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7"/>
  </p:notesMasterIdLst>
  <p:handoutMasterIdLst>
    <p:handoutMasterId r:id="rId3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BFC98F4-FA4E-4167-AF9E-3DEF679E9F2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C98F4-FA4E-4167-AF9E-3DEF679E9F29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8F14EF8-A1E2-42C6-9C09-1F0708231F75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C1050AF-DC21-475E-A2B9-63B87470387C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66886A0-451C-4D2F-A8AE-AB50F91D4D81}" type="slidenum">
              <a:rPr lang="en-US" altLang="zh-CN"/>
              <a:t>29</a:t>
            </a:fld>
            <a:endParaRPr lang="en-US" altLang="zh-CN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1A455-7952-45AC-8985-14A91905BCC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C4133-8ECA-48C1-B52C-B64BC7EABCC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CB7B7-C51E-4A58-BDB1-F9360C4F282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CCB56-CC25-4E2C-AC29-D62C2BD1AE2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B0D70-E45E-4D13-816A-430F4608CB2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5A6CB-4404-4262-9C1B-DF1D3CC0C43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EC949-1374-454C-A8F6-889761852DC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F8123-08DA-4B9D-8E5B-04A432487AE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315E4-420C-4736-A934-63966216E7E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9ADF-5527-4A1B-A500-76ED3C629C4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93DD-245F-4EF7-B0A3-067C63FFA2D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1EC95119-D75D-47D3-AD1A-0F0A84EF132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WordArt 2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81534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altLang="zh-CN" sz="3600" b="1" kern="10" dirty="0">
                <a:ln w="12700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Unit 7</a:t>
            </a:r>
          </a:p>
          <a:p>
            <a:r>
              <a:rPr lang="en-US" altLang="zh-CN" sz="3600" b="1" kern="10" dirty="0">
                <a:ln w="12700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International charities</a:t>
            </a:r>
            <a:endParaRPr lang="zh-CN" altLang="en-US" sz="3600" b="1" kern="10" dirty="0">
              <a:ln w="12700">
                <a:noFill/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3746500"/>
            <a:ext cx="342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Reading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2943804" y="542571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295400" y="381000"/>
            <a:ext cx="62484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66"/>
                </a:solidFill>
              </a:rPr>
              <a:t>  Information about ORBIS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71488" y="1268413"/>
            <a:ext cx="8208962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800" b="1"/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ORBIS is a charity that helps </a:t>
            </a:r>
            <a:r>
              <a:rPr lang="en-US" altLang="zh-CN" sz="3200" b="1" i="1" u="sng">
                <a:solidFill>
                  <a:srgbClr val="9900CC"/>
                </a:solidFill>
                <a:latin typeface="Times New Roman" panose="02020603050405020304" pitchFamily="18" charset="0"/>
              </a:rPr>
              <a:t>blind people</a:t>
            </a:r>
            <a:r>
              <a:rPr lang="en-US" altLang="zh-CN" sz="3200" b="1">
                <a:latin typeface="Times New Roman" panose="02020603050405020304" pitchFamily="18" charset="0"/>
              </a:rPr>
              <a:t>. Most eye problems can be </a:t>
            </a:r>
            <a:r>
              <a:rPr lang="en-US" altLang="zh-CN" sz="3200" b="1" i="1" u="sng">
                <a:solidFill>
                  <a:srgbClr val="9900CC"/>
                </a:solidFill>
                <a:latin typeface="Times New Roman" panose="02020603050405020304" pitchFamily="18" charset="0"/>
              </a:rPr>
              <a:t>cured</a:t>
            </a:r>
            <a:r>
              <a:rPr lang="en-US" altLang="zh-CN" sz="3200" b="1">
                <a:latin typeface="Times New Roman" panose="02020603050405020304" pitchFamily="18" charset="0"/>
              </a:rPr>
              <a:t> or prevented. However, many people can’t </a:t>
            </a:r>
            <a:r>
              <a:rPr lang="en-US" altLang="zh-CN" sz="3200" b="1" i="1" u="sng">
                <a:solidFill>
                  <a:srgbClr val="0000FF"/>
                </a:solidFill>
                <a:latin typeface="Times New Roman" panose="02020603050405020304" pitchFamily="18" charset="0"/>
              </a:rPr>
              <a:t>afford</a:t>
            </a:r>
            <a:r>
              <a:rPr lang="en-US" altLang="zh-CN" sz="3200" b="1">
                <a:latin typeface="Times New Roman" panose="02020603050405020304" pitchFamily="18" charset="0"/>
              </a:rPr>
              <a:t> to go to hospital. The doctors on the ORBIS plane fly to poor areas to treat people with eye problems and teach local doctors and nurses new skills. </a:t>
            </a:r>
            <a:r>
              <a:rPr lang="en-US" altLang="zh-CN" sz="3200" b="1" i="1">
                <a:solidFill>
                  <a:srgbClr val="9900CC"/>
                </a:solidFill>
                <a:latin typeface="Times New Roman" panose="02020603050405020304" pitchFamily="18" charset="0"/>
              </a:rPr>
              <a:t>After learning</a:t>
            </a:r>
            <a:r>
              <a:rPr lang="en-US" altLang="zh-CN" sz="3200" b="1">
                <a:latin typeface="Times New Roman" panose="02020603050405020304" pitchFamily="18" charset="0"/>
              </a:rPr>
              <a:t> from the ORBIS doctors, they can help more people.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3352800" y="4027488"/>
            <a:ext cx="36576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533400" y="4560888"/>
            <a:ext cx="78613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57200" y="5692775"/>
            <a:ext cx="71628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What does ORBIS do in the world?</a:t>
            </a: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533400" y="5094288"/>
            <a:ext cx="16764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 animBg="1"/>
      <p:bldP spid="83973" grpId="0" animBg="1"/>
      <p:bldP spid="83974" grpId="0"/>
      <p:bldP spid="839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idx="1"/>
          </p:nvPr>
        </p:nvSpPr>
        <p:spPr>
          <a:xfrm>
            <a:off x="4267200" y="990600"/>
            <a:ext cx="3810000" cy="5562600"/>
          </a:xfrm>
          <a:noFill/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采访者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失明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主要的，大部分的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案例，病例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治愈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医学的，医疗的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治疗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病人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买得起，能做</a:t>
            </a:r>
            <a:endParaRPr lang="zh-CN" altLang="en-US" sz="3400" dirty="0">
              <a:latin typeface="Times New Roman" panose="02020603050405020304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3505200" cy="544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interviewer  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blindness     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mostly         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adv.</a:t>
            </a: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case             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cure              </a:t>
            </a:r>
            <a:r>
              <a:rPr lang="en-US" altLang="zh-CN" sz="3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vt.</a:t>
            </a: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medical       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treatment    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patient         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afford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3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vt.</a:t>
            </a:r>
            <a:endParaRPr lang="en-US" altLang="zh-CN" sz="3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2133600" y="228600"/>
            <a:ext cx="419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New words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>
          <a:xfrm>
            <a:off x="3962400" y="533400"/>
            <a:ext cx="4343400" cy="5791200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去看病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在飞机</a:t>
            </a:r>
            <a:r>
              <a:rPr lang="en-US" altLang="zh-CN" sz="3400" b="1">
                <a:latin typeface="Times New Roman" panose="02020603050405020304" pitchFamily="18" charset="0"/>
              </a:rPr>
              <a:t>(</a:t>
            </a:r>
            <a:r>
              <a:rPr lang="zh-CN" altLang="en-US" sz="3400" b="1">
                <a:latin typeface="Times New Roman" panose="02020603050405020304" pitchFamily="18" charset="0"/>
              </a:rPr>
              <a:t>船，火车</a:t>
            </a:r>
            <a:r>
              <a:rPr lang="en-US" altLang="zh-CN" sz="3400" b="1">
                <a:latin typeface="Times New Roman" panose="02020603050405020304" pitchFamily="18" charset="0"/>
              </a:rPr>
              <a:t>)</a:t>
            </a:r>
            <a:r>
              <a:rPr lang="zh-CN" altLang="en-US" sz="3400" b="1">
                <a:latin typeface="Times New Roman" panose="02020603050405020304" pitchFamily="18" charset="0"/>
              </a:rPr>
              <a:t>上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做手术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自豪的，骄傲的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读者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医学，药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发展，加强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治疗，处理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400" b="1">
                <a:latin typeface="Times New Roman" panose="02020603050405020304" pitchFamily="18" charset="0"/>
              </a:rPr>
              <a:t>继续开展，继续下去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762000" y="533400"/>
            <a:ext cx="3124200" cy="56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go to hospital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go aboard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operate      </a:t>
            </a:r>
            <a:r>
              <a:rPr lang="en-US" altLang="zh-CN" sz="3400" b="1" i="1">
                <a:solidFill>
                  <a:srgbClr val="FF0000"/>
                </a:solidFill>
                <a:latin typeface="Times New Roman" panose="02020603050405020304" pitchFamily="18" charset="0"/>
              </a:rPr>
              <a:t>vi.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proud        </a:t>
            </a:r>
            <a:r>
              <a:rPr lang="en-US" altLang="zh-CN" sz="3400" b="1" i="1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reader       </a:t>
            </a:r>
            <a:r>
              <a:rPr lang="en-US" altLang="zh-CN" sz="3400" b="1" i="1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medicine   </a:t>
            </a:r>
            <a:r>
              <a:rPr lang="en-US" altLang="zh-CN" sz="3400" b="1" i="1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develop     </a:t>
            </a:r>
            <a:r>
              <a:rPr lang="en-US" altLang="zh-CN" sz="3400" b="1" i="1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treat          </a:t>
            </a:r>
            <a:r>
              <a:rPr lang="en-US" altLang="zh-CN" sz="3400" b="1" i="1">
                <a:solidFill>
                  <a:srgbClr val="FF0000"/>
                </a:solidFill>
                <a:latin typeface="Times New Roman" panose="02020603050405020304" pitchFamily="18" charset="0"/>
              </a:rPr>
              <a:t>vt.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carry on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429000" y="5867400"/>
            <a:ext cx="2422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blindness</a:t>
            </a:r>
          </a:p>
        </p:txBody>
      </p:sp>
      <p:pic>
        <p:nvPicPr>
          <p:cNvPr id="87043" name="Picture 3" descr="1289800229361610681atzxj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1143000"/>
            <a:ext cx="66675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457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Further word study: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819400" y="49530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patient  </a:t>
            </a:r>
            <a:r>
              <a:rPr lang="en-US" altLang="zh-CN" sz="4400" b="1" i="1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</a:p>
        </p:txBody>
      </p:sp>
      <p:pic>
        <p:nvPicPr>
          <p:cNvPr id="88067" name="Picture 3" descr="1290326392594708142ebqyj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457200"/>
            <a:ext cx="6667500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81000" y="58674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She is very 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patient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 to look after those </a:t>
            </a:r>
            <a:r>
              <a:rPr lang="en-US" altLang="zh-CN" sz="3400" b="1">
                <a:solidFill>
                  <a:srgbClr val="660033"/>
                </a:solidFill>
                <a:latin typeface="Times New Roman" panose="02020603050405020304" pitchFamily="18" charset="0"/>
              </a:rPr>
              <a:t>patients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438400" y="4953000"/>
            <a:ext cx="396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cure or treat?</a:t>
            </a:r>
          </a:p>
        </p:txBody>
      </p:sp>
      <p:pic>
        <p:nvPicPr>
          <p:cNvPr id="89091" name="Picture 3" descr="图片1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81000"/>
            <a:ext cx="4946650" cy="456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t01c724da3621d0bf9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17563"/>
            <a:ext cx="6172200" cy="413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447800" y="5105400"/>
            <a:ext cx="327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operate   </a:t>
            </a: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495800" y="5334000"/>
            <a:ext cx="449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do an operation on sb.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066800" y="5334000"/>
            <a:ext cx="3127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6000" b="1">
                <a:solidFill>
                  <a:srgbClr val="FF0000"/>
                </a:solidFill>
                <a:latin typeface="Times New Roman" panose="02020603050405020304" pitchFamily="18" charset="0"/>
              </a:rPr>
              <a:t>on board</a:t>
            </a:r>
          </a:p>
        </p:txBody>
      </p:sp>
      <p:pic>
        <p:nvPicPr>
          <p:cNvPr id="91139" name="Picture 3" descr="47541_222522077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4925" y="231775"/>
            <a:ext cx="35972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495800" y="5562600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=on a plane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2743200" cy="5029200"/>
          </a:xfrm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1. blindness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2. cure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 patient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4. afford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5. on board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6. operate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886200" y="303213"/>
            <a:ext cx="4724400" cy="632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rgbClr val="0033CC"/>
              </a:buClr>
              <a:buFontTx/>
              <a:buAutoNum type="alphaLcPeriod"/>
            </a:pPr>
            <a:r>
              <a:rPr lang="en-US" altLang="zh-CN" sz="3200" b="1">
                <a:latin typeface="Times New Roman" panose="02020603050405020304" pitchFamily="18" charset="0"/>
              </a:rPr>
              <a:t>cut a person’s body open to take out or repair a part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0033CC"/>
              </a:buClr>
              <a:buFontTx/>
              <a:buAutoNum type="alphaLcPeriod"/>
            </a:pPr>
            <a:r>
              <a:rPr lang="en-US" altLang="zh-CN" sz="3200" b="1">
                <a:latin typeface="Times New Roman" panose="02020603050405020304" pitchFamily="18" charset="0"/>
              </a:rPr>
              <a:t>in or on a plane, ship, train, etc.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0033CC"/>
              </a:buClr>
              <a:buFontTx/>
              <a:buAutoNum type="alphaLcPeriod"/>
            </a:pPr>
            <a:r>
              <a:rPr lang="en-US" altLang="zh-CN" sz="3200" b="1">
                <a:latin typeface="Times New Roman" panose="02020603050405020304" pitchFamily="18" charset="0"/>
              </a:rPr>
              <a:t>make an illness go away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0033CC"/>
              </a:buClr>
              <a:buFontTx/>
              <a:buAutoNum type="alphaLcPeriod"/>
            </a:pPr>
            <a:r>
              <a:rPr lang="en-US" altLang="zh-CN" sz="3200" b="1">
                <a:latin typeface="Times New Roman" panose="02020603050405020304" pitchFamily="18" charset="0"/>
              </a:rPr>
              <a:t>have enough money to pay for something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0033CC"/>
              </a:buClr>
              <a:buFontTx/>
              <a:buAutoNum type="alphaLcPeriod"/>
            </a:pPr>
            <a:r>
              <a:rPr lang="en-US" altLang="zh-CN" sz="3200" b="1">
                <a:latin typeface="Times New Roman" panose="02020603050405020304" pitchFamily="18" charset="0"/>
              </a:rPr>
              <a:t>a person who is ill, especially in hospital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0033CC"/>
              </a:buClr>
              <a:buFontTx/>
              <a:buAutoNum type="alphaLcPeriod"/>
            </a:pPr>
            <a:r>
              <a:rPr lang="en-US" altLang="zh-CN" sz="3200" b="1">
                <a:latin typeface="Times New Roman" panose="02020603050405020304" pitchFamily="18" charset="0"/>
              </a:rPr>
              <a:t>the condition of being unable to see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971800" y="838200"/>
            <a:ext cx="914400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65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  <a:p>
            <a:pPr algn="l">
              <a:spcBef>
                <a:spcPct val="65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  <a:p>
            <a:pPr algn="l">
              <a:spcBef>
                <a:spcPct val="65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  <a:p>
            <a:pPr algn="l">
              <a:spcBef>
                <a:spcPct val="65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  <a:p>
            <a:pPr algn="l">
              <a:spcBef>
                <a:spcPct val="65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  <a:p>
            <a:pPr algn="l">
              <a:spcBef>
                <a:spcPct val="65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685800" y="1447800"/>
            <a:ext cx="78486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How many people did he operate on during his last visit?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335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Scanning: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838200" y="3276600"/>
            <a:ext cx="7620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6600CC"/>
                </a:solidFill>
                <a:latin typeface="Times New Roman" panose="02020603050405020304" pitchFamily="18" charset="0"/>
              </a:rPr>
              <a:t>He operated on 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150 patients</a:t>
            </a:r>
            <a:r>
              <a:rPr lang="en-US" altLang="zh-CN" sz="3400" b="1">
                <a:solidFill>
                  <a:srgbClr val="6600CC"/>
                </a:solidFill>
                <a:latin typeface="Times New Roman" panose="02020603050405020304" pitchFamily="18" charset="0"/>
              </a:rPr>
              <a:t> during his last visit.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008063"/>
            <a:ext cx="7924800" cy="914400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solidFill>
                  <a:srgbClr val="6600CC"/>
                </a:solidFill>
              </a:rPr>
              <a:t>Translate phrases and sentences.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609600" y="1693863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</a:rPr>
              <a:t>剩下一些零花钱</a:t>
            </a:r>
          </a:p>
          <a:p>
            <a:pPr marL="342900" indent="-342900" algn="l">
              <a:lnSpc>
                <a:spcPct val="110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</a:rPr>
              <a:t>太虚弱以至于不能走的更远</a:t>
            </a:r>
          </a:p>
          <a:p>
            <a:pPr marL="342900" indent="-342900" algn="l">
              <a:lnSpc>
                <a:spcPct val="110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</a:rPr>
              <a:t>吃一顿丰盛的午餐</a:t>
            </a:r>
          </a:p>
          <a:p>
            <a:pPr marL="342900" indent="-342900" algn="l">
              <a:lnSpc>
                <a:spcPct val="110000"/>
              </a:lnSpc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</a:rPr>
              <a:t>国际慈善机构</a:t>
            </a:r>
            <a:endParaRPr kumimoji="1"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7315200" cy="432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some pocket money left</a:t>
            </a:r>
          </a:p>
          <a:p>
            <a:pPr algn="l">
              <a:lnSpc>
                <a:spcPct val="110000"/>
              </a:lnSpc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too weak to walk any further </a:t>
            </a:r>
          </a:p>
          <a:p>
            <a:pPr algn="l">
              <a:lnSpc>
                <a:spcPct val="110000"/>
              </a:lnSpc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a big lunch</a:t>
            </a:r>
          </a:p>
          <a:p>
            <a:pPr algn="l">
              <a:lnSpc>
                <a:spcPct val="110000"/>
              </a:lnSpc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international charities</a:t>
            </a:r>
          </a:p>
        </p:txBody>
      </p:sp>
      <p:sp>
        <p:nvSpPr>
          <p:cNvPr id="72709" name="WordArt 5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3600450" cy="7921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chemeClr val="tx1"/>
                  </a:solidFill>
                  <a:rou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Review</a:t>
            </a:r>
            <a:endParaRPr lang="zh-CN" altLang="en-US" sz="3600" b="1" kern="10" dirty="0">
              <a:ln w="12700">
                <a:solidFill>
                  <a:schemeClr val="tx1"/>
                </a:solidFill>
                <a:round/>
              </a:ln>
              <a:solidFill>
                <a:srgbClr val="FF0066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  <p:bldP spid="727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563563" y="381000"/>
            <a:ext cx="5491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4000" b="1">
                <a:solidFill>
                  <a:srgbClr val="CC0099"/>
                </a:solidFill>
              </a:rPr>
              <a:t>Skim and write T or F: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28600" y="1082675"/>
            <a:ext cx="8229600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</a:rPr>
              <a:t> All the eye problems can be cured or prevented.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</a:rPr>
              <a:t> Many people can’t afford to go to hospital.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</a:rPr>
              <a:t> The plane is used as a hospital and teaching centre.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</a:rPr>
              <a:t> ORBIS is a business that helps blind people.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</a:rPr>
              <a:t> Local doctors and nurses can help people in poor areas after learning from ORBIS doctors.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8223250" y="2346325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590800" y="1736725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0000"/>
                </a:solidFill>
              </a:rPr>
              <a:t> F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8382000" y="4098925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905000" y="3489325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0000"/>
                </a:solidFill>
              </a:rPr>
              <a:t> T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076450" y="5851525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>
                <a:solidFill>
                  <a:srgbClr val="FF0000"/>
                </a:solidFill>
              </a:rPr>
              <a:t> 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  <p:bldP spid="94213" grpId="0"/>
      <p:bldP spid="94214" grpId="0"/>
      <p:bldP spid="942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7"/>
          <p:cNvSpPr txBox="1">
            <a:spLocks noChangeArrowheads="1"/>
          </p:cNvSpPr>
          <p:nvPr/>
        </p:nvSpPr>
        <p:spPr bwMode="auto">
          <a:xfrm>
            <a:off x="381000" y="1841500"/>
            <a:ext cx="83058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5346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3400" b="1" dirty="0">
                <a:latin typeface="Times New Roman" panose="02020603050405020304" pitchFamily="18" charset="0"/>
              </a:rPr>
              <a:t>1. How many people does blindness affect 	around the world? Where are they 	mostly from?</a:t>
            </a:r>
          </a:p>
          <a:p>
            <a:pPr>
              <a:lnSpc>
                <a:spcPct val="110000"/>
              </a:lnSpc>
            </a:pPr>
            <a:endParaRPr kumimoji="1" lang="en-US" altLang="zh-CN" sz="34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kumimoji="1" lang="en-US" altLang="zh-CN" sz="34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kumimoji="1" lang="en-US" altLang="zh-CN" sz="3400" b="1" dirty="0">
                <a:latin typeface="Times New Roman" panose="02020603050405020304" pitchFamily="18" charset="0"/>
              </a:rPr>
              <a:t>2. How many sick people can be cured or 	prevented?</a:t>
            </a:r>
          </a:p>
        </p:txBody>
      </p:sp>
      <p:sp>
        <p:nvSpPr>
          <p:cNvPr id="95235" name="Text Box 8"/>
          <p:cNvSpPr txBox="1">
            <a:spLocks noChangeArrowheads="1"/>
          </p:cNvSpPr>
          <p:nvPr/>
        </p:nvSpPr>
        <p:spPr bwMode="auto">
          <a:xfrm>
            <a:off x="838200" y="1193800"/>
            <a:ext cx="224155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400" b="1" dirty="0">
                <a:solidFill>
                  <a:srgbClr val="0033CC"/>
                </a:solidFill>
              </a:rPr>
              <a:t>Lines 1-6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41375" y="3611563"/>
            <a:ext cx="7083425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Blindness affects about 285 million people, mostly in poor countries.</a:t>
            </a:r>
          </a:p>
          <a:p>
            <a:pPr>
              <a:lnSpc>
                <a:spcPct val="110000"/>
              </a:lnSpc>
            </a:pP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altLang="zh-CN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About 80 per cent of the cases.</a:t>
            </a:r>
          </a:p>
        </p:txBody>
      </p:sp>
      <p:sp>
        <p:nvSpPr>
          <p:cNvPr id="95237" name="WordArt 5"/>
          <p:cNvSpPr>
            <a:spLocks noChangeArrowheads="1" noChangeShapeType="1" noTextEdit="1"/>
          </p:cNvSpPr>
          <p:nvPr/>
        </p:nvSpPr>
        <p:spPr bwMode="auto">
          <a:xfrm>
            <a:off x="1828800" y="304800"/>
            <a:ext cx="5257800" cy="78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200" b="1" kern="10" dirty="0">
                <a:ln w="9525" cap="sq">
                  <a:solidFill>
                    <a:srgbClr val="9900FF"/>
                  </a:solidFill>
                  <a:round/>
                  <a:headEnd type="none" w="sm" len="sm"/>
                  <a:tailEnd type="none" w="sm" len="sm"/>
                </a:ln>
                <a:solidFill>
                  <a:srgbClr val="CC0099"/>
                </a:solidFill>
                <a:latin typeface="Arial" panose="020B0604020202020204"/>
                <a:cs typeface="Arial" panose="020B0604020202020204"/>
              </a:rPr>
              <a:t>Read and Answer</a:t>
            </a:r>
            <a:endParaRPr lang="zh-CN" altLang="en-US" sz="3200" b="1" kern="10" dirty="0">
              <a:ln w="9525" cap="sq">
                <a:solidFill>
                  <a:srgbClr val="9900FF"/>
                </a:solidFill>
                <a:round/>
                <a:headEnd type="none" w="sm" len="sm"/>
                <a:tailEnd type="none" w="sm" len="sm"/>
              </a:ln>
              <a:solidFill>
                <a:srgbClr val="CC0099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2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82650" y="1562100"/>
            <a:ext cx="738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Because they do not have the money for medical treatment.</a:t>
            </a:r>
          </a:p>
        </p:txBody>
      </p:sp>
      <p:sp>
        <p:nvSpPr>
          <p:cNvPr id="96259" name="Text Box 7"/>
          <p:cNvSpPr txBox="1">
            <a:spLocks noChangeArrowheads="1"/>
          </p:cNvSpPr>
          <p:nvPr/>
        </p:nvSpPr>
        <p:spPr bwMode="auto">
          <a:xfrm>
            <a:off x="425450" y="228600"/>
            <a:ext cx="754856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3400" b="1" dirty="0">
                <a:latin typeface="Times New Roman" panose="02020603050405020304" pitchFamily="18" charset="0"/>
              </a:rPr>
              <a:t>3. Why don’t some people receive </a:t>
            </a:r>
          </a:p>
          <a:p>
            <a:pPr>
              <a:lnSpc>
                <a:spcPct val="120000"/>
              </a:lnSpc>
            </a:pPr>
            <a:r>
              <a:rPr kumimoji="1" lang="en-US" altLang="zh-CN" sz="3400" b="1" dirty="0">
                <a:latin typeface="Times New Roman" panose="02020603050405020304" pitchFamily="18" charset="0"/>
              </a:rPr>
              <a:t>    medical treatment?</a:t>
            </a:r>
            <a:endParaRPr lang="en-US" altLang="zh-CN" sz="3400" dirty="0">
              <a:latin typeface="Times New Roman" panose="02020603050405020304" pitchFamily="18" charset="0"/>
            </a:endParaRPr>
          </a:p>
        </p:txBody>
      </p:sp>
      <p:sp>
        <p:nvSpPr>
          <p:cNvPr id="96260" name="Text Box 7"/>
          <p:cNvSpPr txBox="1">
            <a:spLocks noChangeArrowheads="1"/>
          </p:cNvSpPr>
          <p:nvPr/>
        </p:nvSpPr>
        <p:spPr bwMode="auto">
          <a:xfrm>
            <a:off x="879475" y="3048000"/>
            <a:ext cx="2573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0033CC"/>
                </a:solidFill>
              </a:rPr>
              <a:t>Lines 10-20</a:t>
            </a:r>
          </a:p>
        </p:txBody>
      </p:sp>
      <p:sp>
        <p:nvSpPr>
          <p:cNvPr id="96261" name="Text Box 10"/>
          <p:cNvSpPr txBox="1">
            <a:spLocks noChangeArrowheads="1"/>
          </p:cNvSpPr>
          <p:nvPr/>
        </p:nvSpPr>
        <p:spPr bwMode="auto">
          <a:xfrm>
            <a:off x="381000" y="3749675"/>
            <a:ext cx="68992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400" b="1">
                <a:latin typeface="Times New Roman" panose="02020603050405020304" pitchFamily="18" charset="0"/>
              </a:rPr>
              <a:t> Why don’t ORBIS doctors work </a:t>
            </a:r>
          </a:p>
          <a:p>
            <a:r>
              <a:rPr lang="en-US" altLang="zh-CN" sz="3400" b="1">
                <a:latin typeface="Times New Roman" panose="02020603050405020304" pitchFamily="18" charset="0"/>
              </a:rPr>
              <a:t>    in a hospital?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03275" y="4827588"/>
            <a:ext cx="7620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Because many patients cannot afford to travel to hospital, ORBIS doctors have to go to them.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build="p"/>
      <p:bldP spid="96260" grpId="0"/>
      <p:bldP spid="96261" grpId="0"/>
      <p:bldP spid="1025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028700" y="2051050"/>
            <a:ext cx="7391400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No. Local doctors and nurses can come to the plane to learn about eye operations.</a:t>
            </a:r>
          </a:p>
        </p:txBody>
      </p:sp>
      <p:sp>
        <p:nvSpPr>
          <p:cNvPr id="97283" name="Text Box 10"/>
          <p:cNvSpPr txBox="1">
            <a:spLocks noChangeArrowheads="1"/>
          </p:cNvSpPr>
          <p:nvPr/>
        </p:nvSpPr>
        <p:spPr bwMode="auto">
          <a:xfrm>
            <a:off x="571500" y="762000"/>
            <a:ext cx="76581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2. Is the plane only a place to perform </a:t>
            </a:r>
          </a:p>
          <a:p>
            <a:pPr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operations? </a:t>
            </a:r>
          </a:p>
          <a:p>
            <a:pPr>
              <a:lnSpc>
                <a:spcPct val="120000"/>
              </a:lnSpc>
            </a:pP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3. How does Dr Ma feel about his job?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914400" y="4724400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He is proud to help people see again and improve their lives.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build="p"/>
      <p:bldP spid="972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Read Lines 21-26after the tape, then try to answer: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0772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400" b="1">
                <a:latin typeface="Times New Roman" panose="02020603050405020304" pitchFamily="18" charset="0"/>
              </a:rPr>
              <a:t>What is needed to help blind people?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400" b="1">
                <a:latin typeface="Times New Roman" panose="02020603050405020304" pitchFamily="18" charset="0"/>
              </a:rPr>
              <a:t>What does Dr Ma hope?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400" b="1">
              <a:latin typeface="Times New Roman" panose="02020603050405020304" pitchFamily="18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More money is needed to help blind people.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 hopes more people will support ORBIS.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838200" y="1219200"/>
            <a:ext cx="70881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(Line 1-6)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something about blindness</a:t>
            </a:r>
            <a:r>
              <a:rPr kumimoji="1" lang="en-US" altLang="zh-CN" sz="3600" b="1" dirty="0"/>
              <a:t>      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838200" y="2500313"/>
            <a:ext cx="74199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(Line 7-15)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the work of ORBIS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838200" y="3789363"/>
            <a:ext cx="78454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(Line 16-20)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Dr Ma’s work and his feeling</a:t>
            </a:r>
            <a:r>
              <a:rPr kumimoji="1" lang="en-US" altLang="zh-CN" sz="3600" b="1"/>
              <a:t>    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838200" y="5084763"/>
            <a:ext cx="596741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4.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(Line 21-26)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Dr Ma’s hope</a:t>
            </a:r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457200" y="457200"/>
            <a:ext cx="803116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Try to write down the main ideas of the following.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77724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CC0099"/>
                </a:solidFill>
                <a:latin typeface="Times New Roman" panose="02020603050405020304" pitchFamily="18" charset="0"/>
              </a:rPr>
              <a:t>Amy wants to show how ORBIS helps people. She is making a chart. Help her fill in the blanks with the words in the box.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85800" y="3124200"/>
            <a:ext cx="7010400" cy="196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doctors and nurses      eye operations   </a:t>
            </a:r>
          </a:p>
          <a:p>
            <a:pPr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eye problems      Flying Eye Hospital    </a:t>
            </a:r>
          </a:p>
          <a:p>
            <a:pPr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new skills               see again 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Part 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B2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 on 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P96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/>
          <p:nvPr/>
        </p:nvGrpSpPr>
        <p:grpSpPr bwMode="auto">
          <a:xfrm>
            <a:off x="252413" y="1219200"/>
            <a:ext cx="8586787" cy="5133975"/>
            <a:chOff x="159" y="480"/>
            <a:chExt cx="5409" cy="3234"/>
          </a:xfrm>
        </p:grpSpPr>
        <p:grpSp>
          <p:nvGrpSpPr>
            <p:cNvPr id="101379" name="Group 3"/>
            <p:cNvGrpSpPr/>
            <p:nvPr/>
          </p:nvGrpSpPr>
          <p:grpSpPr bwMode="auto">
            <a:xfrm>
              <a:off x="159" y="2016"/>
              <a:ext cx="5409" cy="1698"/>
              <a:chOff x="159" y="2016"/>
              <a:chExt cx="5409" cy="1698"/>
            </a:xfrm>
          </p:grpSpPr>
          <p:sp>
            <p:nvSpPr>
              <p:cNvPr id="101380" name="Line 4"/>
              <p:cNvSpPr>
                <a:spLocks noChangeShapeType="1"/>
              </p:cNvSpPr>
              <p:nvPr/>
            </p:nvSpPr>
            <p:spPr bwMode="auto">
              <a:xfrm>
                <a:off x="3744" y="3024"/>
                <a:ext cx="0" cy="363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381" name="Line 5"/>
              <p:cNvSpPr>
                <a:spLocks noChangeShapeType="1"/>
              </p:cNvSpPr>
              <p:nvPr/>
            </p:nvSpPr>
            <p:spPr bwMode="auto">
              <a:xfrm>
                <a:off x="3744" y="2016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382" name="Line 6"/>
              <p:cNvSpPr>
                <a:spLocks noChangeShapeType="1"/>
              </p:cNvSpPr>
              <p:nvPr/>
            </p:nvSpPr>
            <p:spPr bwMode="auto">
              <a:xfrm flipH="1">
                <a:off x="1488" y="3024"/>
                <a:ext cx="0" cy="363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383" name="Line 7"/>
              <p:cNvSpPr>
                <a:spLocks noChangeShapeType="1"/>
              </p:cNvSpPr>
              <p:nvPr/>
            </p:nvSpPr>
            <p:spPr bwMode="auto">
              <a:xfrm>
                <a:off x="1536" y="2016"/>
                <a:ext cx="0" cy="499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384" name="Text Box 8"/>
              <p:cNvSpPr txBox="1">
                <a:spLocks noChangeArrowheads="1"/>
              </p:cNvSpPr>
              <p:nvPr/>
            </p:nvSpPr>
            <p:spPr bwMode="auto">
              <a:xfrm>
                <a:off x="192" y="2304"/>
                <a:ext cx="2400" cy="7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CC0099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110000"/>
                  </a:lnSpc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does _____________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on the plane</a:t>
                </a:r>
              </a:p>
            </p:txBody>
          </p:sp>
          <p:sp>
            <p:nvSpPr>
              <p:cNvPr id="101385" name="Text Box 9"/>
              <p:cNvSpPr txBox="1">
                <a:spLocks noChangeArrowheads="1"/>
              </p:cNvSpPr>
              <p:nvPr/>
            </p:nvSpPr>
            <p:spPr bwMode="auto">
              <a:xfrm>
                <a:off x="159" y="3312"/>
                <a:ext cx="2544" cy="40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CC0099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110000"/>
                  </a:lnSpc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helps people _______</a:t>
                </a:r>
              </a:p>
            </p:txBody>
          </p:sp>
          <p:sp>
            <p:nvSpPr>
              <p:cNvPr id="101386" name="Text Box 10"/>
              <p:cNvSpPr txBox="1">
                <a:spLocks noChangeArrowheads="1"/>
              </p:cNvSpPr>
              <p:nvPr/>
            </p:nvSpPr>
            <p:spPr bwMode="auto">
              <a:xfrm>
                <a:off x="2640" y="2304"/>
                <a:ext cx="2880" cy="7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CC0099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110000"/>
                  </a:lnSpc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invites local __________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________ on board</a:t>
                </a:r>
              </a:p>
            </p:txBody>
          </p:sp>
          <p:sp>
            <p:nvSpPr>
              <p:cNvPr id="101387" name="Text Box 11"/>
              <p:cNvSpPr txBox="1">
                <a:spLocks noChangeArrowheads="1"/>
              </p:cNvSpPr>
              <p:nvPr/>
            </p:nvSpPr>
            <p:spPr bwMode="auto">
              <a:xfrm>
                <a:off x="2736" y="3312"/>
                <a:ext cx="2832" cy="40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CC0099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110000"/>
                  </a:lnSpc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 teaches them _________</a:t>
                </a:r>
              </a:p>
            </p:txBody>
          </p:sp>
        </p:grpSp>
        <p:grpSp>
          <p:nvGrpSpPr>
            <p:cNvPr id="101388" name="Group 12"/>
            <p:cNvGrpSpPr/>
            <p:nvPr/>
          </p:nvGrpSpPr>
          <p:grpSpPr bwMode="auto">
            <a:xfrm>
              <a:off x="192" y="480"/>
              <a:ext cx="5376" cy="1554"/>
              <a:chOff x="192" y="480"/>
              <a:chExt cx="5376" cy="1554"/>
            </a:xfrm>
          </p:grpSpPr>
          <p:sp>
            <p:nvSpPr>
              <p:cNvPr id="101389" name="Line 13"/>
              <p:cNvSpPr>
                <a:spLocks noChangeShapeType="1"/>
              </p:cNvSpPr>
              <p:nvPr/>
            </p:nvSpPr>
            <p:spPr bwMode="auto">
              <a:xfrm>
                <a:off x="2640" y="1413"/>
                <a:ext cx="0" cy="363"/>
              </a:xfrm>
              <a:prstGeom prst="line">
                <a:avLst/>
              </a:prstGeom>
              <a:noFill/>
              <a:ln w="28575">
                <a:solidFill>
                  <a:srgbClr val="0099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1390" name="Group 14"/>
              <p:cNvGrpSpPr/>
              <p:nvPr/>
            </p:nvGrpSpPr>
            <p:grpSpPr bwMode="auto">
              <a:xfrm>
                <a:off x="1488" y="480"/>
                <a:ext cx="2304" cy="639"/>
                <a:chOff x="1488" y="480"/>
                <a:chExt cx="2304" cy="639"/>
              </a:xfrm>
            </p:grpSpPr>
            <p:sp>
              <p:nvSpPr>
                <p:cNvPr id="10139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488" y="480"/>
                  <a:ext cx="2304" cy="373"/>
                </a:xfrm>
                <a:prstGeom prst="rect">
                  <a:avLst/>
                </a:prstGeom>
                <a:solidFill>
                  <a:srgbClr val="FFCCCC"/>
                </a:solidFill>
                <a:ln w="12700">
                  <a:solidFill>
                    <a:srgbClr val="CC0099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rgbClr val="FF0066"/>
                      </a:solidFill>
                    </a:rPr>
                    <a:t> 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ORBIS, a charity</a:t>
                  </a:r>
                </a:p>
              </p:txBody>
            </p:sp>
            <p:sp>
              <p:nvSpPr>
                <p:cNvPr id="101392" name="Line 16"/>
                <p:cNvSpPr>
                  <a:spLocks noChangeShapeType="1"/>
                </p:cNvSpPr>
                <p:nvPr/>
              </p:nvSpPr>
              <p:spPr bwMode="auto">
                <a:xfrm>
                  <a:off x="2640" y="864"/>
                  <a:ext cx="0" cy="255"/>
                </a:xfrm>
                <a:prstGeom prst="line">
                  <a:avLst/>
                </a:prstGeom>
                <a:noFill/>
                <a:ln w="25400">
                  <a:solidFill>
                    <a:srgbClr val="0099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101393" name="Text Box 17"/>
              <p:cNvSpPr txBox="1">
                <a:spLocks noChangeArrowheads="1"/>
              </p:cNvSpPr>
              <p:nvPr/>
            </p:nvSpPr>
            <p:spPr bwMode="auto">
              <a:xfrm>
                <a:off x="192" y="1069"/>
                <a:ext cx="5376" cy="371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rgbClr val="0099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uses its _________________ to visit poor areas</a:t>
                </a:r>
              </a:p>
            </p:txBody>
          </p:sp>
          <p:sp>
            <p:nvSpPr>
              <p:cNvPr id="101394" name="Text Box 18"/>
              <p:cNvSpPr txBox="1">
                <a:spLocks noChangeArrowheads="1"/>
              </p:cNvSpPr>
              <p:nvPr/>
            </p:nvSpPr>
            <p:spPr bwMode="auto">
              <a:xfrm>
                <a:off x="336" y="1632"/>
                <a:ext cx="4560" cy="40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rgbClr val="0099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treats people with ______________</a:t>
                </a: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28600" y="382588"/>
            <a:ext cx="8610600" cy="531812"/>
          </a:xfrm>
          <a:noFill/>
        </p:spPr>
        <p:txBody>
          <a:bodyPr/>
          <a:lstStyle/>
          <a:p>
            <a:r>
              <a:rPr lang="en-US" altLang="zh-CN" sz="3200" b="1">
                <a:solidFill>
                  <a:srgbClr val="0000FF"/>
                </a:solidFill>
              </a:rPr>
              <a:t>More details about how ORBIS help people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4343400" y="4038600"/>
            <a:ext cx="42672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doctors and nurses</a:t>
            </a: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1143000" y="4144963"/>
            <a:ext cx="2819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eye operations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2386013" y="5745163"/>
            <a:ext cx="2262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see again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6858000" y="5715000"/>
            <a:ext cx="187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new skills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1828800" y="21336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Flying Eye Hospital</a:t>
            </a:r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4267200" y="3078163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eye problems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6" grpId="0"/>
      <p:bldP spid="101397" grpId="0"/>
      <p:bldP spid="101398" grpId="0"/>
      <p:bldP spid="101399" grpId="0"/>
      <p:bldP spid="101400" grpId="0"/>
      <p:bldP spid="10140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914400" y="2133600"/>
            <a:ext cx="7391400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CC0099"/>
                </a:solidFill>
              </a:rPr>
              <a:t>Amy made some more notes of the interview. Help her put the sentences together.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55588" y="228600"/>
            <a:ext cx="4621212" cy="616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Many more people in poor areas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kumimoji="1" lang="en-US" altLang="zh-CN" sz="2800" b="1" dirty="0" err="1">
                <a:latin typeface="Times New Roman" panose="02020603050405020304" pitchFamily="18" charset="0"/>
              </a:rPr>
              <a:t>Dr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Ma thinks that most eye problems and diseases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Many blind people do not get any treatment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4. The ORBIS plane is used as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5. One hundred and fifty patients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6. More money is needed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5410200" y="230188"/>
            <a:ext cx="34290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lphaLcPeriod"/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were operated on during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Dr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Ma’s last visit.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b. a hospital and a treating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centre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c. because they have no money to go to hospital.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d. to carry on with 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    the work.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e. have eye problems.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f. can be prevented or cured.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590800" y="609600"/>
            <a:ext cx="454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209800" y="5043488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4921250" y="1766888"/>
            <a:ext cx="387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3733800" y="2819400"/>
            <a:ext cx="454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200525" y="5638800"/>
            <a:ext cx="5238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1371600" y="3962400"/>
            <a:ext cx="5238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/>
      <p:bldP spid="103428" grpId="0"/>
      <p:bldP spid="103430" grpId="0"/>
      <p:bldP spid="1034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068763"/>
            <a:ext cx="2209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1" name="Picture 4" descr="wwfpand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1371600"/>
            <a:ext cx="236220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5" descr="unice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92675" y="4186238"/>
            <a:ext cx="2422525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6" descr="img_logo"/>
          <p:cNvPicPr>
            <a:picLocks noChangeAspect="1" noChangeArrowheads="1"/>
          </p:cNvPicPr>
          <p:nvPr/>
        </p:nvPicPr>
        <p:blipFill>
          <a:blip r:embed="rId5" cstate="email"/>
          <a:srcRect l="4982" t="6548" r="20291" b="51028"/>
          <a:stretch>
            <a:fillRect/>
          </a:stretch>
        </p:blipFill>
        <p:spPr bwMode="auto">
          <a:xfrm>
            <a:off x="609600" y="1600200"/>
            <a:ext cx="2286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990600" y="3382963"/>
            <a:ext cx="1809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66"/>
                </a:solidFill>
              </a:rPr>
              <a:t>ORBIS   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352800" y="3429000"/>
            <a:ext cx="5614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66"/>
                </a:solidFill>
              </a:rPr>
              <a:t>World Wide Fund for Nature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914400" y="5973763"/>
            <a:ext cx="144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66"/>
                </a:solidFill>
              </a:rPr>
              <a:t>Oxfam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5237163" y="6019800"/>
            <a:ext cx="1697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66"/>
                </a:solidFill>
              </a:rPr>
              <a:t>UNICEF</a:t>
            </a:r>
          </a:p>
        </p:txBody>
      </p:sp>
      <p:sp>
        <p:nvSpPr>
          <p:cNvPr id="73738" name="WordArt 12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543800" cy="685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0099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Charities around the world</a:t>
            </a:r>
            <a:endParaRPr lang="zh-CN" altLang="en-US" sz="3600" b="1" kern="10">
              <a:ln w="9525">
                <a:solidFill>
                  <a:srgbClr val="CC0099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  <p:bldP spid="69640" grpId="0"/>
      <p:bldP spid="69642" grpId="0"/>
      <p:bldP spid="696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609600" y="3733800"/>
            <a:ext cx="80772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afford     board       cure     medicine patient        proud      support       train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696200" cy="257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dirty="0">
                <a:solidFill>
                  <a:srgbClr val="CC0099"/>
                </a:solidFill>
              </a:rPr>
              <a:t>Amy is writing an article about ORBIS for the school newsletter. Help her complete it with the correct forms of the words in the box.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523288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The ORBIS plane travels all around the world and helps people with eye problems in poor areas. Most of the people there cannot (1)_______ to go to hospital, so ORBIS doctors go to them. Operations are done to help people with eye problems see again. The (2)_________ do not have to pay because ORBIS is a charity. 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667000" y="2667000"/>
            <a:ext cx="19050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afford  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276600" y="4648200"/>
            <a:ext cx="20574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patients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autoUpdateAnimBg="0"/>
      <p:bldP spid="10650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533400" y="0"/>
            <a:ext cx="8555038" cy="674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Local doctors and nurses are also invited on (3)_______ to learn new skills. By (4)________ them, ORBIS doctors hope to help more people. </a:t>
            </a:r>
          </a:p>
          <a:p>
            <a:pPr algn="l">
              <a:lnSpc>
                <a:spcPct val="110000"/>
              </a:lnSpc>
            </a:pPr>
            <a:r>
              <a:rPr kumimoji="1" lang="en-US" altLang="zh-CN" sz="3600" b="1" dirty="0" err="1">
                <a:latin typeface="Times New Roman" panose="02020603050405020304" pitchFamily="18" charset="0"/>
              </a:rPr>
              <a:t>Dr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Ma is a doctor on the ORBIS plane. He feels (5)_______ to help people see again. 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Dr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Ma thinks that modern (6)_________ is developing quickly and now most eye problems can be treated and (7)_______, but more money is needed to (8)_________ their work.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143000" y="1143000"/>
            <a:ext cx="19050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training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2057400" y="3048000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proud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400800" y="36576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medicine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858000" y="4800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cured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6781800" y="54864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support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828800" y="533400"/>
            <a:ext cx="16764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board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utoUpdateAnimBg="0"/>
      <p:bldP spid="107524" grpId="0" autoUpdateAnimBg="0"/>
      <p:bldP spid="107525" grpId="0" autoUpdateAnimBg="0"/>
      <p:bldP spid="107526" grpId="0" autoUpdateAnimBg="0"/>
      <p:bldP spid="107527" grpId="0" autoUpdateAnimBg="0"/>
      <p:bldP spid="10752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2895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Discussion: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570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Dr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Ma tells us that more money is needed to carry on with their work. As a student, what can you do to help them?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Donate our pocket money to ORBIS.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Introduce ORBIS to more people.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Tell people that it is important to take good care of eyes</a:t>
            </a:r>
            <a:r>
              <a:rPr lang="en-US" altLang="zh-CN" sz="3200" b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…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762000" y="1600200"/>
            <a:ext cx="80010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zh-CN" sz="3600" b="1" dirty="0"/>
              <a:t>1. 《</a:t>
            </a:r>
            <a:r>
              <a:rPr lang="zh-CN" altLang="en-US" sz="3600" b="1" dirty="0"/>
              <a:t>课课练</a:t>
            </a:r>
            <a:r>
              <a:rPr lang="en-US" altLang="zh-CN" sz="3600" b="1" dirty="0"/>
              <a:t>》</a:t>
            </a:r>
            <a:r>
              <a:rPr lang="zh-CN" altLang="en-US" sz="3600" b="1" dirty="0"/>
              <a:t>练习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zh-CN" sz="3600" b="1" dirty="0"/>
              <a:t>2. 《</a:t>
            </a:r>
            <a:r>
              <a:rPr lang="zh-CN" altLang="en-US" sz="3600" b="1" dirty="0"/>
              <a:t>大课堂</a:t>
            </a:r>
            <a:r>
              <a:rPr lang="en-US" altLang="zh-CN" sz="3600" b="1" dirty="0"/>
              <a:t>》</a:t>
            </a:r>
            <a:r>
              <a:rPr lang="zh-CN" altLang="en-US" sz="3600" b="1" dirty="0"/>
              <a:t>练习</a:t>
            </a:r>
          </a:p>
        </p:txBody>
      </p:sp>
      <p:sp>
        <p:nvSpPr>
          <p:cNvPr id="109571" name="WordArt 3"/>
          <p:cNvSpPr>
            <a:spLocks noChangeArrowheads="1" noChangeShapeType="1" noTextEdit="1"/>
          </p:cNvSpPr>
          <p:nvPr/>
        </p:nvSpPr>
        <p:spPr bwMode="auto">
          <a:xfrm>
            <a:off x="2286000" y="3810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CC00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solidFill>
                  <a:srgbClr val="CC00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09572" name="Picture 4" descr="0805036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3352800"/>
            <a:ext cx="51816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00050" y="407988"/>
            <a:ext cx="8210550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4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Which charity can help them?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400" b="1" dirty="0">
                <a:latin typeface="Times New Roman" panose="02020603050405020304" pitchFamily="18" charset="0"/>
              </a:rPr>
              <a:t>A. ORBIS                           B. Oxfam  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400" b="1" dirty="0">
                <a:latin typeface="Times New Roman" panose="02020603050405020304" pitchFamily="18" charset="0"/>
              </a:rPr>
              <a:t>C. Spring Bud Project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23850" y="2603500"/>
            <a:ext cx="844391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Problem 1: ___________________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Nancy is a 12-year-old girl. She lives in a poor family in a far-away village. She has two younger sisters and a little brother. Her family is so poor that she has to work on the farm all day.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514600" y="2563813"/>
            <a:ext cx="46482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Spring Bud Project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04800" y="268288"/>
            <a:ext cx="7848600" cy="294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defTabSz="957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57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57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57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57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3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Problem 2: _______</a:t>
            </a:r>
          </a:p>
          <a:p>
            <a:pPr>
              <a:lnSpc>
                <a:spcPct val="110000"/>
              </a:lnSpc>
            </a:pPr>
            <a:r>
              <a:rPr kumimoji="1" lang="en-US" altLang="zh-CN" sz="3400" b="1" dirty="0">
                <a:latin typeface="Times New Roman" panose="02020603050405020304" pitchFamily="18" charset="0"/>
              </a:rPr>
              <a:t>The factory he has worked bankrupted (</a:t>
            </a:r>
            <a:r>
              <a:rPr kumimoji="1" lang="zh-CN" altLang="en-US" sz="3400" b="1" dirty="0">
                <a:latin typeface="Times New Roman" panose="02020603050405020304" pitchFamily="18" charset="0"/>
              </a:rPr>
              <a:t>破产</a:t>
            </a:r>
            <a:r>
              <a:rPr kumimoji="1" lang="en-US" altLang="zh-CN" sz="3400" b="1" dirty="0">
                <a:latin typeface="Times New Roman" panose="02020603050405020304" pitchFamily="18" charset="0"/>
              </a:rPr>
              <a:t>) last month. He and his workmates lost their jobs and they have less money to support their families.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04800" y="3382963"/>
            <a:ext cx="8458200" cy="294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kumimoji="1" lang="en-US" altLang="zh-CN" sz="3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Problem 3: _______</a:t>
            </a:r>
          </a:p>
          <a:p>
            <a:pPr algn="l">
              <a:lnSpc>
                <a:spcPct val="110000"/>
              </a:lnSpc>
            </a:pPr>
            <a:r>
              <a:rPr kumimoji="1" lang="en-US" altLang="zh-CN" sz="3400" b="1" dirty="0">
                <a:latin typeface="Times New Roman" panose="02020603050405020304" pitchFamily="18" charset="0"/>
              </a:rPr>
              <a:t>Mrs. Black has been </a:t>
            </a:r>
            <a:r>
              <a:rPr kumimoji="1" lang="en-US" altLang="zh-CN" sz="3400" b="1" i="1" dirty="0">
                <a:latin typeface="Times New Roman" panose="02020603050405020304" pitchFamily="18" charset="0"/>
              </a:rPr>
              <a:t>blind</a:t>
            </a:r>
            <a:r>
              <a:rPr kumimoji="1" lang="en-US" altLang="zh-CN" sz="3400" b="1" dirty="0">
                <a:latin typeface="Times New Roman" panose="02020603050405020304" pitchFamily="18" charset="0"/>
              </a:rPr>
              <a:t> since she was sixty years old. Now </a:t>
            </a:r>
            <a:r>
              <a:rPr kumimoji="1" lang="en-US" altLang="zh-CN" sz="3400" b="1" u="sng" dirty="0">
                <a:latin typeface="Times New Roman" panose="02020603050405020304" pitchFamily="18" charset="0"/>
              </a:rPr>
              <a:t>ten years</a:t>
            </a:r>
            <a:r>
              <a:rPr kumimoji="1" lang="en-US" altLang="zh-CN" sz="34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400" b="1" i="1" dirty="0">
                <a:latin typeface="Times New Roman" panose="02020603050405020304" pitchFamily="18" charset="0"/>
              </a:rPr>
              <a:t>has passed</a:t>
            </a:r>
            <a:r>
              <a:rPr kumimoji="1" lang="en-US" altLang="zh-CN" sz="3400" b="1" dirty="0">
                <a:latin typeface="Times New Roman" panose="02020603050405020304" pitchFamily="18" charset="0"/>
              </a:rPr>
              <a:t>, she still can’t see anything because she is very poor and has no enough money to go to hospital.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514600" y="238125"/>
            <a:ext cx="24384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kumimoji="1"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Oxfam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514600" y="3371850"/>
            <a:ext cx="27432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kumimoji="1"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ORBIS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295400" y="4191000"/>
            <a:ext cx="57150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a flying eye hospital</a:t>
            </a:r>
          </a:p>
          <a:p>
            <a:pPr>
              <a:lnSpc>
                <a:spcPct val="120000"/>
              </a:lnSpc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空中眼科医院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066800" y="3124200"/>
            <a:ext cx="68199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>
                <a:solidFill>
                  <a:srgbClr val="0033CC"/>
                </a:solidFill>
              </a:rPr>
              <a:t> </a:t>
            </a:r>
            <a:r>
              <a:rPr lang="en-US" altLang="zh-CN" sz="4800" b="1">
                <a:solidFill>
                  <a:srgbClr val="0033CC"/>
                </a:solidFill>
                <a:latin typeface="Times New Roman" panose="02020603050405020304" pitchFamily="18" charset="0"/>
              </a:rPr>
              <a:t>Why is the plane special?</a:t>
            </a:r>
          </a:p>
        </p:txBody>
      </p:sp>
      <p:pic>
        <p:nvPicPr>
          <p:cNvPr id="76804" name="Picture 4" descr="showroom_orbisplane_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63050" cy="276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81000" y="0"/>
            <a:ext cx="205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Lead-in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xinsrc_2459213910744ccf9dfc92c611bc1c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914400"/>
            <a:ext cx="213360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5" name="Picture 3" descr="20051111183429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1000"/>
            <a:ext cx="464502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12775" y="4146550"/>
            <a:ext cx="792162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zh-CN" sz="3600" b="1">
                <a:solidFill>
                  <a:srgbClr val="CC0099"/>
                </a:solidFill>
              </a:rPr>
              <a:t>It works to help the blind people in poor areas by plane.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20111058283352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775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Text Box 8"/>
          <p:cNvSpPr txBox="1">
            <a:spLocks noChangeArrowheads="1"/>
          </p:cNvSpPr>
          <p:nvPr/>
        </p:nvSpPr>
        <p:spPr bwMode="auto">
          <a:xfrm>
            <a:off x="533400" y="1524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What do ORBIS doctors do on the plane?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800600" y="1600200"/>
            <a:ext cx="43434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operate</a:t>
            </a:r>
            <a:r>
              <a:rPr lang="en-US" altLang="zh-CN" sz="4000" b="1">
                <a:latin typeface="Times New Roman" panose="02020603050405020304" pitchFamily="18" charset="0"/>
              </a:rPr>
              <a:t> on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patient</a:t>
            </a:r>
            <a:r>
              <a:rPr lang="en-US" altLang="zh-CN" sz="4000" b="1">
                <a:latin typeface="Times New Roman" panose="02020603050405020304" pitchFamily="18" charset="0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en-US" altLang="zh-CN" sz="4000" b="1">
                <a:latin typeface="Times New Roman" panose="02020603050405020304" pitchFamily="18" charset="0"/>
              </a:rPr>
              <a:t> = do an operat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ion </a:t>
            </a:r>
            <a:r>
              <a:rPr lang="en-US" altLang="zh-CN" sz="4000" b="1">
                <a:latin typeface="Times New Roman" panose="02020603050405020304" pitchFamily="18" charset="0"/>
              </a:rPr>
              <a:t>on patients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41313"/>
            <a:ext cx="5429250" cy="877887"/>
          </a:xfrm>
          <a:noFill/>
        </p:spPr>
        <p:txBody>
          <a:bodyPr/>
          <a:lstStyle/>
          <a:p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ORBIS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914400" y="4495800"/>
            <a:ext cx="69151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altLang="zh-CN" sz="4000" b="1">
                <a:solidFill>
                  <a:srgbClr val="008000"/>
                </a:solidFill>
                <a:latin typeface="Times New Roman" panose="02020603050405020304" pitchFamily="18" charset="0"/>
              </a:rPr>
              <a:t>treat</a:t>
            </a:r>
            <a:r>
              <a:rPr lang="en-US" altLang="zh-CN" sz="4000" b="1">
                <a:latin typeface="Times New Roman" panose="02020603050405020304" pitchFamily="18" charset="0"/>
              </a:rPr>
              <a:t> (</a:t>
            </a:r>
            <a:r>
              <a:rPr lang="zh-CN" altLang="en-US" sz="4000" b="1">
                <a:latin typeface="Times New Roman" panose="02020603050405020304" pitchFamily="18" charset="0"/>
              </a:rPr>
              <a:t>治疗</a:t>
            </a:r>
            <a:r>
              <a:rPr lang="en-US" altLang="zh-CN" sz="4000" b="1">
                <a:latin typeface="Times New Roman" panose="02020603050405020304" pitchFamily="18" charset="0"/>
              </a:rPr>
              <a:t>), </a:t>
            </a:r>
            <a:r>
              <a:rPr lang="en-US" altLang="zh-CN" sz="4000" b="1">
                <a:solidFill>
                  <a:srgbClr val="008000"/>
                </a:solidFill>
                <a:latin typeface="Times New Roman" panose="02020603050405020304" pitchFamily="18" charset="0"/>
              </a:rPr>
              <a:t>cure</a:t>
            </a:r>
            <a:r>
              <a:rPr lang="en-US" altLang="zh-CN" sz="4000" b="1">
                <a:latin typeface="Times New Roman" panose="02020603050405020304" pitchFamily="18" charset="0"/>
              </a:rPr>
              <a:t> (</a:t>
            </a:r>
            <a:r>
              <a:rPr lang="zh-CN" altLang="en-US" sz="4000" b="1">
                <a:latin typeface="Times New Roman" panose="02020603050405020304" pitchFamily="18" charset="0"/>
              </a:rPr>
              <a:t>治愈</a:t>
            </a:r>
            <a:r>
              <a:rPr lang="en-US" altLang="zh-CN" sz="4000" b="1">
                <a:latin typeface="Times New Roman" panose="02020603050405020304" pitchFamily="18" charset="0"/>
              </a:rPr>
              <a:t>) or </a:t>
            </a:r>
            <a:r>
              <a:rPr lang="en-US" altLang="zh-CN" sz="4000" b="1">
                <a:solidFill>
                  <a:srgbClr val="008000"/>
                </a:solidFill>
                <a:latin typeface="Times New Roman" panose="02020603050405020304" pitchFamily="18" charset="0"/>
              </a:rPr>
              <a:t>prevent</a:t>
            </a:r>
            <a:r>
              <a:rPr lang="en-US" altLang="zh-CN" sz="4000" b="1">
                <a:latin typeface="Times New Roman" panose="02020603050405020304" pitchFamily="18" charset="0"/>
              </a:rPr>
              <a:t> (</a:t>
            </a:r>
            <a:r>
              <a:rPr lang="zh-CN" altLang="en-US" sz="4000" b="1">
                <a:latin typeface="Times New Roman" panose="02020603050405020304" pitchFamily="18" charset="0"/>
              </a:rPr>
              <a:t>预防</a:t>
            </a:r>
            <a:r>
              <a:rPr lang="en-US" altLang="zh-CN" sz="4000" b="1">
                <a:latin typeface="Times New Roman" panose="02020603050405020304" pitchFamily="18" charset="0"/>
              </a:rPr>
              <a:t>) </a:t>
            </a:r>
            <a:r>
              <a:rPr lang="en-US" altLang="zh-CN" sz="4000" b="1" u="sng">
                <a:latin typeface="Times New Roman" panose="02020603050405020304" pitchFamily="18" charset="0"/>
              </a:rPr>
              <a:t>blindness</a:t>
            </a:r>
          </a:p>
        </p:txBody>
      </p:sp>
      <p:pic>
        <p:nvPicPr>
          <p:cNvPr id="81924" name="Picture 4" descr="7107_abou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26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1423</Words>
  <Application>Microsoft Office PowerPoint</Application>
  <PresentationFormat>全屏显示(4:3)</PresentationFormat>
  <Paragraphs>235</Paragraphs>
  <Slides>34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2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第一PPT模板网-WWW.1PPT.COM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ORBIS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More details about how ORBIS help people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7E6B13AD78394110954257A039C6290F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