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262" r:id="rId2"/>
    <p:sldId id="264" r:id="rId3"/>
    <p:sldId id="307" r:id="rId4"/>
    <p:sldId id="306" r:id="rId5"/>
    <p:sldId id="308" r:id="rId6"/>
    <p:sldId id="309" r:id="rId7"/>
    <p:sldId id="310" r:id="rId8"/>
    <p:sldId id="311" r:id="rId9"/>
    <p:sldId id="312" r:id="rId10"/>
    <p:sldId id="313" r:id="rId11"/>
    <p:sldId id="314"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333" autoAdjust="0"/>
  </p:normalViewPr>
  <p:slideViewPr>
    <p:cSldViewPr snapToGrid="0">
      <p:cViewPr>
        <p:scale>
          <a:sx n="110" d="100"/>
          <a:sy n="110" d="100"/>
        </p:scale>
        <p:origin x="-480" y="-210"/>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1"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基础知识回顾</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2"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综合能力提升</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1"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拓展探究突破练</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0" y="0"/>
            <a:ext cx="9105900" cy="46738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03400"/>
            <a:ext cx="10515600" cy="4373563"/>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0"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1" y="6738379"/>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3200"/>
              <a:t>第四课时</a:t>
            </a:r>
            <a:endParaRPr lang="zh-CN" altLang="en-US" sz="3200" b="1" dirty="0">
              <a:latin typeface="黑体" panose="02010609060101010101" pitchFamily="2" charset="-122"/>
              <a:ea typeface="黑体" panose="02010609060101010101" pitchFamily="2" charset="-122"/>
            </a:endParaRPr>
          </a:p>
        </p:txBody>
      </p:sp>
      <p:sp>
        <p:nvSpPr>
          <p:cNvPr id="12" name="同侧圆角矩形 11">
            <a:hlinkClick r:id="rId14" action="ppaction://hlinksldjump" tooltip="点击进入"/>
          </p:cNvPr>
          <p:cNvSpPr/>
          <p:nvPr/>
        </p:nvSpPr>
        <p:spPr>
          <a:xfrm>
            <a:off x="2833306"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基础知识回顾</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3" name="灯片编号占位符 3"/>
          <p:cNvSpPr txBox="1"/>
          <p:nvPr/>
        </p:nvSpPr>
        <p:spPr>
          <a:xfrm>
            <a:off x="10968141"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bg1">
                    <a:lumMod val="95000"/>
                  </a:schemeClr>
                </a:solidFill>
              </a:rPr>
              <a:t>-</a:t>
            </a:r>
            <a:fld id="{4BF17FCF-D4DA-449D-A468-DDB7E43619E6}"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5" action="ppaction://hlinksldjump" tooltip="点击进入"/>
          </p:cNvPr>
          <p:cNvSpPr/>
          <p:nvPr/>
        </p:nvSpPr>
        <p:spPr>
          <a:xfrm>
            <a:off x="5642525"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综合能力提升</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1" name="标题 1"/>
          <p:cNvSpPr txBox="1"/>
          <p:nvPr/>
        </p:nvSpPr>
        <p:spPr>
          <a:xfrm>
            <a:off x="2719410"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a:t>　</a:t>
            </a:r>
            <a:r>
              <a:rPr lang="en-US" altLang="zh-CN"/>
              <a:t>Section B (  2a-2e  )</a:t>
            </a:r>
            <a:endParaRPr lang="zh-CN" altLang="zh-CN" sz="2000" b="1" i="0" kern="1200" dirty="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0" y="2387600"/>
            <a:ext cx="12192000" cy="1841500"/>
          </a:xfrm>
        </p:spPr>
        <p:txBody>
          <a:bodyPr/>
          <a:lstStyle/>
          <a:p>
            <a:r>
              <a:rPr lang="en-US" altLang="zh-CN" sz="4800" dirty="0" smtClean="0">
                <a:latin typeface="Times New Roman" panose="02020603050405020304" pitchFamily="18" charset="0"/>
                <a:cs typeface="Times New Roman" panose="02020603050405020304" pitchFamily="18" charset="0"/>
              </a:rPr>
              <a:t>Can </a:t>
            </a:r>
            <a:r>
              <a:rPr lang="en-US" altLang="zh-CN" sz="4800" dirty="0">
                <a:latin typeface="Times New Roman" panose="02020603050405020304" pitchFamily="18" charset="0"/>
                <a:cs typeface="Times New Roman" panose="02020603050405020304" pitchFamily="18" charset="0"/>
              </a:rPr>
              <a:t>you come to my party?</a:t>
            </a:r>
            <a:endParaRPr lang="zh-CN" altLang="zh-CN" sz="4800" dirty="0">
              <a:latin typeface="Times New Roman" panose="02020603050405020304" pitchFamily="18" charset="0"/>
              <a:cs typeface="Times New Roman" panose="02020603050405020304" pitchFamily="18" charset="0"/>
            </a:endParaRPr>
          </a:p>
        </p:txBody>
      </p:sp>
      <p:sp>
        <p:nvSpPr>
          <p:cNvPr id="5" name="矩形 4"/>
          <p:cNvSpPr/>
          <p:nvPr/>
        </p:nvSpPr>
        <p:spPr>
          <a:xfrm>
            <a:off x="0" y="4625459"/>
            <a:ext cx="12192000" cy="646331"/>
          </a:xfrm>
          <a:prstGeom prst="rect">
            <a:avLst/>
          </a:prstGeom>
        </p:spPr>
        <p:txBody>
          <a:bodyPr wrap="square">
            <a:spAutoFit/>
          </a:bodyPr>
          <a:lstStyle/>
          <a:p>
            <a:pPr algn="ctr"/>
            <a:r>
              <a:rPr lang="en-US" altLang="zh-CN" sz="3600" b="1" dirty="0" smtClean="0">
                <a:solidFill>
                  <a:srgbClr val="00A1E9"/>
                </a:solidFill>
                <a:latin typeface="Times New Roman" panose="02020603050405020304" pitchFamily="18" charset="0"/>
                <a:cs typeface="Times New Roman" panose="02020603050405020304" pitchFamily="18" charset="0"/>
              </a:rPr>
              <a:t>Section B    </a:t>
            </a:r>
            <a:r>
              <a:rPr lang="zh-CN" altLang="zh-CN" sz="3600" b="1" dirty="0" smtClean="0">
                <a:solidFill>
                  <a:srgbClr val="00A1E9"/>
                </a:solidFill>
                <a:latin typeface="Times New Roman" panose="02020603050405020304" pitchFamily="18" charset="0"/>
                <a:cs typeface="Times New Roman" panose="02020603050405020304" pitchFamily="18" charset="0"/>
              </a:rPr>
              <a:t>第</a:t>
            </a:r>
            <a:r>
              <a:rPr lang="zh-CN" altLang="en-US" sz="3600" b="1" dirty="0" smtClean="0">
                <a:solidFill>
                  <a:srgbClr val="00A1E9"/>
                </a:solidFill>
                <a:latin typeface="Times New Roman" panose="02020603050405020304" pitchFamily="18" charset="0"/>
                <a:cs typeface="Times New Roman" panose="02020603050405020304" pitchFamily="18" charset="0"/>
              </a:rPr>
              <a:t>二</a:t>
            </a:r>
            <a:r>
              <a:rPr lang="zh-CN" altLang="zh-CN" sz="3600" b="1" dirty="0" smtClean="0">
                <a:solidFill>
                  <a:srgbClr val="00A1E9"/>
                </a:solidFill>
                <a:latin typeface="Times New Roman" panose="02020603050405020304" pitchFamily="18" charset="0"/>
                <a:cs typeface="Times New Roman" panose="02020603050405020304" pitchFamily="18" charset="0"/>
              </a:rPr>
              <a:t>课时</a:t>
            </a:r>
            <a:endParaRPr lang="zh-CN" altLang="en-US" sz="3600" b="1" dirty="0">
              <a:solidFill>
                <a:srgbClr val="00A1E9"/>
              </a:solidFill>
              <a:latin typeface="Times New Roman" panose="02020603050405020304" pitchFamily="18" charset="0"/>
              <a:cs typeface="Times New Roman" panose="02020603050405020304" pitchFamily="18" charset="0"/>
            </a:endParaRPr>
          </a:p>
        </p:txBody>
      </p:sp>
      <p:sp>
        <p:nvSpPr>
          <p:cNvPr id="6" name="矩形 5"/>
          <p:cNvSpPr/>
          <p:nvPr/>
        </p:nvSpPr>
        <p:spPr>
          <a:xfrm>
            <a:off x="0" y="1025009"/>
            <a:ext cx="12192000" cy="830997"/>
          </a:xfrm>
          <a:prstGeom prst="rect">
            <a:avLst/>
          </a:prstGeom>
        </p:spPr>
        <p:txBody>
          <a:bodyPr wrap="square">
            <a:spAutoFit/>
          </a:bodyPr>
          <a:lstStyle/>
          <a:p>
            <a:pPr algn="ctr"/>
            <a:r>
              <a:rPr lang="en-US" altLang="zh-CN" sz="4800" b="1" dirty="0">
                <a:solidFill>
                  <a:srgbClr val="00A1E9"/>
                </a:solidFill>
                <a:latin typeface="Times New Roman" panose="02020603050405020304" pitchFamily="18" charset="0"/>
                <a:cs typeface="Times New Roman" panose="02020603050405020304" pitchFamily="18" charset="0"/>
              </a:rPr>
              <a:t>Unit 9</a:t>
            </a:r>
            <a:endParaRPr lang="zh-CN" altLang="en-US" sz="4800" b="1" dirty="0">
              <a:solidFill>
                <a:srgbClr val="00A1E9"/>
              </a:solidFill>
              <a:latin typeface="Times New Roman" panose="02020603050405020304" pitchFamily="18" charset="0"/>
              <a:cs typeface="Times New Roman" panose="02020603050405020304" pitchFamily="18" charset="0"/>
            </a:endParaRPr>
          </a:p>
        </p:txBody>
      </p:sp>
      <p:sp>
        <p:nvSpPr>
          <p:cNvPr id="7" name="矩形 6"/>
          <p:cNvSpPr/>
          <p:nvPr/>
        </p:nvSpPr>
        <p:spPr>
          <a:xfrm>
            <a:off x="0" y="5944845"/>
            <a:ext cx="12192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930523"/>
            <a:ext cx="11430000" cy="574580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Ⅳ</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任务型阅读</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gn="ctr">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Finish</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your</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plate</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or</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pay</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more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When you go to have a meal in a restaurant,do you finish the meal?Many people who have a meal in a restaurant always leave some food.This is a great waste of food.To solve this problem,an Australian restaurant called “Wafu” has made a new rule—finish your plate or pay more.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Wafu is in Sydney.It has only 30 seats.However,it is famous.Many people go there to have meals.When customers go to Wafu,the waiters tell them about the new rule.The rule asks the customers to order the right amount of food.If they don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finish everything on their plates,they will be asked to pay more money.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“To find pleasure in our dishes is to finish the meal.Please don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leave anything on your plate.” When you visit Wafu</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website,you will see these words.If the customers finish their meal,they will be given a 30% discount(  </a:t>
            </a:r>
            <a:r>
              <a:rPr lang="zh-CN" altLang="zh-CN" sz="2200">
                <a:solidFill>
                  <a:srgbClr val="000000"/>
                </a:solidFill>
                <a:latin typeface="Times New Roman" panose="02020603050405020304" pitchFamily="18" charset="0"/>
                <a:cs typeface="Times New Roman" panose="02020603050405020304" pitchFamily="18" charset="0"/>
              </a:rPr>
              <a:t>折扣</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Yukako Ichikawa is the manager of Wafu.She said,“Wafu is not just a restaurant,it is a call for treating food in the right way.”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309890"/>
            <a:ext cx="11430000" cy="249222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1.What is the problem in this passage?(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15</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Many people who have a meal in a restaurant always leave some food.</a:t>
            </a:r>
            <a:r>
              <a:rPr lang="en-US" altLang="zh-CN" sz="2200" u="sng">
                <a:solidFill>
                  <a:srgbClr val="FF00FF"/>
                </a:solidFill>
                <a:uFill>
                  <a:solidFill>
                    <a:srgbClr val="000000"/>
                  </a:solidFill>
                </a:uFill>
                <a:latin typeface="宋体" panose="02010600030101010101" pitchFamily="2" charset="-122"/>
                <a:ea typeface="NEU-BZ-S92" panose="02020503000000020003" pitchFamily="18" charset="-122"/>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2.What is the new rule of the restaurant?(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20</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If they don</a:t>
            </a:r>
            <a:r>
              <a:rPr lang="en-US" altLang="zh-CN" sz="2200" u="sng">
                <a:solidFill>
                  <a:srgbClr val="FF00FF"/>
                </a:solidFill>
                <a:uFill>
                  <a:solidFill>
                    <a:srgbClr val="000000"/>
                  </a:solidFill>
                </a:uFill>
                <a:latin typeface="宋体" panose="02010600030101010101" pitchFamily="2" charset="-122"/>
                <a:ea typeface="NEU-BZ-S92" panose="02020503000000020003" pitchFamily="18" charset="-122"/>
                <a:cs typeface="Times New Roman" panose="02020603050405020304" pitchFamily="18" charset="0"/>
              </a:rPr>
              <a:t>’</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t finish everything on their plates,they will be asked to pay more money.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3.What is the result if the customers finish their meal?(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15</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If the customers finish their meal,they will be given a 30% discount.</a:t>
            </a:r>
            <a:r>
              <a:rPr lang="en-US" altLang="zh-CN" sz="2200" u="sng">
                <a:solidFill>
                  <a:srgbClr val="FF00FF"/>
                </a:solidFill>
                <a:uFill>
                  <a:solidFill>
                    <a:srgbClr val="000000"/>
                  </a:solidFill>
                </a:uFill>
                <a:latin typeface="宋体" panose="02010600030101010101" pitchFamily="2" charset="-122"/>
                <a:ea typeface="NEU-BZ-S92" panose="02020503000000020003" pitchFamily="18" charset="-122"/>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189176"/>
            <a:ext cx="11430000" cy="533607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1.I wrote to him last </a:t>
            </a:r>
            <a:r>
              <a:rPr lang="en-US" altLang="zh-CN" sz="2200" dirty="0" err="1">
                <a:solidFill>
                  <a:srgbClr val="000000"/>
                </a:solidFill>
                <a:latin typeface="Times New Roman" panose="02020603050405020304" pitchFamily="18" charset="0"/>
                <a:cs typeface="Times New Roman" panose="02020603050405020304" pitchFamily="18" charset="0"/>
              </a:rPr>
              <a:t>week,but</a:t>
            </a:r>
            <a:r>
              <a:rPr lang="en-US" altLang="zh-CN" sz="2200" dirty="0">
                <a:solidFill>
                  <a:srgbClr val="000000"/>
                </a:solidFill>
                <a:latin typeface="Times New Roman" panose="02020603050405020304" pitchFamily="18" charset="0"/>
                <a:cs typeface="Times New Roman" panose="02020603050405020304" pitchFamily="18" charset="0"/>
              </a:rPr>
              <a:t> he didn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reply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答复</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2.Please help me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forward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转寄</a:t>
            </a:r>
            <a:r>
              <a:rPr lang="en-US" altLang="zh-CN" sz="2200" dirty="0">
                <a:solidFill>
                  <a:srgbClr val="000000"/>
                </a:solidFill>
                <a:latin typeface="Times New Roman" panose="02020603050405020304" pitchFamily="18" charset="0"/>
                <a:cs typeface="Times New Roman" panose="02020603050405020304" pitchFamily="18" charset="0"/>
              </a:rPr>
              <a:t>  ) the e-mail to Lucy.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3.John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printed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打印</a:t>
            </a:r>
            <a:r>
              <a:rPr lang="en-US" altLang="zh-CN" sz="2200" dirty="0">
                <a:solidFill>
                  <a:srgbClr val="000000"/>
                </a:solidFill>
                <a:latin typeface="Times New Roman" panose="02020603050405020304" pitchFamily="18" charset="0"/>
                <a:cs typeface="Times New Roman" panose="02020603050405020304" pitchFamily="18" charset="0"/>
              </a:rPr>
              <a:t>  ) many books last night.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4.I</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m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glad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高兴的</a:t>
            </a:r>
            <a:r>
              <a:rPr lang="en-US" altLang="zh-CN" sz="2200" dirty="0">
                <a:solidFill>
                  <a:srgbClr val="000000"/>
                </a:solidFill>
                <a:latin typeface="Times New Roman" panose="02020603050405020304" pitchFamily="18" charset="0"/>
                <a:cs typeface="Times New Roman" panose="02020603050405020304" pitchFamily="18" charset="0"/>
              </a:rPr>
              <a:t>  ) to meet you in Wuhan.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5.He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sad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难过的</a:t>
            </a:r>
            <a:r>
              <a:rPr lang="en-US" altLang="zh-CN" sz="2200" dirty="0">
                <a:solidFill>
                  <a:srgbClr val="000000"/>
                </a:solidFill>
                <a:latin typeface="Times New Roman" panose="02020603050405020304" pitchFamily="18" charset="0"/>
                <a:cs typeface="Times New Roman" panose="02020603050405020304" pitchFamily="18" charset="0"/>
              </a:rPr>
              <a:t>  ) to lose his best friend.</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根据句意用所给词的适当形式填空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1.—What are you doing?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m</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looking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look  ) after my little sister.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2.Can you tell me how to make an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invitation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invite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3.I</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m very glad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 see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see  ) you here.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4.Tom left home without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telling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tell  ) his parents.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5.I was very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surprised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surprising  ) at the news.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5279962" y="1669418"/>
            <a:ext cx="816037"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5279963" y="1991634"/>
            <a:ext cx="8160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590550" y="2078209"/>
            <a:ext cx="105629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2590551" y="2400425"/>
            <a:ext cx="10562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460997" y="2487000"/>
            <a:ext cx="95947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1460998" y="2809216"/>
            <a:ext cx="959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1460997" y="2895790"/>
            <a:ext cx="95947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1460998" y="3218006"/>
            <a:ext cx="8411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1460997" y="3293823"/>
            <a:ext cx="95947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5" name="直接连接符 14"/>
          <p:cNvCxnSpPr/>
          <p:nvPr/>
        </p:nvCxnSpPr>
        <p:spPr>
          <a:xfrm>
            <a:off x="1460998" y="3616039"/>
            <a:ext cx="959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1460997" y="4503476"/>
            <a:ext cx="1056290"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8" name="直接连接符 17"/>
          <p:cNvCxnSpPr/>
          <p:nvPr/>
        </p:nvCxnSpPr>
        <p:spPr>
          <a:xfrm>
            <a:off x="1460997" y="4825692"/>
            <a:ext cx="10562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4559201" y="4865995"/>
            <a:ext cx="114235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1" name="直接连接符 20"/>
          <p:cNvCxnSpPr/>
          <p:nvPr/>
        </p:nvCxnSpPr>
        <p:spPr>
          <a:xfrm>
            <a:off x="4559201" y="5188211"/>
            <a:ext cx="11423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2517287" y="5338579"/>
            <a:ext cx="91440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4" name="直接连接符 23"/>
          <p:cNvCxnSpPr/>
          <p:nvPr/>
        </p:nvCxnSpPr>
        <p:spPr>
          <a:xfrm>
            <a:off x="2517287" y="5660795"/>
            <a:ext cx="9144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3451399" y="5695051"/>
            <a:ext cx="89468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7" name="直接连接符 26"/>
          <p:cNvCxnSpPr/>
          <p:nvPr/>
        </p:nvCxnSpPr>
        <p:spPr>
          <a:xfrm>
            <a:off x="3451400" y="6017267"/>
            <a:ext cx="8946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2029587" y="6111162"/>
            <a:ext cx="122997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30" name="直接连接符 29"/>
          <p:cNvCxnSpPr/>
          <p:nvPr/>
        </p:nvCxnSpPr>
        <p:spPr>
          <a:xfrm>
            <a:off x="2029588" y="6433378"/>
            <a:ext cx="12299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4" grpId="0" animBg="1"/>
      <p:bldP spid="17" grpId="0" animBg="1"/>
      <p:bldP spid="20" grpId="0" animBg="1"/>
      <p:bldP spid="23" grpId="0" animBg="1"/>
      <p:bldP spid="26"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4227"/>
            <a:ext cx="11430000" cy="452354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后天我要去上钢琴课。</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m going to have a piano lesson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day</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after</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tomorrow</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我期待着收到你的答复。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 am</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looking</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forward</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receiving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your reply.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他没有敲门就进来了。</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He came in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without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knocking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the door.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cs typeface="Times New Roman" panose="02020603050405020304" pitchFamily="18" charset="0"/>
              </a:rPr>
              <a:t>这个月末</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我要去青岛旅游。</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 am going 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take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trip</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to Qingdao at the end of this month.</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dirty="0">
                <a:solidFill>
                  <a:srgbClr val="000000"/>
                </a:solidFill>
                <a:latin typeface="Times New Roman" panose="02020603050405020304" pitchFamily="18" charset="0"/>
                <a:cs typeface="Times New Roman" panose="02020603050405020304" pitchFamily="18" charset="0"/>
              </a:rPr>
              <a:t>让我们向她告别吧。</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Let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say</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goodbye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her.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4430108" y="2164270"/>
            <a:ext cx="483222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4430109" y="2486486"/>
            <a:ext cx="4832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1127511" y="2981852"/>
            <a:ext cx="5413137"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1127512" y="3304068"/>
            <a:ext cx="54131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891303" y="3807462"/>
            <a:ext cx="283130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1891304" y="4129678"/>
            <a:ext cx="28313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2117214" y="4625043"/>
            <a:ext cx="260539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2117215" y="4947259"/>
            <a:ext cx="26053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1407210" y="5398650"/>
            <a:ext cx="311100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1407210" y="5720866"/>
            <a:ext cx="31110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2496"/>
            <a:ext cx="11430000" cy="452700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)1.I invited Lucy to my </a:t>
            </a:r>
            <a:r>
              <a:rPr lang="en-US" altLang="zh-CN" sz="2200" dirty="0" err="1">
                <a:solidFill>
                  <a:srgbClr val="000000"/>
                </a:solidFill>
                <a:latin typeface="Times New Roman" panose="02020603050405020304" pitchFamily="18" charset="0"/>
                <a:cs typeface="Times New Roman" panose="02020603050405020304" pitchFamily="18" charset="0"/>
              </a:rPr>
              <a:t>party,but</a:t>
            </a:r>
            <a:r>
              <a:rPr lang="en-US" altLang="zh-CN" sz="2200" dirty="0">
                <a:solidFill>
                  <a:srgbClr val="000000"/>
                </a:solidFill>
                <a:latin typeface="Times New Roman" panose="02020603050405020304" pitchFamily="18" charset="0"/>
                <a:cs typeface="Times New Roman" panose="02020603050405020304" pitchFamily="18" charset="0"/>
              </a:rPr>
              <a:t> she didn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reply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my invitation.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A.on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B.for</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C.to	D.in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)2.The elephants are in </a:t>
            </a:r>
            <a:r>
              <a:rPr lang="en-US" altLang="zh-CN" sz="2200" dirty="0" err="1">
                <a:solidFill>
                  <a:srgbClr val="000000"/>
                </a:solidFill>
                <a:latin typeface="Times New Roman" panose="02020603050405020304" pitchFamily="18" charset="0"/>
                <a:cs typeface="Times New Roman" panose="02020603050405020304" pitchFamily="18" charset="0"/>
              </a:rPr>
              <a:t>danger.Let</a:t>
            </a:r>
            <a:r>
              <a:rPr lang="en-US" altLang="zh-CN" sz="2200" dirty="0" err="1">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s</a:t>
            </a:r>
            <a:r>
              <a:rPr lang="en-US" altLang="zh-CN" sz="2200" dirty="0">
                <a:solidFill>
                  <a:srgbClr val="000000"/>
                </a:solidFill>
                <a:latin typeface="Times New Roman" panose="02020603050405020304" pitchFamily="18" charset="0"/>
                <a:cs typeface="Times New Roman" panose="02020603050405020304" pitchFamily="18" charset="0"/>
              </a:rPr>
              <a:t> help them</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A.with</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B.out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C.about</a:t>
            </a:r>
            <a:r>
              <a:rPr lang="en-US" altLang="zh-CN" sz="2200" dirty="0">
                <a:solidFill>
                  <a:srgbClr val="000000"/>
                </a:solidFill>
                <a:latin typeface="Times New Roman" panose="02020603050405020304" pitchFamily="18" charset="0"/>
                <a:cs typeface="Times New Roman" panose="02020603050405020304" pitchFamily="18" charset="0"/>
              </a:rPr>
              <a:t>	D.in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)3.—Did you study very late last night?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Yes,I</a:t>
            </a:r>
            <a:r>
              <a:rPr lang="en-US" altLang="zh-CN" sz="2200" dirty="0">
                <a:solidFill>
                  <a:srgbClr val="000000"/>
                </a:solidFill>
                <a:latin typeface="Times New Roman" panose="02020603050405020304" pitchFamily="18" charset="0"/>
                <a:cs typeface="Times New Roman" panose="02020603050405020304" pitchFamily="18" charset="0"/>
              </a:rPr>
              <a:t> kept studying</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eleven o</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clock.</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A.until</a:t>
            </a:r>
            <a:r>
              <a:rPr lang="en-US" altLang="zh-CN" sz="2200" dirty="0">
                <a:solidFill>
                  <a:srgbClr val="000000"/>
                </a:solidFill>
                <a:latin typeface="Times New Roman" panose="02020603050405020304" pitchFamily="18" charset="0"/>
                <a:cs typeface="Times New Roman" panose="02020603050405020304" pitchFamily="18" charset="0"/>
              </a:rPr>
              <a:t>	B.at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C.after</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D.when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591384" y="1738835"/>
            <a:ext cx="376530" cy="367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591384" y="2965207"/>
            <a:ext cx="376530" cy="367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591384" y="4191579"/>
            <a:ext cx="376530" cy="367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698761"/>
            <a:ext cx="11430000" cy="3714478"/>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)4.—Where is the post </a:t>
            </a:r>
            <a:r>
              <a:rPr lang="en-US" altLang="zh-CN" sz="2200" dirty="0" err="1">
                <a:solidFill>
                  <a:srgbClr val="000000"/>
                </a:solidFill>
                <a:latin typeface="Times New Roman" panose="02020603050405020304" pitchFamily="18" charset="0"/>
                <a:cs typeface="Times New Roman" panose="02020603050405020304" pitchFamily="18" charset="0"/>
              </a:rPr>
              <a:t>office,please</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—It is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Center Street.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A.in the end of</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B.at the end of</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C.by the end of</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D.on</a:t>
            </a:r>
            <a:r>
              <a:rPr lang="en-US" altLang="zh-CN" sz="2200" dirty="0">
                <a:solidFill>
                  <a:srgbClr val="000000"/>
                </a:solidFill>
                <a:latin typeface="Times New Roman" panose="02020603050405020304" pitchFamily="18" charset="0"/>
                <a:cs typeface="Times New Roman" panose="02020603050405020304" pitchFamily="18" charset="0"/>
              </a:rPr>
              <a:t> the end of</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)5.I think you will not do a good job in the exam without</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A.competition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B.education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C.preparation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D.information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774264" y="1734270"/>
            <a:ext cx="376530" cy="367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01855" y="4197771"/>
            <a:ext cx="376530" cy="367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898251"/>
            <a:ext cx="11430000" cy="574580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补全对话</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A:Hello,Li Ling!</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B:Hi,Tom.Can you come and play football with us this Sunday?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A:Sorry,I can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t.1.</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B:Do you like going out in the car?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A:Yes,I do.We sometimes go out in the car on Saturday.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B:Oh,we usually go and see my uncle on Saturday.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A:I like fishing.What about you?</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B:I like fishing,too.3.</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He always catches a lot of fish.We often take the fish home for supper.4.</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A:5.</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F</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B:My dad.I help him.We like cooking fish!</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A:And eating it,too.</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762674" y="2185785"/>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2762674" y="2508001"/>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772509" y="3799433"/>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6" name="直接连接符 5"/>
          <p:cNvCxnSpPr/>
          <p:nvPr/>
        </p:nvCxnSpPr>
        <p:spPr>
          <a:xfrm>
            <a:off x="772509" y="4121649"/>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2958115" y="4573983"/>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8" name="直接连接符 7"/>
          <p:cNvCxnSpPr/>
          <p:nvPr/>
        </p:nvCxnSpPr>
        <p:spPr>
          <a:xfrm>
            <a:off x="2958115" y="4896199"/>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81627" y="5056621"/>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381627" y="5378837"/>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1163391" y="5386866"/>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2" name="直接连接符 11"/>
          <p:cNvCxnSpPr/>
          <p:nvPr/>
        </p:nvCxnSpPr>
        <p:spPr>
          <a:xfrm>
            <a:off x="1163391" y="5709082"/>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9"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105026"/>
            <a:ext cx="11430000" cy="2901948"/>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A.What do you like to do in your free time?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B.My uncle is very good at fishing.</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C.I like eating fish.</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D.We sometimes go fishing.</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E.Dad is taking us out in the car.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F.Who cooks the fish?</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G.I want to play football with you.</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932256"/>
            <a:ext cx="11430000" cy="574234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完形填空</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gn="ctr">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birthday</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party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Mrs.Green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birthday was on April 11.She celebrated it every year and had a little birthday party with her friends.This year they</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1</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to a new city.Mrs.Green wanted to hold a big party for her birthday.She still wanted to invite some</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2</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friends.She was beginning to write the invitation when Mr.Green saw that she was</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3</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“Party:6:30 p.m.to 8:30 p.m.”.“That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not very nice,” he said.“You are</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4</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our guests that they must go home at 8:30 p.m.” So Mrs.Green</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5</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over and just wrote “Party:6:30 p.m.”.</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That day a lot of guests came to the party,and they took some presents to Mrs.Green.The party was very exciting.They sang and danced,and they drank and laughed.They all had a good time.They</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6</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go home at 8:30 p.m.In fact,they were still there at midnight when a policeman</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7</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.He said,“You must stop making noise,because someone has</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8</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So everybody had to go home.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Mrs.Green was</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9</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.She asked Mr.Green,“Who complained about the noise?”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 did,” Mr.Green answered in a(  n  ) </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10</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voice.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495628"/>
            <a:ext cx="11430000" cy="412074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1.A.moved        </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B.came         </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C.went   </a:t>
            </a:r>
            <a:r>
              <a:rPr lang="en-US" altLang="zh-CN" sz="2200" dirty="0">
                <a:solidFill>
                  <a:srgbClr val="000000"/>
                </a:solidFill>
                <a:latin typeface="Times New Roman" panose="02020603050405020304" pitchFamily="18" charset="0"/>
                <a:cs typeface="Times New Roman" panose="02020603050405020304" pitchFamily="18" charset="0"/>
              </a:rPr>
              <a:t>	D.arrived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2.A.good             </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B.strange     </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C.new    </a:t>
            </a:r>
            <a:r>
              <a:rPr lang="en-US" altLang="zh-CN" sz="2200" dirty="0">
                <a:solidFill>
                  <a:srgbClr val="000000"/>
                </a:solidFill>
                <a:latin typeface="Times New Roman" panose="02020603050405020304" pitchFamily="18" charset="0"/>
                <a:cs typeface="Times New Roman" panose="02020603050405020304" pitchFamily="18" charset="0"/>
              </a:rPr>
              <a:t>	D.old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3.A.reading         </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B.writing      </a:t>
            </a:r>
            <a:r>
              <a:rPr lang="en-US" altLang="zh-CN" sz="2200" dirty="0">
                <a:solidFill>
                  <a:srgbClr val="000000"/>
                </a:solidFill>
                <a:latin typeface="Times New Roman" panose="02020603050405020304" pitchFamily="18" charset="0"/>
                <a:cs typeface="Times New Roman" panose="02020603050405020304" pitchFamily="18" charset="0"/>
              </a:rPr>
              <a:t>	C.drawing	D.painting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4.A.saying           </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B.speaking   </a:t>
            </a:r>
            <a:r>
              <a:rPr lang="en-US" altLang="zh-CN" sz="2200" dirty="0">
                <a:solidFill>
                  <a:srgbClr val="000000"/>
                </a:solidFill>
                <a:latin typeface="Times New Roman" panose="02020603050405020304" pitchFamily="18" charset="0"/>
                <a:cs typeface="Times New Roman" panose="02020603050405020304" pitchFamily="18" charset="0"/>
              </a:rPr>
              <a:t>	C.talking	D.telling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5.A.went              </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B.thought     </a:t>
            </a:r>
            <a:r>
              <a:rPr lang="en-US" altLang="zh-CN" sz="2200" dirty="0">
                <a:solidFill>
                  <a:srgbClr val="000000"/>
                </a:solidFill>
                <a:latin typeface="Times New Roman" panose="02020603050405020304" pitchFamily="18" charset="0"/>
                <a:cs typeface="Times New Roman" panose="02020603050405020304" pitchFamily="18" charset="0"/>
              </a:rPr>
              <a:t>	C.turned	D.took</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6.A.didn</a:t>
            </a:r>
            <a:r>
              <a:rPr lang="en-US" altLang="zh-CN" sz="2200" dirty="0" smtClean="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smtClean="0">
                <a:solidFill>
                  <a:srgbClr val="000000"/>
                </a:solidFill>
                <a:latin typeface="Times New Roman" panose="02020603050405020304" pitchFamily="18" charset="0"/>
                <a:cs typeface="Times New Roman" panose="02020603050405020304" pitchFamily="18" charset="0"/>
              </a:rPr>
              <a:t>t         </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B.weren</a:t>
            </a:r>
            <a:r>
              <a:rPr lang="en-US" altLang="zh-CN" sz="2200" dirty="0" smtClean="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smtClean="0">
                <a:solidFill>
                  <a:srgbClr val="000000"/>
                </a:solidFill>
                <a:latin typeface="Times New Roman" panose="02020603050405020304" pitchFamily="18" charset="0"/>
                <a:cs typeface="Times New Roman" panose="02020603050405020304" pitchFamily="18" charset="0"/>
              </a:rPr>
              <a:t>t   </a:t>
            </a:r>
            <a:r>
              <a:rPr lang="en-US" altLang="zh-CN" sz="2200" dirty="0">
                <a:solidFill>
                  <a:srgbClr val="000000"/>
                </a:solidFill>
                <a:latin typeface="Times New Roman" panose="02020603050405020304" pitchFamily="18" charset="0"/>
                <a:cs typeface="Times New Roman" panose="02020603050405020304" pitchFamily="18" charset="0"/>
              </a:rPr>
              <a:t>	C.don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D.aren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7.A.reached        </a:t>
            </a:r>
            <a:r>
              <a:rPr lang="en-US" altLang="zh-CN" sz="2200" dirty="0">
                <a:solidFill>
                  <a:srgbClr val="000000"/>
                </a:solidFill>
                <a:latin typeface="Times New Roman" panose="02020603050405020304" pitchFamily="18" charset="0"/>
                <a:cs typeface="Times New Roman" panose="02020603050405020304" pitchFamily="18" charset="0"/>
              </a:rPr>
              <a:t>	B.arrived </a:t>
            </a:r>
            <a:r>
              <a:rPr lang="en-US" altLang="zh-CN" sz="2200" dirty="0" smtClean="0">
                <a:solidFill>
                  <a:srgbClr val="000000"/>
                </a:solidFill>
                <a:latin typeface="Times New Roman" panose="02020603050405020304" pitchFamily="18" charset="0"/>
                <a:cs typeface="Times New Roman" panose="02020603050405020304" pitchFamily="18" charset="0"/>
              </a:rPr>
              <a:t>                 C.got      </a:t>
            </a:r>
            <a:r>
              <a:rPr lang="en-US" altLang="zh-CN" sz="2200" dirty="0">
                <a:solidFill>
                  <a:srgbClr val="000000"/>
                </a:solidFill>
                <a:latin typeface="Times New Roman" panose="02020603050405020304" pitchFamily="18" charset="0"/>
                <a:cs typeface="Times New Roman" panose="02020603050405020304" pitchFamily="18" charset="0"/>
              </a:rPr>
              <a:t>	D.arrived in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8.A.complained    </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B.said                       </a:t>
            </a:r>
            <a:r>
              <a:rPr lang="en-US" altLang="zh-CN" sz="2200" dirty="0">
                <a:solidFill>
                  <a:srgbClr val="000000"/>
                </a:solidFill>
                <a:latin typeface="Times New Roman" panose="02020603050405020304" pitchFamily="18" charset="0"/>
                <a:cs typeface="Times New Roman" panose="02020603050405020304" pitchFamily="18" charset="0"/>
              </a:rPr>
              <a:t>C.answered	D.asked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9.A.happy           </a:t>
            </a:r>
            <a:r>
              <a:rPr lang="en-US" altLang="zh-CN" sz="2200" dirty="0">
                <a:solidFill>
                  <a:srgbClr val="000000"/>
                </a:solidFill>
                <a:latin typeface="Times New Roman" panose="02020603050405020304" pitchFamily="18" charset="0"/>
                <a:cs typeface="Times New Roman" panose="02020603050405020304" pitchFamily="18" charset="0"/>
              </a:rPr>
              <a:t>	B.surprised </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C.afraid	D.excited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10.A.excited       </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B.sad            </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C.angry  </a:t>
            </a:r>
            <a:r>
              <a:rPr lang="en-US" altLang="zh-CN" sz="2200" dirty="0">
                <a:solidFill>
                  <a:srgbClr val="000000"/>
                </a:solidFill>
                <a:latin typeface="Times New Roman" panose="02020603050405020304" pitchFamily="18" charset="0"/>
                <a:cs typeface="Times New Roman" panose="02020603050405020304" pitchFamily="18" charset="0"/>
              </a:rPr>
              <a:t>	D.high</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876416" y="1662223"/>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53127" y="2058947"/>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53127" y="2476937"/>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653127" y="2873661"/>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653127" y="3270385"/>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矩形 7"/>
          <p:cNvSpPr/>
          <p:nvPr/>
        </p:nvSpPr>
        <p:spPr>
          <a:xfrm>
            <a:off x="653127" y="3667109"/>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矩形 8"/>
          <p:cNvSpPr/>
          <p:nvPr/>
        </p:nvSpPr>
        <p:spPr>
          <a:xfrm>
            <a:off x="653127" y="4063833"/>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矩形 9"/>
          <p:cNvSpPr/>
          <p:nvPr/>
        </p:nvSpPr>
        <p:spPr>
          <a:xfrm>
            <a:off x="653127" y="4460557"/>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矩形 10"/>
          <p:cNvSpPr/>
          <p:nvPr/>
        </p:nvSpPr>
        <p:spPr>
          <a:xfrm>
            <a:off x="653127" y="4857281"/>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矩形 11"/>
          <p:cNvSpPr/>
          <p:nvPr/>
        </p:nvSpPr>
        <p:spPr>
          <a:xfrm>
            <a:off x="653127" y="5254003"/>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英语模板</Template>
  <TotalTime>0</TotalTime>
  <Words>413</Words>
  <Application>Microsoft Office PowerPoint</Application>
  <PresentationFormat>宽屏</PresentationFormat>
  <Paragraphs>96</Paragraphs>
  <Slides>11</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11</vt:i4>
      </vt:variant>
    </vt:vector>
  </HeadingPairs>
  <TitlesOfParts>
    <vt:vector size="21" baseType="lpstr">
      <vt:lpstr>Adobe 黑体 Std R</vt:lpstr>
      <vt:lpstr>NEU-BZ-S92</vt:lpstr>
      <vt:lpstr>黑体</vt:lpstr>
      <vt:lpstr>宋体</vt:lpstr>
      <vt:lpstr>微软雅黑</vt:lpstr>
      <vt:lpstr>Arial</vt:lpstr>
      <vt:lpstr>Calibri</vt:lpstr>
      <vt:lpstr>Calibri Light</vt:lpstr>
      <vt:lpstr>Times New Roman</vt:lpstr>
      <vt:lpstr>WWW.2PPT.COM
</vt:lpstr>
      <vt:lpstr>Can you come to my party?</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2018-06-29T08:03:00Z</dcterms:created>
  <dcterms:modified xsi:type="dcterms:W3CDTF">2023-01-16T16:27:52Z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E0AC459D2D2D4137A7BF6FCC87694C0E</vt:lpwstr>
  </property>
  <property fmtid="{A09F084E-AD41-489F-8076-AA5BE3082BCA}" pid="100">
    <vt:ui4>5</vt:ui4>
  </property>
  <property fmtid="{64440492-4C8B-11D1-8B70-080036B11A03}" pid="11">
    <vt:lpwstr>www.2ppt.com-爱PPT提供资源下载</vt:lpwstr>
  </property>
</Properties>
</file>