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43" r:id="rId2"/>
    <p:sldId id="374" r:id="rId3"/>
    <p:sldId id="315" r:id="rId4"/>
    <p:sldId id="349" r:id="rId5"/>
    <p:sldId id="347" r:id="rId6"/>
    <p:sldId id="348" r:id="rId7"/>
    <p:sldId id="350" r:id="rId8"/>
    <p:sldId id="351" r:id="rId9"/>
    <p:sldId id="352" r:id="rId10"/>
    <p:sldId id="353" r:id="rId11"/>
    <p:sldId id="373" r:id="rId12"/>
    <p:sldId id="354" r:id="rId13"/>
    <p:sldId id="355" r:id="rId14"/>
    <p:sldId id="356" r:id="rId15"/>
    <p:sldId id="340" r:id="rId16"/>
    <p:sldId id="274" r:id="rId17"/>
    <p:sldId id="277" r:id="rId18"/>
    <p:sldId id="357" r:id="rId19"/>
    <p:sldId id="358" r:id="rId20"/>
    <p:sldId id="359" r:id="rId21"/>
    <p:sldId id="360" r:id="rId22"/>
    <p:sldId id="341" r:id="rId23"/>
    <p:sldId id="332" r:id="rId24"/>
    <p:sldId id="361" r:id="rId25"/>
    <p:sldId id="365" r:id="rId26"/>
    <p:sldId id="366" r:id="rId27"/>
    <p:sldId id="367" r:id="rId28"/>
    <p:sldId id="368" r:id="rId29"/>
    <p:sldId id="369" r:id="rId30"/>
    <p:sldId id="370" r:id="rId31"/>
    <p:sldId id="372" r:id="rId32"/>
    <p:sldId id="371" r:id="rId33"/>
    <p:sldId id="362" r:id="rId34"/>
    <p:sldId id="363" r:id="rId35"/>
    <p:sldId id="326" r:id="rId3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198"/>
    <a:srgbClr val="FF0000"/>
    <a:srgbClr val="422C16"/>
    <a:srgbClr val="0C788E"/>
    <a:srgbClr val="000099"/>
    <a:srgbClr val="800000"/>
    <a:srgbClr val="96A416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94" y="-264"/>
      </p:cViewPr>
      <p:guideLst>
        <p:guide orient="horz" pos="2160"/>
        <p:guide pos="28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E8815-282B-48F0-AF7F-F1A5DBF2C04A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17C36-B595-403F-BF9D-9EEC02CD0A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17C36-B595-403F-BF9D-9EEC02CD0A9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KSO_BT1"/>
          <p:cNvSpPr>
            <a:spLocks noGrp="1" noChangeArrowheads="1"/>
          </p:cNvSpPr>
          <p:nvPr>
            <p:ph type="ctrTitle"/>
          </p:nvPr>
        </p:nvSpPr>
        <p:spPr>
          <a:xfrm>
            <a:off x="1352550" y="1498600"/>
            <a:ext cx="6438900" cy="73501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s-ES"/>
              <a:t>单击此处编辑母版标题样式</a:t>
            </a:r>
          </a:p>
        </p:txBody>
      </p:sp>
      <p:sp>
        <p:nvSpPr>
          <p:cNvPr id="2055" name="KSO_BC1"/>
          <p:cNvSpPr>
            <a:spLocks noGrp="1" noChangeArrowheads="1"/>
          </p:cNvSpPr>
          <p:nvPr>
            <p:ph type="subTitle" idx="1"/>
          </p:nvPr>
        </p:nvSpPr>
        <p:spPr>
          <a:xfrm>
            <a:off x="1354138" y="2274888"/>
            <a:ext cx="6469062" cy="5302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s-ES"/>
              <a:t>单击此处编辑母版副标题样式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A0F63-FB65-4025-B2B8-1EC99148133D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FC3D6-D0FC-4631-8175-8D63FF7806E4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5" y="66675"/>
            <a:ext cx="2071688" cy="60309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19100" y="66675"/>
            <a:ext cx="6067425" cy="60309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EFAE9-A2E8-4E15-90FE-BD7D113D8270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9100" y="66675"/>
            <a:ext cx="8291513" cy="70008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19100" y="904875"/>
            <a:ext cx="4068763" cy="51927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0263" y="904875"/>
            <a:ext cx="4070350" cy="51927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E944-0C66-4F6E-A61E-957B76DCEAF1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81C93A-A74A-4867-8A8B-039F179CFFA2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19100" y="66675"/>
            <a:ext cx="8291513" cy="60309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F9D416-BC87-4891-A3AD-CF0486DD16DA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9DF96-B6E9-48DD-9702-580AB5A6ABE5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2AC7-29F1-4492-9062-8204BB77A37C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19100" y="904875"/>
            <a:ext cx="4068763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0263" y="904875"/>
            <a:ext cx="4070350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69BCD-E092-437A-908B-8CAF5CE21994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73D40-BC8D-49A1-BD63-B1BF2C42B99D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57DB5-998C-4903-94C4-EFBEF9079BFE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F8284-D36D-4809-8FAF-E8CEE1D33FDC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75EB9-D0F7-447B-9575-0865393CA3FE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CA20E-9D7F-4EE0-9952-E6C6F77120E9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9"/>
          <p:cNvGrpSpPr/>
          <p:nvPr/>
        </p:nvGrpSpPr>
        <p:grpSpPr bwMode="auto">
          <a:xfrm>
            <a:off x="35560" y="-27305"/>
            <a:ext cx="9144000" cy="6858000"/>
            <a:chOff x="0" y="0"/>
            <a:chExt cx="5760" cy="4320"/>
          </a:xfrm>
        </p:grpSpPr>
        <p:pic>
          <p:nvPicPr>
            <p:cNvPr id="2057" name="矩形 9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66675"/>
            <a:ext cx="829151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s-ES" smtClean="0"/>
              <a:t>单击此处编辑母版标题样式</a:t>
            </a:r>
          </a:p>
        </p:txBody>
      </p:sp>
      <p:sp>
        <p:nvSpPr>
          <p:cNvPr id="1031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1200">
                <a:solidFill>
                  <a:srgbClr val="9495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2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9495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3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9495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31D25F-9AFC-43AA-8502-51F1FB6B5A96}" type="slidenum">
              <a:rPr lang="zh-CN" altLang="en-US"/>
              <a:t>‹#›</a:t>
            </a:fld>
            <a:endParaRPr lang="en-US" dirty="0"/>
          </a:p>
        </p:txBody>
      </p:sp>
      <p:sp>
        <p:nvSpPr>
          <p:cNvPr id="205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904875"/>
            <a:ext cx="8291513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s-ES" smtClean="0"/>
              <a:t>单击此处编辑母版文本样式</a:t>
            </a:r>
          </a:p>
          <a:p>
            <a:pPr lvl="1"/>
            <a:r>
              <a:rPr lang="zh-CN" altLang="es-ES" smtClean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8699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86991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86991"/>
          </a:solidFill>
          <a:latin typeface="幼圆" panose="02010509060101010101" pitchFamily="49" charset="-122"/>
          <a:ea typeface="幼圆" panose="020105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86991"/>
          </a:solidFill>
          <a:latin typeface="幼圆" panose="02010509060101010101" pitchFamily="49" charset="-122"/>
          <a:ea typeface="幼圆" panose="020105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86991"/>
          </a:solidFill>
          <a:latin typeface="幼圆" panose="02010509060101010101" pitchFamily="49" charset="-122"/>
          <a:ea typeface="幼圆" panose="02010509060101010101" pitchFamily="49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86991"/>
          </a:solidFill>
          <a:latin typeface="幼圆" panose="02010509060101010101" pitchFamily="49" charset="-122"/>
          <a:ea typeface="幼圆" panose="02010509060101010101" pitchFamily="49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86991"/>
          </a:solidFill>
          <a:latin typeface="幼圆" panose="02010509060101010101" pitchFamily="49" charset="-122"/>
          <a:ea typeface="幼圆" panose="02010509060101010101" pitchFamily="49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86991"/>
          </a:solidFill>
          <a:latin typeface="幼圆" panose="02010509060101010101" pitchFamily="49" charset="-122"/>
          <a:ea typeface="幼圆" panose="02010509060101010101" pitchFamily="49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86991"/>
          </a:solidFill>
          <a:latin typeface="幼圆" panose="02010509060101010101" pitchFamily="49" charset="-122"/>
          <a:ea typeface="幼圆" panose="02010509060101010101" pitchFamily="49" charset="-122"/>
        </a:defRPr>
      </a:lvl9pPr>
    </p:titleStyle>
    <p:bodyStyle>
      <a:lvl1pPr marL="357505" indent="-357505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110000"/>
        <a:buBlip>
          <a:blip r:embed="rId18"/>
        </a:buBlip>
        <a:defRPr sz="2200">
          <a:solidFill>
            <a:srgbClr val="227577"/>
          </a:solidFill>
          <a:latin typeface="+mn-lt"/>
          <a:ea typeface="+mn-ea"/>
          <a:cs typeface="+mn-cs"/>
        </a:defRPr>
      </a:lvl1pPr>
      <a:lvl2pPr marL="357505" indent="-357505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70D4D7"/>
        </a:buClr>
        <a:buFont typeface="幼圆" panose="02010509060101010101" pitchFamily="49" charset="-122"/>
        <a:buChar char=" "/>
        <a:defRPr sz="1600">
          <a:solidFill>
            <a:srgbClr val="4F5253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2u03/swf/U3Sing.swf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5592" y="1268760"/>
            <a:ext cx="91695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b="1" kern="10" dirty="0" smtClean="0">
                <a:solidFill>
                  <a:srgbClr val="025198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dobe Caslon Pro Bold" pitchFamily="18" charset="0"/>
                <a:ea typeface="宋体" panose="02010600030101010101" pitchFamily="2" charset="-122"/>
              </a:rPr>
              <a:t>Unit 7</a:t>
            </a:r>
          </a:p>
          <a:p>
            <a:pPr algn="ctr"/>
            <a:r>
              <a:rPr lang="en-US" altLang="zh-CN" sz="6600" b="1" kern="10" dirty="0" smtClean="0">
                <a:solidFill>
                  <a:srgbClr val="025198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dobe Caslon Pro Bold" pitchFamily="18" charset="0"/>
                <a:ea typeface="宋体" panose="02010600030101010101" pitchFamily="2" charset="-122"/>
              </a:rPr>
              <a:t>We will go by train</a:t>
            </a:r>
            <a:endParaRPr lang="zh-CN" altLang="en-US" sz="6600" b="1" kern="10" dirty="0">
              <a:solidFill>
                <a:srgbClr val="025198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Adobe Caslon Pro Bold" pitchFamily="18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5593" y="4797152"/>
            <a:ext cx="9169591" cy="49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WWW.PPT818.COM</a:t>
            </a:r>
            <a:endParaRPr lang="en-US" altLang="zh-CN" sz="24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620713"/>
            <a:ext cx="3721100" cy="700087"/>
          </a:xfrm>
        </p:spPr>
        <p:txBody>
          <a:bodyPr/>
          <a:lstStyle/>
          <a:p>
            <a:r>
              <a:rPr lang="en-US" altLang="zh-CN" sz="4000" dirty="0" smtClean="0"/>
              <a:t>by </a:t>
            </a:r>
            <a:r>
              <a:rPr lang="en-US" altLang="zh-CN" sz="4000" dirty="0" smtClean="0">
                <a:solidFill>
                  <a:srgbClr val="FF0000"/>
                </a:solidFill>
              </a:rPr>
              <a:t>taxi</a:t>
            </a:r>
          </a:p>
        </p:txBody>
      </p:sp>
      <p:pic>
        <p:nvPicPr>
          <p:cNvPr id="60420" name="Picture 4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205038"/>
            <a:ext cx="6335712" cy="3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025198"/>
                </a:solidFill>
                <a:latin typeface="Dotum" pitchFamily="34" charset="-127"/>
                <a:ea typeface="Dotum" pitchFamily="34" charset="-127"/>
              </a:rPr>
              <a:t>I’ll go to Happy </a:t>
            </a:r>
            <a:r>
              <a:rPr lang="en-US" altLang="zh-CN" dirty="0" smtClean="0">
                <a:solidFill>
                  <a:srgbClr val="FF0000"/>
                </a:solidFill>
                <a:latin typeface="Dotum" pitchFamily="34" charset="-127"/>
                <a:ea typeface="Dotum" pitchFamily="34" charset="-127"/>
              </a:rPr>
              <a:t>Valley</a:t>
            </a:r>
            <a:r>
              <a:rPr lang="en-US" altLang="zh-CN" dirty="0" smtClean="0">
                <a:solidFill>
                  <a:srgbClr val="025198"/>
                </a:solidFill>
                <a:latin typeface="Dotum" pitchFamily="34" charset="-127"/>
                <a:ea typeface="Dotum" pitchFamily="34" charset="-127"/>
              </a:rPr>
              <a:t>,too.</a:t>
            </a:r>
          </a:p>
        </p:txBody>
      </p:sp>
      <p:pic>
        <p:nvPicPr>
          <p:cNvPr id="87044" name="Picture 4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4716463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6011863" y="1989138"/>
            <a:ext cx="2089150" cy="143192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400" dirty="0"/>
              <a:t>v</a:t>
            </a:r>
            <a:r>
              <a:rPr lang="en-US" altLang="zh-CN" sz="4400" dirty="0">
                <a:solidFill>
                  <a:srgbClr val="FF0000"/>
                </a:solidFill>
              </a:rPr>
              <a:t>a</a:t>
            </a:r>
            <a:r>
              <a:rPr lang="en-US" altLang="zh-CN" sz="4400" dirty="0"/>
              <a:t>ll</a:t>
            </a:r>
            <a:r>
              <a:rPr lang="en-US" altLang="zh-CN" sz="4400" dirty="0">
                <a:solidFill>
                  <a:srgbClr val="FF0000"/>
                </a:solidFill>
              </a:rPr>
              <a:t>ey</a:t>
            </a:r>
          </a:p>
          <a:p>
            <a:r>
              <a:rPr lang="zh-CN" altLang="en-US" sz="4400"/>
              <a:t>山谷</a:t>
            </a:r>
          </a:p>
        </p:txBody>
      </p:sp>
      <p:pic>
        <p:nvPicPr>
          <p:cNvPr id="87046" name="Picture 6" descr="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3860800"/>
            <a:ext cx="5111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91512" cy="700087"/>
          </a:xfrm>
        </p:spPr>
        <p:txBody>
          <a:bodyPr/>
          <a:lstStyle/>
          <a:p>
            <a:r>
              <a:rPr lang="en-US" altLang="zh-CN" dirty="0" smtClean="0"/>
              <a:t>We will </a:t>
            </a:r>
            <a:r>
              <a:rPr lang="en-US" altLang="zh-CN" dirty="0" smtClean="0">
                <a:solidFill>
                  <a:srgbClr val="FF0000"/>
                </a:solidFill>
              </a:rPr>
              <a:t>leave</a:t>
            </a:r>
            <a:r>
              <a:rPr lang="en-US" altLang="zh-CN" dirty="0" smtClean="0"/>
              <a:t> Shenzhen on Sunday.</a:t>
            </a:r>
          </a:p>
        </p:txBody>
      </p:sp>
      <p:pic>
        <p:nvPicPr>
          <p:cNvPr id="61444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700213"/>
            <a:ext cx="6624637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23850" y="2997200"/>
            <a:ext cx="1398588" cy="13112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l</a:t>
            </a:r>
            <a:r>
              <a:rPr lang="en-US" altLang="zh-CN" dirty="0">
                <a:solidFill>
                  <a:srgbClr val="FF0000"/>
                </a:solidFill>
              </a:rPr>
              <a:t>ea</a:t>
            </a:r>
            <a:r>
              <a:rPr lang="en-US" altLang="zh-CN" dirty="0"/>
              <a:t>ve</a:t>
            </a:r>
          </a:p>
          <a:p>
            <a:r>
              <a:rPr lang="zh-CN" altLang="en-US"/>
              <a:t>离开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66675"/>
            <a:ext cx="8291513" cy="1274763"/>
          </a:xfrm>
        </p:spPr>
        <p:txBody>
          <a:bodyPr/>
          <a:lstStyle/>
          <a:p>
            <a:r>
              <a:rPr lang="en-US" altLang="zh-CN" dirty="0" smtClean="0">
                <a:solidFill>
                  <a:srgbClr val="CC00CC"/>
                </a:solidFill>
                <a:latin typeface="Dotum" pitchFamily="34" charset="-127"/>
                <a:ea typeface="Dotum" pitchFamily="34" charset="-127"/>
              </a:rPr>
              <a:t>I’m going to </a:t>
            </a:r>
            <a:r>
              <a:rPr lang="en-US" altLang="zh-CN" u="sng" dirty="0" smtClean="0">
                <a:solidFill>
                  <a:srgbClr val="CC00CC"/>
                </a:solidFill>
                <a:latin typeface="Dotum" pitchFamily="34" charset="-127"/>
                <a:ea typeface="Dotum" pitchFamily="34" charset="-127"/>
              </a:rPr>
              <a:t>Hainan </a:t>
            </a:r>
            <a:r>
              <a:rPr lang="en-US" altLang="zh-CN" u="sng" dirty="0" smtClean="0">
                <a:solidFill>
                  <a:srgbClr val="FF0000"/>
                </a:solidFill>
                <a:latin typeface="Dotum" pitchFamily="34" charset="-127"/>
                <a:ea typeface="Dotum" pitchFamily="34" charset="-127"/>
              </a:rPr>
              <a:t>Island</a:t>
            </a:r>
            <a:r>
              <a:rPr lang="en-US" altLang="zh-CN" dirty="0" smtClean="0">
                <a:solidFill>
                  <a:srgbClr val="CC00CC"/>
                </a:solidFill>
                <a:latin typeface="Dotum" pitchFamily="34" charset="-127"/>
                <a:ea typeface="Dotum" pitchFamily="34" charset="-127"/>
              </a:rPr>
              <a:t> this summer holiday.</a:t>
            </a:r>
          </a:p>
        </p:txBody>
      </p:sp>
      <p:pic>
        <p:nvPicPr>
          <p:cNvPr id="62468" name="Picture 4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25" y="4029075"/>
            <a:ext cx="49688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2875"/>
            <a:ext cx="488950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5867400" y="1916113"/>
            <a:ext cx="2828925" cy="155575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</a:rPr>
              <a:t>i</a:t>
            </a:r>
            <a:r>
              <a:rPr lang="en-US" altLang="zh-CN" sz="4800" dirty="0"/>
              <a:t>sl</a:t>
            </a:r>
            <a:r>
              <a:rPr lang="en-US" altLang="zh-CN" sz="4800" dirty="0">
                <a:solidFill>
                  <a:srgbClr val="FF0000"/>
                </a:solidFill>
              </a:rPr>
              <a:t>an</a:t>
            </a:r>
            <a:r>
              <a:rPr lang="en-US" altLang="zh-CN" sz="4800" dirty="0"/>
              <a:t>d</a:t>
            </a:r>
          </a:p>
          <a:p>
            <a:endParaRPr lang="en-US" altLang="zh-CN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91512" cy="700087"/>
          </a:xfrm>
        </p:spPr>
        <p:txBody>
          <a:bodyPr/>
          <a:lstStyle/>
          <a:p>
            <a:r>
              <a:rPr lang="en-US" altLang="zh-CN" sz="3600" dirty="0" smtClean="0">
                <a:solidFill>
                  <a:srgbClr val="CC00CC"/>
                </a:solidFill>
                <a:latin typeface="Dotum" pitchFamily="34" charset="-127"/>
                <a:ea typeface="Dotum" pitchFamily="34" charset="-127"/>
              </a:rPr>
              <a:t>It’s very </a:t>
            </a:r>
            <a:r>
              <a:rPr lang="en-US" altLang="zh-CN" sz="3600" dirty="0" smtClean="0">
                <a:solidFill>
                  <a:srgbClr val="FF0000"/>
                </a:solidFill>
                <a:latin typeface="Dotum" pitchFamily="34" charset="-127"/>
                <a:ea typeface="Dotum" pitchFamily="34" charset="-127"/>
              </a:rPr>
              <a:t>exciting</a:t>
            </a:r>
            <a:r>
              <a:rPr lang="en-US" altLang="zh-CN" sz="3600" dirty="0" smtClean="0">
                <a:solidFill>
                  <a:srgbClr val="CC00CC"/>
                </a:solidFill>
                <a:latin typeface="Dotum" pitchFamily="34" charset="-127"/>
                <a:ea typeface="Dotum" pitchFamily="34" charset="-127"/>
              </a:rPr>
              <a:t>.</a:t>
            </a:r>
          </a:p>
        </p:txBody>
      </p:sp>
      <p:pic>
        <p:nvPicPr>
          <p:cNvPr id="63492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452563"/>
            <a:ext cx="5184775" cy="48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250825" y="188913"/>
            <a:ext cx="4032250" cy="1511300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rou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H="1" flipV="1">
            <a:off x="3563938" y="1341438"/>
            <a:ext cx="1512887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971550" y="2997200"/>
            <a:ext cx="1906588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</a:t>
            </a:r>
            <a:r>
              <a:rPr lang="en-US" altLang="zh-CN" dirty="0"/>
              <a:t>xc</a:t>
            </a:r>
            <a:r>
              <a:rPr lang="en-US" altLang="zh-CN" dirty="0">
                <a:solidFill>
                  <a:srgbClr val="FF0000"/>
                </a:solidFill>
              </a:rPr>
              <a:t>i</a:t>
            </a:r>
            <a:r>
              <a:rPr lang="en-US" altLang="zh-CN" dirty="0"/>
              <a:t>t</a:t>
            </a:r>
            <a:r>
              <a:rPr lang="en-US" altLang="zh-CN" dirty="0">
                <a:solidFill>
                  <a:srgbClr val="FF0000"/>
                </a:solidFill>
              </a:rPr>
              <a:t>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971550" y="2636838"/>
            <a:ext cx="7056438" cy="16652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CC99FF"/>
                  </a:solidFill>
                  <a:rou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Let's play a game.</a:t>
            </a:r>
            <a:endParaRPr lang="zh-CN" altLang="en-US" sz="3600" kern="10" dirty="0">
              <a:ln w="9525">
                <a:solidFill>
                  <a:srgbClr val="CC99FF"/>
                </a:solidFill>
                <a:rou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133600"/>
            <a:ext cx="6096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/>
          </p:cNvSpPr>
          <p:nvPr/>
        </p:nvSpPr>
        <p:spPr bwMode="auto">
          <a:xfrm>
            <a:off x="3124200" y="609600"/>
            <a:ext cx="3505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9525">
                  <a:solidFill>
                    <a:srgbClr val="000000"/>
                  </a:solidFill>
                  <a:round/>
                </a:ln>
                <a:latin typeface="Comic Sans MS" panose="030F0702030302020204"/>
              </a:rPr>
              <a:t>k tchen</a:t>
            </a:r>
            <a:endParaRPr lang="zh-CN" altLang="en-US" sz="3600" b="1" kern="10" dirty="0">
              <a:ln w="9525">
                <a:solidFill>
                  <a:srgbClr val="000000"/>
                </a:solidFill>
                <a:round/>
              </a:ln>
              <a:latin typeface="Comic Sans MS" panose="030F0702030302020204"/>
            </a:endParaRPr>
          </a:p>
        </p:txBody>
      </p:sp>
      <p:sp>
        <p:nvSpPr>
          <p:cNvPr id="9220" name="WordArt 4"/>
          <p:cNvSpPr>
            <a:spLocks noChangeArrowheads="1" noChangeShapeType="1"/>
          </p:cNvSpPr>
          <p:nvPr/>
        </p:nvSpPr>
        <p:spPr bwMode="auto">
          <a:xfrm>
            <a:off x="3733800" y="838200"/>
            <a:ext cx="152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Comic Sans MS" panose="030F0702030302020204"/>
              </a:rPr>
              <a:t>i</a:t>
            </a:r>
            <a:endParaRPr lang="zh-CN" altLang="en-US" sz="3600" b="1" kern="1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latin typeface="Comic Sans MS" panose="030F0702030302020204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990600" y="5867400"/>
            <a:ext cx="7620000" cy="679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 dirty="0">
                <a:latin typeface="Comic Sans MS" panose="030F0702030302020204" pitchFamily="66" charset="0"/>
              </a:rPr>
              <a:t>Go to the k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3600" b="1" dirty="0">
                <a:latin typeface="Comic Sans MS" panose="030F0702030302020204" pitchFamily="66" charset="0"/>
              </a:rPr>
              <a:t>tchen. Have a snack.</a:t>
            </a:r>
          </a:p>
        </p:txBody>
      </p:sp>
      <p:sp>
        <p:nvSpPr>
          <p:cNvPr id="9223" name="WordArt 7"/>
          <p:cNvSpPr>
            <a:spLocks noChangeArrowheads="1" noChangeShapeType="1"/>
          </p:cNvSpPr>
          <p:nvPr/>
        </p:nvSpPr>
        <p:spPr bwMode="auto">
          <a:xfrm>
            <a:off x="1084263" y="1968500"/>
            <a:ext cx="70104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998"/>
                    </a:srgbClr>
                  </a:outerShdw>
                </a:effectLst>
                <a:latin typeface="方正胖头鱼简体"/>
              </a:rPr>
              <a:t>Sharp Eyes</a:t>
            </a:r>
            <a:endParaRPr lang="zh-CN" altLang="en-US" sz="36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5998"/>
                  </a:srgbClr>
                </a:outerShdw>
              </a:effectLst>
              <a:latin typeface="方正胖头鱼简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 descr="花束"/>
          <p:cNvSpPr txBox="1">
            <a:spLocks noChangeArrowheads="1"/>
          </p:cNvSpPr>
          <p:nvPr/>
        </p:nvSpPr>
        <p:spPr bwMode="auto">
          <a:xfrm>
            <a:off x="827088" y="5084763"/>
            <a:ext cx="5856287" cy="9144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400" b="1" dirty="0">
                <a:solidFill>
                  <a:srgbClr val="D6009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by bike</a:t>
            </a:r>
            <a:endParaRPr lang="en-US" altLang="zh-CN" sz="54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47" name="Picture 7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484313"/>
            <a:ext cx="4176712" cy="322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ldLvl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66565" name="Picture 5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1715294"/>
            <a:ext cx="5111750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679700" y="5194300"/>
            <a:ext cx="2108200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by taxi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67589" name="Picture 5" descr="t0161707f5762c43c2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773238"/>
            <a:ext cx="5334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895600" y="5481638"/>
            <a:ext cx="1851025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by train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957156" y="2564904"/>
            <a:ext cx="7272808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3810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 panose="03010101010201010101"/>
              </a:rPr>
              <a:t>Rain,rain,go away</a:t>
            </a:r>
            <a:endParaRPr lang="zh-CN" altLang="en-US" sz="3600" b="1" kern="10" dirty="0">
              <a:ln w="3810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Monotype Corsiva" panose="03010101010201010101"/>
            </a:endParaRPr>
          </a:p>
        </p:txBody>
      </p:sp>
      <p:pic>
        <p:nvPicPr>
          <p:cNvPr id="3" name="矩形 2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549275"/>
            <a:ext cx="601503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68613" name="Picture 5" descr="551-1112061201543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213" y="836613"/>
            <a:ext cx="7632700" cy="42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3132138" y="5300663"/>
            <a:ext cx="1800225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by 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38250" y="1419225"/>
            <a:ext cx="6213475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492500" y="5445125"/>
            <a:ext cx="1681163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by bus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852488" y="620713"/>
            <a:ext cx="8291512" cy="700087"/>
          </a:xfrm>
        </p:spPr>
        <p:txBody>
          <a:bodyPr/>
          <a:lstStyle/>
          <a:p>
            <a:r>
              <a:rPr lang="en-US" altLang="zh-CN" sz="8000" dirty="0" smtClean="0">
                <a:solidFill>
                  <a:srgbClr val="96A416"/>
                </a:solidFill>
                <a:latin typeface="Dotum" pitchFamily="34" charset="-127"/>
                <a:ea typeface="Dotum" pitchFamily="34" charset="-127"/>
              </a:rPr>
              <a:t>Talking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68313" y="2492375"/>
            <a:ext cx="8104187" cy="13112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dirty="0"/>
              <a:t>Aki is asking his friends about their plans.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2"/>
          <p:cNvGrpSpPr/>
          <p:nvPr/>
        </p:nvGrpSpPr>
        <p:grpSpPr bwMode="auto">
          <a:xfrm>
            <a:off x="6084888" y="1700213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4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4" y="2386428"/>
              <a:ext cx="255727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17421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2771775" y="404813"/>
            <a:ext cx="5643563" cy="785812"/>
          </a:xfrm>
          <a:prstGeom prst="wedgeRoundRectCallout">
            <a:avLst>
              <a:gd name="adj1" fmla="val 20213"/>
              <a:gd name="adj2" fmla="val 108787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Where will you go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this Sunday</a:t>
            </a:r>
            <a:r>
              <a:rPr lang="en-US" altLang="zh-CN" sz="28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7414" name="Picture 1" descr="C:\Users\Administrator\Desktop\Cartoon people vector set 4 (3)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59790" t="41429" r="17622" b="31422"/>
          <a:stretch>
            <a:fillRect/>
          </a:stretch>
        </p:blipFill>
        <p:spPr bwMode="auto">
          <a:xfrm>
            <a:off x="468313" y="3573463"/>
            <a:ext cx="2087562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椭圆形标注 44"/>
          <p:cNvSpPr>
            <a:spLocks noChangeArrowheads="1"/>
          </p:cNvSpPr>
          <p:nvPr/>
        </p:nvSpPr>
        <p:spPr bwMode="auto">
          <a:xfrm>
            <a:off x="3455988" y="3789363"/>
            <a:ext cx="5688012" cy="1655762"/>
          </a:xfrm>
          <a:prstGeom prst="wedgeEllipseCallout">
            <a:avLst>
              <a:gd name="adj1" fmla="val -90634"/>
              <a:gd name="adj2" fmla="val -47412"/>
            </a:avLst>
          </a:prstGeom>
          <a:solidFill>
            <a:schemeClr val="bg1"/>
          </a:solidFill>
          <a:ln w="25400" algn="ctr">
            <a:solidFill>
              <a:srgbClr val="00B050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b="1" dirty="0"/>
              <a:t>I will go to </a:t>
            </a:r>
            <a:r>
              <a:rPr lang="en-US" altLang="zh-CN" b="1" dirty="0">
                <a:solidFill>
                  <a:srgbClr val="FF0000"/>
                </a:solidFill>
              </a:rPr>
              <a:t>Panyu</a:t>
            </a:r>
            <a:r>
              <a:rPr lang="en-US" altLang="zh-CN" b="1" dirty="0"/>
              <a:t>.</a:t>
            </a:r>
            <a:endParaRPr lang="zh-CN" altLang="en-US" b="1" dirty="0"/>
          </a:p>
          <a:p>
            <a:pPr algn="ctr"/>
            <a:endParaRPr lang="zh-CN" altLang="en-US" sz="1800" dirty="0">
              <a:solidFill>
                <a:srgbClr val="FFFFFF"/>
              </a:solidFill>
              <a:latin typeface="幼圆" panose="02010509060101010101" pitchFamily="49" charset="-122"/>
            </a:endParaRPr>
          </a:p>
        </p:txBody>
      </p:sp>
      <p:pic>
        <p:nvPicPr>
          <p:cNvPr id="17423" name="Picture 15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2875"/>
            <a:ext cx="6011863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组合 2"/>
          <p:cNvGrpSpPr/>
          <p:nvPr/>
        </p:nvGrpSpPr>
        <p:grpSpPr bwMode="auto">
          <a:xfrm>
            <a:off x="6084888" y="1700213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4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4" y="2386428"/>
              <a:ext cx="255727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72709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矩形 6"/>
          <p:cNvSpPr/>
          <p:nvPr/>
        </p:nvSpPr>
        <p:spPr>
          <a:xfrm>
            <a:off x="-324544" y="0"/>
            <a:ext cx="3763952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0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Curlz MT" panose="04040404050702020202" pitchFamily="82" charset="0"/>
                <a:ea typeface="+mn-ea"/>
              </a:rPr>
              <a:t>Let’s tell a story</a:t>
            </a:r>
            <a:endParaRPr lang="zh-CN" altLang="en-US" sz="2000" b="1" cap="all" dirty="0"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6350" stA="60000" endA="900" endPos="58000" dir="5400000" sy="-100000" algn="bl" rotWithShape="0"/>
              </a:effectLst>
              <a:latin typeface="Curlz MT" panose="04040404050702020202" pitchFamily="82" charset="0"/>
              <a:ea typeface="+mn-ea"/>
            </a:endParaRPr>
          </a:p>
        </p:txBody>
      </p: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2771775" y="549275"/>
            <a:ext cx="4824413" cy="785813"/>
          </a:xfrm>
          <a:prstGeom prst="wedgeRoundRectCallout">
            <a:avLst>
              <a:gd name="adj1" fmla="val 32134"/>
              <a:gd name="adj2" fmla="val 90403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How will you go there?</a:t>
            </a:r>
          </a:p>
        </p:txBody>
      </p:sp>
      <p:sp>
        <p:nvSpPr>
          <p:cNvPr id="67" name="圆角矩形标注 66"/>
          <p:cNvSpPr>
            <a:spLocks noChangeArrowheads="1"/>
          </p:cNvSpPr>
          <p:nvPr/>
        </p:nvSpPr>
        <p:spPr bwMode="auto">
          <a:xfrm>
            <a:off x="2301875" y="3860800"/>
            <a:ext cx="6842125" cy="642938"/>
          </a:xfrm>
          <a:prstGeom prst="wedgeRoundRectCallout">
            <a:avLst>
              <a:gd name="adj1" fmla="val -61972"/>
              <a:gd name="adj2" fmla="val -14444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1E6A6C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mic Sans MS" panose="030F0702030302020204" pitchFamily="66" charset="0"/>
              </a:rPr>
              <a:t>I will go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by car</a:t>
            </a:r>
            <a:r>
              <a:rPr lang="en-US" altLang="zh-CN" sz="2800" b="1" dirty="0">
                <a:latin typeface="Comic Sans MS" panose="030F0702030302020204" pitchFamily="66" charset="0"/>
              </a:rPr>
              <a:t>.</a:t>
            </a:r>
            <a:endParaRPr lang="zh-CN" altLang="en-US" sz="2800" b="1">
              <a:latin typeface="Comic Sans MS" panose="030F0702030302020204" pitchFamily="66" charset="0"/>
            </a:endParaRPr>
          </a:p>
        </p:txBody>
      </p:sp>
      <p:pic>
        <p:nvPicPr>
          <p:cNvPr id="72713" name="Picture 1" descr="C:\Users\Administrator\Desktop\Cartoon people vector set 4 (3)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59790" t="41429" r="17622" b="31422"/>
          <a:stretch>
            <a:fillRect/>
          </a:stretch>
        </p:blipFill>
        <p:spPr bwMode="auto">
          <a:xfrm>
            <a:off x="468313" y="3573463"/>
            <a:ext cx="2087562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5" name="Picture 11" descr="551-1112061201543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825" y="1484313"/>
            <a:ext cx="39592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组合 2"/>
          <p:cNvGrpSpPr/>
          <p:nvPr/>
        </p:nvGrpSpPr>
        <p:grpSpPr bwMode="auto">
          <a:xfrm>
            <a:off x="6084888" y="1700213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4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4" y="2386428"/>
              <a:ext cx="255727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76805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2051050" y="260350"/>
            <a:ext cx="7092950" cy="1079500"/>
          </a:xfrm>
          <a:prstGeom prst="wedgeRoundRectCallout">
            <a:avLst>
              <a:gd name="adj1" fmla="val 16023"/>
              <a:gd name="adj2" fmla="val 78972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Where will you go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this summer holiday</a:t>
            </a:r>
            <a:r>
              <a:rPr lang="en-US" altLang="zh-CN" sz="28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5" name="椭圆形标注 44"/>
          <p:cNvSpPr>
            <a:spLocks noChangeArrowheads="1"/>
          </p:cNvSpPr>
          <p:nvPr/>
        </p:nvSpPr>
        <p:spPr bwMode="auto">
          <a:xfrm>
            <a:off x="2411413" y="5202238"/>
            <a:ext cx="5688012" cy="1655762"/>
          </a:xfrm>
          <a:prstGeom prst="wedgeEllipseCallout">
            <a:avLst>
              <a:gd name="adj1" fmla="val -72273"/>
              <a:gd name="adj2" fmla="val -132741"/>
            </a:avLst>
          </a:prstGeom>
          <a:solidFill>
            <a:schemeClr val="bg1"/>
          </a:solidFill>
          <a:ln w="25400" algn="ctr">
            <a:solidFill>
              <a:srgbClr val="00B050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b="1" dirty="0"/>
              <a:t>I will go to </a:t>
            </a:r>
            <a:r>
              <a:rPr lang="en-US" altLang="zh-CN" b="1" dirty="0">
                <a:solidFill>
                  <a:srgbClr val="FF0000"/>
                </a:solidFill>
              </a:rPr>
              <a:t>____</a:t>
            </a:r>
            <a:r>
              <a:rPr lang="en-US" altLang="zh-CN" b="1" dirty="0"/>
              <a:t>.</a:t>
            </a:r>
            <a:endParaRPr lang="zh-CN" altLang="en-US" b="1"/>
          </a:p>
          <a:p>
            <a:pPr algn="ctr"/>
            <a:endParaRPr lang="zh-CN" altLang="en-US" sz="1800">
              <a:solidFill>
                <a:srgbClr val="FFFFFF"/>
              </a:solidFill>
              <a:latin typeface="幼圆" panose="02010509060101010101" pitchFamily="49" charset="-122"/>
            </a:endParaRPr>
          </a:p>
        </p:txBody>
      </p:sp>
      <p:pic>
        <p:nvPicPr>
          <p:cNvPr id="76810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4410075"/>
            <a:ext cx="16557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940425" y="5516563"/>
            <a:ext cx="2500313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hlink"/>
                </a:solidFill>
              </a:rPr>
              <a:t>Hongkong</a:t>
            </a:r>
          </a:p>
        </p:txBody>
      </p:sp>
      <p:pic>
        <p:nvPicPr>
          <p:cNvPr id="76812" name="Picture 12" descr="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125538"/>
            <a:ext cx="4895850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组合 2"/>
          <p:cNvGrpSpPr/>
          <p:nvPr/>
        </p:nvGrpSpPr>
        <p:grpSpPr bwMode="auto">
          <a:xfrm>
            <a:off x="6084888" y="1700213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4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4" y="2386428"/>
              <a:ext cx="255727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77829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2771775" y="549275"/>
            <a:ext cx="5184775" cy="792163"/>
          </a:xfrm>
          <a:prstGeom prst="wedgeRoundRectCallout">
            <a:avLst>
              <a:gd name="adj1" fmla="val 26426"/>
              <a:gd name="adj2" fmla="val 89278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3600" dirty="0">
                <a:latin typeface="Comic Sans MS" panose="030F0702030302020204" pitchFamily="66" charset="0"/>
              </a:rPr>
              <a:t>How will you go there</a:t>
            </a:r>
            <a:r>
              <a:rPr lang="en-US" altLang="zh-CN" sz="3600" dirty="0"/>
              <a:t>?</a:t>
            </a:r>
          </a:p>
        </p:txBody>
      </p:sp>
      <p:sp>
        <p:nvSpPr>
          <p:cNvPr id="67" name="圆角矩形标注 66"/>
          <p:cNvSpPr>
            <a:spLocks noChangeArrowheads="1"/>
          </p:cNvSpPr>
          <p:nvPr/>
        </p:nvSpPr>
        <p:spPr bwMode="auto">
          <a:xfrm>
            <a:off x="2555875" y="4941888"/>
            <a:ext cx="6842125" cy="642937"/>
          </a:xfrm>
          <a:prstGeom prst="wedgeRoundRectCallout">
            <a:avLst>
              <a:gd name="adj1" fmla="val -61972"/>
              <a:gd name="adj2" fmla="val -14444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1E6A6C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mic Sans MS" panose="030F0702030302020204" pitchFamily="66" charset="0"/>
              </a:rPr>
              <a:t>I will go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_______</a:t>
            </a:r>
            <a:r>
              <a:rPr lang="en-US" altLang="zh-CN" sz="2800" b="1" dirty="0">
                <a:latin typeface="Comic Sans MS" panose="030F0702030302020204" pitchFamily="66" charset="0"/>
              </a:rPr>
              <a:t>,</a:t>
            </a:r>
            <a:endParaRPr lang="zh-CN" altLang="en-US" sz="2800" b="1">
              <a:latin typeface="Comic Sans MS" panose="030F0702030302020204" pitchFamily="66" charset="0"/>
            </a:endParaRPr>
          </a:p>
        </p:txBody>
      </p:sp>
      <p:pic>
        <p:nvPicPr>
          <p:cNvPr id="77834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3860800"/>
            <a:ext cx="16557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867400" y="4652963"/>
            <a:ext cx="1851025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hlink"/>
                </a:solidFill>
              </a:rPr>
              <a:t>by train</a:t>
            </a:r>
          </a:p>
        </p:txBody>
      </p:sp>
      <p:pic>
        <p:nvPicPr>
          <p:cNvPr id="77836" name="Picture 12" descr="t0161707f5762c43c2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613" y="1628775"/>
            <a:ext cx="4067175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7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组合 2"/>
          <p:cNvGrpSpPr/>
          <p:nvPr/>
        </p:nvGrpSpPr>
        <p:grpSpPr bwMode="auto">
          <a:xfrm>
            <a:off x="6084888" y="1700213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4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4" y="2386428"/>
              <a:ext cx="255727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78853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1908175" y="404813"/>
            <a:ext cx="6507163" cy="1008062"/>
          </a:xfrm>
          <a:prstGeom prst="wedgeRoundRectCallout">
            <a:avLst>
              <a:gd name="adj1" fmla="val 24167"/>
              <a:gd name="adj2" fmla="val 73778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Where will you go this Saturday?</a:t>
            </a:r>
          </a:p>
        </p:txBody>
      </p:sp>
      <p:sp>
        <p:nvSpPr>
          <p:cNvPr id="45" name="椭圆形标注 44"/>
          <p:cNvSpPr>
            <a:spLocks noChangeArrowheads="1"/>
          </p:cNvSpPr>
          <p:nvPr/>
        </p:nvSpPr>
        <p:spPr bwMode="auto">
          <a:xfrm>
            <a:off x="539750" y="1989138"/>
            <a:ext cx="6192838" cy="1008062"/>
          </a:xfrm>
          <a:prstGeom prst="wedgeEllipseCallout">
            <a:avLst>
              <a:gd name="adj1" fmla="val -41389"/>
              <a:gd name="adj2" fmla="val 132833"/>
            </a:avLst>
          </a:prstGeom>
          <a:solidFill>
            <a:schemeClr val="bg1"/>
          </a:solidFill>
          <a:ln w="25400" algn="ctr">
            <a:solidFill>
              <a:srgbClr val="00B050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sz="3600" b="1" dirty="0"/>
              <a:t>I will go to _____.</a:t>
            </a:r>
            <a:endParaRPr lang="zh-CN" altLang="en-US" sz="3600" b="1"/>
          </a:p>
          <a:p>
            <a:pPr algn="ctr"/>
            <a:endParaRPr lang="zh-CN" altLang="en-US" sz="1800">
              <a:solidFill>
                <a:srgbClr val="FFFFFF"/>
              </a:solidFill>
              <a:latin typeface="幼圆" panose="02010509060101010101" pitchFamily="49" charset="-122"/>
            </a:endParaRPr>
          </a:p>
        </p:txBody>
      </p:sp>
      <p:pic>
        <p:nvPicPr>
          <p:cNvPr id="78858" name="Picture 2" descr="C:\Users\Administrator\Desktop\Cartoon people vector set 4 (3)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20811" t="42262" r="56889" b="31323"/>
          <a:stretch>
            <a:fillRect/>
          </a:stretch>
        </p:blipFill>
        <p:spPr bwMode="auto">
          <a:xfrm>
            <a:off x="250825" y="3500438"/>
            <a:ext cx="21605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211638" y="1844675"/>
            <a:ext cx="1987550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Foshan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78860" name="Picture 12" descr="佛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2997200"/>
            <a:ext cx="4679950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5795963" y="6156325"/>
            <a:ext cx="2216150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hlink"/>
                </a:solidFill>
              </a:rPr>
              <a:t>佛山祖庙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组合 2"/>
          <p:cNvGrpSpPr/>
          <p:nvPr/>
        </p:nvGrpSpPr>
        <p:grpSpPr bwMode="auto">
          <a:xfrm>
            <a:off x="6084888" y="1700213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4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4" y="2386428"/>
              <a:ext cx="255727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79877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2771775" y="549275"/>
            <a:ext cx="4824413" cy="785813"/>
          </a:xfrm>
          <a:prstGeom prst="wedgeRoundRectCallout">
            <a:avLst>
              <a:gd name="adj1" fmla="val 32134"/>
              <a:gd name="adj2" fmla="val 90403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How will you go there</a:t>
            </a:r>
          </a:p>
        </p:txBody>
      </p:sp>
      <p:sp>
        <p:nvSpPr>
          <p:cNvPr id="67" name="圆角矩形标注 66"/>
          <p:cNvSpPr>
            <a:spLocks noChangeArrowheads="1"/>
          </p:cNvSpPr>
          <p:nvPr/>
        </p:nvSpPr>
        <p:spPr bwMode="auto">
          <a:xfrm>
            <a:off x="2301875" y="5661025"/>
            <a:ext cx="6842125" cy="642938"/>
          </a:xfrm>
          <a:prstGeom prst="wedgeRoundRectCallout">
            <a:avLst>
              <a:gd name="adj1" fmla="val -61972"/>
              <a:gd name="adj2" fmla="val -294444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1E6A6C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mic Sans MS" panose="030F0702030302020204" pitchFamily="66" charset="0"/>
              </a:rPr>
              <a:t>I will go_____,</a:t>
            </a:r>
            <a:endParaRPr lang="zh-CN" altLang="en-US" sz="2800" b="1">
              <a:latin typeface="Comic Sans MS" panose="030F0702030302020204" pitchFamily="66" charset="0"/>
            </a:endParaRPr>
          </a:p>
        </p:txBody>
      </p:sp>
      <p:pic>
        <p:nvPicPr>
          <p:cNvPr id="79882" name="Picture 2" descr="C:\Users\Administrator\Desktop\Cartoon people vector set 4 (3)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20811" t="42262" r="56889" b="31323"/>
          <a:stretch>
            <a:fillRect/>
          </a:stretch>
        </p:blipFill>
        <p:spPr bwMode="auto">
          <a:xfrm>
            <a:off x="250825" y="3500438"/>
            <a:ext cx="21605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5940425" y="5445125"/>
            <a:ext cx="1819275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by bus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79884" name="Picture 12" descr="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92275" y="1557338"/>
            <a:ext cx="44862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组合 2"/>
          <p:cNvGrpSpPr/>
          <p:nvPr/>
        </p:nvGrpSpPr>
        <p:grpSpPr bwMode="auto">
          <a:xfrm>
            <a:off x="6084888" y="1700213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4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4" y="2386428"/>
              <a:ext cx="255727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80901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1547813" y="404813"/>
            <a:ext cx="7596187" cy="792162"/>
          </a:xfrm>
          <a:prstGeom prst="wedgeRoundRectCallout">
            <a:avLst>
              <a:gd name="adj1" fmla="val 18278"/>
              <a:gd name="adj2" fmla="val 107514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Where will you go this summer holiday?</a:t>
            </a:r>
          </a:p>
        </p:txBody>
      </p:sp>
      <p:sp>
        <p:nvSpPr>
          <p:cNvPr id="45" name="椭圆形标注 44"/>
          <p:cNvSpPr>
            <a:spLocks noChangeArrowheads="1"/>
          </p:cNvSpPr>
          <p:nvPr/>
        </p:nvSpPr>
        <p:spPr bwMode="auto">
          <a:xfrm>
            <a:off x="755650" y="1484313"/>
            <a:ext cx="5688013" cy="1655762"/>
          </a:xfrm>
          <a:prstGeom prst="wedgeEllipseCallout">
            <a:avLst>
              <a:gd name="adj1" fmla="val -43162"/>
              <a:gd name="adj2" fmla="val 100528"/>
            </a:avLst>
          </a:prstGeom>
          <a:solidFill>
            <a:schemeClr val="bg1"/>
          </a:solidFill>
          <a:ln w="25400" algn="ctr">
            <a:solidFill>
              <a:srgbClr val="00B050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b="1" dirty="0"/>
              <a:t>I will go to </a:t>
            </a:r>
            <a:r>
              <a:rPr lang="en-US" altLang="zh-CN" b="1" dirty="0">
                <a:solidFill>
                  <a:srgbClr val="FF0000"/>
                </a:solidFill>
              </a:rPr>
              <a:t>____</a:t>
            </a:r>
            <a:r>
              <a:rPr lang="en-US" altLang="zh-CN" b="1" dirty="0"/>
              <a:t>.</a:t>
            </a:r>
            <a:endParaRPr lang="zh-CN" altLang="en-US" b="1"/>
          </a:p>
          <a:p>
            <a:pPr algn="ctr"/>
            <a:endParaRPr lang="zh-CN" altLang="en-US" sz="1800">
              <a:solidFill>
                <a:srgbClr val="FFFFFF"/>
              </a:solidFill>
              <a:latin typeface="幼圆" panose="02010509060101010101" pitchFamily="49" charset="-122"/>
            </a:endParaRPr>
          </a:p>
        </p:txBody>
      </p:sp>
      <p:pic>
        <p:nvPicPr>
          <p:cNvPr id="8090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3357563"/>
            <a:ext cx="1871662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140200" y="1700213"/>
            <a:ext cx="1708150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hlink"/>
                </a:solidFill>
              </a:rPr>
              <a:t>Beijing</a:t>
            </a:r>
          </a:p>
        </p:txBody>
      </p:sp>
      <p:pic>
        <p:nvPicPr>
          <p:cNvPr id="80908" name="Picture 12" descr="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3473450"/>
            <a:ext cx="565150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924175"/>
            <a:ext cx="8291512" cy="700088"/>
          </a:xfrm>
        </p:spPr>
        <p:txBody>
          <a:bodyPr/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What’s the date today?</a:t>
            </a:r>
            <a:endParaRPr lang="zh-CN" alt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763713" y="3860800"/>
            <a:ext cx="3743325" cy="129698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altLang="zh-CN" sz="3600" kern="10" dirty="0">
                <a:ln w="12700">
                  <a:solidFill>
                    <a:srgbClr val="B2B2B2"/>
                  </a:solidFill>
                  <a:rou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MS UI Gothic" panose="020B0600070205080204" charset="-128"/>
                <a:ea typeface="MS UI Gothic" panose="020B0600070205080204" charset="-128"/>
              </a:rPr>
              <a:t>It's March 26th.</a:t>
            </a:r>
            <a:endParaRPr lang="zh-CN" altLang="en-US" sz="3600" kern="10" dirty="0">
              <a:ln w="12700">
                <a:solidFill>
                  <a:srgbClr val="B2B2B2"/>
                </a:solidFill>
                <a:rou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MS UI Gothic" panose="020B0600070205080204" charset="-128"/>
              <a:ea typeface="MS UI Gothic" panose="020B0600070205080204" charset="-128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827088" y="404813"/>
            <a:ext cx="6716712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dirty="0"/>
              <a:t>What day is it  today?</a:t>
            </a:r>
          </a:p>
        </p:txBody>
      </p:sp>
      <p:sp>
        <p:nvSpPr>
          <p:cNvPr id="5127" name="WordArt 7" descr="白色大理石"/>
          <p:cNvSpPr>
            <a:spLocks noChangeArrowheads="1" noChangeShapeType="1" noTextEdit="1"/>
          </p:cNvSpPr>
          <p:nvPr/>
        </p:nvSpPr>
        <p:spPr bwMode="auto">
          <a:xfrm>
            <a:off x="1403350" y="1557338"/>
            <a:ext cx="3889375" cy="12239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altLang="zh-CN" sz="3600" kern="10" dirty="0">
                <a:ln w="9525">
                  <a:rou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MS UI Gothic" panose="020B0600070205080204" charset="-128"/>
                <a:ea typeface="MS UI Gothic" panose="020B0600070205080204" charset="-128"/>
              </a:rPr>
              <a:t>It's Thursday.</a:t>
            </a:r>
            <a:endParaRPr lang="zh-CN" altLang="en-US" sz="3600" kern="10" dirty="0">
              <a:ln w="9525">
                <a:rou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MS UI Gothic" panose="020B0600070205080204" charset="-128"/>
              <a:ea typeface="MS UI Gothic" panose="020B0600070205080204" charset="-128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827088" y="5084763"/>
            <a:ext cx="79930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lnSpc>
                <a:spcPct val="90000"/>
              </a:lnSpc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Dotum" pitchFamily="34" charset="-127"/>
                <a:ea typeface="Dotum" pitchFamily="34" charset="-127"/>
              </a:rPr>
              <a:t>What’s the weather like today?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125" grpId="0" animBg="1"/>
      <p:bldP spid="5126" grpId="0"/>
      <p:bldP spid="5127" grpId="0" animBg="1"/>
      <p:bldP spid="51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组合 2"/>
          <p:cNvGrpSpPr/>
          <p:nvPr/>
        </p:nvGrpSpPr>
        <p:grpSpPr bwMode="auto">
          <a:xfrm>
            <a:off x="6084888" y="1700213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4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4" y="2386428"/>
              <a:ext cx="255727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81925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2771775" y="549275"/>
            <a:ext cx="4824413" cy="785813"/>
          </a:xfrm>
          <a:prstGeom prst="wedgeRoundRectCallout">
            <a:avLst>
              <a:gd name="adj1" fmla="val 32134"/>
              <a:gd name="adj2" fmla="val 90403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How will you go there</a:t>
            </a:r>
          </a:p>
        </p:txBody>
      </p:sp>
      <p:sp>
        <p:nvSpPr>
          <p:cNvPr id="67" name="圆角矩形标注 66"/>
          <p:cNvSpPr>
            <a:spLocks noChangeArrowheads="1"/>
          </p:cNvSpPr>
          <p:nvPr/>
        </p:nvSpPr>
        <p:spPr bwMode="auto">
          <a:xfrm>
            <a:off x="2301875" y="3860800"/>
            <a:ext cx="6842125" cy="642938"/>
          </a:xfrm>
          <a:prstGeom prst="wedgeRoundRectCallout">
            <a:avLst>
              <a:gd name="adj1" fmla="val -61972"/>
              <a:gd name="adj2" fmla="val -14444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1E6A6C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mic Sans MS" panose="030F0702030302020204" pitchFamily="66" charset="0"/>
              </a:rPr>
              <a:t>I will go____,</a:t>
            </a:r>
            <a:endParaRPr lang="zh-CN" altLang="en-US" sz="2800" b="1">
              <a:latin typeface="Comic Sans MS" panose="030F0702030302020204" pitchFamily="66" charset="0"/>
            </a:endParaRPr>
          </a:p>
        </p:txBody>
      </p:sp>
      <p:pic>
        <p:nvPicPr>
          <p:cNvPr id="81930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3429000"/>
            <a:ext cx="1871662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6084888" y="3716338"/>
            <a:ext cx="2105025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by plane</a:t>
            </a:r>
          </a:p>
        </p:txBody>
      </p:sp>
      <p:pic>
        <p:nvPicPr>
          <p:cNvPr id="81932" name="Picture 12" descr="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484313"/>
            <a:ext cx="356393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组合 2"/>
          <p:cNvGrpSpPr/>
          <p:nvPr/>
        </p:nvGrpSpPr>
        <p:grpSpPr bwMode="auto">
          <a:xfrm>
            <a:off x="6588125" y="1125538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5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5" y="2386428"/>
              <a:ext cx="255726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83973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矩形 6"/>
          <p:cNvSpPr/>
          <p:nvPr/>
        </p:nvSpPr>
        <p:spPr>
          <a:xfrm>
            <a:off x="-324544" y="0"/>
            <a:ext cx="3763952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0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Curlz MT" panose="04040404050702020202" pitchFamily="82" charset="0"/>
                <a:ea typeface="+mn-ea"/>
              </a:rPr>
              <a:t>Let’s tell a story</a:t>
            </a:r>
            <a:endParaRPr lang="zh-CN" altLang="en-US" sz="2000" b="1" cap="all" dirty="0"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6350" stA="60000" endA="900" endPos="58000" dir="5400000" sy="-100000" algn="bl" rotWithShape="0"/>
              </a:effectLst>
              <a:latin typeface="Curlz MT" panose="04040404050702020202" pitchFamily="82" charset="0"/>
              <a:ea typeface="+mn-ea"/>
            </a:endParaRPr>
          </a:p>
        </p:txBody>
      </p: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2771775" y="404813"/>
            <a:ext cx="5643563" cy="785812"/>
          </a:xfrm>
          <a:prstGeom prst="wedgeRoundRectCallout">
            <a:avLst>
              <a:gd name="adj1" fmla="val 20213"/>
              <a:gd name="adj2" fmla="val 108787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Where will you go this Sunday?</a:t>
            </a:r>
          </a:p>
        </p:txBody>
      </p:sp>
      <p:sp>
        <p:nvSpPr>
          <p:cNvPr id="45" name="椭圆形标注 44"/>
          <p:cNvSpPr>
            <a:spLocks noChangeArrowheads="1"/>
          </p:cNvSpPr>
          <p:nvPr/>
        </p:nvSpPr>
        <p:spPr bwMode="auto">
          <a:xfrm>
            <a:off x="0" y="1052513"/>
            <a:ext cx="5688013" cy="1655762"/>
          </a:xfrm>
          <a:prstGeom prst="wedgeEllipseCallout">
            <a:avLst>
              <a:gd name="adj1" fmla="val -29875"/>
              <a:gd name="adj2" fmla="val 117880"/>
            </a:avLst>
          </a:prstGeom>
          <a:solidFill>
            <a:schemeClr val="bg1"/>
          </a:solidFill>
          <a:ln w="25400" algn="ctr">
            <a:solidFill>
              <a:srgbClr val="00B050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b="1" dirty="0"/>
              <a:t>I will go to ____.</a:t>
            </a:r>
            <a:endParaRPr lang="zh-CN" altLang="en-US" b="1"/>
          </a:p>
          <a:p>
            <a:pPr algn="ctr"/>
            <a:endParaRPr lang="zh-CN" altLang="en-US" sz="1800">
              <a:solidFill>
                <a:srgbClr val="FFFFFF"/>
              </a:solidFill>
              <a:latin typeface="幼圆" panose="02010509060101010101" pitchFamily="49" charset="-122"/>
            </a:endParaRPr>
          </a:p>
        </p:txBody>
      </p:sp>
      <p:pic>
        <p:nvPicPr>
          <p:cNvPr id="83978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284538"/>
            <a:ext cx="19446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3348038" y="1341438"/>
            <a:ext cx="2447925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the library</a:t>
            </a:r>
          </a:p>
        </p:txBody>
      </p:sp>
      <p:pic>
        <p:nvPicPr>
          <p:cNvPr id="83980" name="Picture 12" descr="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7425" y="2644775"/>
            <a:ext cx="5616575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组合 2"/>
          <p:cNvGrpSpPr/>
          <p:nvPr/>
        </p:nvGrpSpPr>
        <p:grpSpPr bwMode="auto">
          <a:xfrm>
            <a:off x="6084888" y="1700213"/>
            <a:ext cx="2073275" cy="1501775"/>
            <a:chOff x="5357818" y="1928802"/>
            <a:chExt cx="1785982" cy="1428760"/>
          </a:xfrm>
        </p:grpSpPr>
        <p:sp>
          <p:nvSpPr>
            <p:cNvPr id="4" name="椭圆 3"/>
            <p:cNvSpPr/>
            <p:nvPr/>
          </p:nvSpPr>
          <p:spPr>
            <a:xfrm flipH="1">
              <a:off x="5646364" y="2653754"/>
              <a:ext cx="254359" cy="23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5971834" y="2386428"/>
              <a:ext cx="255727" cy="17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800"/>
            </a:p>
          </p:txBody>
        </p:sp>
        <p:pic>
          <p:nvPicPr>
            <p:cNvPr id="82949" name="图片 18" descr="幻灯片1_图层 1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57818" y="1928802"/>
              <a:ext cx="1785982" cy="142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圆角矩形标注 64"/>
          <p:cNvSpPr>
            <a:spLocks noChangeArrowheads="1"/>
          </p:cNvSpPr>
          <p:nvPr/>
        </p:nvSpPr>
        <p:spPr bwMode="auto">
          <a:xfrm>
            <a:off x="2771775" y="549275"/>
            <a:ext cx="4824413" cy="785813"/>
          </a:xfrm>
          <a:prstGeom prst="wedgeRoundRectCallout">
            <a:avLst>
              <a:gd name="adj1" fmla="val 32134"/>
              <a:gd name="adj2" fmla="val 90403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8D9194"/>
            </a:solidFill>
            <a:miter lim="800000"/>
          </a:ln>
        </p:spPr>
        <p:txBody>
          <a:bodyPr anchor="ctr"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How will you go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there 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67" name="圆角矩形标注 66"/>
          <p:cNvSpPr>
            <a:spLocks noChangeArrowheads="1"/>
          </p:cNvSpPr>
          <p:nvPr/>
        </p:nvSpPr>
        <p:spPr bwMode="auto">
          <a:xfrm>
            <a:off x="1763713" y="3141663"/>
            <a:ext cx="6842125" cy="642937"/>
          </a:xfrm>
          <a:prstGeom prst="wedgeRoundRectCallout">
            <a:avLst>
              <a:gd name="adj1" fmla="val -54106"/>
              <a:gd name="adj2" fmla="val 97407"/>
              <a:gd name="adj3" fmla="val 16667"/>
            </a:avLst>
          </a:prstGeom>
          <a:solidFill>
            <a:schemeClr val="bg1"/>
          </a:solidFill>
          <a:ln w="38100" algn="ctr">
            <a:solidFill>
              <a:srgbClr val="1E6A6C"/>
            </a:solidFill>
            <a:miter lim="800000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mic Sans MS" panose="030F0702030302020204" pitchFamily="66" charset="0"/>
              </a:rPr>
              <a:t>I will go _____.</a:t>
            </a:r>
            <a:endParaRPr lang="zh-CN" altLang="en-US" sz="2800" b="1">
              <a:latin typeface="Comic Sans MS" panose="030F0702030302020204" pitchFamily="66" charset="0"/>
            </a:endParaRPr>
          </a:p>
        </p:txBody>
      </p:sp>
      <p:pic>
        <p:nvPicPr>
          <p:cNvPr id="82954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35" y="3688205"/>
            <a:ext cx="19446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5219700" y="2997200"/>
            <a:ext cx="1738313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on foot</a:t>
            </a:r>
          </a:p>
        </p:txBody>
      </p:sp>
      <p:pic>
        <p:nvPicPr>
          <p:cNvPr id="82956" name="Picture 12" descr="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3857948"/>
            <a:ext cx="399573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WordArt 4"/>
          <p:cNvSpPr>
            <a:spLocks noChangeArrowheads="1" noChangeShapeType="1" noTextEdit="1"/>
          </p:cNvSpPr>
          <p:nvPr/>
        </p:nvSpPr>
        <p:spPr bwMode="auto">
          <a:xfrm>
            <a:off x="2700338" y="404813"/>
            <a:ext cx="3455987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Survey</a:t>
            </a:r>
            <a:endParaRPr lang="zh-CN" alt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73758" name="Group 30"/>
          <p:cNvGraphicFramePr>
            <a:graphicFrameLocks noGrp="1"/>
          </p:cNvGraphicFramePr>
          <p:nvPr>
            <p:ph/>
          </p:nvPr>
        </p:nvGraphicFramePr>
        <p:xfrm>
          <a:off x="1187450" y="1989138"/>
          <a:ext cx="7523163" cy="4108452"/>
        </p:xfrm>
        <a:graphic>
          <a:graphicData uri="http://schemas.openxmlformats.org/drawingml/2006/table">
            <a:tbl>
              <a:tblPr/>
              <a:tblGrid>
                <a:gridCol w="250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7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Name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Place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Transport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7577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Lily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7577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Xiamen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7577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By bus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11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7577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7577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7577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11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7577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7577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10000"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7577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WordArt 4"/>
          <p:cNvSpPr>
            <a:spLocks noChangeArrowheads="1" noChangeShapeType="1" noTextEdit="1"/>
          </p:cNvSpPr>
          <p:nvPr/>
        </p:nvSpPr>
        <p:spPr bwMode="auto">
          <a:xfrm>
            <a:off x="2682446" y="1772816"/>
            <a:ext cx="3824287" cy="1881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Summary</a:t>
            </a:r>
            <a:endParaRPr lang="zh-CN" altLang="en-US" sz="3600" kern="10" dirty="0"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矩形 2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504" y="136792"/>
            <a:ext cx="6572250" cy="2293938"/>
          </a:xfrm>
          <a:noFill/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4925" y="2420938"/>
            <a:ext cx="91090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s-ES" altLang="zh-CN" sz="1800" dirty="0">
                <a:ea typeface="宋体" panose="02010600030101010101" pitchFamily="2" charset="-122"/>
              </a:rPr>
              <a:t> </a:t>
            </a:r>
            <a:r>
              <a:rPr lang="es-ES" altLang="zh-CN" dirty="0">
                <a:ea typeface="宋体" panose="02010600030101010101" pitchFamily="2" charset="-122"/>
              </a:rPr>
              <a:t> 1. Make a mini dialogue about plan.</a:t>
            </a:r>
          </a:p>
          <a:p>
            <a:pPr eaLnBrk="1" hangingPunct="1"/>
            <a:endParaRPr lang="es-ES" altLang="zh-CN" dirty="0">
              <a:ea typeface="宋体" panose="02010600030101010101" pitchFamily="2" charset="-122"/>
            </a:endParaRPr>
          </a:p>
          <a:p>
            <a:pPr eaLnBrk="1" hangingPunct="1"/>
            <a:r>
              <a:rPr lang="es-ES" altLang="zh-CN" dirty="0">
                <a:ea typeface="宋体" panose="02010600030101010101" pitchFamily="2" charset="-122"/>
              </a:rPr>
              <a:t>  2. Read the new words for 3 times.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1" name="Picture 5" descr="C:\Users\林浪险_2\Desktop\8152708_112009953000_2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87975">
            <a:off x="425426" y="3310472"/>
            <a:ext cx="26289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9" name="TextBox 37"/>
          <p:cNvSpPr>
            <a:spLocks noChangeArrowheads="1"/>
          </p:cNvSpPr>
          <p:nvPr/>
        </p:nvSpPr>
        <p:spPr bwMode="auto">
          <a:xfrm>
            <a:off x="9324975" y="1125538"/>
            <a:ext cx="19431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1.</a:t>
            </a:r>
            <a:r>
              <a:rPr lang="zh-CN" altLang="en-US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复习上一节课重要短语、句型。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2.T: People are going to do different  things on different dates. Let’s meet more dates.</a:t>
            </a:r>
            <a:r>
              <a:rPr lang="zh-CN" altLang="en-US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呈现下一张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PPT</a:t>
            </a:r>
            <a:r>
              <a:rPr lang="zh-CN" altLang="en-US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。</a:t>
            </a:r>
          </a:p>
          <a:p>
            <a:endParaRPr lang="zh-CN" altLang="en-US" sz="18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4300" name="WordArt 28" descr="窄竖线"/>
          <p:cNvSpPr>
            <a:spLocks noChangeArrowheads="1" noChangeShapeType="1" noTextEdit="1"/>
          </p:cNvSpPr>
          <p:nvPr/>
        </p:nvSpPr>
        <p:spPr bwMode="auto">
          <a:xfrm>
            <a:off x="3419475" y="1196975"/>
            <a:ext cx="4824413" cy="194468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altLang="zh-CN" sz="36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Thank you! Bye!</a:t>
            </a:r>
            <a:endParaRPr lang="zh-CN" altLang="en-US" sz="3600" kern="1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12875"/>
            <a:ext cx="8291512" cy="1871663"/>
          </a:xfrm>
        </p:spPr>
        <p:txBody>
          <a:bodyPr/>
          <a:lstStyle/>
          <a:p>
            <a:r>
              <a:rPr lang="en-US" altLang="zh-CN" sz="4000" dirty="0" smtClean="0"/>
              <a:t>What are you going to do this Saturday?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68313" y="620688"/>
            <a:ext cx="2640012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We will go 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987675" y="620688"/>
            <a:ext cx="1992313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by train</a:t>
            </a:r>
            <a:r>
              <a:rPr lang="en-US" altLang="zh-CN" dirty="0"/>
              <a:t>.</a:t>
            </a:r>
          </a:p>
        </p:txBody>
      </p:sp>
      <p:pic>
        <p:nvPicPr>
          <p:cNvPr id="53254" name="Picture 6" descr="t0161707f5762c43c2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51"/>
            <a:ext cx="6335713" cy="4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6757988" y="1773213"/>
            <a:ext cx="2386012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b</a:t>
            </a:r>
            <a:r>
              <a:rPr lang="en-US" altLang="zh-CN" dirty="0">
                <a:solidFill>
                  <a:srgbClr val="FF0000"/>
                </a:solidFill>
              </a:rPr>
              <a:t>y </a:t>
            </a:r>
            <a:r>
              <a:rPr lang="zh-CN" altLang="en-US"/>
              <a:t>乘；由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877050" y="3068613"/>
            <a:ext cx="2330450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tr</a:t>
            </a:r>
            <a:r>
              <a:rPr lang="en-US" altLang="zh-CN" dirty="0">
                <a:solidFill>
                  <a:srgbClr val="FF0000"/>
                </a:solidFill>
              </a:rPr>
              <a:t>ai</a:t>
            </a:r>
            <a:r>
              <a:rPr lang="en-US" altLang="zh-CN" dirty="0"/>
              <a:t>n </a:t>
            </a:r>
            <a:r>
              <a:rPr lang="zh-CN" altLang="en-US"/>
              <a:t>火车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3255" grpId="0"/>
      <p:bldP spid="532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908050"/>
            <a:ext cx="3073400" cy="700088"/>
          </a:xfrm>
        </p:spPr>
        <p:txBody>
          <a:bodyPr/>
          <a:lstStyle/>
          <a:p>
            <a:r>
              <a:rPr lang="en-US" altLang="zh-CN" sz="4400" dirty="0" smtClean="0"/>
              <a:t>by car</a:t>
            </a:r>
          </a:p>
        </p:txBody>
      </p:sp>
      <p:pic>
        <p:nvPicPr>
          <p:cNvPr id="55301" name="Picture 5" descr="551-1112061201543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1989138"/>
            <a:ext cx="475297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1989138"/>
            <a:ext cx="4752975" cy="3670300"/>
          </a:xfrm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276600" y="908050"/>
            <a:ext cx="2232025" cy="7016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dirty="0"/>
              <a:t>by bike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138" y="404813"/>
            <a:ext cx="3384550" cy="700087"/>
          </a:xfrm>
        </p:spPr>
        <p:txBody>
          <a:bodyPr/>
          <a:lstStyle/>
          <a:p>
            <a:r>
              <a:rPr lang="en-US" altLang="zh-CN" sz="4800" dirty="0" smtClean="0"/>
              <a:t>by bus</a:t>
            </a:r>
          </a:p>
        </p:txBody>
      </p:sp>
      <p:pic>
        <p:nvPicPr>
          <p:cNvPr id="57348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700213"/>
            <a:ext cx="6667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theme/theme1.xml><?xml version="1.0" encoding="utf-8"?>
<a:theme xmlns:a="http://schemas.openxmlformats.org/drawingml/2006/main" name="WWW.2PPT.COM">
  <a:themeElements>
    <a:clrScheme name="5440d1868b538 1">
      <a:dk1>
        <a:srgbClr val="47494B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2D9C9F"/>
      </a:accent2>
      <a:accent3>
        <a:srgbClr val="FFFFFF"/>
      </a:accent3>
      <a:accent4>
        <a:srgbClr val="3B3D3F"/>
      </a:accent4>
      <a:accent5>
        <a:srgbClr val="AEC5DD"/>
      </a:accent5>
      <a:accent6>
        <a:srgbClr val="288D90"/>
      </a:accent6>
      <a:hlink>
        <a:srgbClr val="00B0F0"/>
      </a:hlink>
      <a:folHlink>
        <a:srgbClr val="AFB2B4"/>
      </a:folHlink>
    </a:clrScheme>
    <a:fontScheme name="5440d1868b538">
      <a:majorFont>
        <a:latin typeface="幼圆"/>
        <a:ea typeface="幼圆"/>
        <a:cs typeface=""/>
      </a:majorFont>
      <a:minorFont>
        <a:latin typeface="幼圆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5440d1868b538 1">
        <a:dk1>
          <a:srgbClr val="47494B"/>
        </a:dk1>
        <a:lt1>
          <a:srgbClr val="FFFFFF"/>
        </a:lt1>
        <a:dk2>
          <a:srgbClr val="454749"/>
        </a:dk2>
        <a:lt2>
          <a:srgbClr val="EAF5FC"/>
        </a:lt2>
        <a:accent1>
          <a:srgbClr val="358CC1"/>
        </a:accent1>
        <a:accent2>
          <a:srgbClr val="2D9C9F"/>
        </a:accent2>
        <a:accent3>
          <a:srgbClr val="FFFFFF"/>
        </a:accent3>
        <a:accent4>
          <a:srgbClr val="3B3D3F"/>
        </a:accent4>
        <a:accent5>
          <a:srgbClr val="AEC5DD"/>
        </a:accent5>
        <a:accent6>
          <a:srgbClr val="288D9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全屏显示(4:3)</PresentationFormat>
  <Paragraphs>86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Adobe Caslon Pro Bold</vt:lpstr>
      <vt:lpstr>Dotum</vt:lpstr>
      <vt:lpstr>MS UI Gothic</vt:lpstr>
      <vt:lpstr>方正胖头鱼简体</vt:lpstr>
      <vt:lpstr>宋体</vt:lpstr>
      <vt:lpstr>微软雅黑</vt:lpstr>
      <vt:lpstr>幼圆</vt:lpstr>
      <vt:lpstr>Arial</vt:lpstr>
      <vt:lpstr>Calibri</vt:lpstr>
      <vt:lpstr>Comic Sans MS</vt:lpstr>
      <vt:lpstr>Curlz MT</vt:lpstr>
      <vt:lpstr>Monotype Corsiva</vt:lpstr>
      <vt:lpstr>Times New Roman</vt:lpstr>
      <vt:lpstr>WWW.2PPT.COM</vt:lpstr>
      <vt:lpstr>PowerPoint 演示文稿</vt:lpstr>
      <vt:lpstr>PowerPoint 演示文稿</vt:lpstr>
      <vt:lpstr>What’s the date today?</vt:lpstr>
      <vt:lpstr>PowerPoint 演示文稿</vt:lpstr>
      <vt:lpstr>What are you going to do this Saturday?</vt:lpstr>
      <vt:lpstr>PowerPoint 演示文稿</vt:lpstr>
      <vt:lpstr>by car</vt:lpstr>
      <vt:lpstr>PowerPoint 演示文稿</vt:lpstr>
      <vt:lpstr>by bus</vt:lpstr>
      <vt:lpstr>by taxi</vt:lpstr>
      <vt:lpstr>I’ll go to Happy Valley,too.</vt:lpstr>
      <vt:lpstr>We will leave Shenzhen on Sunday.</vt:lpstr>
      <vt:lpstr>I’m going to Hainan Island this summer holiday.</vt:lpstr>
      <vt:lpstr>It’s very exciting.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Talking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2010-05-23T14:28:00Z</dcterms:created>
  <dcterms:modified xsi:type="dcterms:W3CDTF">2023-01-16T16:28:00Z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EE1C9AC3B5F845ECBCEE39E2D69470D3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