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08" r:id="rId3"/>
    <p:sldId id="297" r:id="rId4"/>
    <p:sldId id="311" r:id="rId5"/>
    <p:sldId id="322" r:id="rId6"/>
    <p:sldId id="323" r:id="rId7"/>
    <p:sldId id="298" r:id="rId8"/>
    <p:sldId id="272" r:id="rId9"/>
    <p:sldId id="315" r:id="rId10"/>
    <p:sldId id="321" r:id="rId11"/>
    <p:sldId id="312" r:id="rId12"/>
    <p:sldId id="313" r:id="rId13"/>
    <p:sldId id="316" r:id="rId14"/>
    <p:sldId id="320" r:id="rId15"/>
    <p:sldId id="300" r:id="rId16"/>
    <p:sldId id="318" r:id="rId17"/>
    <p:sldId id="305" r:id="rId18"/>
    <p:sldId id="31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1340">
          <p15:clr>
            <a:srgbClr val="A4A3A4"/>
          </p15:clr>
        </p15:guide>
        <p15:guide id="3" pos="3785">
          <p15:clr>
            <a:srgbClr val="A4A3A4"/>
          </p15:clr>
        </p15:guide>
        <p15:guide id="4" pos="7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F3"/>
    <a:srgbClr val="0EB20E"/>
    <a:srgbClr val="5050F2"/>
    <a:srgbClr val="3F3FF1"/>
    <a:srgbClr val="7EB0DE"/>
    <a:srgbClr val="E9854D"/>
    <a:srgbClr val="2E72B0"/>
    <a:srgbClr val="1A4164"/>
    <a:srgbClr val="EAEAEA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2435" autoAdjust="0"/>
  </p:normalViewPr>
  <p:slideViewPr>
    <p:cSldViewPr snapToGrid="0">
      <p:cViewPr varScale="1">
        <p:scale>
          <a:sx n="116" d="100"/>
          <a:sy n="116" d="100"/>
        </p:scale>
        <p:origin x="-594" y="-96"/>
      </p:cViewPr>
      <p:guideLst>
        <p:guide orient="horz" pos="3090"/>
        <p:guide orient="horz" pos="1340"/>
        <p:guide pos="3785"/>
        <p:guide pos="7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10" y="-84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4.wdp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13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89322"/>
            <a:ext cx="285931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01 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认识图形</a:t>
            </a:r>
          </a:p>
        </p:txBody>
      </p:sp>
      <p:sp>
        <p:nvSpPr>
          <p:cNvPr id="10" name="折角形 9"/>
          <p:cNvSpPr/>
          <p:nvPr/>
        </p:nvSpPr>
        <p:spPr>
          <a:xfrm>
            <a:off x="2505573" y="1611101"/>
            <a:ext cx="4408083" cy="1742668"/>
          </a:xfrm>
          <a:prstGeom prst="foldedCorner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2624822" y="1886438"/>
            <a:ext cx="4169585" cy="13388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认识图形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439247" y="4576411"/>
            <a:ext cx="2530816" cy="181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365582" y="1605734"/>
            <a:ext cx="2530815" cy="181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85884" y="4639384"/>
            <a:ext cx="1920744" cy="1755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614327" y="5991871"/>
            <a:ext cx="312136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592302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765" y="2093219"/>
            <a:ext cx="1037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zh-CN" sz="2400" dirty="0"/>
              <a:t>下图中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</a:t>
            </a:r>
            <a:r>
              <a:rPr lang="zh-CN" altLang="zh-CN" sz="2400" dirty="0"/>
              <a:t>）是长方体，（</a:t>
            </a:r>
            <a:r>
              <a:rPr lang="en-US" altLang="zh-CN" sz="2400" dirty="0"/>
              <a:t>   </a:t>
            </a:r>
            <a:r>
              <a:rPr lang="zh-CN" altLang="zh-CN" sz="2400" dirty="0"/>
              <a:t>）是正方体，（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）是圆柱体</a:t>
            </a:r>
            <a:r>
              <a:rPr lang="zh-CN" altLang="zh-CN" sz="2400" dirty="0" smtClean="0"/>
              <a:t>，（</a:t>
            </a:r>
            <a:r>
              <a:rPr lang="en-US" altLang="zh-CN" sz="2400" dirty="0" smtClean="0"/>
              <a:t>    </a:t>
            </a:r>
            <a:r>
              <a:rPr lang="zh-CN" altLang="zh-CN" sz="2400" dirty="0"/>
              <a:t>）是球。</a:t>
            </a:r>
            <a:endParaRPr lang="zh-CN" altLang="en-US" sz="2400" dirty="0"/>
          </a:p>
        </p:txBody>
      </p:sp>
      <p:sp>
        <p:nvSpPr>
          <p:cNvPr id="4" name="立方体 3"/>
          <p:cNvSpPr/>
          <p:nvPr/>
        </p:nvSpPr>
        <p:spPr>
          <a:xfrm>
            <a:off x="1675290" y="3214414"/>
            <a:ext cx="785407" cy="2463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5" name="流程图: 磁盘 4"/>
          <p:cNvSpPr/>
          <p:nvPr/>
        </p:nvSpPr>
        <p:spPr>
          <a:xfrm rot="20825058">
            <a:off x="3586999" y="3288299"/>
            <a:ext cx="568245" cy="74152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立方体 5"/>
          <p:cNvSpPr/>
          <p:nvPr/>
        </p:nvSpPr>
        <p:spPr>
          <a:xfrm>
            <a:off x="3553365" y="4928117"/>
            <a:ext cx="683035" cy="74152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5073097" y="3295909"/>
            <a:ext cx="1209319" cy="5369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5073095" y="4924144"/>
            <a:ext cx="1325772" cy="741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7107942" y="3190530"/>
            <a:ext cx="692295" cy="640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17249" y="3714618"/>
            <a:ext cx="1454729" cy="14128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等腰三角形 10"/>
          <p:cNvSpPr/>
          <p:nvPr/>
        </p:nvSpPr>
        <p:spPr>
          <a:xfrm>
            <a:off x="7155419" y="4846257"/>
            <a:ext cx="940167" cy="838486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1756697" y="4213847"/>
            <a:ext cx="55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5493" y="3521366"/>
            <a:ext cx="55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967" y="5172113"/>
            <a:ext cx="60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471" y="3346677"/>
            <a:ext cx="60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6142" y="5127500"/>
            <a:ext cx="60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5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7100" y="3290118"/>
            <a:ext cx="89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6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8967" y="5169635"/>
            <a:ext cx="7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7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7524" y="4192164"/>
            <a:ext cx="60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7583" y="2105919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1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0648" y="2118619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7307" y="2118619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1825" y="2114572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8910" y="1504066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五边形 7"/>
          <p:cNvSpPr>
            <a:spLocks noChangeArrowheads="1"/>
          </p:cNvSpPr>
          <p:nvPr/>
        </p:nvSpPr>
        <p:spPr bwMode="auto">
          <a:xfrm>
            <a:off x="1" y="588734"/>
            <a:ext cx="245291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pic>
        <p:nvPicPr>
          <p:cNvPr id="30" name="Picture 11" descr="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777" y="2512921"/>
            <a:ext cx="7896000" cy="32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直接连接符 30"/>
          <p:cNvCxnSpPr/>
          <p:nvPr/>
        </p:nvCxnSpPr>
        <p:spPr>
          <a:xfrm>
            <a:off x="3757027" y="3946144"/>
            <a:ext cx="2106751" cy="785522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467435" y="3946144"/>
            <a:ext cx="2009524" cy="785522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4849913" y="3620601"/>
            <a:ext cx="1013867" cy="108203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924858" y="3887125"/>
            <a:ext cx="333777" cy="956578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484991" y="3831783"/>
            <a:ext cx="2441301" cy="899885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31946" y="4423470"/>
            <a:ext cx="1945541" cy="236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88734"/>
            <a:ext cx="245291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540" y="2571125"/>
            <a:ext cx="5179504" cy="34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036401" y="1595676"/>
            <a:ext cx="3103801" cy="75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数一数。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8736431" y="2668643"/>
            <a:ext cx="6731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0EB2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8738698" y="3456037"/>
            <a:ext cx="6731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>
                <a:solidFill>
                  <a:srgbClr val="0EB2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8812628" y="4292363"/>
            <a:ext cx="50686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0EB2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8720329" y="5194340"/>
            <a:ext cx="6731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0EB2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1411" y="2611204"/>
            <a:ext cx="1295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74740" y="2625102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     ）个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324" y="4279291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     ）个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5228" y="5147646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     ）个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6324" y="3453043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     ）个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88734"/>
            <a:ext cx="245291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1099459" y="1548055"/>
            <a:ext cx="935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3.</a:t>
            </a:r>
            <a:r>
              <a:rPr lang="zh-CN" altLang="zh-CN" sz="2400" dirty="0" smtClean="0">
                <a:latin typeface="+mn-ea"/>
              </a:rPr>
              <a:t>下面</a:t>
            </a:r>
            <a:r>
              <a:rPr lang="zh-CN" altLang="zh-CN" sz="2400" dirty="0">
                <a:latin typeface="+mn-ea"/>
              </a:rPr>
              <a:t>物品的形状是长方体的在下面括号里画</a:t>
            </a:r>
            <a:r>
              <a:rPr lang="en-US" altLang="zh-CN" sz="2400" dirty="0" smtClean="0">
                <a:latin typeface="+mn-ea"/>
              </a:rPr>
              <a:t>“    “</a:t>
            </a:r>
            <a:r>
              <a:rPr lang="zh-CN" altLang="zh-CN" sz="2400" dirty="0" smtClean="0">
                <a:latin typeface="+mn-ea"/>
              </a:rPr>
              <a:t>，</a:t>
            </a:r>
            <a:r>
              <a:rPr lang="zh-CN" altLang="zh-CN" sz="2400" dirty="0">
                <a:latin typeface="+mn-ea"/>
              </a:rPr>
              <a:t>是正方体的</a:t>
            </a:r>
            <a:r>
              <a:rPr lang="zh-CN" altLang="zh-CN" sz="2400" dirty="0" smtClean="0">
                <a:latin typeface="+mn-ea"/>
              </a:rPr>
              <a:t>画</a:t>
            </a:r>
            <a:r>
              <a:rPr lang="en-US" altLang="zh-CN" sz="2400" dirty="0" smtClean="0">
                <a:latin typeface="+mn-ea"/>
              </a:rPr>
              <a:t>    “     ”</a:t>
            </a:r>
            <a:r>
              <a:rPr lang="zh-CN" altLang="zh-CN" sz="2400" dirty="0">
                <a:latin typeface="+mn-ea"/>
              </a:rPr>
              <a:t>，是圆柱的画</a:t>
            </a:r>
            <a:r>
              <a:rPr lang="en-US" altLang="zh-CN" sz="2400" dirty="0" smtClean="0">
                <a:latin typeface="+mn-ea"/>
              </a:rPr>
              <a:t>“</a:t>
            </a:r>
            <a:r>
              <a:rPr lang="en-US" altLang="zh-CN" sz="2400" dirty="0">
                <a:latin typeface="+mn-ea"/>
              </a:rPr>
              <a:t>√</a:t>
            </a:r>
            <a:r>
              <a:rPr lang="en-US" altLang="zh-CN" sz="2400" dirty="0" smtClean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，是球体的画</a:t>
            </a:r>
            <a:r>
              <a:rPr lang="en-US" altLang="zh-CN" sz="2400" dirty="0">
                <a:latin typeface="+mn-ea"/>
              </a:rPr>
              <a:t>“×”</a:t>
            </a:r>
            <a:r>
              <a:rPr lang="zh-CN" altLang="zh-CN" sz="2400" dirty="0">
                <a:latin typeface="+mn-ea"/>
              </a:rPr>
              <a:t>。</a:t>
            </a:r>
          </a:p>
        </p:txBody>
      </p:sp>
      <p:pic>
        <p:nvPicPr>
          <p:cNvPr id="6" name="Picture 33" descr="140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853" y="4805676"/>
            <a:ext cx="374988" cy="83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140-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9422" y="2995921"/>
            <a:ext cx="787559" cy="8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147303" y="3077569"/>
            <a:ext cx="842203" cy="78482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34" y="4832732"/>
            <a:ext cx="1003863" cy="888432"/>
          </a:xfrm>
          <a:prstGeom prst="ellipse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94434" y="3044883"/>
            <a:ext cx="643535" cy="8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4" descr="140-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72585" y="5066804"/>
            <a:ext cx="1586627" cy="6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140-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02196" y="3110508"/>
            <a:ext cx="867835" cy="6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140-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32931" y="4902669"/>
            <a:ext cx="889000" cy="7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0505" y="4020673"/>
            <a:ext cx="774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 ）            （   ）            （   ）                 （   ）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0675" y="5756910"/>
            <a:ext cx="774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 ）            （   ）            （   ）                 （   ）</a:t>
            </a:r>
            <a:endParaRPr lang="zh-CN" altLang="en-US" sz="2400" dirty="0"/>
          </a:p>
        </p:txBody>
      </p:sp>
      <p:sp>
        <p:nvSpPr>
          <p:cNvPr id="15" name="等腰三角形 14"/>
          <p:cNvSpPr/>
          <p:nvPr/>
        </p:nvSpPr>
        <p:spPr>
          <a:xfrm>
            <a:off x="6378591" y="5812927"/>
            <a:ext cx="317839" cy="322730"/>
          </a:xfrm>
          <a:prstGeom prst="triangle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586753" y="2272555"/>
            <a:ext cx="317499" cy="3361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7647101" y="1700037"/>
            <a:ext cx="317839" cy="29339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2411245" y="4063243"/>
            <a:ext cx="317839" cy="322730"/>
          </a:xfrm>
          <a:prstGeom prst="triangle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49561" y="4092829"/>
            <a:ext cx="317499" cy="336177"/>
          </a:xfrm>
          <a:prstGeom prst="ellipse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87661" y="5828610"/>
            <a:ext cx="317499" cy="336177"/>
          </a:xfrm>
          <a:prstGeom prst="ellipse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90265" y="4012145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√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44613" y="5769015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√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09628" y="3999602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×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67416" y="5742121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×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18" grpId="0"/>
      <p:bldP spid="24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88734"/>
            <a:ext cx="245291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737716" y="1479036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4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数一数，填一填。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45519" y="2084794"/>
            <a:ext cx="6937176" cy="21477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8692" y="4302899"/>
            <a:ext cx="10562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      有（    ）个，       有</a:t>
            </a:r>
            <a:r>
              <a:rPr lang="zh-CN" altLang="en-US" sz="2400" dirty="0"/>
              <a:t>（    ）个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 有</a:t>
            </a:r>
            <a:r>
              <a:rPr lang="zh-CN" altLang="en-US" sz="2400" dirty="0"/>
              <a:t>（    ）</a:t>
            </a:r>
            <a:r>
              <a:rPr lang="zh-CN" altLang="en-US" sz="2400" dirty="0" smtClean="0"/>
              <a:t>个，    有</a:t>
            </a:r>
            <a:r>
              <a:rPr lang="zh-CN" altLang="en-US" sz="2400" dirty="0"/>
              <a:t>（    ）</a:t>
            </a:r>
            <a:r>
              <a:rPr lang="zh-CN" altLang="en-US" sz="2400" dirty="0" smtClean="0"/>
              <a:t>个。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       比      多（   ）个，     比        多</a:t>
            </a:r>
            <a:r>
              <a:rPr lang="zh-CN" altLang="en-US" sz="2400" dirty="0"/>
              <a:t>（   ）个。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）（    ）和（    ）同样多。      </a:t>
            </a:r>
            <a:endParaRPr lang="zh-CN" altLang="zh-CN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80274" y="2345259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09734" y="3437825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流程图: 磁盘 3"/>
          <p:cNvSpPr/>
          <p:nvPr/>
        </p:nvSpPr>
        <p:spPr>
          <a:xfrm>
            <a:off x="2192543" y="2252129"/>
            <a:ext cx="330808" cy="544725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1448797" y="3447968"/>
            <a:ext cx="484337" cy="4065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2861722" y="2313856"/>
            <a:ext cx="400279" cy="1543858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24974" y="2335192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流程图: 磁盘 12"/>
          <p:cNvSpPr/>
          <p:nvPr/>
        </p:nvSpPr>
        <p:spPr>
          <a:xfrm>
            <a:off x="3519201" y="3309571"/>
            <a:ext cx="363889" cy="544725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磁盘 13"/>
          <p:cNvSpPr/>
          <p:nvPr/>
        </p:nvSpPr>
        <p:spPr>
          <a:xfrm>
            <a:off x="4384343" y="2258242"/>
            <a:ext cx="330808" cy="544725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 rot="1204038">
            <a:off x="4361179" y="3125055"/>
            <a:ext cx="330808" cy="72022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立方体 15"/>
          <p:cNvSpPr/>
          <p:nvPr/>
        </p:nvSpPr>
        <p:spPr>
          <a:xfrm rot="18867702">
            <a:off x="5062017" y="2120915"/>
            <a:ext cx="300735" cy="65474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磁盘 16"/>
          <p:cNvSpPr/>
          <p:nvPr/>
        </p:nvSpPr>
        <p:spPr>
          <a:xfrm>
            <a:off x="5030440" y="3327100"/>
            <a:ext cx="363889" cy="544725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37469" y="3402532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立方体 18"/>
          <p:cNvSpPr/>
          <p:nvPr/>
        </p:nvSpPr>
        <p:spPr>
          <a:xfrm>
            <a:off x="5715113" y="2345836"/>
            <a:ext cx="484337" cy="4065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磁盘 19"/>
          <p:cNvSpPr/>
          <p:nvPr/>
        </p:nvSpPr>
        <p:spPr>
          <a:xfrm>
            <a:off x="6484415" y="3106200"/>
            <a:ext cx="300735" cy="725029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45191" y="3404153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立方体 21"/>
          <p:cNvSpPr/>
          <p:nvPr/>
        </p:nvSpPr>
        <p:spPr>
          <a:xfrm rot="16200000">
            <a:off x="6518144" y="2248332"/>
            <a:ext cx="330808" cy="72022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立方体 22"/>
          <p:cNvSpPr/>
          <p:nvPr/>
        </p:nvSpPr>
        <p:spPr>
          <a:xfrm>
            <a:off x="7265537" y="2385928"/>
            <a:ext cx="484337" cy="4065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1834964" y="4620260"/>
            <a:ext cx="321707" cy="33528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25" name="立方体 24"/>
          <p:cNvSpPr/>
          <p:nvPr/>
        </p:nvSpPr>
        <p:spPr>
          <a:xfrm>
            <a:off x="4218956" y="4572000"/>
            <a:ext cx="518112" cy="33528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22485" y="4530295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流程图: 磁盘 26"/>
          <p:cNvSpPr/>
          <p:nvPr/>
        </p:nvSpPr>
        <p:spPr>
          <a:xfrm>
            <a:off x="9184643" y="4553579"/>
            <a:ext cx="248541" cy="409260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921077" y="4274832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3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8747" y="4264662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4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2237" y="4276721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5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22959" y="4263595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5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2873" y="4981744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1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7" name="立方体 36"/>
          <p:cNvSpPr/>
          <p:nvPr/>
        </p:nvSpPr>
        <p:spPr>
          <a:xfrm>
            <a:off x="1819771" y="5342622"/>
            <a:ext cx="518112" cy="33528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sp>
        <p:nvSpPr>
          <p:cNvPr id="38" name="立方体 37"/>
          <p:cNvSpPr/>
          <p:nvPr/>
        </p:nvSpPr>
        <p:spPr>
          <a:xfrm>
            <a:off x="2830648" y="5342622"/>
            <a:ext cx="353877" cy="33528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sp>
        <p:nvSpPr>
          <p:cNvPr id="39" name="立方体 38"/>
          <p:cNvSpPr/>
          <p:nvPr/>
        </p:nvSpPr>
        <p:spPr>
          <a:xfrm>
            <a:off x="5912495" y="5341084"/>
            <a:ext cx="518112" cy="33528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102921" y="4981485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1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04228" y="6065577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流程图: 磁盘 42"/>
          <p:cNvSpPr/>
          <p:nvPr/>
        </p:nvSpPr>
        <p:spPr>
          <a:xfrm>
            <a:off x="3442529" y="6040175"/>
            <a:ext cx="248541" cy="409260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137908" y="2002955"/>
            <a:ext cx="2173301" cy="224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4693" y="5329924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4" grpId="0"/>
      <p:bldP spid="41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>
            <a:spLocks noChangeArrowheads="1"/>
          </p:cNvSpPr>
          <p:nvPr/>
        </p:nvSpPr>
        <p:spPr bwMode="auto">
          <a:xfrm>
            <a:off x="1" y="588734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1088410" y="1697925"/>
            <a:ext cx="916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zh-CN" sz="2400" dirty="0" smtClean="0"/>
              <a:t>数一数，</a:t>
            </a: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有</a:t>
            </a:r>
            <a:r>
              <a:rPr lang="en-US" altLang="zh-CN" sz="2400" dirty="0"/>
              <a:t>(  </a:t>
            </a:r>
            <a:r>
              <a:rPr lang="en-US" altLang="zh-CN" sz="2400" dirty="0" smtClean="0"/>
              <a:t>    </a:t>
            </a:r>
            <a:r>
              <a:rPr lang="en-US" altLang="zh-CN" sz="2400" dirty="0"/>
              <a:t>)</a:t>
            </a:r>
            <a:r>
              <a:rPr lang="zh-CN" altLang="zh-CN" sz="2400" dirty="0"/>
              <a:t>个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         </a:t>
            </a:r>
            <a:r>
              <a:rPr lang="zh-CN" altLang="zh-CN" sz="2400" dirty="0"/>
              <a:t>有</a:t>
            </a:r>
            <a:r>
              <a:rPr lang="en-US" altLang="zh-CN" sz="2400" dirty="0"/>
              <a:t>(    </a:t>
            </a:r>
            <a:r>
              <a:rPr lang="en-US" altLang="zh-CN" sz="2400" dirty="0" smtClean="0"/>
              <a:t>  </a:t>
            </a:r>
            <a:r>
              <a:rPr lang="en-US" altLang="zh-CN" sz="2400" dirty="0"/>
              <a:t>)</a:t>
            </a:r>
            <a:r>
              <a:rPr lang="zh-CN" altLang="zh-CN" sz="2400" dirty="0" smtClean="0"/>
              <a:t>个，</a:t>
            </a:r>
            <a:r>
              <a:rPr lang="en-US" altLang="zh-CN" sz="2400" dirty="0" smtClean="0"/>
              <a:t>           </a:t>
            </a:r>
            <a:r>
              <a:rPr lang="zh-CN" altLang="zh-CN" sz="2400" dirty="0" smtClean="0"/>
              <a:t>有</a:t>
            </a:r>
            <a:r>
              <a:rPr lang="en-US" altLang="zh-CN" sz="2400" dirty="0"/>
              <a:t>(  </a:t>
            </a:r>
            <a:r>
              <a:rPr lang="en-US" altLang="zh-CN" sz="2400" dirty="0" smtClean="0"/>
              <a:t>    </a:t>
            </a:r>
            <a:r>
              <a:rPr lang="en-US" altLang="zh-CN" sz="2400" dirty="0"/>
              <a:t>)</a:t>
            </a:r>
            <a:r>
              <a:rPr lang="zh-CN" altLang="zh-CN" sz="2400" dirty="0" smtClean="0"/>
              <a:t>个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1" name="立方体 30"/>
          <p:cNvSpPr/>
          <p:nvPr/>
        </p:nvSpPr>
        <p:spPr>
          <a:xfrm>
            <a:off x="2588007" y="2949546"/>
            <a:ext cx="567344" cy="5157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立方体 31"/>
          <p:cNvSpPr/>
          <p:nvPr/>
        </p:nvSpPr>
        <p:spPr>
          <a:xfrm>
            <a:off x="3036787" y="2949546"/>
            <a:ext cx="567344" cy="5157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立方体 34"/>
          <p:cNvSpPr/>
          <p:nvPr/>
        </p:nvSpPr>
        <p:spPr>
          <a:xfrm>
            <a:off x="3476999" y="2949547"/>
            <a:ext cx="567344" cy="5157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磁盘 17"/>
          <p:cNvSpPr/>
          <p:nvPr/>
        </p:nvSpPr>
        <p:spPr>
          <a:xfrm>
            <a:off x="7102048" y="3138460"/>
            <a:ext cx="1555859" cy="45814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立方体 16"/>
          <p:cNvSpPr/>
          <p:nvPr/>
        </p:nvSpPr>
        <p:spPr>
          <a:xfrm>
            <a:off x="7475701" y="2889229"/>
            <a:ext cx="813035" cy="333983"/>
          </a:xfrm>
          <a:prstGeom prst="cube">
            <a:avLst>
              <a:gd name="adj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288736" y="2856768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7688440" y="2557927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7090245" y="2842867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197106" y="1724124"/>
            <a:ext cx="421383" cy="40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立方体 41"/>
          <p:cNvSpPr/>
          <p:nvPr/>
        </p:nvSpPr>
        <p:spPr>
          <a:xfrm>
            <a:off x="2722027" y="1752615"/>
            <a:ext cx="387504" cy="352276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立方体 42"/>
          <p:cNvSpPr/>
          <p:nvPr/>
        </p:nvSpPr>
        <p:spPr>
          <a:xfrm>
            <a:off x="7468431" y="1716673"/>
            <a:ext cx="686487" cy="387504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3353679" y="3068141"/>
            <a:ext cx="567344" cy="5157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760997" y="1712315"/>
            <a:ext cx="62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4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6947" y="1702532"/>
            <a:ext cx="62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3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90787" y="1697923"/>
            <a:ext cx="62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1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75864" y="4015303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2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数一数，填一填。</a:t>
            </a:r>
            <a:endParaRPr lang="zh-CN" altLang="en-US" sz="2400" dirty="0"/>
          </a:p>
        </p:txBody>
      </p:sp>
      <p:sp>
        <p:nvSpPr>
          <p:cNvPr id="51" name="立方体 50"/>
          <p:cNvSpPr/>
          <p:nvPr/>
        </p:nvSpPr>
        <p:spPr>
          <a:xfrm>
            <a:off x="1872300" y="5054455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立方体 51"/>
          <p:cNvSpPr/>
          <p:nvPr/>
        </p:nvSpPr>
        <p:spPr>
          <a:xfrm>
            <a:off x="3857999" y="5146491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立方体 67"/>
          <p:cNvSpPr/>
          <p:nvPr/>
        </p:nvSpPr>
        <p:spPr>
          <a:xfrm>
            <a:off x="3857999" y="4771024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立方体 52"/>
          <p:cNvSpPr/>
          <p:nvPr/>
        </p:nvSpPr>
        <p:spPr>
          <a:xfrm>
            <a:off x="1773593" y="5146329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立方体 53"/>
          <p:cNvSpPr/>
          <p:nvPr/>
        </p:nvSpPr>
        <p:spPr>
          <a:xfrm>
            <a:off x="1657889" y="5265647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立方体 54"/>
          <p:cNvSpPr/>
          <p:nvPr/>
        </p:nvSpPr>
        <p:spPr>
          <a:xfrm>
            <a:off x="1772657" y="4749880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立方体 56"/>
          <p:cNvSpPr/>
          <p:nvPr/>
        </p:nvSpPr>
        <p:spPr>
          <a:xfrm>
            <a:off x="4278693" y="5146489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立方体 58"/>
          <p:cNvSpPr/>
          <p:nvPr/>
        </p:nvSpPr>
        <p:spPr>
          <a:xfrm>
            <a:off x="6909779" y="5149356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立方体 57"/>
          <p:cNvSpPr/>
          <p:nvPr/>
        </p:nvSpPr>
        <p:spPr>
          <a:xfrm>
            <a:off x="6905975" y="4754070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立方体 59"/>
          <p:cNvSpPr/>
          <p:nvPr/>
        </p:nvSpPr>
        <p:spPr>
          <a:xfrm>
            <a:off x="7347727" y="5149356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立方体 62"/>
          <p:cNvSpPr/>
          <p:nvPr/>
        </p:nvSpPr>
        <p:spPr>
          <a:xfrm>
            <a:off x="9211483" y="5159037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立方体 63"/>
          <p:cNvSpPr/>
          <p:nvPr/>
        </p:nvSpPr>
        <p:spPr>
          <a:xfrm>
            <a:off x="9638139" y="5154300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立方体 64"/>
          <p:cNvSpPr/>
          <p:nvPr/>
        </p:nvSpPr>
        <p:spPr>
          <a:xfrm>
            <a:off x="9084975" y="5280434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立方体 55"/>
          <p:cNvSpPr/>
          <p:nvPr/>
        </p:nvSpPr>
        <p:spPr>
          <a:xfrm>
            <a:off x="4708959" y="5146491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立方体 65"/>
          <p:cNvSpPr/>
          <p:nvPr/>
        </p:nvSpPr>
        <p:spPr>
          <a:xfrm>
            <a:off x="6780383" y="5266979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立方体 66"/>
          <p:cNvSpPr/>
          <p:nvPr/>
        </p:nvSpPr>
        <p:spPr>
          <a:xfrm>
            <a:off x="4709828" y="4755890"/>
            <a:ext cx="567344" cy="51576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1419148" y="5989975"/>
            <a:ext cx="921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  ）                 （    ）                    （    ）                （    ）</a:t>
            </a:r>
            <a:endParaRPr lang="zh-CN" altLang="en-US" sz="2400" dirty="0"/>
          </a:p>
        </p:txBody>
      </p:sp>
      <p:sp>
        <p:nvSpPr>
          <p:cNvPr id="76" name="矩形 75"/>
          <p:cNvSpPr/>
          <p:nvPr/>
        </p:nvSpPr>
        <p:spPr>
          <a:xfrm>
            <a:off x="1781448" y="5987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4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299784" y="598553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5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078570" y="5986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4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488728" y="599001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EB20E"/>
                </a:solidFill>
                <a:latin typeface="+mn-ea"/>
              </a:rPr>
              <a:t>3</a:t>
            </a:r>
            <a:endParaRPr lang="zh-CN" altLang="en-US" sz="28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1" grpId="0" animBg="1"/>
      <p:bldP spid="52" grpId="0" animBg="1"/>
      <p:bldP spid="68" grpId="0" animBg="1"/>
      <p:bldP spid="53" grpId="0" animBg="1"/>
      <p:bldP spid="54" grpId="0" animBg="1"/>
      <p:bldP spid="55" grpId="0" animBg="1"/>
      <p:bldP spid="57" grpId="0" animBg="1"/>
      <p:bldP spid="59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56" grpId="0" animBg="1"/>
      <p:bldP spid="66" grpId="0" animBg="1"/>
      <p:bldP spid="67" grpId="0" animBg="1"/>
      <p:bldP spid="69" grpId="0"/>
      <p:bldP spid="76" grpId="0"/>
      <p:bldP spid="49" grpId="0"/>
      <p:bldP spid="5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1" y="588734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917575" y="1517136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3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把同样的形状连起来。</a:t>
            </a:r>
            <a:endParaRPr lang="zh-CN" altLang="en-US" sz="2400" dirty="0"/>
          </a:p>
        </p:txBody>
      </p:sp>
      <p:sp>
        <p:nvSpPr>
          <p:cNvPr id="4" name="立方体 3"/>
          <p:cNvSpPr/>
          <p:nvPr/>
        </p:nvSpPr>
        <p:spPr>
          <a:xfrm>
            <a:off x="2385376" y="2603345"/>
            <a:ext cx="737579" cy="72421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4386832" y="2855105"/>
            <a:ext cx="1306667" cy="460983"/>
          </a:xfrm>
          <a:prstGeom prst="cube">
            <a:avLst>
              <a:gd name="adj" fmla="val 352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磁盘 4"/>
          <p:cNvSpPr/>
          <p:nvPr/>
        </p:nvSpPr>
        <p:spPr>
          <a:xfrm>
            <a:off x="6959601" y="2451100"/>
            <a:ext cx="546100" cy="8763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666134" y="2682371"/>
            <a:ext cx="678641" cy="6591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 descr="140-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4335" y="5017999"/>
            <a:ext cx="1610591" cy="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23907" y="4856404"/>
            <a:ext cx="719869" cy="8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73143" y="4836304"/>
            <a:ext cx="1003863" cy="888432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38449" y="4570433"/>
            <a:ext cx="1066668" cy="115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5" descr="140-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67438" y="4900512"/>
            <a:ext cx="954617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26462" y="4449102"/>
            <a:ext cx="587769" cy="12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 cstate="email"/>
          <a:srcRect l="15379" r="18362" b="1938"/>
          <a:stretch>
            <a:fillRect/>
          </a:stretch>
        </p:blipFill>
        <p:spPr bwMode="auto">
          <a:xfrm>
            <a:off x="8504431" y="4784584"/>
            <a:ext cx="1025141" cy="92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连接符 16"/>
          <p:cNvCxnSpPr>
            <a:stCxn id="6" idx="3"/>
          </p:cNvCxnSpPr>
          <p:nvPr/>
        </p:nvCxnSpPr>
        <p:spPr>
          <a:xfrm flipH="1">
            <a:off x="2385378" y="3316086"/>
            <a:ext cx="2573647" cy="176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1" idx="0"/>
          </p:cNvCxnSpPr>
          <p:nvPr/>
        </p:nvCxnSpPr>
        <p:spPr>
          <a:xfrm flipH="1">
            <a:off x="3583842" y="3341486"/>
            <a:ext cx="5306159" cy="151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5" idx="3"/>
          </p:cNvCxnSpPr>
          <p:nvPr/>
        </p:nvCxnSpPr>
        <p:spPr>
          <a:xfrm flipH="1">
            <a:off x="4959024" y="3327402"/>
            <a:ext cx="2273627" cy="1243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4" idx="3"/>
            <a:endCxn id="14" idx="0"/>
          </p:cNvCxnSpPr>
          <p:nvPr/>
        </p:nvCxnSpPr>
        <p:spPr>
          <a:xfrm>
            <a:off x="2663639" y="3327558"/>
            <a:ext cx="3581108" cy="157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5" idx="3"/>
            <a:endCxn id="15" idx="0"/>
          </p:cNvCxnSpPr>
          <p:nvPr/>
        </p:nvCxnSpPr>
        <p:spPr>
          <a:xfrm>
            <a:off x="7232651" y="3327400"/>
            <a:ext cx="387696" cy="112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4" idx="3"/>
          </p:cNvCxnSpPr>
          <p:nvPr/>
        </p:nvCxnSpPr>
        <p:spPr>
          <a:xfrm>
            <a:off x="2663637" y="3327560"/>
            <a:ext cx="6226363" cy="1690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9" idx="4"/>
          </p:cNvCxnSpPr>
          <p:nvPr/>
        </p:nvCxnSpPr>
        <p:spPr>
          <a:xfrm>
            <a:off x="9005453" y="3341486"/>
            <a:ext cx="1281547" cy="1676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8782192" y="4169966"/>
            <a:ext cx="2447176" cy="221614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514198" y="-163069"/>
            <a:ext cx="3376668" cy="750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五边形 27"/>
          <p:cNvSpPr>
            <a:spLocks noChangeArrowheads="1"/>
          </p:cNvSpPr>
          <p:nvPr/>
        </p:nvSpPr>
        <p:spPr bwMode="auto">
          <a:xfrm>
            <a:off x="2" y="574220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</a:p>
        </p:txBody>
      </p:sp>
      <p:sp>
        <p:nvSpPr>
          <p:cNvPr id="26" name="矩形 25"/>
          <p:cNvSpPr/>
          <p:nvPr/>
        </p:nvSpPr>
        <p:spPr>
          <a:xfrm>
            <a:off x="1544319" y="2114239"/>
            <a:ext cx="7265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数学门诊部。（正确的打“√”，错误的打“×”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）正方体有四个面，每个面都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）圆柱体上下两个面都是圆形。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）长方体六个面都是长方形。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13373" y="2886048"/>
            <a:ext cx="51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5427" y="3598135"/>
            <a:ext cx="43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9473" y="4320954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>
            <a:spLocks noChangeArrowheads="1"/>
          </p:cNvSpPr>
          <p:nvPr/>
        </p:nvSpPr>
        <p:spPr bwMode="auto">
          <a:xfrm>
            <a:off x="2" y="574220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发展思维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300" y="1727201"/>
            <a:ext cx="1045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【例】</a:t>
            </a:r>
            <a:r>
              <a:rPr lang="zh-CN" altLang="en-US" sz="2400" dirty="0" smtClean="0"/>
              <a:t>下图中     有（  ）个，     有（  ）</a:t>
            </a:r>
            <a:r>
              <a:rPr lang="zh-CN" altLang="en-US" sz="2400" dirty="0"/>
              <a:t>个</a:t>
            </a:r>
            <a:r>
              <a:rPr lang="zh-CN" altLang="en-US" sz="2400" dirty="0" smtClean="0"/>
              <a:t>，    有（  ）</a:t>
            </a:r>
            <a:r>
              <a:rPr lang="zh-CN" altLang="en-US" sz="2400" dirty="0"/>
              <a:t>个</a:t>
            </a:r>
            <a:r>
              <a:rPr lang="zh-CN" altLang="en-US" sz="2400" dirty="0" smtClean="0"/>
              <a:t>，   有（  ）个</a:t>
            </a:r>
            <a:r>
              <a:rPr lang="zh-CN" altLang="en-US" sz="2400" dirty="0"/>
              <a:t>。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40883" y="4680101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85511" y="4680101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1465" y="4680101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5729" y="5029917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50357" y="5029917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6312" y="5029917"/>
            <a:ext cx="616947" cy="59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立方体 6"/>
          <p:cNvSpPr/>
          <p:nvPr/>
        </p:nvSpPr>
        <p:spPr>
          <a:xfrm>
            <a:off x="2977964" y="1807007"/>
            <a:ext cx="321707" cy="304800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8" name="立方体 7"/>
          <p:cNvSpPr/>
          <p:nvPr/>
        </p:nvSpPr>
        <p:spPr>
          <a:xfrm>
            <a:off x="5049391" y="1833562"/>
            <a:ext cx="428192" cy="277091"/>
          </a:xfrm>
          <a:prstGeom prst="cub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8085" y="1764436"/>
            <a:ext cx="383075" cy="3720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流程图: 磁盘 9"/>
          <p:cNvSpPr/>
          <p:nvPr/>
        </p:nvSpPr>
        <p:spPr>
          <a:xfrm>
            <a:off x="9260843" y="1727200"/>
            <a:ext cx="248541" cy="409260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2450861" y="4295314"/>
            <a:ext cx="3304691" cy="850078"/>
          </a:xfrm>
          <a:prstGeom prst="cube">
            <a:avLst>
              <a:gd name="adj" fmla="val 6479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磁盘 26"/>
          <p:cNvSpPr/>
          <p:nvPr/>
        </p:nvSpPr>
        <p:spPr>
          <a:xfrm>
            <a:off x="2721941" y="4164267"/>
            <a:ext cx="603507" cy="45085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立方体 18"/>
          <p:cNvSpPr/>
          <p:nvPr/>
        </p:nvSpPr>
        <p:spPr>
          <a:xfrm>
            <a:off x="3259938" y="2904254"/>
            <a:ext cx="537351" cy="1917701"/>
          </a:xfrm>
          <a:prstGeom prst="cube">
            <a:avLst>
              <a:gd name="adj" fmla="val 92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磁盘 20"/>
          <p:cNvSpPr/>
          <p:nvPr/>
        </p:nvSpPr>
        <p:spPr>
          <a:xfrm>
            <a:off x="3604344" y="4189256"/>
            <a:ext cx="603507" cy="45085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磁盘 25"/>
          <p:cNvSpPr/>
          <p:nvPr/>
        </p:nvSpPr>
        <p:spPr>
          <a:xfrm>
            <a:off x="3713859" y="3989719"/>
            <a:ext cx="425145" cy="305594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磁盘 24"/>
          <p:cNvSpPr/>
          <p:nvPr/>
        </p:nvSpPr>
        <p:spPr>
          <a:xfrm>
            <a:off x="3826867" y="3615453"/>
            <a:ext cx="236575" cy="4540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磁盘 27"/>
          <p:cNvSpPr/>
          <p:nvPr/>
        </p:nvSpPr>
        <p:spPr>
          <a:xfrm>
            <a:off x="2805334" y="3970272"/>
            <a:ext cx="425145" cy="305594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磁盘 28"/>
          <p:cNvSpPr/>
          <p:nvPr/>
        </p:nvSpPr>
        <p:spPr>
          <a:xfrm>
            <a:off x="2922430" y="3613479"/>
            <a:ext cx="236575" cy="4540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4177170" y="4294679"/>
            <a:ext cx="380839" cy="38478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立方体 30"/>
          <p:cNvSpPr/>
          <p:nvPr/>
        </p:nvSpPr>
        <p:spPr>
          <a:xfrm>
            <a:off x="4457162" y="4294678"/>
            <a:ext cx="380839" cy="38478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立方体 32"/>
          <p:cNvSpPr/>
          <p:nvPr/>
        </p:nvSpPr>
        <p:spPr>
          <a:xfrm>
            <a:off x="4734646" y="4293345"/>
            <a:ext cx="380839" cy="38478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立方体 33"/>
          <p:cNvSpPr/>
          <p:nvPr/>
        </p:nvSpPr>
        <p:spPr>
          <a:xfrm>
            <a:off x="5014638" y="4293344"/>
            <a:ext cx="380839" cy="384787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880049" y="1435308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4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4524" y="1435308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2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7617" y="1440263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6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64117" y="1427926"/>
            <a:ext cx="42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B050"/>
                </a:solidFill>
              </a:rPr>
              <a:t>6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0877" y="2757640"/>
            <a:ext cx="2848467" cy="3458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7125102" y="2016073"/>
            <a:ext cx="3283122" cy="351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35293" y="581416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25" name="矩形 24"/>
          <p:cNvSpPr/>
          <p:nvPr/>
        </p:nvSpPr>
        <p:spPr>
          <a:xfrm>
            <a:off x="7117654" y="2329934"/>
            <a:ext cx="3274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     同学们</a:t>
            </a:r>
            <a:r>
              <a:rPr lang="zh-CN" altLang="en-US" sz="2400" dirty="0">
                <a:solidFill>
                  <a:schemeClr val="bg1"/>
                </a:solidFill>
              </a:rPr>
              <a:t>一边</a:t>
            </a:r>
            <a:r>
              <a:rPr lang="zh-CN" altLang="en-US" sz="2400" dirty="0" smtClean="0">
                <a:solidFill>
                  <a:schemeClr val="bg1"/>
                </a:solidFill>
              </a:rPr>
              <a:t>听</a:t>
            </a:r>
            <a:r>
              <a:rPr lang="zh-CN" altLang="zh-CN" sz="2400" dirty="0" smtClean="0">
                <a:solidFill>
                  <a:schemeClr val="bg1"/>
                </a:solidFill>
              </a:rPr>
              <a:t>方</a:t>
            </a:r>
            <a:r>
              <a:rPr lang="zh-CN" altLang="zh-CN" sz="2400" dirty="0">
                <a:solidFill>
                  <a:schemeClr val="bg1"/>
                </a:solidFill>
              </a:rPr>
              <a:t>方和圆圆的</a:t>
            </a:r>
            <a:r>
              <a:rPr lang="zh-CN" altLang="zh-CN" sz="2400" dirty="0" smtClean="0">
                <a:solidFill>
                  <a:schemeClr val="bg1"/>
                </a:solidFill>
              </a:rPr>
              <a:t>故事</a:t>
            </a:r>
            <a:r>
              <a:rPr lang="zh-CN" altLang="en-US" sz="2400" dirty="0" smtClean="0">
                <a:solidFill>
                  <a:schemeClr val="bg1"/>
                </a:solidFill>
              </a:rPr>
              <a:t>，一边想你见过的什么物体是圆圆的？什么物体是方方的？</a:t>
            </a:r>
            <a:endParaRPr lang="zh-CN" altLang="zh-CN" sz="2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3048" y="2040510"/>
            <a:ext cx="4552475" cy="333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7F7D9"/>
              </a:clrFrom>
              <a:clrTo>
                <a:srgbClr val="F7F7D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1390355" y="1309309"/>
            <a:ext cx="4157109" cy="5138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81416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矩形 3"/>
          <p:cNvSpPr/>
          <p:nvPr/>
        </p:nvSpPr>
        <p:spPr>
          <a:xfrm>
            <a:off x="986965" y="1799775"/>
            <a:ext cx="5050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一、</a:t>
            </a:r>
            <a:r>
              <a:rPr lang="zh-CN" altLang="en-US" sz="2400" dirty="0" smtClean="0">
                <a:solidFill>
                  <a:schemeClr val="bg1"/>
                </a:solidFill>
              </a:rPr>
              <a:t>分一分，初步感知</a:t>
            </a:r>
            <a:r>
              <a:rPr lang="zh-CN" altLang="zh-CN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</a:t>
            </a:r>
            <a:r>
              <a:rPr lang="zh-CN" altLang="en-US" sz="2400" dirty="0" smtClean="0">
                <a:solidFill>
                  <a:schemeClr val="bg1"/>
                </a:solidFill>
              </a:rPr>
              <a:t>分</a:t>
            </a:r>
            <a:r>
              <a:rPr lang="zh-CN" altLang="zh-CN" sz="2400" dirty="0" smtClean="0">
                <a:solidFill>
                  <a:schemeClr val="bg1"/>
                </a:solidFill>
              </a:rPr>
              <a:t>小组</a:t>
            </a:r>
            <a:r>
              <a:rPr lang="zh-CN" altLang="zh-CN" sz="2400" dirty="0">
                <a:solidFill>
                  <a:schemeClr val="bg1"/>
                </a:solidFill>
              </a:rPr>
              <a:t>活动，把形状相同的物体放在</a:t>
            </a:r>
            <a:r>
              <a:rPr lang="zh-CN" altLang="zh-CN" sz="2400" dirty="0" smtClean="0">
                <a:solidFill>
                  <a:schemeClr val="bg1"/>
                </a:solidFill>
              </a:rPr>
              <a:t>一起。你们</a:t>
            </a:r>
            <a:r>
              <a:rPr lang="zh-CN" altLang="zh-CN" sz="2400" dirty="0">
                <a:solidFill>
                  <a:schemeClr val="bg1"/>
                </a:solidFill>
              </a:rPr>
              <a:t>是怎样分</a:t>
            </a:r>
            <a:r>
              <a:rPr lang="zh-CN" altLang="zh-CN" sz="2400" dirty="0" smtClean="0">
                <a:solidFill>
                  <a:schemeClr val="bg1"/>
                </a:solidFill>
              </a:rPr>
              <a:t>的</a:t>
            </a:r>
            <a:r>
              <a:rPr lang="zh-CN" altLang="en-US" sz="2400" dirty="0" smtClean="0">
                <a:solidFill>
                  <a:schemeClr val="bg1"/>
                </a:solidFill>
              </a:rPr>
              <a:t>呢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zh-CN" altLang="zh-CN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长方方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图形放在一起。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把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四四方方的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图形放在起。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把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直直的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图形放在一起。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把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圆圆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小球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放在一起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3198" y="1888747"/>
            <a:ext cx="4079247" cy="392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35293" y="581416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2086019" y="1037076"/>
            <a:ext cx="4325578" cy="564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509479" y="1832725"/>
            <a:ext cx="5471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认识</a:t>
            </a:r>
            <a:r>
              <a:rPr lang="zh-CN" altLang="zh-CN" sz="2400" dirty="0">
                <a:solidFill>
                  <a:schemeClr val="bg1"/>
                </a:solidFill>
              </a:rPr>
              <a:t>长方体</a:t>
            </a:r>
            <a:r>
              <a:rPr lang="zh-CN" altLang="zh-CN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</a:rPr>
              <a:t>同学们看看这积木，</a:t>
            </a:r>
            <a:r>
              <a:rPr lang="zh-CN" altLang="zh-CN" sz="2400" dirty="0" smtClean="0">
                <a:solidFill>
                  <a:schemeClr val="bg1"/>
                </a:solidFill>
              </a:rPr>
              <a:t>你</a:t>
            </a:r>
            <a:r>
              <a:rPr lang="zh-CN" altLang="en-US" sz="2400" dirty="0" smtClean="0">
                <a:solidFill>
                  <a:schemeClr val="bg1"/>
                </a:solidFill>
              </a:rPr>
              <a:t>们</a:t>
            </a:r>
            <a:r>
              <a:rPr lang="zh-CN" altLang="zh-CN" sz="2400" dirty="0" smtClean="0">
                <a:solidFill>
                  <a:schemeClr val="bg1"/>
                </a:solidFill>
              </a:rPr>
              <a:t>知道</a:t>
            </a:r>
            <a:r>
              <a:rPr lang="zh-CN" altLang="zh-CN" sz="2400" dirty="0">
                <a:solidFill>
                  <a:schemeClr val="bg1"/>
                </a:solidFill>
              </a:rPr>
              <a:t>它的名字吗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名称：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</a:t>
            </a:r>
            <a:r>
              <a:rPr lang="zh-CN" altLang="zh-CN" sz="2400" dirty="0" smtClean="0">
                <a:solidFill>
                  <a:schemeClr val="bg1"/>
                </a:solidFill>
              </a:rPr>
              <a:t>请</a:t>
            </a:r>
            <a:r>
              <a:rPr lang="zh-CN" altLang="zh-CN" sz="2400" dirty="0">
                <a:solidFill>
                  <a:schemeClr val="bg1"/>
                </a:solidFill>
              </a:rPr>
              <a:t>你在桌上也拿一个长方体积木看一看，摸一摸</a:t>
            </a:r>
            <a:r>
              <a:rPr lang="zh-CN" altLang="zh-CN" sz="2400" dirty="0" smtClean="0">
                <a:solidFill>
                  <a:schemeClr val="bg1"/>
                </a:solidFill>
              </a:rPr>
              <a:t>，说说</a:t>
            </a:r>
            <a:r>
              <a:rPr lang="zh-CN" altLang="zh-CN" sz="2400" dirty="0">
                <a:solidFill>
                  <a:schemeClr val="bg1"/>
                </a:solidFill>
              </a:rPr>
              <a:t>它是什么样子的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特点：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长方方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平平的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118269" y="4119073"/>
            <a:ext cx="2751913" cy="17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90190" y="1697852"/>
            <a:ext cx="2208068" cy="15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3" y="581416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1927705" y="1093796"/>
            <a:ext cx="4177761" cy="5647127"/>
          </a:xfrm>
          <a:prstGeom prst="roundRect">
            <a:avLst>
              <a:gd name="adj" fmla="val 835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77255" y="1963351"/>
            <a:ext cx="5471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认识</a:t>
            </a:r>
            <a:r>
              <a:rPr lang="zh-CN" altLang="en-US" sz="2400" dirty="0">
                <a:solidFill>
                  <a:schemeClr val="bg1"/>
                </a:solidFill>
              </a:rPr>
              <a:t>正</a:t>
            </a:r>
            <a:r>
              <a:rPr lang="zh-CN" altLang="zh-CN" sz="2400" dirty="0" smtClean="0">
                <a:solidFill>
                  <a:schemeClr val="bg1"/>
                </a:solidFill>
              </a:rPr>
              <a:t>方体。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</a:rPr>
              <a:t>同学们看看右图，</a:t>
            </a:r>
            <a:r>
              <a:rPr lang="zh-CN" altLang="zh-CN" sz="2400" dirty="0" smtClean="0">
                <a:solidFill>
                  <a:schemeClr val="bg1"/>
                </a:solidFill>
              </a:rPr>
              <a:t>你</a:t>
            </a:r>
            <a:r>
              <a:rPr lang="zh-CN" altLang="en-US" sz="2400" dirty="0" smtClean="0">
                <a:solidFill>
                  <a:schemeClr val="bg1"/>
                </a:solidFill>
              </a:rPr>
              <a:t>们</a:t>
            </a:r>
            <a:r>
              <a:rPr lang="zh-CN" altLang="zh-CN" sz="2400" dirty="0" smtClean="0">
                <a:solidFill>
                  <a:schemeClr val="bg1"/>
                </a:solidFill>
              </a:rPr>
              <a:t>知道</a:t>
            </a:r>
            <a:r>
              <a:rPr lang="zh-CN" altLang="zh-CN" sz="2400" dirty="0">
                <a:solidFill>
                  <a:schemeClr val="bg1"/>
                </a:solidFill>
              </a:rPr>
              <a:t>它的名字吗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名称：正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方体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</a:t>
            </a:r>
            <a:r>
              <a:rPr lang="zh-CN" altLang="zh-CN" sz="2400" dirty="0" smtClean="0">
                <a:solidFill>
                  <a:schemeClr val="bg1"/>
                </a:solidFill>
              </a:rPr>
              <a:t>请</a:t>
            </a:r>
            <a:r>
              <a:rPr lang="zh-CN" altLang="zh-CN" sz="2400" dirty="0">
                <a:solidFill>
                  <a:schemeClr val="bg1"/>
                </a:solidFill>
              </a:rPr>
              <a:t>你在</a:t>
            </a:r>
            <a:r>
              <a:rPr lang="zh-CN" altLang="zh-CN" sz="2400" dirty="0" smtClean="0">
                <a:solidFill>
                  <a:schemeClr val="bg1"/>
                </a:solidFill>
              </a:rPr>
              <a:t>桌上拿</a:t>
            </a:r>
            <a:r>
              <a:rPr lang="zh-CN" altLang="zh-CN" sz="2400" dirty="0">
                <a:solidFill>
                  <a:schemeClr val="bg1"/>
                </a:solidFill>
              </a:rPr>
              <a:t>一</a:t>
            </a:r>
            <a:r>
              <a:rPr lang="zh-CN" altLang="zh-CN" sz="2400" dirty="0" smtClean="0">
                <a:solidFill>
                  <a:schemeClr val="bg1"/>
                </a:solidFill>
              </a:rPr>
              <a:t>个</a:t>
            </a:r>
            <a:r>
              <a:rPr lang="zh-CN" altLang="en-US" sz="2400" dirty="0" smtClean="0">
                <a:solidFill>
                  <a:schemeClr val="bg1"/>
                </a:solidFill>
              </a:rPr>
              <a:t>正</a:t>
            </a:r>
            <a:r>
              <a:rPr lang="zh-CN" altLang="zh-CN" sz="2400" dirty="0" smtClean="0">
                <a:solidFill>
                  <a:schemeClr val="bg1"/>
                </a:solidFill>
              </a:rPr>
              <a:t>方体</a:t>
            </a:r>
            <a:r>
              <a:rPr lang="zh-CN" altLang="zh-CN" sz="2400" dirty="0">
                <a:solidFill>
                  <a:schemeClr val="bg1"/>
                </a:solidFill>
              </a:rPr>
              <a:t>积木看一看，摸一摸</a:t>
            </a:r>
            <a:r>
              <a:rPr lang="zh-CN" altLang="zh-CN" sz="2400" dirty="0" smtClean="0">
                <a:solidFill>
                  <a:schemeClr val="bg1"/>
                </a:solidFill>
              </a:rPr>
              <a:t>，说说</a:t>
            </a:r>
            <a:r>
              <a:rPr lang="zh-CN" altLang="zh-CN" sz="2400" dirty="0">
                <a:solidFill>
                  <a:schemeClr val="bg1"/>
                </a:solidFill>
              </a:rPr>
              <a:t>它是什么样子的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特点：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四四方方的，有平平的面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8810" l="196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525747" y="2106205"/>
            <a:ext cx="3729991" cy="352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35293" y="581416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2490573" y="371270"/>
            <a:ext cx="4731758" cy="735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219196" y="1890782"/>
            <a:ext cx="7431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认识圆</a:t>
            </a:r>
            <a:r>
              <a:rPr lang="zh-CN" altLang="en-US" sz="2400" dirty="0" smtClean="0">
                <a:solidFill>
                  <a:schemeClr val="bg1"/>
                </a:solidFill>
              </a:rPr>
              <a:t>柱</a:t>
            </a:r>
            <a:r>
              <a:rPr lang="zh-CN" altLang="zh-CN" sz="2400" dirty="0" smtClean="0">
                <a:solidFill>
                  <a:schemeClr val="bg1"/>
                </a:solidFill>
              </a:rPr>
              <a:t>、</a:t>
            </a:r>
            <a:r>
              <a:rPr lang="zh-CN" altLang="zh-CN" sz="2400" dirty="0">
                <a:solidFill>
                  <a:schemeClr val="bg1"/>
                </a:solidFill>
              </a:rPr>
              <a:t>球</a:t>
            </a:r>
            <a:r>
              <a:rPr lang="zh-CN" altLang="zh-CN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同学们看看右图，</a:t>
            </a:r>
            <a:r>
              <a:rPr lang="zh-CN" altLang="zh-CN" sz="2400" dirty="0" smtClean="0">
                <a:solidFill>
                  <a:schemeClr val="bg1"/>
                </a:solidFill>
              </a:rPr>
              <a:t>你知道它</a:t>
            </a:r>
            <a:r>
              <a:rPr lang="zh-CN" altLang="en-US" sz="2400" dirty="0" smtClean="0">
                <a:solidFill>
                  <a:schemeClr val="bg1"/>
                </a:solidFill>
              </a:rPr>
              <a:t>们</a:t>
            </a:r>
            <a:r>
              <a:rPr lang="zh-CN" altLang="zh-CN" sz="2400" dirty="0" smtClean="0">
                <a:solidFill>
                  <a:schemeClr val="bg1"/>
                </a:solidFill>
              </a:rPr>
              <a:t>的</a:t>
            </a:r>
            <a:r>
              <a:rPr lang="zh-CN" altLang="zh-CN" sz="2400" dirty="0">
                <a:solidFill>
                  <a:schemeClr val="bg1"/>
                </a:solidFill>
              </a:rPr>
              <a:t>名字吗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名称：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柱、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       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请</a:t>
            </a:r>
            <a:r>
              <a:rPr lang="zh-CN" altLang="zh-CN" sz="2400" dirty="0">
                <a:solidFill>
                  <a:schemeClr val="bg1"/>
                </a:solidFill>
              </a:rPr>
              <a:t>你在桌上也</a:t>
            </a:r>
            <a:r>
              <a:rPr lang="zh-CN" altLang="zh-CN" sz="2400" dirty="0" smtClean="0">
                <a:solidFill>
                  <a:schemeClr val="bg1"/>
                </a:solidFill>
              </a:rPr>
              <a:t>拿</a:t>
            </a:r>
            <a:r>
              <a:rPr lang="zh-CN" altLang="en-US" sz="2400" dirty="0">
                <a:solidFill>
                  <a:schemeClr val="bg1"/>
                </a:solidFill>
              </a:rPr>
              <a:t>出</a:t>
            </a:r>
            <a:r>
              <a:rPr lang="zh-CN" altLang="zh-CN" sz="2400" dirty="0" smtClean="0">
                <a:solidFill>
                  <a:schemeClr val="bg1"/>
                </a:solidFill>
              </a:rPr>
              <a:t>圆</a:t>
            </a:r>
            <a:r>
              <a:rPr lang="zh-CN" altLang="en-US" sz="2400" dirty="0" smtClean="0">
                <a:solidFill>
                  <a:schemeClr val="bg1"/>
                </a:solidFill>
              </a:rPr>
              <a:t>柱各</a:t>
            </a:r>
            <a:r>
              <a:rPr lang="zh-CN" altLang="zh-CN" sz="2400" dirty="0" smtClean="0">
                <a:solidFill>
                  <a:schemeClr val="bg1"/>
                </a:solidFill>
              </a:rPr>
              <a:t>球</a:t>
            </a:r>
            <a:r>
              <a:rPr lang="zh-CN" altLang="en-US" sz="2400" dirty="0" smtClean="0">
                <a:solidFill>
                  <a:schemeClr val="bg1"/>
                </a:solidFill>
              </a:rPr>
              <a:t>的</a:t>
            </a:r>
            <a:r>
              <a:rPr lang="zh-CN" altLang="zh-CN" sz="2400" dirty="0" smtClean="0">
                <a:solidFill>
                  <a:schemeClr val="bg1"/>
                </a:solidFill>
              </a:rPr>
              <a:t>积木</a:t>
            </a:r>
            <a:r>
              <a:rPr lang="zh-CN" altLang="zh-CN" sz="2400" dirty="0">
                <a:solidFill>
                  <a:schemeClr val="bg1"/>
                </a:solidFill>
              </a:rPr>
              <a:t>看一看，摸一摸</a:t>
            </a:r>
            <a:r>
              <a:rPr lang="zh-CN" altLang="zh-CN" sz="2400" dirty="0" smtClean="0">
                <a:solidFill>
                  <a:schemeClr val="bg1"/>
                </a:solidFill>
              </a:rPr>
              <a:t>，说说它</a:t>
            </a:r>
            <a:r>
              <a:rPr lang="zh-CN" altLang="en-US" sz="2400" dirty="0" smtClean="0">
                <a:solidFill>
                  <a:schemeClr val="bg1"/>
                </a:solidFill>
              </a:rPr>
              <a:t>们</a:t>
            </a:r>
            <a:r>
              <a:rPr lang="zh-CN" altLang="zh-CN" sz="2400" dirty="0" smtClean="0">
                <a:solidFill>
                  <a:schemeClr val="bg1"/>
                </a:solidFill>
              </a:rPr>
              <a:t>是</a:t>
            </a:r>
            <a:r>
              <a:rPr lang="zh-CN" altLang="zh-CN" sz="2400" dirty="0">
                <a:solidFill>
                  <a:schemeClr val="bg1"/>
                </a:solidFill>
              </a:rPr>
              <a:t>什么样子的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球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球是圆圆的。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圆柱：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是直直的，上下一样粗细，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两头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是圆的，平平的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流程图: 磁盘 2"/>
          <p:cNvSpPr/>
          <p:nvPr/>
        </p:nvSpPr>
        <p:spPr>
          <a:xfrm>
            <a:off x="9714516" y="4150815"/>
            <a:ext cx="933995" cy="1858099"/>
          </a:xfrm>
          <a:prstGeom prst="flowChartMagneticDisk">
            <a:avLst/>
          </a:prstGeom>
          <a:solidFill>
            <a:srgbClr val="E9854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80387" y="1863700"/>
            <a:ext cx="1202255" cy="1167667"/>
          </a:xfrm>
          <a:prstGeom prst="ellipse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66902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795357" y="4867044"/>
            <a:ext cx="738664" cy="253154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球是圆圆的。</a:t>
            </a:r>
            <a:endParaRPr lang="zh-CN" altLang="zh-CN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8635" y="5895491"/>
            <a:ext cx="636275" cy="563112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9554" y="4645359"/>
            <a:ext cx="374439" cy="6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51758" y="3632661"/>
            <a:ext cx="632679" cy="512987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2175" y="2368766"/>
            <a:ext cx="531847" cy="7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箭头 1"/>
          <p:cNvSpPr/>
          <p:nvPr/>
        </p:nvSpPr>
        <p:spPr>
          <a:xfrm>
            <a:off x="2583646" y="2583533"/>
            <a:ext cx="580572" cy="3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2583646" y="3661688"/>
            <a:ext cx="580572" cy="3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2583646" y="4771253"/>
            <a:ext cx="580572" cy="3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2583646" y="5959333"/>
            <a:ext cx="580572" cy="3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602711" y="2458606"/>
            <a:ext cx="366877" cy="610044"/>
          </a:xfrm>
          <a:prstGeom prst="cube">
            <a:avLst>
              <a:gd name="adj" fmla="val 30977"/>
            </a:avLst>
          </a:prstGeom>
          <a:solidFill>
            <a:schemeClr val="accent1">
              <a:lumMod val="75000"/>
              <a:alpha val="89803"/>
            </a:schemeClr>
          </a:solidFill>
          <a:ln w="3175">
            <a:solidFill>
              <a:schemeClr val="accent5">
                <a:lumMod val="75000"/>
              </a:schemeClr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623992" y="4696945"/>
            <a:ext cx="318165" cy="651343"/>
          </a:xfrm>
          <a:prstGeom prst="can">
            <a:avLst>
              <a:gd name="adj" fmla="val 53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3582601" y="3648784"/>
            <a:ext cx="436123" cy="47612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accent5">
                <a:lumMod val="75000"/>
              </a:schemeClr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531845" y="5865864"/>
            <a:ext cx="530041" cy="53528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 cmpd="sng">
            <a:solidFill>
              <a:srgbClr val="00626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1476" y="2554507"/>
            <a:ext cx="123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长方体</a:t>
            </a:r>
            <a:endParaRPr lang="zh-CN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41477" y="3663299"/>
            <a:ext cx="124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正</a:t>
            </a:r>
            <a:r>
              <a:rPr lang="zh-CN" altLang="en-US" sz="2400" dirty="0" smtClean="0"/>
              <a:t>方体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57590" y="4808922"/>
            <a:ext cx="79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圆柱</a:t>
            </a:r>
            <a:endParaRPr lang="zh-CN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95477" y="5963355"/>
            <a:ext cx="66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球</a:t>
            </a:r>
          </a:p>
        </p:txBody>
      </p:sp>
      <p:sp>
        <p:nvSpPr>
          <p:cNvPr id="4" name="矩形 3"/>
          <p:cNvSpPr/>
          <p:nvPr/>
        </p:nvSpPr>
        <p:spPr>
          <a:xfrm>
            <a:off x="721913" y="162197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知识小结：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898918" y="2458608"/>
            <a:ext cx="5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长方体是长</a:t>
            </a:r>
            <a:r>
              <a:rPr lang="zh-CN" altLang="zh-CN" sz="2400" dirty="0"/>
              <a:t>长方方的，有平平的面。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875918" y="3563420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正方体是四四方方</a:t>
            </a:r>
            <a:r>
              <a:rPr lang="zh-CN" altLang="zh-CN" sz="2400" dirty="0"/>
              <a:t>的，有平平的面。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890428" y="4444146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圆柱是直直的</a:t>
            </a:r>
            <a:r>
              <a:rPr lang="zh-CN" altLang="zh-CN" sz="2400" dirty="0"/>
              <a:t>，上下一样粗细</a:t>
            </a:r>
            <a:r>
              <a:rPr lang="zh-CN" altLang="zh-CN" sz="2400" dirty="0" smtClean="0"/>
              <a:t>，两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头</a:t>
            </a:r>
            <a:r>
              <a:rPr lang="zh-CN" altLang="zh-CN" sz="2400" dirty="0"/>
              <a:t>是圆的，平平的。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21" grpId="0"/>
      <p:bldP spid="22" grpId="0"/>
      <p:bldP spid="23" grpId="0"/>
      <p:bldP spid="5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593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3" name="矩形 2"/>
          <p:cNvSpPr/>
          <p:nvPr/>
        </p:nvSpPr>
        <p:spPr>
          <a:xfrm>
            <a:off x="883743" y="1366886"/>
            <a:ext cx="4661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知识点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立体图形的特征</a:t>
            </a:r>
            <a:r>
              <a:rPr lang="zh-CN" altLang="zh-CN" sz="2400" dirty="0" smtClean="0"/>
              <a:t>。</a:t>
            </a:r>
            <a:endParaRPr lang="en-US" altLang="zh-CN" sz="2400" dirty="0"/>
          </a:p>
        </p:txBody>
      </p:sp>
      <p:sp>
        <p:nvSpPr>
          <p:cNvPr id="29" name="立方体 28"/>
          <p:cNvSpPr/>
          <p:nvPr/>
        </p:nvSpPr>
        <p:spPr>
          <a:xfrm>
            <a:off x="1546266" y="2991943"/>
            <a:ext cx="979229" cy="323106"/>
          </a:xfrm>
          <a:prstGeom prst="cube">
            <a:avLst>
              <a:gd name="adj" fmla="val 814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3471816" y="2807050"/>
            <a:ext cx="574765" cy="537029"/>
          </a:xfrm>
          <a:prstGeom prst="cube">
            <a:avLst/>
          </a:prstGeom>
          <a:solidFill>
            <a:srgbClr val="7EB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立方体 30"/>
          <p:cNvSpPr/>
          <p:nvPr/>
        </p:nvSpPr>
        <p:spPr>
          <a:xfrm>
            <a:off x="6720345" y="2579933"/>
            <a:ext cx="409648" cy="773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立方体 32"/>
          <p:cNvSpPr/>
          <p:nvPr/>
        </p:nvSpPr>
        <p:spPr>
          <a:xfrm>
            <a:off x="8256620" y="2707140"/>
            <a:ext cx="695467" cy="649805"/>
          </a:xfrm>
          <a:prstGeom prst="cube">
            <a:avLst/>
          </a:prstGeom>
          <a:solidFill>
            <a:srgbClr val="0EB2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76511" y="2697180"/>
            <a:ext cx="594933" cy="7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55781" y="3845469"/>
            <a:ext cx="678641" cy="6591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立方体 37"/>
          <p:cNvSpPr/>
          <p:nvPr/>
        </p:nvSpPr>
        <p:spPr>
          <a:xfrm>
            <a:off x="1535513" y="4034440"/>
            <a:ext cx="632243" cy="443825"/>
          </a:xfrm>
          <a:prstGeom prst="cube">
            <a:avLst/>
          </a:prstGeom>
          <a:solidFill>
            <a:srgbClr val="0EB2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磁盘 31"/>
          <p:cNvSpPr/>
          <p:nvPr/>
        </p:nvSpPr>
        <p:spPr>
          <a:xfrm>
            <a:off x="3469374" y="3774960"/>
            <a:ext cx="419156" cy="702946"/>
          </a:xfrm>
          <a:prstGeom prst="flowChartMagneticDisk">
            <a:avLst/>
          </a:prstGeom>
          <a:solidFill>
            <a:srgbClr val="575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立方体 39"/>
          <p:cNvSpPr/>
          <p:nvPr/>
        </p:nvSpPr>
        <p:spPr>
          <a:xfrm>
            <a:off x="4987619" y="4116972"/>
            <a:ext cx="392573" cy="366797"/>
          </a:xfrm>
          <a:prstGeom prst="cube">
            <a:avLst/>
          </a:prstGeom>
          <a:solidFill>
            <a:srgbClr val="7EB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08395" flipH="1">
            <a:off x="6827298" y="3740633"/>
            <a:ext cx="237863" cy="79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897098" y="3828179"/>
            <a:ext cx="474887" cy="68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2043473" y="5206547"/>
          <a:ext cx="7942364" cy="125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2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2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1030272" y="211481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</a:t>
            </a:r>
            <a:r>
              <a:rPr lang="zh-CN" altLang="zh-CN" sz="2400" dirty="0"/>
              <a:t>数一数，填一填。</a:t>
            </a:r>
          </a:p>
        </p:txBody>
      </p:sp>
      <p:sp>
        <p:nvSpPr>
          <p:cNvPr id="46" name="流程图: 磁盘 45"/>
          <p:cNvSpPr/>
          <p:nvPr/>
        </p:nvSpPr>
        <p:spPr>
          <a:xfrm rot="19656478">
            <a:off x="9901051" y="2823071"/>
            <a:ext cx="419156" cy="516945"/>
          </a:xfrm>
          <a:prstGeom prst="flowChartMagneticDisk">
            <a:avLst/>
          </a:prstGeom>
          <a:solidFill>
            <a:srgbClr val="575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574148" y="5283202"/>
            <a:ext cx="725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圆柱              正方体            长方体               球</a:t>
            </a:r>
            <a:endParaRPr lang="zh-CN" alt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240327" y="5897267"/>
            <a:ext cx="75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  ）个         （    </a:t>
            </a:r>
            <a:r>
              <a:rPr lang="zh-CN" altLang="en-US" sz="2400" dirty="0"/>
              <a:t>）个</a:t>
            </a:r>
            <a:r>
              <a:rPr lang="zh-CN" altLang="en-US" sz="2400" dirty="0" smtClean="0"/>
              <a:t>       （    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个         （    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个</a:t>
            </a:r>
            <a:endParaRPr lang="zh-CN" alt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0260" y="5911780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4635" y="5901728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0305" y="5926294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0764" y="5891403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592302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0617" y="1555236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zh-CN" sz="2400" dirty="0"/>
              <a:t>选一选。</a:t>
            </a:r>
          </a:p>
        </p:txBody>
      </p:sp>
      <p:sp>
        <p:nvSpPr>
          <p:cNvPr id="4" name="立方体 3"/>
          <p:cNvSpPr/>
          <p:nvPr/>
        </p:nvSpPr>
        <p:spPr>
          <a:xfrm>
            <a:off x="1397118" y="2231621"/>
            <a:ext cx="714007" cy="16829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磁盘 4"/>
          <p:cNvSpPr/>
          <p:nvPr/>
        </p:nvSpPr>
        <p:spPr>
          <a:xfrm>
            <a:off x="2833862" y="2694292"/>
            <a:ext cx="501049" cy="11900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4280207" y="3031175"/>
            <a:ext cx="863948" cy="863600"/>
          </a:xfrm>
          <a:prstGeom prst="cub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立方体 7"/>
          <p:cNvSpPr/>
          <p:nvPr/>
        </p:nvSpPr>
        <p:spPr>
          <a:xfrm>
            <a:off x="5852393" y="2504984"/>
            <a:ext cx="1530539" cy="1390837"/>
          </a:xfrm>
          <a:prstGeom prst="cube">
            <a:avLst>
              <a:gd name="adj" fmla="val 76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8206608" y="3208332"/>
            <a:ext cx="1618699" cy="686486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25239" y="4221163"/>
            <a:ext cx="885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①               ②                  ③                      ④                            ⑤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2469700" y="5385203"/>
            <a:ext cx="566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      </a:t>
            </a:r>
            <a:r>
              <a:rPr lang="zh-CN" altLang="zh-CN" sz="2400" dirty="0"/>
              <a:t>）</a:t>
            </a:r>
            <a:r>
              <a:rPr lang="zh-CN" altLang="zh-CN" sz="2400" dirty="0" smtClean="0"/>
              <a:t>是</a:t>
            </a:r>
            <a:r>
              <a:rPr lang="en-US" altLang="zh-CN" sz="2400" dirty="0" smtClean="0"/>
              <a:t>          </a:t>
            </a:r>
            <a:r>
              <a:rPr lang="zh-CN" altLang="zh-CN" sz="2400" dirty="0" smtClean="0"/>
              <a:t>，（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）是</a:t>
            </a: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。</a:t>
            </a:r>
            <a:endParaRPr lang="zh-CN" altLang="en-US" sz="2400" dirty="0"/>
          </a:p>
        </p:txBody>
      </p:sp>
      <p:sp>
        <p:nvSpPr>
          <p:cNvPr id="14" name="立方体 13"/>
          <p:cNvSpPr/>
          <p:nvPr/>
        </p:nvSpPr>
        <p:spPr>
          <a:xfrm>
            <a:off x="4581353" y="5339406"/>
            <a:ext cx="755135" cy="426254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7130913" y="5339406"/>
            <a:ext cx="468879" cy="426254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11377" y="5385203"/>
            <a:ext cx="14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①④⑤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388" y="5378755"/>
            <a:ext cx="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③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宽屏</PresentationFormat>
  <Paragraphs>135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楷体</vt:lpstr>
      <vt:lpstr>楷体_GB2312</vt:lpstr>
      <vt:lpstr>宋体</vt:lpstr>
      <vt:lpstr>微软雅黑</vt:lpstr>
      <vt:lpstr>Arial</vt:lpstr>
      <vt:lpstr>Calibri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F9C795D51A54426185877580BAF4E496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