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628" r:id="rId2"/>
    <p:sldId id="614" r:id="rId3"/>
    <p:sldId id="588" r:id="rId4"/>
    <p:sldId id="591" r:id="rId5"/>
    <p:sldId id="590" r:id="rId6"/>
    <p:sldId id="622" r:id="rId7"/>
    <p:sldId id="623" r:id="rId8"/>
    <p:sldId id="624" r:id="rId9"/>
    <p:sldId id="625" r:id="rId10"/>
    <p:sldId id="626" r:id="rId11"/>
    <p:sldId id="627" r:id="rId12"/>
    <p:sldId id="616" r:id="rId13"/>
    <p:sldId id="517" r:id="rId14"/>
    <p:sldId id="585" r:id="rId15"/>
    <p:sldId id="593" r:id="rId16"/>
    <p:sldId id="597" r:id="rId17"/>
    <p:sldId id="618" r:id="rId18"/>
    <p:sldId id="604" r:id="rId19"/>
    <p:sldId id="601" r:id="rId20"/>
    <p:sldId id="594" r:id="rId21"/>
    <p:sldId id="596" r:id="rId22"/>
    <p:sldId id="586" r:id="rId23"/>
    <p:sldId id="598" r:id="rId24"/>
    <p:sldId id="549" r:id="rId25"/>
    <p:sldId id="599" r:id="rId26"/>
    <p:sldId id="584" r:id="rId27"/>
    <p:sldId id="600" r:id="rId28"/>
    <p:sldId id="603" r:id="rId29"/>
    <p:sldId id="527" r:id="rId30"/>
    <p:sldId id="553" r:id="rId31"/>
    <p:sldId id="611" r:id="rId32"/>
    <p:sldId id="605" r:id="rId33"/>
    <p:sldId id="612" r:id="rId34"/>
    <p:sldId id="607" r:id="rId35"/>
    <p:sldId id="609" r:id="rId36"/>
    <p:sldId id="610" r:id="rId37"/>
    <p:sldId id="615" r:id="rId38"/>
  </p:sldIdLst>
  <p:sldSz cx="9144000" cy="6858000" type="screen4x3"/>
  <p:notesSz cx="6858000" cy="9144000"/>
  <p:defaultTextStyle>
    <a:defPPr>
      <a:defRPr lang="zh-CN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400" b="1" i="0" u="none" kern="1200" baseline="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400" b="1" i="0" u="none" kern="1200" baseline="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400" b="1" i="0" u="none" kern="1200" baseline="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400" b="1" i="0" u="none" kern="1200" baseline="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400" b="1" i="0" u="none" kern="1200" baseline="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400" b="1" i="0" u="none" kern="1200" baseline="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400" b="1" i="0" u="none" kern="1200" baseline="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400" b="1" i="0" u="none" kern="1200" baseline="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400" b="1" i="0" u="none" kern="1200" baseline="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>
          <p15:clr>
            <a:srgbClr val="A4A3A4"/>
          </p15:clr>
        </p15:guide>
        <p15:guide id="2" pos="6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FFCC"/>
    <a:srgbClr val="CC99FF"/>
    <a:srgbClr val="CCFFCC"/>
    <a:srgbClr val="FF99FF"/>
    <a:srgbClr val="66FFFF"/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9"/>
    <p:restoredTop sz="99813"/>
  </p:normalViewPr>
  <p:slideViewPr>
    <p:cSldViewPr showGuides="1">
      <p:cViewPr varScale="1">
        <p:scale>
          <a:sx n="108" d="100"/>
          <a:sy n="108" d="100"/>
        </p:scale>
        <p:origin x="-234" y="-78"/>
      </p:cViewPr>
      <p:guideLst>
        <p:guide orient="horz" pos="935"/>
        <p:guide pos="6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59" d="100"/>
        <a:sy n="5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40CAB0-C905-483D-8534-44755C10AD80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彩云" panose="02010800040101010101" pitchFamily="2" charset="-122"/>
              </a:rPr>
              <a:t>‹#›</a:t>
            </a:fld>
            <a:endParaRPr lang="zh-CN" altLang="en-US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715D58-02B6-4B6E-BEB6-7C11EB8C2B94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彩云" panose="02010800040101010101" pitchFamily="2" charset="-122"/>
              </a:rPr>
              <a:t>‹#›</a:t>
            </a:fld>
            <a:endParaRPr lang="zh-CN" altLang="en-US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0DF13D-A3E0-4FEC-A75C-C47D21949E17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彩云" panose="02010800040101010101" pitchFamily="2" charset="-122"/>
              </a:rPr>
              <a:t>‹#›</a:t>
            </a:fld>
            <a:endParaRPr lang="zh-CN" altLang="en-US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1A219F-D65E-42A7-8FFB-CBB4DCAC597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0961FEE-EDAE-4752-ABB9-FB3D01D45440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彩云" panose="02010800040101010101" pitchFamily="2" charset="-122"/>
              </a:rPr>
              <a:t>‹#›</a:t>
            </a:fld>
            <a:endParaRPr lang="zh-CN" altLang="en-US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B14383-DE44-494D-BD35-D993FA47B18B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彩云" panose="02010800040101010101" pitchFamily="2" charset="-122"/>
              </a:rPr>
              <a:t>‹#›</a:t>
            </a:fld>
            <a:endParaRPr lang="zh-CN" altLang="en-US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059A83-DAA5-415D-B02F-7166A5669705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彩云" panose="02010800040101010101" pitchFamily="2" charset="-122"/>
              </a:rPr>
              <a:t>‹#›</a:t>
            </a:fld>
            <a:endParaRPr lang="zh-CN" altLang="en-US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4FF1F08-543B-4820-AAA6-E0A274589123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彩云" panose="02010800040101010101" pitchFamily="2" charset="-122"/>
              </a:rPr>
              <a:t>‹#›</a:t>
            </a:fld>
            <a:endParaRPr lang="zh-CN" altLang="en-US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FDE2D-6297-4ED1-9552-1B2D35B0F0CC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彩云" panose="02010800040101010101" pitchFamily="2" charset="-122"/>
              </a:rPr>
              <a:t>‹#›</a:t>
            </a:fld>
            <a:endParaRPr lang="zh-CN" altLang="en-US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40F9E82-ED95-43BE-B20C-A512A02F2BCA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彩云" panose="02010800040101010101" pitchFamily="2" charset="-122"/>
              </a:rPr>
              <a:t>‹#›</a:t>
            </a:fld>
            <a:endParaRPr lang="zh-CN" altLang="en-US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06A8C3-F8E4-40A4-96EA-C02E1EA4463D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彩云" panose="02010800040101010101" pitchFamily="2" charset="-122"/>
              </a:rPr>
              <a:t>‹#›</a:t>
            </a:fld>
            <a:endParaRPr lang="zh-CN" altLang="en-US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6D00198-48D4-4813-8E9D-3B4C11442EB0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彩云" panose="02010800040101010101" pitchFamily="2" charset="-122"/>
              </a:rPr>
              <a:t>‹#›</a:t>
            </a:fld>
            <a:endParaRPr lang="zh-CN" altLang="en-US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1A219F-D65E-42A7-8FFB-CBB4DCAC597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6.png"/><Relationship Id="rId16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23.png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9.png"/><Relationship Id="rId1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12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0.emf"/><Relationship Id="rId7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12.png"/><Relationship Id="rId4" Type="http://schemas.openxmlformats.org/officeDocument/2006/relationships/image" Target="../media/image41.emf"/><Relationship Id="rId9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19.jpe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slide" Target="slide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0.emf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66.jpeg"/><Relationship Id="rId7" Type="http://schemas.openxmlformats.org/officeDocument/2006/relationships/image" Target="../media/image68.jpeg"/><Relationship Id="rId2" Type="http://schemas.openxmlformats.org/officeDocument/2006/relationships/hyperlink" Target="http://image.baidu.com/i?ct=503316480&amp;z=359408800&amp;tn=baiduimagedetail&amp;word=&#21496;&#21335;&amp;in=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.baidu.com/i?ct=503316480&amp;z=745572650&amp;tn=baiduimagedetail&amp;word=&#25351;&#21335;&#38024;&amp;in=25" TargetMode="External"/><Relationship Id="rId5" Type="http://schemas.openxmlformats.org/officeDocument/2006/relationships/image" Target="../media/image67.jpeg"/><Relationship Id="rId4" Type="http://schemas.openxmlformats.org/officeDocument/2006/relationships/hyperlink" Target="http://image.baidu.com/i?ct=503316480&amp;z=826982251&amp;tn=baiduimagedetail&amp;word=&#21476;&#20195;&#32599;&#30424;&amp;in=6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5"/>
          <p:cNvPicPr>
            <a:picLocks noChangeAspect="1"/>
          </p:cNvPicPr>
          <p:nvPr/>
        </p:nvPicPr>
        <p:blipFill>
          <a:blip r:embed="rId2"/>
          <a:srcRect b="8205"/>
          <a:stretch>
            <a:fillRect/>
          </a:stretch>
        </p:blipFill>
        <p:spPr>
          <a:xfrm>
            <a:off x="571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1300980" y="1700808"/>
            <a:ext cx="6552728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50" normalizeH="0" baseline="0" noProof="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认识东南西北</a:t>
            </a:r>
          </a:p>
        </p:txBody>
      </p:sp>
      <p:sp>
        <p:nvSpPr>
          <p:cNvPr id="7" name="矩形 6"/>
          <p:cNvSpPr/>
          <p:nvPr/>
        </p:nvSpPr>
        <p:spPr>
          <a:xfrm>
            <a:off x="3548749" y="6021388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2"/>
          <p:cNvSpPr/>
          <p:nvPr/>
        </p:nvSpPr>
        <p:spPr>
          <a:xfrm>
            <a:off x="3276600" y="2922588"/>
            <a:ext cx="2303463" cy="2163762"/>
          </a:xfrm>
          <a:prstGeom prst="ellipse">
            <a:avLst/>
          </a:prstGeom>
          <a:solidFill>
            <a:srgbClr val="CC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3555" name="Picture 3" descr="j02991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115888"/>
            <a:ext cx="1871663" cy="1439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0916" name="Text Box 4"/>
          <p:cNvSpPr txBox="1">
            <a:spLocks noChangeArrowheads="1"/>
          </p:cNvSpPr>
          <p:nvPr/>
        </p:nvSpPr>
        <p:spPr bwMode="auto">
          <a:xfrm>
            <a:off x="1331913" y="260350"/>
            <a:ext cx="30241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algn="l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3200" kern="1200" cap="none" spc="0" normalizeH="0" baseline="0" noProof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</a:t>
            </a:r>
            <a:r>
              <a:rPr kumimoji="0" lang="zh-CN" altLang="en-US" sz="3200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你知道吗？</a:t>
            </a:r>
          </a:p>
        </p:txBody>
      </p:sp>
      <p:sp>
        <p:nvSpPr>
          <p:cNvPr id="23557" name="Line 5"/>
          <p:cNvSpPr/>
          <p:nvPr/>
        </p:nvSpPr>
        <p:spPr>
          <a:xfrm flipH="1" flipV="1">
            <a:off x="4427538" y="2132013"/>
            <a:ext cx="0" cy="57626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8" name="Line 6"/>
          <p:cNvSpPr/>
          <p:nvPr/>
        </p:nvSpPr>
        <p:spPr>
          <a:xfrm flipH="1">
            <a:off x="2411413" y="3933825"/>
            <a:ext cx="719137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9" name="Text Box 7"/>
          <p:cNvSpPr txBox="1"/>
          <p:nvPr/>
        </p:nvSpPr>
        <p:spPr>
          <a:xfrm>
            <a:off x="3563938" y="1347788"/>
            <a:ext cx="1730375" cy="641350"/>
          </a:xfrm>
          <a:prstGeom prst="rect">
            <a:avLst/>
          </a:prstGeom>
          <a:noFill/>
          <a:ln w="127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 dirty="0">
                <a:latin typeface="Arial" panose="020B0604020202020204" pitchFamily="34" charset="0"/>
              </a:rPr>
              <a:t>（     ）</a:t>
            </a:r>
          </a:p>
        </p:txBody>
      </p:sp>
      <p:sp>
        <p:nvSpPr>
          <p:cNvPr id="23560" name="Text Box 8"/>
          <p:cNvSpPr txBox="1"/>
          <p:nvPr/>
        </p:nvSpPr>
        <p:spPr>
          <a:xfrm>
            <a:off x="808038" y="3651250"/>
            <a:ext cx="1730375" cy="641350"/>
          </a:xfrm>
          <a:prstGeom prst="rect">
            <a:avLst/>
          </a:prstGeom>
          <a:noFill/>
          <a:ln w="127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 dirty="0">
                <a:latin typeface="Arial" panose="020B0604020202020204" pitchFamily="34" charset="0"/>
              </a:rPr>
              <a:t>（     ）</a:t>
            </a:r>
          </a:p>
        </p:txBody>
      </p:sp>
      <p:sp>
        <p:nvSpPr>
          <p:cNvPr id="550921" name="Text Box 9"/>
          <p:cNvSpPr txBox="1"/>
          <p:nvPr/>
        </p:nvSpPr>
        <p:spPr>
          <a:xfrm>
            <a:off x="4078288" y="5445125"/>
            <a:ext cx="639762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 dirty="0">
                <a:latin typeface="Arial" panose="020B0604020202020204" pitchFamily="34" charset="0"/>
              </a:rPr>
              <a:t>南</a:t>
            </a:r>
          </a:p>
        </p:txBody>
      </p:sp>
      <p:sp>
        <p:nvSpPr>
          <p:cNvPr id="23562" name="Text Box 10"/>
          <p:cNvSpPr txBox="1"/>
          <p:nvPr/>
        </p:nvSpPr>
        <p:spPr>
          <a:xfrm>
            <a:off x="6280150" y="3651250"/>
            <a:ext cx="1730375" cy="641350"/>
          </a:xfrm>
          <a:prstGeom prst="rect">
            <a:avLst/>
          </a:prstGeom>
          <a:noFill/>
          <a:ln w="127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 dirty="0">
                <a:latin typeface="Arial" panose="020B0604020202020204" pitchFamily="34" charset="0"/>
              </a:rPr>
              <a:t>（     ）</a:t>
            </a:r>
          </a:p>
        </p:txBody>
      </p:sp>
      <p:sp>
        <p:nvSpPr>
          <p:cNvPr id="23563" name="Line 11"/>
          <p:cNvSpPr/>
          <p:nvPr/>
        </p:nvSpPr>
        <p:spPr>
          <a:xfrm>
            <a:off x="5724525" y="3933825"/>
            <a:ext cx="719138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4" name="AutoShape 12">
            <a:hlinkClick r:id="rId3" action="ppaction://hlinksldjump"/>
          </p:cNvPr>
          <p:cNvSpPr/>
          <p:nvPr/>
        </p:nvSpPr>
        <p:spPr>
          <a:xfrm>
            <a:off x="8712200" y="6497638"/>
            <a:ext cx="431800" cy="360362"/>
          </a:xfrm>
          <a:prstGeom prst="actionButtonBlank">
            <a:avLst/>
          </a:prstGeom>
          <a:solidFill>
            <a:schemeClr val="bg1"/>
          </a:solidFill>
          <a:ln w="12700">
            <a:noFill/>
          </a:ln>
        </p:spPr>
        <p:txBody>
          <a:bodyPr wrap="none" lIns="90000" tIns="46800" rIns="90000" bIns="46800"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/>
          <p:cNvSpPr/>
          <p:nvPr/>
        </p:nvSpPr>
        <p:spPr>
          <a:xfrm>
            <a:off x="3276600" y="2922588"/>
            <a:ext cx="2303463" cy="2163762"/>
          </a:xfrm>
          <a:prstGeom prst="ellipse">
            <a:avLst/>
          </a:prstGeom>
          <a:solidFill>
            <a:srgbClr val="CC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4579" name="Picture 3" descr="j0299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" y="115888"/>
            <a:ext cx="1871663" cy="1439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1940" name="Text Box 4"/>
          <p:cNvSpPr txBox="1">
            <a:spLocks noChangeArrowheads="1"/>
          </p:cNvSpPr>
          <p:nvPr/>
        </p:nvSpPr>
        <p:spPr bwMode="auto">
          <a:xfrm>
            <a:off x="1331913" y="260350"/>
            <a:ext cx="30241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algn="l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3200" kern="1200" cap="none" spc="0" normalizeH="0" baseline="0" noProof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</a:t>
            </a:r>
            <a:r>
              <a:rPr kumimoji="0" lang="zh-CN" altLang="en-US" sz="3200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你知道吗？</a:t>
            </a:r>
          </a:p>
        </p:txBody>
      </p:sp>
      <p:sp>
        <p:nvSpPr>
          <p:cNvPr id="24581" name="Line 5"/>
          <p:cNvSpPr/>
          <p:nvPr/>
        </p:nvSpPr>
        <p:spPr>
          <a:xfrm flipH="1" flipV="1">
            <a:off x="4427538" y="2132013"/>
            <a:ext cx="0" cy="57626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2" name="Line 6"/>
          <p:cNvSpPr/>
          <p:nvPr/>
        </p:nvSpPr>
        <p:spPr>
          <a:xfrm flipH="1">
            <a:off x="2411413" y="3933825"/>
            <a:ext cx="719137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3" name="Text Box 7"/>
          <p:cNvSpPr txBox="1"/>
          <p:nvPr/>
        </p:nvSpPr>
        <p:spPr>
          <a:xfrm>
            <a:off x="3563938" y="1347788"/>
            <a:ext cx="1730375" cy="641350"/>
          </a:xfrm>
          <a:prstGeom prst="rect">
            <a:avLst/>
          </a:prstGeom>
          <a:noFill/>
          <a:ln w="127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 dirty="0">
                <a:latin typeface="Arial" panose="020B0604020202020204" pitchFamily="34" charset="0"/>
              </a:rPr>
              <a:t>（     ）</a:t>
            </a:r>
          </a:p>
        </p:txBody>
      </p:sp>
      <p:sp>
        <p:nvSpPr>
          <p:cNvPr id="24584" name="Text Box 8"/>
          <p:cNvSpPr txBox="1"/>
          <p:nvPr/>
        </p:nvSpPr>
        <p:spPr>
          <a:xfrm>
            <a:off x="808038" y="3651250"/>
            <a:ext cx="1730375" cy="641350"/>
          </a:xfrm>
          <a:prstGeom prst="rect">
            <a:avLst/>
          </a:prstGeom>
          <a:noFill/>
          <a:ln w="127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 dirty="0">
                <a:latin typeface="Arial" panose="020B0604020202020204" pitchFamily="34" charset="0"/>
              </a:rPr>
              <a:t>（     ）</a:t>
            </a:r>
          </a:p>
        </p:txBody>
      </p:sp>
      <p:sp>
        <p:nvSpPr>
          <p:cNvPr id="551945" name="Text Box 9"/>
          <p:cNvSpPr txBox="1"/>
          <p:nvPr/>
        </p:nvSpPr>
        <p:spPr>
          <a:xfrm>
            <a:off x="4078288" y="5445125"/>
            <a:ext cx="639762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 dirty="0">
                <a:latin typeface="Arial" panose="020B0604020202020204" pitchFamily="34" charset="0"/>
              </a:rPr>
              <a:t>南</a:t>
            </a:r>
          </a:p>
        </p:txBody>
      </p:sp>
      <p:sp>
        <p:nvSpPr>
          <p:cNvPr id="24586" name="Text Box 10"/>
          <p:cNvSpPr txBox="1"/>
          <p:nvPr/>
        </p:nvSpPr>
        <p:spPr>
          <a:xfrm>
            <a:off x="6280150" y="3651250"/>
            <a:ext cx="1730375" cy="641350"/>
          </a:xfrm>
          <a:prstGeom prst="rect">
            <a:avLst/>
          </a:prstGeom>
          <a:noFill/>
          <a:ln w="127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 dirty="0">
                <a:latin typeface="Arial" panose="020B0604020202020204" pitchFamily="34" charset="0"/>
              </a:rPr>
              <a:t>（     ）</a:t>
            </a:r>
          </a:p>
        </p:txBody>
      </p:sp>
      <p:sp>
        <p:nvSpPr>
          <p:cNvPr id="24587" name="Line 11"/>
          <p:cNvSpPr/>
          <p:nvPr/>
        </p:nvSpPr>
        <p:spPr>
          <a:xfrm>
            <a:off x="5724525" y="3933825"/>
            <a:ext cx="719138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1948" name="Text Box 12"/>
          <p:cNvSpPr txBox="1"/>
          <p:nvPr/>
        </p:nvSpPr>
        <p:spPr>
          <a:xfrm>
            <a:off x="6784975" y="3530600"/>
            <a:ext cx="739775" cy="762000"/>
          </a:xfrm>
          <a:prstGeom prst="rect">
            <a:avLst/>
          </a:prstGeom>
          <a:noFill/>
          <a:ln w="127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dirty="0">
                <a:solidFill>
                  <a:srgbClr val="FF3300"/>
                </a:solidFill>
                <a:latin typeface="Arial" panose="020B0604020202020204" pitchFamily="34" charset="0"/>
              </a:rPr>
              <a:t>东</a:t>
            </a:r>
          </a:p>
        </p:txBody>
      </p:sp>
      <p:sp>
        <p:nvSpPr>
          <p:cNvPr id="551949" name="Text Box 13"/>
          <p:cNvSpPr txBox="1"/>
          <p:nvPr/>
        </p:nvSpPr>
        <p:spPr>
          <a:xfrm>
            <a:off x="1258888" y="3573463"/>
            <a:ext cx="739775" cy="762000"/>
          </a:xfrm>
          <a:prstGeom prst="rect">
            <a:avLst/>
          </a:prstGeom>
          <a:noFill/>
          <a:ln w="127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dirty="0">
                <a:solidFill>
                  <a:srgbClr val="FF3300"/>
                </a:solidFill>
                <a:latin typeface="Arial" panose="020B0604020202020204" pitchFamily="34" charset="0"/>
              </a:rPr>
              <a:t>西</a:t>
            </a:r>
          </a:p>
        </p:txBody>
      </p:sp>
      <p:sp>
        <p:nvSpPr>
          <p:cNvPr id="551950" name="Text Box 14"/>
          <p:cNvSpPr txBox="1"/>
          <p:nvPr/>
        </p:nvSpPr>
        <p:spPr>
          <a:xfrm>
            <a:off x="4067175" y="1196975"/>
            <a:ext cx="739775" cy="762000"/>
          </a:xfrm>
          <a:prstGeom prst="rect">
            <a:avLst/>
          </a:prstGeom>
          <a:noFill/>
          <a:ln w="127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dirty="0">
                <a:solidFill>
                  <a:srgbClr val="FF3300"/>
                </a:solidFill>
                <a:latin typeface="Arial" panose="020B0604020202020204" pitchFamily="34" charset="0"/>
              </a:rPr>
              <a:t>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519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519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519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45" grpId="0"/>
      <p:bldP spid="551948" grpId="0"/>
      <p:bldP spid="551949" grpId="0"/>
      <p:bldP spid="5519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33"/>
          <p:cNvSpPr/>
          <p:nvPr/>
        </p:nvSpPr>
        <p:spPr>
          <a:xfrm>
            <a:off x="3276600" y="2922588"/>
            <a:ext cx="2303463" cy="2163762"/>
          </a:xfrm>
          <a:prstGeom prst="ellipse">
            <a:avLst/>
          </a:prstGeom>
          <a:solidFill>
            <a:srgbClr val="CC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5603" name="Picture 8" descr="j02991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" y="115888"/>
            <a:ext cx="1871663" cy="1439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0681" name="Text Box 9"/>
          <p:cNvSpPr txBox="1">
            <a:spLocks noChangeArrowheads="1"/>
          </p:cNvSpPr>
          <p:nvPr/>
        </p:nvSpPr>
        <p:spPr bwMode="auto">
          <a:xfrm>
            <a:off x="1331913" y="260350"/>
            <a:ext cx="30241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algn="l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3200" kern="1200" cap="none" spc="0" normalizeH="0" baseline="0" noProof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</a:t>
            </a:r>
            <a:r>
              <a:rPr kumimoji="0" lang="zh-CN" altLang="en-US" sz="3200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你知道吗？</a:t>
            </a:r>
          </a:p>
        </p:txBody>
      </p:sp>
      <p:sp>
        <p:nvSpPr>
          <p:cNvPr id="25605" name="Line 13"/>
          <p:cNvSpPr/>
          <p:nvPr/>
        </p:nvSpPr>
        <p:spPr>
          <a:xfrm flipH="1" flipV="1">
            <a:off x="4427538" y="2132013"/>
            <a:ext cx="0" cy="57626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Line 14"/>
          <p:cNvSpPr/>
          <p:nvPr/>
        </p:nvSpPr>
        <p:spPr>
          <a:xfrm flipH="1">
            <a:off x="2411413" y="3933825"/>
            <a:ext cx="719137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7" name="Text Box 16"/>
          <p:cNvSpPr txBox="1"/>
          <p:nvPr/>
        </p:nvSpPr>
        <p:spPr>
          <a:xfrm>
            <a:off x="3563938" y="1347788"/>
            <a:ext cx="1730375" cy="641350"/>
          </a:xfrm>
          <a:prstGeom prst="rect">
            <a:avLst/>
          </a:prstGeom>
          <a:noFill/>
          <a:ln w="127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 dirty="0">
                <a:latin typeface="Arial" panose="020B0604020202020204" pitchFamily="34" charset="0"/>
              </a:rPr>
              <a:t>（     ）</a:t>
            </a:r>
          </a:p>
        </p:txBody>
      </p:sp>
      <p:sp>
        <p:nvSpPr>
          <p:cNvPr id="25608" name="Text Box 17"/>
          <p:cNvSpPr txBox="1"/>
          <p:nvPr/>
        </p:nvSpPr>
        <p:spPr>
          <a:xfrm>
            <a:off x="808038" y="3651250"/>
            <a:ext cx="1730375" cy="641350"/>
          </a:xfrm>
          <a:prstGeom prst="rect">
            <a:avLst/>
          </a:prstGeom>
          <a:noFill/>
          <a:ln w="127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 dirty="0">
                <a:latin typeface="Arial" panose="020B0604020202020204" pitchFamily="34" charset="0"/>
              </a:rPr>
              <a:t>（     ）</a:t>
            </a:r>
          </a:p>
        </p:txBody>
      </p:sp>
      <p:sp>
        <p:nvSpPr>
          <p:cNvPr id="540700" name="Text Box 28"/>
          <p:cNvSpPr txBox="1"/>
          <p:nvPr/>
        </p:nvSpPr>
        <p:spPr>
          <a:xfrm>
            <a:off x="4078288" y="5445125"/>
            <a:ext cx="639762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 dirty="0">
                <a:latin typeface="Arial" panose="020B0604020202020204" pitchFamily="34" charset="0"/>
              </a:rPr>
              <a:t>南</a:t>
            </a:r>
          </a:p>
        </p:txBody>
      </p:sp>
      <p:sp>
        <p:nvSpPr>
          <p:cNvPr id="25610" name="Text Box 35"/>
          <p:cNvSpPr txBox="1"/>
          <p:nvPr/>
        </p:nvSpPr>
        <p:spPr>
          <a:xfrm>
            <a:off x="6280150" y="3651250"/>
            <a:ext cx="1730375" cy="641350"/>
          </a:xfrm>
          <a:prstGeom prst="rect">
            <a:avLst/>
          </a:prstGeom>
          <a:noFill/>
          <a:ln w="127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 dirty="0">
                <a:latin typeface="Arial" panose="020B0604020202020204" pitchFamily="34" charset="0"/>
              </a:rPr>
              <a:t>（     ）</a:t>
            </a:r>
          </a:p>
        </p:txBody>
      </p:sp>
      <p:sp>
        <p:nvSpPr>
          <p:cNvPr id="25611" name="Line 36"/>
          <p:cNvSpPr/>
          <p:nvPr/>
        </p:nvSpPr>
        <p:spPr>
          <a:xfrm>
            <a:off x="5724525" y="3933825"/>
            <a:ext cx="719138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0709" name="Text Box 37"/>
          <p:cNvSpPr txBox="1"/>
          <p:nvPr/>
        </p:nvSpPr>
        <p:spPr>
          <a:xfrm>
            <a:off x="6784975" y="3530600"/>
            <a:ext cx="739775" cy="762000"/>
          </a:xfrm>
          <a:prstGeom prst="rect">
            <a:avLst/>
          </a:prstGeom>
          <a:noFill/>
          <a:ln w="127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dirty="0">
                <a:solidFill>
                  <a:srgbClr val="FF3300"/>
                </a:solidFill>
                <a:latin typeface="Arial" panose="020B0604020202020204" pitchFamily="34" charset="0"/>
              </a:rPr>
              <a:t>东</a:t>
            </a:r>
          </a:p>
        </p:txBody>
      </p:sp>
      <p:sp>
        <p:nvSpPr>
          <p:cNvPr id="540710" name="Text Box 38"/>
          <p:cNvSpPr txBox="1"/>
          <p:nvPr/>
        </p:nvSpPr>
        <p:spPr>
          <a:xfrm>
            <a:off x="1258888" y="3573463"/>
            <a:ext cx="739775" cy="762000"/>
          </a:xfrm>
          <a:prstGeom prst="rect">
            <a:avLst/>
          </a:prstGeom>
          <a:noFill/>
          <a:ln w="127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dirty="0">
                <a:solidFill>
                  <a:srgbClr val="FF3300"/>
                </a:solidFill>
                <a:latin typeface="Arial" panose="020B0604020202020204" pitchFamily="34" charset="0"/>
              </a:rPr>
              <a:t>西</a:t>
            </a:r>
          </a:p>
        </p:txBody>
      </p:sp>
      <p:sp>
        <p:nvSpPr>
          <p:cNvPr id="540711" name="Text Box 39"/>
          <p:cNvSpPr txBox="1"/>
          <p:nvPr/>
        </p:nvSpPr>
        <p:spPr>
          <a:xfrm>
            <a:off x="4067175" y="1196975"/>
            <a:ext cx="739775" cy="762000"/>
          </a:xfrm>
          <a:prstGeom prst="rect">
            <a:avLst/>
          </a:prstGeom>
          <a:noFill/>
          <a:ln w="127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dirty="0">
                <a:solidFill>
                  <a:srgbClr val="FF3300"/>
                </a:solidFill>
                <a:latin typeface="Arial" panose="020B0604020202020204" pitchFamily="34" charset="0"/>
              </a:rPr>
              <a:t>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407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407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407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700" grpId="0"/>
      <p:bldP spid="540709" grpId="0"/>
      <p:bldP spid="540710" grpId="0"/>
      <p:bldP spid="5407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06"/>
          <p:cNvSpPr/>
          <p:nvPr/>
        </p:nvSpPr>
        <p:spPr>
          <a:xfrm>
            <a:off x="0" y="622300"/>
            <a:ext cx="9144000" cy="59753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zh-CN" sz="3600" dirty="0">
              <a:latin typeface="Arial" panose="020B0604020202020204" pitchFamily="34" charset="0"/>
            </a:endParaRPr>
          </a:p>
        </p:txBody>
      </p:sp>
      <p:sp>
        <p:nvSpPr>
          <p:cNvPr id="395464" name="AutoShape 200"/>
          <p:cNvSpPr/>
          <p:nvPr/>
        </p:nvSpPr>
        <p:spPr>
          <a:xfrm>
            <a:off x="755650" y="836613"/>
            <a:ext cx="1655763" cy="1728787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6628" name="Rectangle 209"/>
          <p:cNvSpPr/>
          <p:nvPr/>
        </p:nvSpPr>
        <p:spPr>
          <a:xfrm>
            <a:off x="0" y="3860800"/>
            <a:ext cx="9144000" cy="2736850"/>
          </a:xfrm>
          <a:prstGeom prst="rect">
            <a:avLst/>
          </a:prstGeom>
          <a:solidFill>
            <a:srgbClr val="E9D1AD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5472" name="Text Box 208"/>
          <p:cNvSpPr txBox="1"/>
          <p:nvPr/>
        </p:nvSpPr>
        <p:spPr>
          <a:xfrm>
            <a:off x="1042988" y="4508500"/>
            <a:ext cx="7489825" cy="17399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l"/>
            <a:r>
              <a:rPr lang="zh-CN" altLang="en-US" sz="3600" dirty="0">
                <a:latin typeface="Arial" panose="020B0604020202020204" pitchFamily="34" charset="0"/>
              </a:rPr>
              <a:t>早晨，当你面对太阳时，你的后面是（      ）面，你的左面是（      ）面，你的右面是（   ）面。</a:t>
            </a:r>
          </a:p>
        </p:txBody>
      </p:sp>
      <p:pic>
        <p:nvPicPr>
          <p:cNvPr id="395465" name="Picture 201" descr="图片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725" y="1700213"/>
            <a:ext cx="2600325" cy="2873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5474" name="Text Box 210"/>
          <p:cNvSpPr txBox="1"/>
          <p:nvPr/>
        </p:nvSpPr>
        <p:spPr>
          <a:xfrm>
            <a:off x="4643438" y="5445125"/>
            <a:ext cx="739775" cy="762000"/>
          </a:xfrm>
          <a:prstGeom prst="rect">
            <a:avLst/>
          </a:prstGeom>
          <a:noFill/>
          <a:ln w="127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</a:rPr>
              <a:t>南</a:t>
            </a:r>
          </a:p>
        </p:txBody>
      </p:sp>
      <p:sp>
        <p:nvSpPr>
          <p:cNvPr id="395475" name="Text Box 211"/>
          <p:cNvSpPr txBox="1"/>
          <p:nvPr/>
        </p:nvSpPr>
        <p:spPr>
          <a:xfrm>
            <a:off x="2051050" y="4941888"/>
            <a:ext cx="739775" cy="762000"/>
          </a:xfrm>
          <a:prstGeom prst="rect">
            <a:avLst/>
          </a:prstGeom>
          <a:noFill/>
          <a:ln w="127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</a:rPr>
              <a:t>西</a:t>
            </a:r>
          </a:p>
        </p:txBody>
      </p:sp>
      <p:sp>
        <p:nvSpPr>
          <p:cNvPr id="395476" name="Text Box 212"/>
          <p:cNvSpPr txBox="1"/>
          <p:nvPr/>
        </p:nvSpPr>
        <p:spPr>
          <a:xfrm>
            <a:off x="6948488" y="5013325"/>
            <a:ext cx="739775" cy="762000"/>
          </a:xfrm>
          <a:prstGeom prst="rect">
            <a:avLst/>
          </a:prstGeom>
          <a:noFill/>
          <a:ln w="127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</a:rPr>
              <a:t>北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39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39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95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95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95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95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95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954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464" grpId="0" animBg="1"/>
      <p:bldP spid="395464" grpId="1" animBg="1"/>
      <p:bldP spid="395472" grpId="0"/>
      <p:bldP spid="395474" grpId="0"/>
      <p:bldP spid="395475" grpId="0"/>
      <p:bldP spid="3954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6575"/>
            <a:ext cx="9144000" cy="5902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Picture 27" descr="brightpoint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8" y="1557338"/>
            <a:ext cx="838200" cy="822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28" descr="brightpoint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663" y="3644900"/>
            <a:ext cx="838200" cy="822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29" descr="brightpoint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388" y="3543300"/>
            <a:ext cx="838200" cy="822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4" name="Picture 30" descr="brightpoint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900" y="1557338"/>
            <a:ext cx="838200" cy="822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5" name="Picture 31" descr="brightpoint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788" y="3644900"/>
            <a:ext cx="838200" cy="822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6" name="Picture 32" descr="brightpoint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863" y="2565400"/>
            <a:ext cx="838200" cy="822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7" name="Picture 33" descr="brightpoint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7988" y="2276475"/>
            <a:ext cx="838200" cy="822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8" name="Picture 34" descr="brightpoint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636588"/>
            <a:ext cx="838200" cy="822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9" name="Picture 35" descr="brightpoint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636588"/>
            <a:ext cx="838200" cy="822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0" name="Picture 36" descr="brightpoint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636588"/>
            <a:ext cx="838200" cy="822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1" name="Picture 37" descr="brightpoint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513" y="1052513"/>
            <a:ext cx="838200" cy="822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62" name="Picture 38" descr="brightpoint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789363"/>
            <a:ext cx="838200" cy="822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7686" name="Text Box 22"/>
          <p:cNvSpPr txBox="1"/>
          <p:nvPr/>
        </p:nvSpPr>
        <p:spPr>
          <a:xfrm>
            <a:off x="611188" y="4641850"/>
            <a:ext cx="8642350" cy="17399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l"/>
            <a:r>
              <a:rPr lang="zh-CN" altLang="en-US" sz="3600" dirty="0">
                <a:solidFill>
                  <a:srgbClr val="FFFF00"/>
                </a:solidFill>
                <a:latin typeface="Arial" panose="020B0604020202020204" pitchFamily="34" charset="0"/>
              </a:rPr>
              <a:t>晚上，当你面对北极星时，你的后面</a:t>
            </a:r>
          </a:p>
          <a:p>
            <a:pPr algn="l"/>
            <a:r>
              <a:rPr lang="zh-CN" altLang="en-US" sz="3600" dirty="0">
                <a:solidFill>
                  <a:srgbClr val="FFFF00"/>
                </a:solidFill>
                <a:latin typeface="Arial" panose="020B0604020202020204" pitchFamily="34" charset="0"/>
              </a:rPr>
              <a:t>是（      ）面，你的左面是（      ）面，</a:t>
            </a:r>
          </a:p>
          <a:p>
            <a:pPr algn="l"/>
            <a:r>
              <a:rPr lang="zh-CN" altLang="en-US" sz="3600" dirty="0">
                <a:solidFill>
                  <a:srgbClr val="FFFF00"/>
                </a:solidFill>
                <a:latin typeface="Arial" panose="020B0604020202020204" pitchFamily="34" charset="0"/>
              </a:rPr>
              <a:t>你的右面是（   ）面。</a:t>
            </a:r>
          </a:p>
        </p:txBody>
      </p:sp>
      <p:pic>
        <p:nvPicPr>
          <p:cNvPr id="497688" name="Picture 2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988" y="2205038"/>
            <a:ext cx="2490787" cy="256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7689" name="AutoShape 25"/>
          <p:cNvSpPr/>
          <p:nvPr/>
        </p:nvSpPr>
        <p:spPr>
          <a:xfrm>
            <a:off x="6948488" y="981075"/>
            <a:ext cx="647700" cy="1152525"/>
          </a:xfrm>
          <a:prstGeom prst="star4">
            <a:avLst>
              <a:gd name="adj" fmla="val 12500"/>
            </a:avLst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97703" name="Text Box 39"/>
          <p:cNvSpPr txBox="1"/>
          <p:nvPr/>
        </p:nvSpPr>
        <p:spPr>
          <a:xfrm>
            <a:off x="3276600" y="5661025"/>
            <a:ext cx="739775" cy="762000"/>
          </a:xfrm>
          <a:prstGeom prst="rect">
            <a:avLst/>
          </a:prstGeom>
          <a:noFill/>
          <a:ln w="127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dirty="0">
                <a:solidFill>
                  <a:srgbClr val="FF3300"/>
                </a:solidFill>
                <a:latin typeface="Arial" panose="020B0604020202020204" pitchFamily="34" charset="0"/>
              </a:rPr>
              <a:t>东</a:t>
            </a:r>
          </a:p>
        </p:txBody>
      </p:sp>
      <p:sp>
        <p:nvSpPr>
          <p:cNvPr id="497704" name="Text Box 40"/>
          <p:cNvSpPr txBox="1"/>
          <p:nvPr/>
        </p:nvSpPr>
        <p:spPr>
          <a:xfrm>
            <a:off x="6588125" y="5157788"/>
            <a:ext cx="739775" cy="762000"/>
          </a:xfrm>
          <a:prstGeom prst="rect">
            <a:avLst/>
          </a:prstGeom>
          <a:noFill/>
          <a:ln w="127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dirty="0">
                <a:solidFill>
                  <a:srgbClr val="FF3300"/>
                </a:solidFill>
                <a:latin typeface="Arial" panose="020B0604020202020204" pitchFamily="34" charset="0"/>
              </a:rPr>
              <a:t>西</a:t>
            </a:r>
          </a:p>
        </p:txBody>
      </p:sp>
      <p:sp>
        <p:nvSpPr>
          <p:cNvPr id="497705" name="Text Box 41"/>
          <p:cNvSpPr txBox="1"/>
          <p:nvPr/>
        </p:nvSpPr>
        <p:spPr>
          <a:xfrm>
            <a:off x="1692275" y="5084763"/>
            <a:ext cx="739775" cy="762000"/>
          </a:xfrm>
          <a:prstGeom prst="rect">
            <a:avLst/>
          </a:prstGeom>
          <a:noFill/>
          <a:ln w="127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dirty="0">
                <a:solidFill>
                  <a:srgbClr val="FF3300"/>
                </a:solidFill>
                <a:latin typeface="Arial" panose="020B0604020202020204" pitchFamily="34" charset="0"/>
              </a:rPr>
              <a:t>南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" fill="hold"/>
                                        <p:tgtEl>
                                          <p:spTgt spid="497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" fill="hold"/>
                                        <p:tgtEl>
                                          <p:spTgt spid="497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" fill="hold"/>
                                        <p:tgtEl>
                                          <p:spTgt spid="497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" fill="hold"/>
                                        <p:tgtEl>
                                          <p:spTgt spid="4976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76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76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76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76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" fill="hold"/>
                                        <p:tgtEl>
                                          <p:spTgt spid="497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100" fill="hold"/>
                                        <p:tgtEl>
                                          <p:spTgt spid="497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497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4976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76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76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76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76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97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97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49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977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4977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977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86" grpId="0"/>
      <p:bldP spid="497689" grpId="0" animBg="1"/>
      <p:bldP spid="497689" grpId="1" animBg="1"/>
      <p:bldP spid="497703" grpId="0"/>
      <p:bldP spid="497704" grpId="0"/>
      <p:bldP spid="4977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9"/>
          <p:cNvSpPr/>
          <p:nvPr/>
        </p:nvSpPr>
        <p:spPr>
          <a:xfrm>
            <a:off x="0" y="620713"/>
            <a:ext cx="9144000" cy="590391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510048" name="Group 96"/>
          <p:cNvGrpSpPr/>
          <p:nvPr/>
        </p:nvGrpSpPr>
        <p:grpSpPr>
          <a:xfrm>
            <a:off x="-2773362" y="188913"/>
            <a:ext cx="14941550" cy="7983537"/>
            <a:chOff x="-1747" y="119"/>
            <a:chExt cx="9412" cy="5029"/>
          </a:xfrm>
        </p:grpSpPr>
        <p:pic>
          <p:nvPicPr>
            <p:cNvPr id="28696" name="Picture 21" descr="哈哈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47" y="119"/>
              <a:ext cx="2109" cy="15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97" name="Picture 46" descr="dj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462343">
              <a:off x="3855" y="164"/>
              <a:ext cx="3810" cy="285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698" name="Picture 55" descr="哈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747" y="2296"/>
              <a:ext cx="3804" cy="28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99" name="Rectangle 2"/>
            <p:cNvSpPr/>
            <p:nvPr/>
          </p:nvSpPr>
          <p:spPr>
            <a:xfrm>
              <a:off x="0" y="391"/>
              <a:ext cx="5760" cy="3719"/>
            </a:xfrm>
            <a:prstGeom prst="rect">
              <a:avLst/>
            </a:prstGeom>
            <a:solidFill>
              <a:srgbClr val="E9E8C2"/>
            </a:solidFill>
            <a:ln w="9525">
              <a:noFill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700" name="Freeform 3"/>
            <p:cNvSpPr/>
            <p:nvPr/>
          </p:nvSpPr>
          <p:spPr>
            <a:xfrm>
              <a:off x="-23" y="391"/>
              <a:ext cx="499" cy="30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9" y="0"/>
                </a:cxn>
                <a:cxn ang="0">
                  <a:pos x="0" y="3084"/>
                </a:cxn>
                <a:cxn ang="0">
                  <a:pos x="0" y="0"/>
                </a:cxn>
              </a:cxnLst>
              <a:rect l="0" t="0" r="0" b="0"/>
              <a:pathLst>
                <a:path w="499" h="3084">
                  <a:moveTo>
                    <a:pt x="0" y="0"/>
                  </a:moveTo>
                  <a:lnTo>
                    <a:pt x="499" y="0"/>
                  </a:lnTo>
                  <a:lnTo>
                    <a:pt x="0" y="30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F1F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01" name="Freeform 4"/>
            <p:cNvSpPr/>
            <p:nvPr/>
          </p:nvSpPr>
          <p:spPr>
            <a:xfrm>
              <a:off x="4716" y="396"/>
              <a:ext cx="1032" cy="3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32" y="0"/>
                </a:cxn>
                <a:cxn ang="0">
                  <a:pos x="1022" y="3216"/>
                </a:cxn>
                <a:cxn ang="0">
                  <a:pos x="114" y="403"/>
                </a:cxn>
                <a:cxn ang="0">
                  <a:pos x="114" y="176"/>
                </a:cxn>
                <a:cxn ang="0">
                  <a:pos x="0" y="0"/>
                </a:cxn>
              </a:cxnLst>
              <a:rect l="0" t="0" r="0" b="0"/>
              <a:pathLst>
                <a:path w="1032" h="3216">
                  <a:moveTo>
                    <a:pt x="0" y="0"/>
                  </a:moveTo>
                  <a:cubicBezTo>
                    <a:pt x="344" y="0"/>
                    <a:pt x="688" y="0"/>
                    <a:pt x="1032" y="0"/>
                  </a:cubicBezTo>
                  <a:lnTo>
                    <a:pt x="1022" y="3216"/>
                  </a:lnTo>
                  <a:lnTo>
                    <a:pt x="114" y="403"/>
                  </a:lnTo>
                  <a:lnTo>
                    <a:pt x="114" y="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F1F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8702" name="Group 5"/>
            <p:cNvGrpSpPr/>
            <p:nvPr/>
          </p:nvGrpSpPr>
          <p:grpSpPr>
            <a:xfrm rot="-539672" flipH="1">
              <a:off x="-386" y="527"/>
              <a:ext cx="1293" cy="3220"/>
              <a:chOff x="839" y="255"/>
              <a:chExt cx="1293" cy="3220"/>
            </a:xfrm>
          </p:grpSpPr>
          <p:grpSp>
            <p:nvGrpSpPr>
              <p:cNvPr id="28779" name="Group 6"/>
              <p:cNvGrpSpPr/>
              <p:nvPr/>
            </p:nvGrpSpPr>
            <p:grpSpPr>
              <a:xfrm rot="199197">
                <a:off x="839" y="255"/>
                <a:ext cx="1293" cy="3176"/>
                <a:chOff x="4558" y="346"/>
                <a:chExt cx="1202" cy="3402"/>
              </a:xfrm>
            </p:grpSpPr>
            <p:sp>
              <p:nvSpPr>
                <p:cNvPr id="28782" name="Line 7"/>
                <p:cNvSpPr/>
                <p:nvPr/>
              </p:nvSpPr>
              <p:spPr>
                <a:xfrm flipH="1" flipV="1">
                  <a:off x="4558" y="391"/>
                  <a:ext cx="1134" cy="3357"/>
                </a:xfrm>
                <a:prstGeom prst="line">
                  <a:avLst/>
                </a:prstGeom>
                <a:ln w="381000" cap="flat" cmpd="sng">
                  <a:solidFill>
                    <a:srgbClr val="AEAC58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783" name="Line 8"/>
                <p:cNvSpPr/>
                <p:nvPr/>
              </p:nvSpPr>
              <p:spPr>
                <a:xfrm flipH="1" flipV="1">
                  <a:off x="4649" y="346"/>
                  <a:ext cx="1111" cy="331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8780" name="Line 9"/>
              <p:cNvSpPr/>
              <p:nvPr/>
            </p:nvSpPr>
            <p:spPr>
              <a:xfrm flipH="1" flipV="1">
                <a:off x="975" y="255"/>
                <a:ext cx="1043" cy="317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81" name="Line 10"/>
              <p:cNvSpPr/>
              <p:nvPr/>
            </p:nvSpPr>
            <p:spPr>
              <a:xfrm flipH="1" flipV="1">
                <a:off x="839" y="300"/>
                <a:ext cx="998" cy="317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pic>
          <p:nvPicPr>
            <p:cNvPr id="28703" name="Picture 11" descr="D003s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9" y="935"/>
              <a:ext cx="422" cy="681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8704" name="Group 12"/>
            <p:cNvGrpSpPr/>
            <p:nvPr/>
          </p:nvGrpSpPr>
          <p:grpSpPr>
            <a:xfrm>
              <a:off x="4558" y="527"/>
              <a:ext cx="1293" cy="3220"/>
              <a:chOff x="839" y="255"/>
              <a:chExt cx="1293" cy="3220"/>
            </a:xfrm>
          </p:grpSpPr>
          <p:grpSp>
            <p:nvGrpSpPr>
              <p:cNvPr id="28774" name="Group 13"/>
              <p:cNvGrpSpPr/>
              <p:nvPr/>
            </p:nvGrpSpPr>
            <p:grpSpPr>
              <a:xfrm rot="199197">
                <a:off x="839" y="255"/>
                <a:ext cx="1293" cy="3176"/>
                <a:chOff x="4558" y="346"/>
                <a:chExt cx="1202" cy="3402"/>
              </a:xfrm>
            </p:grpSpPr>
            <p:sp>
              <p:nvSpPr>
                <p:cNvPr id="28777" name="Line 14"/>
                <p:cNvSpPr/>
                <p:nvPr/>
              </p:nvSpPr>
              <p:spPr>
                <a:xfrm flipH="1" flipV="1">
                  <a:off x="4558" y="391"/>
                  <a:ext cx="1134" cy="3357"/>
                </a:xfrm>
                <a:prstGeom prst="line">
                  <a:avLst/>
                </a:prstGeom>
                <a:ln w="381000" cap="flat" cmpd="sng">
                  <a:solidFill>
                    <a:srgbClr val="AEAC58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8778" name="Line 15"/>
                <p:cNvSpPr/>
                <p:nvPr/>
              </p:nvSpPr>
              <p:spPr>
                <a:xfrm flipH="1" flipV="1">
                  <a:off x="4649" y="346"/>
                  <a:ext cx="1111" cy="331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8775" name="Line 16"/>
              <p:cNvSpPr/>
              <p:nvPr/>
            </p:nvSpPr>
            <p:spPr>
              <a:xfrm flipH="1" flipV="1">
                <a:off x="975" y="255"/>
                <a:ext cx="1043" cy="317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76" name="Line 17"/>
              <p:cNvSpPr/>
              <p:nvPr/>
            </p:nvSpPr>
            <p:spPr>
              <a:xfrm flipH="1" flipV="1">
                <a:off x="839" y="300"/>
                <a:ext cx="998" cy="317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pic>
          <p:nvPicPr>
            <p:cNvPr id="28705" name="Picture 18" descr="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88" y="2704"/>
              <a:ext cx="2268" cy="17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06" name="Picture 19" descr="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78" y="2728"/>
              <a:ext cx="2268" cy="17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07" name="Picture 20" descr="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44" y="2750"/>
              <a:ext cx="2268" cy="17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08" name="Picture 22" descr="D008s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" y="2568"/>
              <a:ext cx="326" cy="6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09" name="Picture 23" descr="D005s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16" y="3294"/>
              <a:ext cx="362" cy="544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8710" name="Group 24"/>
            <p:cNvGrpSpPr/>
            <p:nvPr/>
          </p:nvGrpSpPr>
          <p:grpSpPr>
            <a:xfrm>
              <a:off x="1066" y="3203"/>
              <a:ext cx="1269" cy="549"/>
              <a:chOff x="1066" y="3203"/>
              <a:chExt cx="1269" cy="549"/>
            </a:xfrm>
          </p:grpSpPr>
          <p:pic>
            <p:nvPicPr>
              <p:cNvPr id="28770" name="Picture 25" descr="D005s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973" y="3208"/>
                <a:ext cx="362" cy="54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8771" name="Picture 26" descr="D005s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66" y="3203"/>
                <a:ext cx="362" cy="54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8772" name="Picture 27" descr="D005s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83" y="3203"/>
                <a:ext cx="362" cy="54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8773" name="Picture 28" descr="D005s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655" y="3203"/>
                <a:ext cx="362" cy="54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28711" name="Picture 29" descr="D003s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" y="1343"/>
              <a:ext cx="422" cy="6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12" name="Picture 30" descr="D002s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33" y="845"/>
              <a:ext cx="388" cy="40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13" name="Picture 31" descr="D003s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1" y="346"/>
              <a:ext cx="422" cy="6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14" name="Picture 32" descr="D003s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0" y="663"/>
              <a:ext cx="422" cy="6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15" name="Picture 33" descr="D003s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2" y="527"/>
              <a:ext cx="422" cy="6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16" name="Picture 34" descr="D003s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6" y="346"/>
              <a:ext cx="422" cy="6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17" name="Picture 35" descr="D003s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88" y="390"/>
              <a:ext cx="422" cy="6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18" name="Picture 36" descr="D003s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4" y="436"/>
              <a:ext cx="422" cy="6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19" name="Picture 37" descr="D003s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51" y="391"/>
              <a:ext cx="422" cy="6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20" name="Picture 38" descr="未标题-1 拷贝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84" y="391"/>
              <a:ext cx="3448" cy="25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21" name="Picture 39" descr="D003s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75" y="482"/>
              <a:ext cx="422" cy="6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22" name="Picture 40" descr="上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00" y="545"/>
              <a:ext cx="4938" cy="370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23" name="Picture 41" descr="D003s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69" y="482"/>
              <a:ext cx="422" cy="6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24" name="Picture 42" descr="D003s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9" y="618"/>
              <a:ext cx="422" cy="6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25" name="Picture 43" descr="D003s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1" y="981"/>
              <a:ext cx="422" cy="6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26" name="Picture 44" descr="D003s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6" y="1343"/>
              <a:ext cx="422" cy="6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27" name="Picture 45" descr="我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114" y="1117"/>
              <a:ext cx="2608" cy="195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28" name="Picture 47" descr="D002s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78" y="845"/>
              <a:ext cx="388" cy="40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29" name="Picture 48" descr="D002s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70" y="708"/>
              <a:ext cx="388" cy="40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30" name="Picture 49" descr="D002s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81" y="845"/>
              <a:ext cx="388" cy="40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31" name="Picture 50" descr="D002s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62" y="981"/>
              <a:ext cx="388" cy="40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32" name="Picture 51" descr="D008s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0" y="2704"/>
              <a:ext cx="326" cy="6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33" name="Picture 52" descr="D008s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8" y="2659"/>
              <a:ext cx="326" cy="6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34" name="Picture 53" descr="D008s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3" y="2704"/>
              <a:ext cx="326" cy="6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35" name="Picture 54" descr="D008s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20" y="2704"/>
              <a:ext cx="326" cy="63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8736" name="Group 56"/>
            <p:cNvGrpSpPr/>
            <p:nvPr/>
          </p:nvGrpSpPr>
          <p:grpSpPr>
            <a:xfrm>
              <a:off x="0" y="3521"/>
              <a:ext cx="2653" cy="589"/>
              <a:chOff x="0" y="3521"/>
              <a:chExt cx="2653" cy="589"/>
            </a:xfrm>
          </p:grpSpPr>
          <p:grpSp>
            <p:nvGrpSpPr>
              <p:cNvPr id="28766" name="Group 57"/>
              <p:cNvGrpSpPr/>
              <p:nvPr/>
            </p:nvGrpSpPr>
            <p:grpSpPr>
              <a:xfrm>
                <a:off x="0" y="3656"/>
                <a:ext cx="2608" cy="454"/>
                <a:chOff x="0" y="3702"/>
                <a:chExt cx="2608" cy="454"/>
              </a:xfrm>
            </p:grpSpPr>
            <p:sp>
              <p:nvSpPr>
                <p:cNvPr id="28768" name="Rectangle 58"/>
                <p:cNvSpPr/>
                <p:nvPr/>
              </p:nvSpPr>
              <p:spPr>
                <a:xfrm>
                  <a:off x="0" y="3702"/>
                  <a:ext cx="2608" cy="408"/>
                </a:xfrm>
                <a:prstGeom prst="rect">
                  <a:avLst/>
                </a:prstGeom>
                <a:solidFill>
                  <a:srgbClr val="AEAC58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lIns="90000" tIns="46800" rIns="90000" bIns="46800" anchor="ctr" anchorCtr="0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769" name="Rectangle 59"/>
                <p:cNvSpPr/>
                <p:nvPr/>
              </p:nvSpPr>
              <p:spPr>
                <a:xfrm>
                  <a:off x="0" y="3748"/>
                  <a:ext cx="2608" cy="408"/>
                </a:xfrm>
                <a:prstGeom prst="rect">
                  <a:avLst/>
                </a:prstGeom>
                <a:solidFill>
                  <a:srgbClr val="AEAC58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lIns="90000" tIns="46800" rIns="90000" bIns="46800" anchor="ctr" anchorCtr="0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8767" name="AutoShape 60"/>
              <p:cNvSpPr/>
              <p:nvPr/>
            </p:nvSpPr>
            <p:spPr>
              <a:xfrm>
                <a:off x="2426" y="3521"/>
                <a:ext cx="227" cy="589"/>
              </a:xfrm>
              <a:prstGeom prst="cube">
                <a:avLst>
                  <a:gd name="adj" fmla="val 25000"/>
                </a:avLst>
              </a:prstGeom>
              <a:solidFill>
                <a:srgbClr val="AEAC58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28737" name="Picture 61" descr="D009s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07" y="2115"/>
              <a:ext cx="468" cy="5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38" name="Picture 62" descr="D009s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21" y="2251"/>
              <a:ext cx="468" cy="5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39" name="Picture 63" descr="D009s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43" y="2251"/>
              <a:ext cx="468" cy="5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40" name="Picture 64" descr="D009s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43" y="2478"/>
              <a:ext cx="468" cy="5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41" name="Picture 65" descr="D009s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30" y="2478"/>
              <a:ext cx="468" cy="5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42" name="Picture 66" descr="D009s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67" y="2523"/>
              <a:ext cx="468" cy="544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28743" name="Group 75"/>
            <p:cNvGrpSpPr/>
            <p:nvPr/>
          </p:nvGrpSpPr>
          <p:grpSpPr>
            <a:xfrm>
              <a:off x="5239" y="871"/>
              <a:ext cx="493" cy="473"/>
              <a:chOff x="5063" y="644"/>
              <a:chExt cx="493" cy="473"/>
            </a:xfrm>
          </p:grpSpPr>
          <p:sp>
            <p:nvSpPr>
              <p:cNvPr id="28764" name="Oval 76"/>
              <p:cNvSpPr/>
              <p:nvPr/>
            </p:nvSpPr>
            <p:spPr>
              <a:xfrm>
                <a:off x="5063" y="644"/>
                <a:ext cx="493" cy="473"/>
              </a:xfrm>
              <a:prstGeom prst="ellipse">
                <a:avLst/>
              </a:prstGeom>
              <a:solidFill>
                <a:srgbClr val="FF964F"/>
              </a:soli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r>
                  <a:rPr lang="en-US" altLang="zh-CN" sz="3600" dirty="0"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28765" name="Oval 77"/>
              <p:cNvSpPr/>
              <p:nvPr/>
            </p:nvSpPr>
            <p:spPr>
              <a:xfrm>
                <a:off x="5126" y="702"/>
                <a:ext cx="385" cy="369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8744" name="Text Box 78"/>
            <p:cNvSpPr txBox="1"/>
            <p:nvPr/>
          </p:nvSpPr>
          <p:spPr>
            <a:xfrm>
              <a:off x="421" y="3698"/>
              <a:ext cx="1746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华文新魏" panose="02010800040101010101" pitchFamily="2" charset="-122"/>
                </a:rPr>
                <a:t>好  好  学  习</a:t>
              </a:r>
            </a:p>
          </p:txBody>
        </p:sp>
        <p:sp>
          <p:nvSpPr>
            <p:cNvPr id="28745" name="Text Box 80"/>
            <p:cNvSpPr txBox="1"/>
            <p:nvPr/>
          </p:nvSpPr>
          <p:spPr>
            <a:xfrm>
              <a:off x="2317" y="300"/>
              <a:ext cx="699" cy="294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</a:rPr>
                <a:t>教学楼</a:t>
              </a:r>
            </a:p>
          </p:txBody>
        </p:sp>
        <p:sp>
          <p:nvSpPr>
            <p:cNvPr id="28746" name="Text Box 81"/>
            <p:cNvSpPr txBox="1"/>
            <p:nvPr/>
          </p:nvSpPr>
          <p:spPr>
            <a:xfrm rot="4620919">
              <a:off x="4718" y="1618"/>
              <a:ext cx="699" cy="294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</a:rPr>
                <a:t>图书馆</a:t>
              </a:r>
            </a:p>
          </p:txBody>
        </p:sp>
        <p:sp>
          <p:nvSpPr>
            <p:cNvPr id="28747" name="Text Box 82"/>
            <p:cNvSpPr txBox="1"/>
            <p:nvPr/>
          </p:nvSpPr>
          <p:spPr>
            <a:xfrm>
              <a:off x="413" y="1685"/>
              <a:ext cx="699" cy="294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</a:rPr>
                <a:t>体育馆</a:t>
              </a:r>
            </a:p>
          </p:txBody>
        </p:sp>
        <p:sp>
          <p:nvSpPr>
            <p:cNvPr id="28748" name="Line 83"/>
            <p:cNvSpPr/>
            <p:nvPr/>
          </p:nvSpPr>
          <p:spPr>
            <a:xfrm>
              <a:off x="1565" y="2205"/>
              <a:ext cx="2540" cy="0"/>
            </a:xfrm>
            <a:prstGeom prst="line">
              <a:avLst/>
            </a:prstGeom>
            <a:ln w="63500" cap="flat" cmpd="sng">
              <a:solidFill>
                <a:srgbClr val="FF0000"/>
              </a:solidFill>
              <a:prstDash val="lg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749" name="Line 84"/>
            <p:cNvSpPr/>
            <p:nvPr/>
          </p:nvSpPr>
          <p:spPr>
            <a:xfrm rot="5400000">
              <a:off x="2335" y="2341"/>
              <a:ext cx="907" cy="0"/>
            </a:xfrm>
            <a:prstGeom prst="line">
              <a:avLst/>
            </a:prstGeom>
            <a:ln w="63500" cap="flat" cmpd="sng">
              <a:solidFill>
                <a:srgbClr val="FF0000"/>
              </a:solidFill>
              <a:prstDash val="lg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8750" name="Picture 85" descr="和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102" y="1071"/>
              <a:ext cx="1005" cy="12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751" name="Text Box 86"/>
            <p:cNvSpPr txBox="1"/>
            <p:nvPr/>
          </p:nvSpPr>
          <p:spPr>
            <a:xfrm>
              <a:off x="4011" y="1902"/>
              <a:ext cx="552" cy="582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5400" dirty="0">
                  <a:solidFill>
                    <a:srgbClr val="0000FF"/>
                  </a:solidFill>
                  <a:latin typeface="Arial" panose="020B0604020202020204" pitchFamily="34" charset="0"/>
                  <a:ea typeface="华文新魏" panose="02010800040101010101" pitchFamily="2" charset="-122"/>
                </a:rPr>
                <a:t>东</a:t>
              </a:r>
            </a:p>
          </p:txBody>
        </p:sp>
        <p:sp>
          <p:nvSpPr>
            <p:cNvPr id="28752" name="Text Box 87"/>
            <p:cNvSpPr txBox="1"/>
            <p:nvPr/>
          </p:nvSpPr>
          <p:spPr>
            <a:xfrm>
              <a:off x="975" y="1896"/>
              <a:ext cx="552" cy="582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5400" dirty="0">
                  <a:solidFill>
                    <a:srgbClr val="0000FF"/>
                  </a:solidFill>
                  <a:latin typeface="Arial" panose="020B0604020202020204" pitchFamily="34" charset="0"/>
                  <a:ea typeface="华文新魏" panose="02010800040101010101" pitchFamily="2" charset="-122"/>
                </a:rPr>
                <a:t>西</a:t>
              </a:r>
            </a:p>
          </p:txBody>
        </p:sp>
        <p:sp>
          <p:nvSpPr>
            <p:cNvPr id="28753" name="Text Box 88"/>
            <p:cNvSpPr txBox="1"/>
            <p:nvPr/>
          </p:nvSpPr>
          <p:spPr>
            <a:xfrm>
              <a:off x="2509" y="799"/>
              <a:ext cx="552" cy="582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5400" dirty="0">
                  <a:solidFill>
                    <a:srgbClr val="0000FF"/>
                  </a:solidFill>
                  <a:latin typeface="Arial" panose="020B0604020202020204" pitchFamily="34" charset="0"/>
                  <a:ea typeface="华文新魏" panose="02010800040101010101" pitchFamily="2" charset="-122"/>
                </a:rPr>
                <a:t>北</a:t>
              </a:r>
            </a:p>
          </p:txBody>
        </p:sp>
        <p:pic>
          <p:nvPicPr>
            <p:cNvPr id="28754" name="Picture 67" descr="D009s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34" y="2704"/>
              <a:ext cx="468" cy="5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55" name="Picture 68" descr="D009s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67" y="2750"/>
              <a:ext cx="468" cy="5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8756" name="Picture 69" descr="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68" y="2728"/>
              <a:ext cx="2268" cy="17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757" name="Text Box 89"/>
            <p:cNvSpPr txBox="1"/>
            <p:nvPr/>
          </p:nvSpPr>
          <p:spPr>
            <a:xfrm>
              <a:off x="2517" y="2704"/>
              <a:ext cx="552" cy="582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5400" dirty="0">
                  <a:solidFill>
                    <a:srgbClr val="0000FF"/>
                  </a:solidFill>
                  <a:latin typeface="Arial" panose="020B0604020202020204" pitchFamily="34" charset="0"/>
                  <a:ea typeface="华文新魏" panose="02010800040101010101" pitchFamily="2" charset="-122"/>
                </a:rPr>
                <a:t>南</a:t>
              </a:r>
            </a:p>
          </p:txBody>
        </p:sp>
        <p:grpSp>
          <p:nvGrpSpPr>
            <p:cNvPr id="28758" name="Group 70"/>
            <p:cNvGrpSpPr/>
            <p:nvPr/>
          </p:nvGrpSpPr>
          <p:grpSpPr>
            <a:xfrm flipH="1">
              <a:off x="3152" y="3521"/>
              <a:ext cx="2653" cy="589"/>
              <a:chOff x="0" y="3521"/>
              <a:chExt cx="2653" cy="589"/>
            </a:xfrm>
          </p:grpSpPr>
          <p:grpSp>
            <p:nvGrpSpPr>
              <p:cNvPr id="28760" name="Group 71"/>
              <p:cNvGrpSpPr/>
              <p:nvPr/>
            </p:nvGrpSpPr>
            <p:grpSpPr>
              <a:xfrm>
                <a:off x="0" y="3656"/>
                <a:ext cx="2608" cy="454"/>
                <a:chOff x="0" y="3702"/>
                <a:chExt cx="2608" cy="454"/>
              </a:xfrm>
            </p:grpSpPr>
            <p:sp>
              <p:nvSpPr>
                <p:cNvPr id="28762" name="Rectangle 72"/>
                <p:cNvSpPr/>
                <p:nvPr/>
              </p:nvSpPr>
              <p:spPr>
                <a:xfrm>
                  <a:off x="0" y="3702"/>
                  <a:ext cx="2608" cy="408"/>
                </a:xfrm>
                <a:prstGeom prst="rect">
                  <a:avLst/>
                </a:prstGeom>
                <a:solidFill>
                  <a:srgbClr val="AEAC58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lIns="90000" tIns="46800" rIns="90000" bIns="46800" anchor="ctr" anchorCtr="0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763" name="Rectangle 73"/>
                <p:cNvSpPr/>
                <p:nvPr/>
              </p:nvSpPr>
              <p:spPr>
                <a:xfrm>
                  <a:off x="0" y="3748"/>
                  <a:ext cx="2608" cy="408"/>
                </a:xfrm>
                <a:prstGeom prst="rect">
                  <a:avLst/>
                </a:prstGeom>
                <a:solidFill>
                  <a:srgbClr val="AEAC58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lIns="90000" tIns="46800" rIns="90000" bIns="46800" anchor="ctr" anchorCtr="0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8761" name="AutoShape 74"/>
              <p:cNvSpPr/>
              <p:nvPr/>
            </p:nvSpPr>
            <p:spPr>
              <a:xfrm>
                <a:off x="2426" y="3521"/>
                <a:ext cx="227" cy="589"/>
              </a:xfrm>
              <a:prstGeom prst="cube">
                <a:avLst>
                  <a:gd name="adj" fmla="val 25000"/>
                </a:avLst>
              </a:prstGeom>
              <a:solidFill>
                <a:srgbClr val="AEAC58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8759" name="Text Box 79"/>
            <p:cNvSpPr txBox="1"/>
            <p:nvPr/>
          </p:nvSpPr>
          <p:spPr>
            <a:xfrm>
              <a:off x="3651" y="3702"/>
              <a:ext cx="1746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华文新魏" panose="02010800040101010101" pitchFamily="2" charset="-122"/>
                </a:rPr>
                <a:t>天  天  向  上</a:t>
              </a:r>
            </a:p>
          </p:txBody>
        </p:sp>
      </p:grpSp>
      <p:sp>
        <p:nvSpPr>
          <p:cNvPr id="510049" name="AutoShape 97"/>
          <p:cNvSpPr/>
          <p:nvPr/>
        </p:nvSpPr>
        <p:spPr>
          <a:xfrm>
            <a:off x="2484438" y="2276475"/>
            <a:ext cx="3887787" cy="20161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cap="flat" cmpd="sng">
            <a:solidFill>
              <a:srgbClr val="8000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r>
              <a:rPr lang="zh-CN" altLang="en-US" sz="4000" dirty="0">
                <a:solidFill>
                  <a:srgbClr val="CC0000"/>
                </a:solidFill>
                <a:latin typeface="Arial" panose="020B0604020202020204" pitchFamily="34" charset="0"/>
              </a:rPr>
              <a:t>我们来完成</a:t>
            </a:r>
          </a:p>
          <a:p>
            <a:r>
              <a:rPr lang="zh-CN" altLang="en-US" sz="4000" dirty="0">
                <a:solidFill>
                  <a:srgbClr val="CC0000"/>
                </a:solidFill>
                <a:latin typeface="Arial" panose="020B0604020202020204" pitchFamily="34" charset="0"/>
              </a:rPr>
              <a:t> 校园的示意图</a:t>
            </a:r>
            <a:endParaRPr lang="zh-CN" altLang="en-US" sz="4000" dirty="0">
              <a:latin typeface="Arial" panose="020B0604020202020204" pitchFamily="34" charset="0"/>
            </a:endParaRPr>
          </a:p>
        </p:txBody>
      </p:sp>
      <p:sp>
        <p:nvSpPr>
          <p:cNvPr id="510053" name="Rectangle 101"/>
          <p:cNvSpPr/>
          <p:nvPr/>
        </p:nvSpPr>
        <p:spPr>
          <a:xfrm>
            <a:off x="0" y="0"/>
            <a:ext cx="9180513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zh-CN" sz="3600" dirty="0">
              <a:latin typeface="Arial" panose="020B0604020202020204" pitchFamily="34" charset="0"/>
            </a:endParaRPr>
          </a:p>
        </p:txBody>
      </p:sp>
      <p:pic>
        <p:nvPicPr>
          <p:cNvPr id="510052" name="Picture 100" descr="未标题-1 拷贝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59113" y="1125538"/>
            <a:ext cx="2881312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0054" name="Picture 102" descr="我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52412" y="2692400"/>
            <a:ext cx="2808287" cy="2105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0055" name="Rectangle 103"/>
          <p:cNvSpPr/>
          <p:nvPr/>
        </p:nvSpPr>
        <p:spPr>
          <a:xfrm>
            <a:off x="3708400" y="1989138"/>
            <a:ext cx="1943100" cy="719137"/>
          </a:xfrm>
          <a:prstGeom prst="rect">
            <a:avLst/>
          </a:prstGeom>
          <a:solidFill>
            <a:srgbClr val="FF9900"/>
          </a:solidFill>
          <a:ln w="25400" cap="flat" cmpd="sng">
            <a:solidFill>
              <a:srgbClr val="33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r>
              <a:rPr lang="zh-CN" altLang="en-US" sz="3600" dirty="0">
                <a:latin typeface="Arial" panose="020B0604020202020204" pitchFamily="34" charset="0"/>
              </a:rPr>
              <a:t>教学楼</a:t>
            </a:r>
          </a:p>
        </p:txBody>
      </p:sp>
      <p:sp>
        <p:nvSpPr>
          <p:cNvPr id="510056" name="Rectangle 104"/>
          <p:cNvSpPr/>
          <p:nvPr/>
        </p:nvSpPr>
        <p:spPr>
          <a:xfrm>
            <a:off x="1116013" y="3502025"/>
            <a:ext cx="1727200" cy="719138"/>
          </a:xfrm>
          <a:prstGeom prst="rect">
            <a:avLst/>
          </a:prstGeom>
          <a:solidFill>
            <a:srgbClr val="FF9900"/>
          </a:solidFill>
          <a:ln w="25400" cap="flat" cmpd="sng">
            <a:solidFill>
              <a:srgbClr val="33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r>
              <a:rPr lang="zh-CN" altLang="en-US" sz="3600" dirty="0">
                <a:latin typeface="Arial" panose="020B0604020202020204" pitchFamily="34" charset="0"/>
              </a:rPr>
              <a:t>体育馆</a:t>
            </a:r>
          </a:p>
        </p:txBody>
      </p:sp>
      <p:pic>
        <p:nvPicPr>
          <p:cNvPr id="510057" name="Picture 105" descr="dj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462343">
            <a:off x="6948488" y="1557338"/>
            <a:ext cx="6048375" cy="360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0058" name="Rectangle 106"/>
          <p:cNvSpPr/>
          <p:nvPr/>
        </p:nvSpPr>
        <p:spPr>
          <a:xfrm>
            <a:off x="6372225" y="3502025"/>
            <a:ext cx="1728788" cy="719138"/>
          </a:xfrm>
          <a:prstGeom prst="rect">
            <a:avLst/>
          </a:prstGeom>
          <a:solidFill>
            <a:srgbClr val="FF9900"/>
          </a:solidFill>
          <a:ln w="25400" cap="flat" cmpd="sng">
            <a:solidFill>
              <a:srgbClr val="33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r>
              <a:rPr lang="zh-CN" altLang="en-US" sz="3600" dirty="0">
                <a:latin typeface="Arial" panose="020B0604020202020204" pitchFamily="34" charset="0"/>
              </a:rPr>
              <a:t>图书馆</a:t>
            </a:r>
          </a:p>
        </p:txBody>
      </p:sp>
      <p:pic>
        <p:nvPicPr>
          <p:cNvPr id="510059" name="Picture 107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8038" y="5580063"/>
            <a:ext cx="2419350" cy="1304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0060" name="Rectangle 108"/>
          <p:cNvSpPr/>
          <p:nvPr/>
        </p:nvSpPr>
        <p:spPr>
          <a:xfrm>
            <a:off x="3779838" y="5014913"/>
            <a:ext cx="1800225" cy="719137"/>
          </a:xfrm>
          <a:prstGeom prst="rect">
            <a:avLst/>
          </a:prstGeom>
          <a:solidFill>
            <a:srgbClr val="FF9900"/>
          </a:solidFill>
          <a:ln w="25400" cap="flat" cmpd="sng">
            <a:solidFill>
              <a:srgbClr val="33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r>
              <a:rPr lang="zh-CN" altLang="en-US" sz="3600" dirty="0">
                <a:latin typeface="Arial" panose="020B0604020202020204" pitchFamily="34" charset="0"/>
              </a:rPr>
              <a:t>大 门</a:t>
            </a:r>
          </a:p>
        </p:txBody>
      </p:sp>
      <p:sp>
        <p:nvSpPr>
          <p:cNvPr id="510062" name="Oval 110"/>
          <p:cNvSpPr/>
          <p:nvPr/>
        </p:nvSpPr>
        <p:spPr>
          <a:xfrm>
            <a:off x="3348038" y="3284538"/>
            <a:ext cx="2519362" cy="1152525"/>
          </a:xfrm>
          <a:prstGeom prst="ellipse">
            <a:avLst/>
          </a:prstGeom>
          <a:solidFill>
            <a:srgbClr val="99CC00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r>
              <a:rPr lang="zh-CN" altLang="en-US" sz="3600" dirty="0">
                <a:latin typeface="Arial" panose="020B0604020202020204" pitchFamily="34" charset="0"/>
              </a:rPr>
              <a:t>操  场</a:t>
            </a:r>
          </a:p>
        </p:txBody>
      </p:sp>
      <p:sp>
        <p:nvSpPr>
          <p:cNvPr id="510063" name="Line 111"/>
          <p:cNvSpPr/>
          <p:nvPr/>
        </p:nvSpPr>
        <p:spPr>
          <a:xfrm flipV="1">
            <a:off x="4500563" y="2781300"/>
            <a:ext cx="0" cy="431800"/>
          </a:xfrm>
          <a:prstGeom prst="line">
            <a:avLst/>
          </a:prstGeom>
          <a:ln w="635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0064" name="Line 112"/>
          <p:cNvSpPr/>
          <p:nvPr/>
        </p:nvSpPr>
        <p:spPr>
          <a:xfrm rot="5400000" flipV="1">
            <a:off x="6084888" y="3644900"/>
            <a:ext cx="0" cy="431800"/>
          </a:xfrm>
          <a:prstGeom prst="line">
            <a:avLst/>
          </a:prstGeom>
          <a:ln w="635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0065" name="Line 113"/>
          <p:cNvSpPr/>
          <p:nvPr/>
        </p:nvSpPr>
        <p:spPr>
          <a:xfrm rot="-5400000" flipH="1" flipV="1">
            <a:off x="2987675" y="3644900"/>
            <a:ext cx="0" cy="431800"/>
          </a:xfrm>
          <a:prstGeom prst="line">
            <a:avLst/>
          </a:prstGeom>
          <a:ln w="635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0066" name="Line 114"/>
          <p:cNvSpPr/>
          <p:nvPr/>
        </p:nvSpPr>
        <p:spPr>
          <a:xfrm>
            <a:off x="4500563" y="4510088"/>
            <a:ext cx="0" cy="431800"/>
          </a:xfrm>
          <a:prstGeom prst="line">
            <a:avLst/>
          </a:prstGeom>
          <a:ln w="635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0067" name="Line 115"/>
          <p:cNvSpPr/>
          <p:nvPr/>
        </p:nvSpPr>
        <p:spPr>
          <a:xfrm flipV="1">
            <a:off x="8172450" y="1557338"/>
            <a:ext cx="0" cy="863600"/>
          </a:xfrm>
          <a:prstGeom prst="line">
            <a:avLst/>
          </a:prstGeom>
          <a:ln w="635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0069" name="Text Box 117"/>
          <p:cNvSpPr txBox="1"/>
          <p:nvPr/>
        </p:nvSpPr>
        <p:spPr>
          <a:xfrm>
            <a:off x="7812088" y="866775"/>
            <a:ext cx="739775" cy="76200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华文新魏" panose="02010800040101010101" pitchFamily="2" charset="-122"/>
              </a:rPr>
              <a:t>北</a:t>
            </a:r>
          </a:p>
        </p:txBody>
      </p:sp>
      <p:grpSp>
        <p:nvGrpSpPr>
          <p:cNvPr id="510074" name="Group 122"/>
          <p:cNvGrpSpPr/>
          <p:nvPr/>
        </p:nvGrpSpPr>
        <p:grpSpPr>
          <a:xfrm>
            <a:off x="827088" y="0"/>
            <a:ext cx="6035675" cy="1798638"/>
            <a:chOff x="476" y="392"/>
            <a:chExt cx="3691" cy="1133"/>
          </a:xfrm>
        </p:grpSpPr>
        <p:sp>
          <p:nvSpPr>
            <p:cNvPr id="28694" name="Text Box 119"/>
            <p:cNvSpPr txBox="1"/>
            <p:nvPr/>
          </p:nvSpPr>
          <p:spPr>
            <a:xfrm flipH="1">
              <a:off x="931" y="455"/>
              <a:ext cx="3236" cy="790"/>
            </a:xfrm>
            <a:prstGeom prst="rect">
              <a:avLst/>
            </a:prstGeom>
            <a:solidFill>
              <a:srgbClr val="FFFFCC"/>
            </a:solidFill>
            <a:ln w="63500" cap="flat" cmpd="sng">
              <a:pattFill prst="sphere">
                <a:fgClr>
                  <a:srgbClr val="0000FF"/>
                </a:fgClr>
                <a:bgClr>
                  <a:srgbClr val="FFFFFF"/>
                </a:bgClr>
              </a:patt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>
              <a:spAutoFit/>
            </a:bodyPr>
            <a:lstStyle/>
            <a:p>
              <a:pPr algn="l"/>
              <a:r>
                <a:rPr lang="zh-CN" altLang="en-US" sz="3600" dirty="0">
                  <a:latin typeface="楷体_GB2312" pitchFamily="49" charset="-122"/>
                </a:rPr>
                <a:t>地图通常是按上北下南，</a:t>
              </a:r>
            </a:p>
            <a:p>
              <a:pPr algn="l"/>
              <a:r>
                <a:rPr lang="zh-CN" altLang="en-US" sz="3600" dirty="0">
                  <a:latin typeface="楷体_GB2312" pitchFamily="49" charset="-122"/>
                </a:rPr>
                <a:t>左西右东来绘制的。</a:t>
              </a:r>
            </a:p>
          </p:txBody>
        </p:sp>
        <p:pic>
          <p:nvPicPr>
            <p:cNvPr id="28695" name="Picture 120" descr="女孩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 flipH="1">
              <a:off x="476" y="392"/>
              <a:ext cx="567" cy="113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0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100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10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10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10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1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1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51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1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51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1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51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1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51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510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510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510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510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510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5100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5100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5100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510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510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510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510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1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1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510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510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049" grpId="0" animBg="1"/>
      <p:bldP spid="510049" grpId="1" animBg="1"/>
      <p:bldP spid="510055" grpId="0" animBg="1"/>
      <p:bldP spid="510056" grpId="0" animBg="1"/>
      <p:bldP spid="510058" grpId="0" animBg="1"/>
      <p:bldP spid="510060" grpId="0" animBg="1"/>
      <p:bldP spid="510062" grpId="0" animBg="1"/>
      <p:bldP spid="5100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6"/>
          <p:cNvSpPr/>
          <p:nvPr/>
        </p:nvSpPr>
        <p:spPr>
          <a:xfrm>
            <a:off x="0" y="622300"/>
            <a:ext cx="9144000" cy="5975350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zh-CN" sz="3600" dirty="0">
              <a:latin typeface="Arial" panose="020B0604020202020204" pitchFamily="34" charset="0"/>
            </a:endParaRPr>
          </a:p>
        </p:txBody>
      </p:sp>
      <p:sp>
        <p:nvSpPr>
          <p:cNvPr id="514085" name="Rectangle 37"/>
          <p:cNvSpPr/>
          <p:nvPr/>
        </p:nvSpPr>
        <p:spPr>
          <a:xfrm>
            <a:off x="0" y="4365625"/>
            <a:ext cx="9144000" cy="22320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9700" name="Rectangle 34"/>
          <p:cNvSpPr/>
          <p:nvPr/>
        </p:nvSpPr>
        <p:spPr>
          <a:xfrm>
            <a:off x="2197100" y="3459163"/>
            <a:ext cx="1944688" cy="215900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9701" name="Rectangle 32"/>
          <p:cNvSpPr/>
          <p:nvPr/>
        </p:nvSpPr>
        <p:spPr>
          <a:xfrm>
            <a:off x="4141788" y="3459163"/>
            <a:ext cx="3240087" cy="215900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9702" name="Picture 5" descr="未标题-1 拷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413" y="1196975"/>
            <a:ext cx="3455987" cy="4157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Line 6"/>
          <p:cNvSpPr/>
          <p:nvPr/>
        </p:nvSpPr>
        <p:spPr>
          <a:xfrm flipV="1">
            <a:off x="901700" y="3603625"/>
            <a:ext cx="7631113" cy="46038"/>
          </a:xfrm>
          <a:prstGeom prst="line">
            <a:avLst/>
          </a:prstGeom>
          <a:ln w="635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055" name="Line 7"/>
          <p:cNvSpPr/>
          <p:nvPr/>
        </p:nvSpPr>
        <p:spPr>
          <a:xfrm flipV="1">
            <a:off x="8172450" y="1239838"/>
            <a:ext cx="0" cy="863600"/>
          </a:xfrm>
          <a:prstGeom prst="line">
            <a:avLst/>
          </a:prstGeom>
          <a:ln w="635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4056" name="Text Box 8"/>
          <p:cNvSpPr txBox="1"/>
          <p:nvPr/>
        </p:nvSpPr>
        <p:spPr>
          <a:xfrm>
            <a:off x="7812088" y="549275"/>
            <a:ext cx="739775" cy="76200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华文新魏" panose="02010800040101010101" pitchFamily="2" charset="-122"/>
              </a:rPr>
              <a:t>北</a:t>
            </a:r>
          </a:p>
        </p:txBody>
      </p:sp>
      <p:grpSp>
        <p:nvGrpSpPr>
          <p:cNvPr id="29706" name="Group 22"/>
          <p:cNvGrpSpPr/>
          <p:nvPr/>
        </p:nvGrpSpPr>
        <p:grpSpPr>
          <a:xfrm>
            <a:off x="901700" y="3433763"/>
            <a:ext cx="7129463" cy="215900"/>
            <a:chOff x="340" y="2750"/>
            <a:chExt cx="4491" cy="136"/>
          </a:xfrm>
        </p:grpSpPr>
        <p:sp>
          <p:nvSpPr>
            <p:cNvPr id="29724" name="Line 9"/>
            <p:cNvSpPr/>
            <p:nvPr/>
          </p:nvSpPr>
          <p:spPr>
            <a:xfrm>
              <a:off x="340" y="2750"/>
              <a:ext cx="0" cy="136"/>
            </a:xfrm>
            <a:prstGeom prst="line">
              <a:avLst/>
            </a:prstGeom>
            <a:ln w="635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5" name="Line 10"/>
            <p:cNvSpPr/>
            <p:nvPr/>
          </p:nvSpPr>
          <p:spPr>
            <a:xfrm>
              <a:off x="748" y="2750"/>
              <a:ext cx="0" cy="136"/>
            </a:xfrm>
            <a:prstGeom prst="line">
              <a:avLst/>
            </a:prstGeom>
            <a:ln w="635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6" name="Line 11"/>
            <p:cNvSpPr/>
            <p:nvPr/>
          </p:nvSpPr>
          <p:spPr>
            <a:xfrm>
              <a:off x="1157" y="2750"/>
              <a:ext cx="0" cy="136"/>
            </a:xfrm>
            <a:prstGeom prst="line">
              <a:avLst/>
            </a:prstGeom>
            <a:ln w="635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7" name="Line 12"/>
            <p:cNvSpPr/>
            <p:nvPr/>
          </p:nvSpPr>
          <p:spPr>
            <a:xfrm>
              <a:off x="1565" y="2750"/>
              <a:ext cx="0" cy="136"/>
            </a:xfrm>
            <a:prstGeom prst="line">
              <a:avLst/>
            </a:prstGeom>
            <a:ln w="635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8" name="Line 13"/>
            <p:cNvSpPr/>
            <p:nvPr/>
          </p:nvSpPr>
          <p:spPr>
            <a:xfrm>
              <a:off x="1973" y="2750"/>
              <a:ext cx="0" cy="136"/>
            </a:xfrm>
            <a:prstGeom prst="line">
              <a:avLst/>
            </a:prstGeom>
            <a:ln w="635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9" name="Line 14"/>
            <p:cNvSpPr/>
            <p:nvPr/>
          </p:nvSpPr>
          <p:spPr>
            <a:xfrm>
              <a:off x="2381" y="2750"/>
              <a:ext cx="0" cy="136"/>
            </a:xfrm>
            <a:prstGeom prst="line">
              <a:avLst/>
            </a:prstGeom>
            <a:ln w="635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0" name="Line 15"/>
            <p:cNvSpPr/>
            <p:nvPr/>
          </p:nvSpPr>
          <p:spPr>
            <a:xfrm>
              <a:off x="2790" y="2750"/>
              <a:ext cx="0" cy="136"/>
            </a:xfrm>
            <a:prstGeom prst="line">
              <a:avLst/>
            </a:prstGeom>
            <a:ln w="635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1" name="Line 16"/>
            <p:cNvSpPr/>
            <p:nvPr/>
          </p:nvSpPr>
          <p:spPr>
            <a:xfrm>
              <a:off x="3198" y="2750"/>
              <a:ext cx="0" cy="136"/>
            </a:xfrm>
            <a:prstGeom prst="line">
              <a:avLst/>
            </a:prstGeom>
            <a:ln w="635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2" name="Line 17"/>
            <p:cNvSpPr/>
            <p:nvPr/>
          </p:nvSpPr>
          <p:spPr>
            <a:xfrm>
              <a:off x="3606" y="2750"/>
              <a:ext cx="0" cy="136"/>
            </a:xfrm>
            <a:prstGeom prst="line">
              <a:avLst/>
            </a:prstGeom>
            <a:ln w="635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3" name="Line 18"/>
            <p:cNvSpPr/>
            <p:nvPr/>
          </p:nvSpPr>
          <p:spPr>
            <a:xfrm>
              <a:off x="4014" y="2750"/>
              <a:ext cx="0" cy="136"/>
            </a:xfrm>
            <a:prstGeom prst="line">
              <a:avLst/>
            </a:prstGeom>
            <a:ln w="635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4" name="Line 19"/>
            <p:cNvSpPr/>
            <p:nvPr/>
          </p:nvSpPr>
          <p:spPr>
            <a:xfrm>
              <a:off x="4423" y="2750"/>
              <a:ext cx="0" cy="136"/>
            </a:xfrm>
            <a:prstGeom prst="line">
              <a:avLst/>
            </a:prstGeom>
            <a:ln w="635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35" name="Line 20"/>
            <p:cNvSpPr/>
            <p:nvPr/>
          </p:nvSpPr>
          <p:spPr>
            <a:xfrm>
              <a:off x="4831" y="2750"/>
              <a:ext cx="0" cy="136"/>
            </a:xfrm>
            <a:prstGeom prst="line">
              <a:avLst/>
            </a:prstGeom>
            <a:ln w="635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07" name="AutoShape 23"/>
          <p:cNvSpPr/>
          <p:nvPr/>
        </p:nvSpPr>
        <p:spPr>
          <a:xfrm rot="5400000">
            <a:off x="1190625" y="2928938"/>
            <a:ext cx="71438" cy="649287"/>
          </a:xfrm>
          <a:prstGeom prst="leftBrace">
            <a:avLst>
              <a:gd name="adj1" fmla="val 75740"/>
              <a:gd name="adj2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9708" name="Text Box 24"/>
          <p:cNvSpPr txBox="1"/>
          <p:nvPr/>
        </p:nvSpPr>
        <p:spPr>
          <a:xfrm>
            <a:off x="757238" y="2709863"/>
            <a:ext cx="1039812" cy="579437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3200" dirty="0">
                <a:solidFill>
                  <a:srgbClr val="FF3300"/>
                </a:solidFill>
                <a:latin typeface="Arial" panose="020B0604020202020204" pitchFamily="34" charset="0"/>
              </a:rPr>
              <a:t>10</a:t>
            </a:r>
            <a:r>
              <a:rPr lang="zh-CN" altLang="en-US" sz="3200" dirty="0">
                <a:solidFill>
                  <a:srgbClr val="FF3300"/>
                </a:solidFill>
                <a:latin typeface="Arial" panose="020B0604020202020204" pitchFamily="34" charset="0"/>
              </a:rPr>
              <a:t>米</a:t>
            </a:r>
          </a:p>
        </p:txBody>
      </p:sp>
      <p:sp>
        <p:nvSpPr>
          <p:cNvPr id="29709" name="Oval 25"/>
          <p:cNvSpPr/>
          <p:nvPr/>
        </p:nvSpPr>
        <p:spPr>
          <a:xfrm>
            <a:off x="3997325" y="3500438"/>
            <a:ext cx="288925" cy="288925"/>
          </a:xfrm>
          <a:prstGeom prst="ellipse">
            <a:avLst/>
          </a:prstGeom>
          <a:solidFill>
            <a:srgbClr val="FF3300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514077" name="Group 29"/>
          <p:cNvGrpSpPr/>
          <p:nvPr/>
        </p:nvGrpSpPr>
        <p:grpSpPr>
          <a:xfrm>
            <a:off x="971550" y="4641850"/>
            <a:ext cx="7272338" cy="1739900"/>
            <a:chOff x="612" y="2924"/>
            <a:chExt cx="4581" cy="1096"/>
          </a:xfrm>
        </p:grpSpPr>
        <p:sp>
          <p:nvSpPr>
            <p:cNvPr id="29722" name="Text Box 27"/>
            <p:cNvSpPr txBox="1"/>
            <p:nvPr/>
          </p:nvSpPr>
          <p:spPr>
            <a:xfrm>
              <a:off x="612" y="2924"/>
              <a:ext cx="4581" cy="109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zh-CN" altLang="en-US" sz="3600" dirty="0">
                  <a:latin typeface="Arial" panose="020B0604020202020204" pitchFamily="34" charset="0"/>
                </a:rPr>
                <a:t>在阳光小学东面</a:t>
              </a:r>
              <a:r>
                <a:rPr lang="en-US" altLang="zh-CN" sz="3600" dirty="0">
                  <a:latin typeface="Arial" panose="020B0604020202020204" pitchFamily="34" charset="0"/>
                </a:rPr>
                <a:t>50</a:t>
              </a:r>
              <a:r>
                <a:rPr lang="zh-CN" altLang="en-US" sz="3600" dirty="0">
                  <a:latin typeface="Arial" panose="020B0604020202020204" pitchFamily="34" charset="0"/>
                </a:rPr>
                <a:t>米地方有一个超市，西边</a:t>
              </a:r>
              <a:r>
                <a:rPr lang="en-US" altLang="zh-CN" sz="3600" dirty="0">
                  <a:latin typeface="Arial" panose="020B0604020202020204" pitchFamily="34" charset="0"/>
                </a:rPr>
                <a:t>30</a:t>
              </a:r>
              <a:r>
                <a:rPr lang="zh-CN" altLang="en-US" sz="3600" dirty="0">
                  <a:latin typeface="Arial" panose="020B0604020202020204" pitchFamily="34" charset="0"/>
                </a:rPr>
                <a:t>米处有一个体育场，请你用   标出超市和体育场的位置。</a:t>
              </a:r>
            </a:p>
          </p:txBody>
        </p:sp>
        <p:sp>
          <p:nvSpPr>
            <p:cNvPr id="29723" name="AutoShape 28"/>
            <p:cNvSpPr/>
            <p:nvPr/>
          </p:nvSpPr>
          <p:spPr>
            <a:xfrm>
              <a:off x="1338" y="3702"/>
              <a:ext cx="227" cy="182"/>
            </a:xfrm>
            <a:prstGeom prst="triangle">
              <a:avLst>
                <a:gd name="adj" fmla="val 50000"/>
              </a:avLst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9711" name="Text Box 31"/>
          <p:cNvSpPr txBox="1"/>
          <p:nvPr/>
        </p:nvSpPr>
        <p:spPr>
          <a:xfrm>
            <a:off x="3278188" y="2882900"/>
            <a:ext cx="1800225" cy="51911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</a:rPr>
              <a:t>阳光小学</a:t>
            </a:r>
          </a:p>
        </p:txBody>
      </p:sp>
      <p:sp>
        <p:nvSpPr>
          <p:cNvPr id="514086" name="Text Box 38"/>
          <p:cNvSpPr txBox="1"/>
          <p:nvPr/>
        </p:nvSpPr>
        <p:spPr>
          <a:xfrm>
            <a:off x="8480425" y="3357563"/>
            <a:ext cx="588963" cy="579437"/>
          </a:xfrm>
          <a:prstGeom prst="rect">
            <a:avLst/>
          </a:prstGeom>
          <a:noFill/>
          <a:ln w="127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 dirty="0">
                <a:solidFill>
                  <a:srgbClr val="FF3300"/>
                </a:solidFill>
                <a:latin typeface="Arial" panose="020B0604020202020204" pitchFamily="34" charset="0"/>
              </a:rPr>
              <a:t>东</a:t>
            </a:r>
          </a:p>
        </p:txBody>
      </p:sp>
      <p:sp>
        <p:nvSpPr>
          <p:cNvPr id="514087" name="Text Box 39"/>
          <p:cNvSpPr txBox="1"/>
          <p:nvPr/>
        </p:nvSpPr>
        <p:spPr>
          <a:xfrm>
            <a:off x="22225" y="3213100"/>
            <a:ext cx="588963" cy="579438"/>
          </a:xfrm>
          <a:prstGeom prst="rect">
            <a:avLst/>
          </a:prstGeom>
          <a:noFill/>
          <a:ln w="127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 dirty="0">
                <a:solidFill>
                  <a:srgbClr val="FF3300"/>
                </a:solidFill>
                <a:latin typeface="Arial" panose="020B0604020202020204" pitchFamily="34" charset="0"/>
              </a:rPr>
              <a:t>西</a:t>
            </a:r>
          </a:p>
        </p:txBody>
      </p:sp>
      <p:sp>
        <p:nvSpPr>
          <p:cNvPr id="514088" name="Text Box 40"/>
          <p:cNvSpPr txBox="1"/>
          <p:nvPr/>
        </p:nvSpPr>
        <p:spPr>
          <a:xfrm>
            <a:off x="3856038" y="4002088"/>
            <a:ext cx="588962" cy="579437"/>
          </a:xfrm>
          <a:prstGeom prst="rect">
            <a:avLst/>
          </a:prstGeom>
          <a:noFill/>
          <a:ln w="127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 dirty="0">
                <a:solidFill>
                  <a:srgbClr val="FF3300"/>
                </a:solidFill>
                <a:latin typeface="Arial" panose="020B0604020202020204" pitchFamily="34" charset="0"/>
              </a:rPr>
              <a:t>南</a:t>
            </a:r>
          </a:p>
        </p:txBody>
      </p:sp>
      <p:sp>
        <p:nvSpPr>
          <p:cNvPr id="514089" name="Text Box 41"/>
          <p:cNvSpPr txBox="1"/>
          <p:nvPr/>
        </p:nvSpPr>
        <p:spPr>
          <a:xfrm>
            <a:off x="3924300" y="476250"/>
            <a:ext cx="719138" cy="579438"/>
          </a:xfrm>
          <a:prstGeom prst="rect">
            <a:avLst/>
          </a:prstGeom>
          <a:noFill/>
          <a:ln w="12700">
            <a:noFill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3200" dirty="0">
                <a:solidFill>
                  <a:srgbClr val="FF3300"/>
                </a:solidFill>
                <a:latin typeface="Arial" panose="020B0604020202020204" pitchFamily="34" charset="0"/>
              </a:rPr>
              <a:t>北</a:t>
            </a:r>
          </a:p>
        </p:txBody>
      </p:sp>
      <p:grpSp>
        <p:nvGrpSpPr>
          <p:cNvPr id="514091" name="Group 43"/>
          <p:cNvGrpSpPr/>
          <p:nvPr/>
        </p:nvGrpSpPr>
        <p:grpSpPr>
          <a:xfrm>
            <a:off x="6827838" y="2554288"/>
            <a:ext cx="1098550" cy="1089025"/>
            <a:chOff x="4301" y="1609"/>
            <a:chExt cx="692" cy="686"/>
          </a:xfrm>
        </p:grpSpPr>
        <p:sp>
          <p:nvSpPr>
            <p:cNvPr id="29720" name="AutoShape 33"/>
            <p:cNvSpPr/>
            <p:nvPr/>
          </p:nvSpPr>
          <p:spPr>
            <a:xfrm>
              <a:off x="4514" y="2069"/>
              <a:ext cx="226" cy="22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21" name="Rectangle 42"/>
            <p:cNvSpPr/>
            <p:nvPr/>
          </p:nvSpPr>
          <p:spPr>
            <a:xfrm>
              <a:off x="4301" y="1609"/>
              <a:ext cx="692" cy="40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3600" dirty="0">
                  <a:solidFill>
                    <a:srgbClr val="0000FF"/>
                  </a:solidFill>
                  <a:latin typeface="Arial" panose="020B0604020202020204" pitchFamily="34" charset="0"/>
                </a:rPr>
                <a:t>超市</a:t>
              </a:r>
            </a:p>
          </p:txBody>
        </p:sp>
      </p:grpSp>
      <p:grpSp>
        <p:nvGrpSpPr>
          <p:cNvPr id="514092" name="Group 44"/>
          <p:cNvGrpSpPr/>
          <p:nvPr/>
        </p:nvGrpSpPr>
        <p:grpSpPr>
          <a:xfrm>
            <a:off x="1419225" y="2524125"/>
            <a:ext cx="1557338" cy="1089025"/>
            <a:chOff x="4156" y="1609"/>
            <a:chExt cx="981" cy="686"/>
          </a:xfrm>
        </p:grpSpPr>
        <p:sp>
          <p:nvSpPr>
            <p:cNvPr id="29718" name="AutoShape 45"/>
            <p:cNvSpPr/>
            <p:nvPr/>
          </p:nvSpPr>
          <p:spPr>
            <a:xfrm>
              <a:off x="4514" y="2069"/>
              <a:ext cx="226" cy="226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19" name="Rectangle 46"/>
            <p:cNvSpPr/>
            <p:nvPr/>
          </p:nvSpPr>
          <p:spPr>
            <a:xfrm>
              <a:off x="4156" y="1609"/>
              <a:ext cx="981" cy="40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3600" dirty="0">
                  <a:solidFill>
                    <a:srgbClr val="0000FF"/>
                  </a:solidFill>
                  <a:latin typeface="Arial" panose="020B0604020202020204" pitchFamily="34" charset="0"/>
                </a:rPr>
                <a:t>体育场</a:t>
              </a:r>
            </a:p>
          </p:txBody>
        </p:sp>
      </p:grp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1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14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14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14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14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14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140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514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514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1000"/>
                                        <p:tgtEl>
                                          <p:spTgt spid="514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1000"/>
                                        <p:tgtEl>
                                          <p:spTgt spid="514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85" grpId="0" animBg="1"/>
      <p:bldP spid="514056" grpId="0"/>
      <p:bldP spid="514086" grpId="0"/>
      <p:bldP spid="514087" grpId="0"/>
      <p:bldP spid="514088" grpId="0"/>
      <p:bldP spid="5140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地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"/>
            <a:ext cx="831691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25" name="Line 5"/>
          <p:cNvSpPr/>
          <p:nvPr/>
        </p:nvSpPr>
        <p:spPr>
          <a:xfrm flipV="1">
            <a:off x="8585200" y="950913"/>
            <a:ext cx="0" cy="863600"/>
          </a:xfrm>
          <a:prstGeom prst="line">
            <a:avLst/>
          </a:prstGeom>
          <a:ln w="635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2726" name="Text Box 6"/>
          <p:cNvSpPr txBox="1"/>
          <p:nvPr/>
        </p:nvSpPr>
        <p:spPr>
          <a:xfrm>
            <a:off x="8224838" y="260350"/>
            <a:ext cx="739775" cy="76200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华文新魏" panose="02010800040101010101" pitchFamily="2" charset="-122"/>
              </a:rPr>
              <a:t>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150"/>
            <a:ext cx="9144000" cy="616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46" name="AutoShape 6"/>
          <p:cNvSpPr/>
          <p:nvPr/>
        </p:nvSpPr>
        <p:spPr>
          <a:xfrm>
            <a:off x="0" y="0"/>
            <a:ext cx="8135938" cy="242093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pPr algn="l"/>
            <a:r>
              <a:rPr lang="zh-CN" altLang="en-US" sz="3200" dirty="0">
                <a:latin typeface="Arial" panose="020B0604020202020204" pitchFamily="34" charset="0"/>
              </a:rPr>
              <a:t>右图是我国的五座名山，合称“五岳”。它</a:t>
            </a:r>
          </a:p>
          <a:p>
            <a:pPr algn="l"/>
            <a:r>
              <a:rPr lang="zh-CN" altLang="en-US" sz="3200" dirty="0">
                <a:latin typeface="Arial" panose="020B0604020202020204" pitchFamily="34" charset="0"/>
              </a:rPr>
              <a:t>们分别是中岳嵩山、东岳泰山、（   ）岳</a:t>
            </a:r>
          </a:p>
          <a:p>
            <a:pPr algn="l"/>
            <a:r>
              <a:rPr lang="zh-CN" altLang="en-US" sz="3200" dirty="0">
                <a:latin typeface="Arial" panose="020B0604020202020204" pitchFamily="34" charset="0"/>
              </a:rPr>
              <a:t>衡山、（    ）岳华山</a:t>
            </a:r>
            <a:r>
              <a:rPr lang="en-US" altLang="zh-CN" sz="3200" dirty="0">
                <a:latin typeface="Arial" panose="020B0604020202020204" pitchFamily="34" charset="0"/>
              </a:rPr>
              <a:t>,</a:t>
            </a:r>
            <a:r>
              <a:rPr lang="zh-CN" altLang="en-US" sz="3200" dirty="0">
                <a:latin typeface="Arial" panose="020B0604020202020204" pitchFamily="34" charset="0"/>
              </a:rPr>
              <a:t>（   ）岳恒山。</a:t>
            </a:r>
          </a:p>
        </p:txBody>
      </p:sp>
      <p:sp>
        <p:nvSpPr>
          <p:cNvPr id="522248" name="Text Box 8"/>
          <p:cNvSpPr txBox="1"/>
          <p:nvPr/>
        </p:nvSpPr>
        <p:spPr>
          <a:xfrm>
            <a:off x="1763713" y="1341438"/>
            <a:ext cx="639762" cy="641350"/>
          </a:xfrm>
          <a:prstGeom prst="rect">
            <a:avLst/>
          </a:prstGeom>
          <a:noFill/>
          <a:ln w="127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西</a:t>
            </a:r>
          </a:p>
        </p:txBody>
      </p:sp>
      <p:sp>
        <p:nvSpPr>
          <p:cNvPr id="522249" name="Text Box 9"/>
          <p:cNvSpPr txBox="1"/>
          <p:nvPr/>
        </p:nvSpPr>
        <p:spPr>
          <a:xfrm>
            <a:off x="4284663" y="1341438"/>
            <a:ext cx="639762" cy="641350"/>
          </a:xfrm>
          <a:prstGeom prst="rect">
            <a:avLst/>
          </a:prstGeom>
          <a:noFill/>
          <a:ln w="127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北</a:t>
            </a:r>
          </a:p>
        </p:txBody>
      </p:sp>
      <p:sp>
        <p:nvSpPr>
          <p:cNvPr id="522247" name="Text Box 7"/>
          <p:cNvSpPr txBox="1"/>
          <p:nvPr/>
        </p:nvSpPr>
        <p:spPr>
          <a:xfrm>
            <a:off x="6156325" y="836613"/>
            <a:ext cx="639763" cy="641350"/>
          </a:xfrm>
          <a:prstGeom prst="rect">
            <a:avLst/>
          </a:prstGeom>
          <a:noFill/>
          <a:ln w="127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52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2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52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6" grpId="0" animBg="1"/>
      <p:bldP spid="522248" grpId="0"/>
      <p:bldP spid="522249" grpId="0"/>
      <p:bldP spid="5222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/>
          <p:nvPr/>
        </p:nvSpPr>
        <p:spPr>
          <a:xfrm>
            <a:off x="144463" y="620713"/>
            <a:ext cx="8820150" cy="5903912"/>
          </a:xfrm>
          <a:prstGeom prst="rect">
            <a:avLst/>
          </a:prstGeom>
          <a:solidFill>
            <a:srgbClr val="669900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zh-CN" sz="2800" dirty="0">
              <a:latin typeface="Arial" panose="020B0604020202020204" pitchFamily="34" charset="0"/>
            </a:endParaRPr>
          </a:p>
        </p:txBody>
      </p:sp>
      <p:pic>
        <p:nvPicPr>
          <p:cNvPr id="32771" name="Picture 3" descr="7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430213"/>
            <a:ext cx="8496300" cy="64277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8148" name="Group 4"/>
          <p:cNvGrpSpPr/>
          <p:nvPr/>
        </p:nvGrpSpPr>
        <p:grpSpPr>
          <a:xfrm>
            <a:off x="3851275" y="5516563"/>
            <a:ext cx="3529013" cy="1008062"/>
            <a:chOff x="2562" y="3475"/>
            <a:chExt cx="2223" cy="635"/>
          </a:xfrm>
        </p:grpSpPr>
        <p:sp>
          <p:nvSpPr>
            <p:cNvPr id="32785" name="Freeform 5"/>
            <p:cNvSpPr/>
            <p:nvPr/>
          </p:nvSpPr>
          <p:spPr>
            <a:xfrm>
              <a:off x="2562" y="3475"/>
              <a:ext cx="2087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087" y="635"/>
                </a:cxn>
                <a:cxn ang="0">
                  <a:pos x="1860" y="227"/>
                </a:cxn>
                <a:cxn ang="0">
                  <a:pos x="1044" y="0"/>
                </a:cxn>
                <a:cxn ang="0">
                  <a:pos x="273" y="227"/>
                </a:cxn>
                <a:cxn ang="0">
                  <a:pos x="0" y="635"/>
                </a:cxn>
              </a:cxnLst>
              <a:rect l="0" t="0" r="0" b="0"/>
              <a:pathLst>
                <a:path w="2087" h="635">
                  <a:moveTo>
                    <a:pt x="0" y="635"/>
                  </a:moveTo>
                  <a:lnTo>
                    <a:pt x="2087" y="635"/>
                  </a:lnTo>
                  <a:lnTo>
                    <a:pt x="1860" y="227"/>
                  </a:lnTo>
                  <a:lnTo>
                    <a:pt x="1044" y="0"/>
                  </a:lnTo>
                  <a:lnTo>
                    <a:pt x="273" y="227"/>
                  </a:lnTo>
                  <a:lnTo>
                    <a:pt x="0" y="635"/>
                  </a:ln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100000"/>
                  </a:srgbClr>
                </a:gs>
                <a:gs pos="100000">
                  <a:srgbClr val="003B00"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6" name="Text Box 6"/>
            <p:cNvSpPr txBox="1"/>
            <p:nvPr/>
          </p:nvSpPr>
          <p:spPr>
            <a:xfrm>
              <a:off x="2789" y="3630"/>
              <a:ext cx="1996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algn="l"/>
              <a:r>
                <a:rPr lang="zh-CN" altLang="en-US" dirty="0">
                  <a:solidFill>
                    <a:srgbClr val="FFFF99"/>
                  </a:solidFill>
                  <a:latin typeface="Arial" panose="020B0604020202020204" pitchFamily="34" charset="0"/>
                  <a:ea typeface="华文新魏" panose="02010800040101010101" pitchFamily="2" charset="-122"/>
                </a:rPr>
                <a:t>我的收获</a:t>
              </a:r>
            </a:p>
          </p:txBody>
        </p:sp>
      </p:grpSp>
      <p:pic>
        <p:nvPicPr>
          <p:cNvPr id="32773" name="Picture 7" descr="图片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388" y="5013325"/>
            <a:ext cx="1504950" cy="1495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8159" name="Rectangle 15"/>
          <p:cNvSpPr/>
          <p:nvPr/>
        </p:nvSpPr>
        <p:spPr>
          <a:xfrm>
            <a:off x="250825" y="4581525"/>
            <a:ext cx="3600450" cy="187166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zh-CN" sz="3600" dirty="0">
              <a:latin typeface="Arial" panose="020B0604020202020204" pitchFamily="34" charset="0"/>
            </a:endParaRPr>
          </a:p>
        </p:txBody>
      </p:sp>
      <p:sp>
        <p:nvSpPr>
          <p:cNvPr id="518160" name="Text Box 16"/>
          <p:cNvSpPr txBox="1"/>
          <p:nvPr/>
        </p:nvSpPr>
        <p:spPr>
          <a:xfrm>
            <a:off x="477838" y="4654550"/>
            <a:ext cx="3228975" cy="82391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4800" dirty="0">
                <a:solidFill>
                  <a:srgbClr val="CC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东与西相对</a:t>
            </a:r>
          </a:p>
        </p:txBody>
      </p:sp>
      <p:sp>
        <p:nvSpPr>
          <p:cNvPr id="518161" name="Text Box 17"/>
          <p:cNvSpPr txBox="1"/>
          <p:nvPr/>
        </p:nvSpPr>
        <p:spPr>
          <a:xfrm>
            <a:off x="538163" y="5518150"/>
            <a:ext cx="3228975" cy="82391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4800" dirty="0">
                <a:solidFill>
                  <a:srgbClr val="CC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南与北相对</a:t>
            </a:r>
          </a:p>
        </p:txBody>
      </p:sp>
      <p:sp>
        <p:nvSpPr>
          <p:cNvPr id="518162" name="Text Box 18"/>
          <p:cNvSpPr txBox="1"/>
          <p:nvPr/>
        </p:nvSpPr>
        <p:spPr>
          <a:xfrm>
            <a:off x="6948488" y="2708275"/>
            <a:ext cx="1030287" cy="1108075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6600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东</a:t>
            </a:r>
          </a:p>
        </p:txBody>
      </p:sp>
      <p:sp>
        <p:nvSpPr>
          <p:cNvPr id="518163" name="Text Box 19"/>
          <p:cNvSpPr txBox="1"/>
          <p:nvPr/>
        </p:nvSpPr>
        <p:spPr>
          <a:xfrm>
            <a:off x="1187450" y="2636838"/>
            <a:ext cx="1030288" cy="1108075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6600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西</a:t>
            </a:r>
          </a:p>
        </p:txBody>
      </p:sp>
      <p:sp>
        <p:nvSpPr>
          <p:cNvPr id="518164" name="Text Box 20"/>
          <p:cNvSpPr txBox="1"/>
          <p:nvPr/>
        </p:nvSpPr>
        <p:spPr>
          <a:xfrm>
            <a:off x="4079875" y="1196975"/>
            <a:ext cx="1030288" cy="110807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6600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北</a:t>
            </a:r>
          </a:p>
        </p:txBody>
      </p:sp>
      <p:sp>
        <p:nvSpPr>
          <p:cNvPr id="518165" name="Text Box 21"/>
          <p:cNvSpPr txBox="1"/>
          <p:nvPr/>
        </p:nvSpPr>
        <p:spPr>
          <a:xfrm>
            <a:off x="4067175" y="3921125"/>
            <a:ext cx="1030288" cy="110807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6600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南</a:t>
            </a:r>
          </a:p>
        </p:txBody>
      </p:sp>
      <p:grpSp>
        <p:nvGrpSpPr>
          <p:cNvPr id="518166" name="Group 22"/>
          <p:cNvGrpSpPr/>
          <p:nvPr/>
        </p:nvGrpSpPr>
        <p:grpSpPr>
          <a:xfrm>
            <a:off x="-323850" y="4870450"/>
            <a:ext cx="5994400" cy="1798638"/>
            <a:chOff x="476" y="392"/>
            <a:chExt cx="3776" cy="1133"/>
          </a:xfrm>
        </p:grpSpPr>
        <p:sp>
          <p:nvSpPr>
            <p:cNvPr id="32783" name="Text Box 23"/>
            <p:cNvSpPr txBox="1"/>
            <p:nvPr/>
          </p:nvSpPr>
          <p:spPr>
            <a:xfrm flipH="1">
              <a:off x="930" y="455"/>
              <a:ext cx="3322" cy="790"/>
            </a:xfrm>
            <a:prstGeom prst="rect">
              <a:avLst/>
            </a:prstGeom>
            <a:solidFill>
              <a:schemeClr val="bg1"/>
            </a:solidFill>
            <a:ln w="63500" cap="flat" cmpd="sng">
              <a:pattFill prst="sphere">
                <a:fgClr>
                  <a:srgbClr val="0000FF"/>
                </a:fgClr>
                <a:bgClr>
                  <a:srgbClr val="FFFFFF"/>
                </a:bgClr>
              </a:patt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>
              <a:spAutoFit/>
            </a:bodyPr>
            <a:lstStyle/>
            <a:p>
              <a:pPr algn="l"/>
              <a:r>
                <a:rPr lang="zh-CN" altLang="en-US" sz="3600" b="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地图通常是按上北下南，</a:t>
              </a:r>
            </a:p>
            <a:p>
              <a:pPr algn="l"/>
              <a:r>
                <a:rPr lang="zh-CN" altLang="en-US" sz="3600" b="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左西右东来绘制的。</a:t>
              </a:r>
            </a:p>
          </p:txBody>
        </p:sp>
        <p:pic>
          <p:nvPicPr>
            <p:cNvPr id="32784" name="Picture 24" descr="女孩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76" y="392"/>
              <a:ext cx="567" cy="113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18170" name="AutoShape 26"/>
          <p:cNvSpPr/>
          <p:nvPr/>
        </p:nvSpPr>
        <p:spPr>
          <a:xfrm>
            <a:off x="6227763" y="2565400"/>
            <a:ext cx="1079500" cy="2449513"/>
          </a:xfrm>
          <a:prstGeom prst="curvedLeftArrow">
            <a:avLst>
              <a:gd name="adj1" fmla="val 45382"/>
              <a:gd name="adj2" fmla="val 90764"/>
              <a:gd name="adj3" fmla="val 33333"/>
            </a:avLst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8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8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autoRev="1" fill="hold"/>
                                        <p:tgtEl>
                                          <p:spTgt spid="518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autoRev="1" fill="hold"/>
                                        <p:tgtEl>
                                          <p:spTgt spid="518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518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518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autoRev="1" fill="hold"/>
                                        <p:tgtEl>
                                          <p:spTgt spid="518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autoRev="1" fill="hold"/>
                                        <p:tgtEl>
                                          <p:spTgt spid="518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518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518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hold"/>
                                        <p:tgtEl>
                                          <p:spTgt spid="518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hold"/>
                                        <p:tgtEl>
                                          <p:spTgt spid="518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hold"/>
                                        <p:tgtEl>
                                          <p:spTgt spid="518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518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hold"/>
                                        <p:tgtEl>
                                          <p:spTgt spid="518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hold"/>
                                        <p:tgtEl>
                                          <p:spTgt spid="518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518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518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1.11111E-6 L -0.24288 -0.0060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18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0" y="-3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 -2.22222E-6 L 0.26111 0.004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18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autoRev="1" fill="hold"/>
                                        <p:tgtEl>
                                          <p:spTgt spid="518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autoRev="1" fill="hold"/>
                                        <p:tgtEl>
                                          <p:spTgt spid="518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518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autoRev="1" fill="hold"/>
                                        <p:tgtEl>
                                          <p:spTgt spid="518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autoRev="1" fill="hold"/>
                                        <p:tgtEl>
                                          <p:spTgt spid="518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autoRev="1" fill="hold"/>
                                        <p:tgtEl>
                                          <p:spTgt spid="518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500" autoRev="1" fill="hold"/>
                                        <p:tgtEl>
                                          <p:spTgt spid="518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autoRev="1" fill="hold"/>
                                        <p:tgtEl>
                                          <p:spTgt spid="518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hold"/>
                                        <p:tgtEl>
                                          <p:spTgt spid="518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hold"/>
                                        <p:tgtEl>
                                          <p:spTgt spid="518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250" autoRev="1" fill="hold"/>
                                        <p:tgtEl>
                                          <p:spTgt spid="518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hold"/>
                                        <p:tgtEl>
                                          <p:spTgt spid="518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autoRev="1" fill="hold"/>
                                        <p:tgtEl>
                                          <p:spTgt spid="518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" dur="250" autoRev="1" fill="hold"/>
                                        <p:tgtEl>
                                          <p:spTgt spid="518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250" autoRev="1" fill="hold"/>
                                        <p:tgtEl>
                                          <p:spTgt spid="518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autoRev="1" fill="hold"/>
                                        <p:tgtEl>
                                          <p:spTgt spid="518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2037 L -2.77778E-6 0.0847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18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1296 L -3.88889E-6 -0.0814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18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1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18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18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18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18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18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18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1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518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518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60" grpId="0"/>
      <p:bldP spid="518161" grpId="0"/>
      <p:bldP spid="518162" grpId="0" animBg="1"/>
      <p:bldP spid="518162" grpId="1" animBg="1"/>
      <p:bldP spid="518162" grpId="2" animBg="1"/>
      <p:bldP spid="518162" grpId="3" animBg="1"/>
      <p:bldP spid="518163" grpId="0" animBg="1"/>
      <p:bldP spid="518163" grpId="1" animBg="1"/>
      <p:bldP spid="518163" grpId="2" animBg="1"/>
      <p:bldP spid="518163" grpId="3" animBg="1"/>
      <p:bldP spid="518164" grpId="0" animBg="1"/>
      <p:bldP spid="518164" grpId="1" animBg="1"/>
      <p:bldP spid="518164" grpId="2" animBg="1"/>
      <p:bldP spid="518164" grpId="3" animBg="1"/>
      <p:bldP spid="518165" grpId="0" animBg="1"/>
      <p:bldP spid="518165" grpId="1" animBg="1"/>
      <p:bldP spid="518165" grpId="2" animBg="1"/>
      <p:bldP spid="518165" grpId="3" animBg="1"/>
      <p:bldP spid="5181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8627" name="Text Box 3"/>
          <p:cNvSpPr txBox="1"/>
          <p:nvPr/>
        </p:nvSpPr>
        <p:spPr>
          <a:xfrm>
            <a:off x="3167063" y="908050"/>
            <a:ext cx="5976937" cy="210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dirty="0">
                <a:latin typeface="楷体_GB2312" pitchFamily="49" charset="-122"/>
              </a:rPr>
              <a:t>早晨起来，面向太阳，         前面是东，后面是西，  左面是北，右面是南。</a:t>
            </a:r>
          </a:p>
        </p:txBody>
      </p:sp>
      <p:sp>
        <p:nvSpPr>
          <p:cNvPr id="538628" name="Text Box 4"/>
          <p:cNvSpPr txBox="1">
            <a:spLocks noChangeArrowheads="1"/>
          </p:cNvSpPr>
          <p:nvPr/>
        </p:nvSpPr>
        <p:spPr bwMode="auto">
          <a:xfrm>
            <a:off x="827088" y="765175"/>
            <a:ext cx="151288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algn="l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6000" kern="1200" cap="none" spc="0" normalizeH="0" baseline="0" noProof="0">
                <a:solidFill>
                  <a:srgbClr val="FF66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楷体_GB2312" pitchFamily="49" charset="-122"/>
                <a:cs typeface="+mn-cs"/>
              </a:rPr>
              <a:t>儿歌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3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3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2"/>
          <p:cNvSpPr/>
          <p:nvPr/>
        </p:nvSpPr>
        <p:spPr>
          <a:xfrm>
            <a:off x="215900" y="620713"/>
            <a:ext cx="8820150" cy="59039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zh-CN" sz="3600" dirty="0">
              <a:latin typeface="Arial" panose="020B0604020202020204" pitchFamily="34" charset="0"/>
            </a:endParaRPr>
          </a:p>
        </p:txBody>
      </p:sp>
      <p:grpSp>
        <p:nvGrpSpPr>
          <p:cNvPr id="511006" name="Group 30"/>
          <p:cNvGrpSpPr/>
          <p:nvPr/>
        </p:nvGrpSpPr>
        <p:grpSpPr>
          <a:xfrm>
            <a:off x="3203575" y="2635250"/>
            <a:ext cx="2736850" cy="1873250"/>
            <a:chOff x="2018" y="1570"/>
            <a:chExt cx="1724" cy="1180"/>
          </a:xfrm>
        </p:grpSpPr>
        <p:sp>
          <p:nvSpPr>
            <p:cNvPr id="33817" name="Rectangle 21"/>
            <p:cNvSpPr/>
            <p:nvPr/>
          </p:nvSpPr>
          <p:spPr>
            <a:xfrm>
              <a:off x="2018" y="1570"/>
              <a:ext cx="1701" cy="1134"/>
            </a:xfrm>
            <a:prstGeom prst="rect">
              <a:avLst/>
            </a:prstGeom>
            <a:solidFill>
              <a:srgbClr val="33CC33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pic>
          <p:nvPicPr>
            <p:cNvPr id="33818" name="Picture 17" descr="D003s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72" y="1640"/>
              <a:ext cx="350" cy="5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819" name="Picture 18" descr="D003s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36" y="2024"/>
              <a:ext cx="350" cy="5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820" name="Picture 19" descr="D003s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00" y="1842"/>
              <a:ext cx="350" cy="5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821" name="Picture 20" descr="D003s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9" y="1661"/>
              <a:ext cx="350" cy="5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822" name="Picture 22" descr="D003s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93" y="1756"/>
              <a:ext cx="350" cy="5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823" name="Picture 23" descr="D003s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20" y="2140"/>
              <a:ext cx="350" cy="5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824" name="Picture 24" descr="D003s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92" y="2185"/>
              <a:ext cx="350" cy="5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825" name="Picture 25" descr="D003s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21" y="1888"/>
              <a:ext cx="350" cy="5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826" name="Picture 26" descr="D003s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88" y="1640"/>
              <a:ext cx="350" cy="5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827" name="Picture 27" descr="D003s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35" y="2069"/>
              <a:ext cx="350" cy="5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828" name="Picture 28" descr="D003s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08" y="2115"/>
              <a:ext cx="350" cy="5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829" name="Picture 29" descr="D003s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18" y="2160"/>
              <a:ext cx="350" cy="56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510985" name="Picture 9" descr="的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" y="4508500"/>
            <a:ext cx="2867025" cy="2663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0986" name="Picture 10" descr="t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25" y="260350"/>
            <a:ext cx="4319588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0987" name="Picture 11" descr="i 拷贝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1500" y="4510088"/>
            <a:ext cx="4321175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0988" name="Picture 12" descr="主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84162" y="260350"/>
            <a:ext cx="4279900" cy="2881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0989" name="Picture 13" descr="的上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3363" y="260350"/>
            <a:ext cx="4319587" cy="2881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0990" name="Picture 14" descr="和主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3363" y="4437063"/>
            <a:ext cx="4319587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0991" name="Picture 15" descr="tt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8838" y="2243138"/>
            <a:ext cx="4321175" cy="2914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1007" name="Picture 31" descr="和主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73137" y="2276475"/>
            <a:ext cx="4176712" cy="287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1014" name="Rectangle 38"/>
          <p:cNvSpPr/>
          <p:nvPr/>
        </p:nvSpPr>
        <p:spPr>
          <a:xfrm>
            <a:off x="3924300" y="1773238"/>
            <a:ext cx="1295400" cy="576262"/>
          </a:xfrm>
          <a:prstGeom prst="rect">
            <a:avLst/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3499999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 anchorCtr="0"/>
          <a:lstStyle/>
          <a:p>
            <a:r>
              <a:rPr lang="zh-CN" altLang="en-US" sz="3200" dirty="0">
                <a:latin typeface="Arial" panose="020B0604020202020204" pitchFamily="34" charset="0"/>
              </a:rPr>
              <a:t>体育场</a:t>
            </a:r>
          </a:p>
        </p:txBody>
      </p:sp>
      <p:sp>
        <p:nvSpPr>
          <p:cNvPr id="511015" name="Rectangle 39"/>
          <p:cNvSpPr/>
          <p:nvPr/>
        </p:nvSpPr>
        <p:spPr>
          <a:xfrm>
            <a:off x="395288" y="5445125"/>
            <a:ext cx="1295400" cy="576263"/>
          </a:xfrm>
          <a:prstGeom prst="rect">
            <a:avLst/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none" lIns="90000" tIns="46800" rIns="90000" bIns="46800" anchor="ctr" anchorCtr="0"/>
          <a:lstStyle/>
          <a:p>
            <a:r>
              <a:rPr lang="zh-CN" altLang="en-US" sz="3200" dirty="0">
                <a:latin typeface="Arial" panose="020B0604020202020204" pitchFamily="34" charset="0"/>
              </a:rPr>
              <a:t>医 院</a:t>
            </a:r>
          </a:p>
        </p:txBody>
      </p:sp>
      <p:sp>
        <p:nvSpPr>
          <p:cNvPr id="511016" name="Rectangle 40"/>
          <p:cNvSpPr/>
          <p:nvPr/>
        </p:nvSpPr>
        <p:spPr>
          <a:xfrm>
            <a:off x="6516688" y="1700213"/>
            <a:ext cx="1295400" cy="576262"/>
          </a:xfrm>
          <a:prstGeom prst="rect">
            <a:avLst/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3499999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 anchorCtr="0"/>
          <a:lstStyle/>
          <a:p>
            <a:r>
              <a:rPr lang="zh-CN" altLang="en-US" sz="3200" dirty="0">
                <a:latin typeface="Arial" panose="020B0604020202020204" pitchFamily="34" charset="0"/>
              </a:rPr>
              <a:t>少年宫</a:t>
            </a:r>
          </a:p>
        </p:txBody>
      </p:sp>
      <p:sp>
        <p:nvSpPr>
          <p:cNvPr id="511017" name="Rectangle 41"/>
          <p:cNvSpPr/>
          <p:nvPr/>
        </p:nvSpPr>
        <p:spPr>
          <a:xfrm>
            <a:off x="6732588" y="3429000"/>
            <a:ext cx="1511300" cy="576263"/>
          </a:xfrm>
          <a:prstGeom prst="rect">
            <a:avLst/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3499999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 anchorCtr="0"/>
          <a:lstStyle/>
          <a:p>
            <a:r>
              <a:rPr lang="zh-CN" altLang="en-US" sz="3200" dirty="0">
                <a:latin typeface="Arial" panose="020B0604020202020204" pitchFamily="34" charset="0"/>
              </a:rPr>
              <a:t>电影院</a:t>
            </a:r>
          </a:p>
        </p:txBody>
      </p:sp>
      <p:sp>
        <p:nvSpPr>
          <p:cNvPr id="511018" name="AutoShape 42"/>
          <p:cNvSpPr/>
          <p:nvPr/>
        </p:nvSpPr>
        <p:spPr>
          <a:xfrm flipH="1">
            <a:off x="179388" y="1701800"/>
            <a:ext cx="3421062" cy="1439863"/>
          </a:xfrm>
          <a:prstGeom prst="cloudCallout">
            <a:avLst>
              <a:gd name="adj1" fmla="val -67773"/>
              <a:gd name="adj2" fmla="val 63116"/>
            </a:avLst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90000" tIns="46800" rIns="90000" bIns="46800" anchor="ctr" anchorCtr="0"/>
          <a:lstStyle/>
          <a:p>
            <a:r>
              <a:rPr lang="zh-CN" altLang="en-US" sz="3200" dirty="0">
                <a:latin typeface="Arial" panose="020B0604020202020204" pitchFamily="34" charset="0"/>
              </a:rPr>
              <a:t>请问去少年宫怎么走？</a:t>
            </a:r>
          </a:p>
        </p:txBody>
      </p:sp>
      <p:pic>
        <p:nvPicPr>
          <p:cNvPr id="511013" name="Picture 37" descr="O054s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2708275"/>
            <a:ext cx="1327150" cy="2076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1020" name="Line 44"/>
          <p:cNvSpPr/>
          <p:nvPr/>
        </p:nvSpPr>
        <p:spPr>
          <a:xfrm flipV="1">
            <a:off x="6080125" y="1166813"/>
            <a:ext cx="0" cy="533400"/>
          </a:xfrm>
          <a:prstGeom prst="line">
            <a:avLst/>
          </a:prstGeom>
          <a:ln w="635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1021" name="Text Box 45"/>
          <p:cNvSpPr txBox="1"/>
          <p:nvPr/>
        </p:nvSpPr>
        <p:spPr>
          <a:xfrm>
            <a:off x="5795963" y="615950"/>
            <a:ext cx="587375" cy="579438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华文新魏" panose="02010800040101010101" pitchFamily="2" charset="-122"/>
              </a:rPr>
              <a:t>北</a:t>
            </a:r>
          </a:p>
        </p:txBody>
      </p:sp>
      <p:pic>
        <p:nvPicPr>
          <p:cNvPr id="511012" name="Picture 36" descr="O143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3800" y="2647950"/>
            <a:ext cx="1038225" cy="2076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1022" name="Text Box 46"/>
          <p:cNvSpPr txBox="1"/>
          <p:nvPr/>
        </p:nvSpPr>
        <p:spPr>
          <a:xfrm>
            <a:off x="8267700" y="3068638"/>
            <a:ext cx="876300" cy="9239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5400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东</a:t>
            </a:r>
          </a:p>
        </p:txBody>
      </p:sp>
      <p:sp>
        <p:nvSpPr>
          <p:cNvPr id="511023" name="Text Box 47"/>
          <p:cNvSpPr txBox="1"/>
          <p:nvPr/>
        </p:nvSpPr>
        <p:spPr>
          <a:xfrm>
            <a:off x="0" y="2924175"/>
            <a:ext cx="876300" cy="9239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5400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西</a:t>
            </a:r>
          </a:p>
        </p:txBody>
      </p:sp>
      <p:sp>
        <p:nvSpPr>
          <p:cNvPr id="511024" name="Text Box 48"/>
          <p:cNvSpPr txBox="1"/>
          <p:nvPr/>
        </p:nvSpPr>
        <p:spPr>
          <a:xfrm>
            <a:off x="4067175" y="0"/>
            <a:ext cx="876300" cy="9239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5400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北</a:t>
            </a:r>
          </a:p>
        </p:txBody>
      </p:sp>
      <p:sp>
        <p:nvSpPr>
          <p:cNvPr id="511025" name="Text Box 49"/>
          <p:cNvSpPr txBox="1"/>
          <p:nvPr/>
        </p:nvSpPr>
        <p:spPr>
          <a:xfrm>
            <a:off x="3924300" y="5934075"/>
            <a:ext cx="876300" cy="9239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5400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南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1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1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1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1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1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1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1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1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1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1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5110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511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51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5110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1014" grpId="0" animBg="1"/>
      <p:bldP spid="511015" grpId="0" animBg="1"/>
      <p:bldP spid="511016" grpId="0" animBg="1"/>
      <p:bldP spid="511017" grpId="0" animBg="1"/>
      <p:bldP spid="511018" grpId="0" animBg="1"/>
      <p:bldP spid="511021" grpId="0"/>
      <p:bldP spid="511022" grpId="0" animBg="1"/>
      <p:bldP spid="511023" grpId="0" animBg="1"/>
      <p:bldP spid="511024" grpId="0" animBg="1"/>
      <p:bldP spid="5110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/>
          <p:nvPr/>
        </p:nvSpPr>
        <p:spPr>
          <a:xfrm>
            <a:off x="215900" y="620713"/>
            <a:ext cx="8820150" cy="59039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zh-CN" sz="3600" dirty="0">
              <a:latin typeface="Arial" panose="020B0604020202020204" pitchFamily="34" charset="0"/>
            </a:endParaRPr>
          </a:p>
        </p:txBody>
      </p:sp>
      <p:grpSp>
        <p:nvGrpSpPr>
          <p:cNvPr id="34819" name="Group 3"/>
          <p:cNvGrpSpPr/>
          <p:nvPr/>
        </p:nvGrpSpPr>
        <p:grpSpPr>
          <a:xfrm>
            <a:off x="3203575" y="2635250"/>
            <a:ext cx="2736850" cy="1873250"/>
            <a:chOff x="2018" y="1570"/>
            <a:chExt cx="1724" cy="1180"/>
          </a:xfrm>
        </p:grpSpPr>
        <p:sp>
          <p:nvSpPr>
            <p:cNvPr id="34843" name="Rectangle 4"/>
            <p:cNvSpPr/>
            <p:nvPr/>
          </p:nvSpPr>
          <p:spPr>
            <a:xfrm>
              <a:off x="2018" y="1570"/>
              <a:ext cx="1701" cy="1134"/>
            </a:xfrm>
            <a:prstGeom prst="rect">
              <a:avLst/>
            </a:prstGeom>
            <a:solidFill>
              <a:srgbClr val="33CC33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pic>
          <p:nvPicPr>
            <p:cNvPr id="34844" name="Picture 5" descr="D003s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72" y="1640"/>
              <a:ext cx="350" cy="5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45" name="Picture 6" descr="D003s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36" y="2024"/>
              <a:ext cx="350" cy="5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46" name="Picture 7" descr="D003s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00" y="1842"/>
              <a:ext cx="350" cy="5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47" name="Picture 8" descr="D003s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09" y="1661"/>
              <a:ext cx="350" cy="5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48" name="Picture 9" descr="D003s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93" y="1756"/>
              <a:ext cx="350" cy="5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49" name="Picture 10" descr="D003s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20" y="2140"/>
              <a:ext cx="350" cy="5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50" name="Picture 11" descr="D003s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92" y="2185"/>
              <a:ext cx="350" cy="5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51" name="Picture 12" descr="D003s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21" y="1888"/>
              <a:ext cx="350" cy="5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52" name="Picture 13" descr="D003s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88" y="1640"/>
              <a:ext cx="350" cy="5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53" name="Picture 14" descr="D003s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35" y="2069"/>
              <a:ext cx="350" cy="5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54" name="Picture 15" descr="D003s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08" y="2115"/>
              <a:ext cx="350" cy="56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55" name="Picture 16" descr="D003s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18" y="2160"/>
              <a:ext cx="350" cy="56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4820" name="Picture 17" descr="的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50" y="4508500"/>
            <a:ext cx="2867025" cy="2663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1" name="Picture 18" descr="t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425" y="260350"/>
            <a:ext cx="4319588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2" name="Picture 19" descr="i 拷贝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1500" y="4510088"/>
            <a:ext cx="4321175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3" name="Picture 20" descr="主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84162" y="260350"/>
            <a:ext cx="4279900" cy="2881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4" name="Picture 21" descr="的上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3363" y="260350"/>
            <a:ext cx="4319587" cy="2881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5" name="Picture 22" descr="和主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3363" y="4437063"/>
            <a:ext cx="4319587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6" name="Picture 23" descr="tt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8838" y="2243138"/>
            <a:ext cx="4321175" cy="2914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7" name="Picture 24" descr="和主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973137" y="2276475"/>
            <a:ext cx="4176712" cy="287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8" name="Picture 25" descr="O143s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3800" y="2647950"/>
            <a:ext cx="1038225" cy="2076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9" name="Rectangle 26"/>
          <p:cNvSpPr/>
          <p:nvPr/>
        </p:nvSpPr>
        <p:spPr>
          <a:xfrm>
            <a:off x="3924300" y="1700213"/>
            <a:ext cx="1295400" cy="576262"/>
          </a:xfrm>
          <a:prstGeom prst="rect">
            <a:avLst/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3499999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 anchorCtr="0"/>
          <a:lstStyle/>
          <a:p>
            <a:r>
              <a:rPr lang="zh-CN" altLang="en-US" sz="3200" dirty="0">
                <a:latin typeface="Arial" panose="020B0604020202020204" pitchFamily="34" charset="0"/>
              </a:rPr>
              <a:t>体育场</a:t>
            </a:r>
          </a:p>
        </p:txBody>
      </p:sp>
      <p:sp>
        <p:nvSpPr>
          <p:cNvPr id="34830" name="Rectangle 27"/>
          <p:cNvSpPr/>
          <p:nvPr/>
        </p:nvSpPr>
        <p:spPr>
          <a:xfrm>
            <a:off x="611188" y="5589588"/>
            <a:ext cx="1295400" cy="576262"/>
          </a:xfrm>
          <a:prstGeom prst="rect">
            <a:avLst/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none" lIns="90000" tIns="46800" rIns="90000" bIns="46800" anchor="ctr" anchorCtr="0"/>
          <a:lstStyle/>
          <a:p>
            <a:r>
              <a:rPr lang="zh-CN" altLang="en-US" sz="3200" dirty="0">
                <a:latin typeface="Arial" panose="020B0604020202020204" pitchFamily="34" charset="0"/>
              </a:rPr>
              <a:t>医 院</a:t>
            </a:r>
          </a:p>
        </p:txBody>
      </p:sp>
      <p:sp>
        <p:nvSpPr>
          <p:cNvPr id="34831" name="Rectangle 28"/>
          <p:cNvSpPr/>
          <p:nvPr/>
        </p:nvSpPr>
        <p:spPr>
          <a:xfrm>
            <a:off x="7380288" y="765175"/>
            <a:ext cx="1295400" cy="576263"/>
          </a:xfrm>
          <a:prstGeom prst="rect">
            <a:avLst/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3499999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 anchorCtr="0"/>
          <a:lstStyle/>
          <a:p>
            <a:r>
              <a:rPr lang="zh-CN" altLang="en-US" sz="3200" dirty="0">
                <a:latin typeface="Arial" panose="020B0604020202020204" pitchFamily="34" charset="0"/>
              </a:rPr>
              <a:t>少年宫</a:t>
            </a:r>
          </a:p>
        </p:txBody>
      </p:sp>
      <p:sp>
        <p:nvSpPr>
          <p:cNvPr id="34832" name="Rectangle 29"/>
          <p:cNvSpPr/>
          <p:nvPr/>
        </p:nvSpPr>
        <p:spPr>
          <a:xfrm>
            <a:off x="7019925" y="3429000"/>
            <a:ext cx="1295400" cy="576263"/>
          </a:xfrm>
          <a:prstGeom prst="rect">
            <a:avLst/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3499999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 anchorCtr="0"/>
          <a:lstStyle/>
          <a:p>
            <a:r>
              <a:rPr lang="zh-CN" altLang="en-US" sz="3200" dirty="0">
                <a:latin typeface="Arial" panose="020B0604020202020204" pitchFamily="34" charset="0"/>
              </a:rPr>
              <a:t>电影院</a:t>
            </a:r>
          </a:p>
        </p:txBody>
      </p:sp>
      <p:sp>
        <p:nvSpPr>
          <p:cNvPr id="513054" name="AutoShape 30"/>
          <p:cNvSpPr/>
          <p:nvPr/>
        </p:nvSpPr>
        <p:spPr>
          <a:xfrm flipH="1">
            <a:off x="179388" y="1701800"/>
            <a:ext cx="3421062" cy="1439863"/>
          </a:xfrm>
          <a:prstGeom prst="cloudCallout">
            <a:avLst>
              <a:gd name="adj1" fmla="val -67773"/>
              <a:gd name="adj2" fmla="val 63116"/>
            </a:avLst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90000" tIns="46800" rIns="90000" bIns="46800" anchor="ctr" anchorCtr="0"/>
          <a:lstStyle/>
          <a:p>
            <a:r>
              <a:rPr lang="zh-CN" altLang="en-US" sz="3200" dirty="0">
                <a:latin typeface="Arial" panose="020B0604020202020204" pitchFamily="34" charset="0"/>
              </a:rPr>
              <a:t>请问去少年宫怎么走？</a:t>
            </a:r>
          </a:p>
        </p:txBody>
      </p:sp>
      <p:sp>
        <p:nvSpPr>
          <p:cNvPr id="513057" name="AutoShape 33"/>
          <p:cNvSpPr/>
          <p:nvPr/>
        </p:nvSpPr>
        <p:spPr>
          <a:xfrm flipH="1">
            <a:off x="179388" y="1341438"/>
            <a:ext cx="3421062" cy="2087562"/>
          </a:xfrm>
          <a:prstGeom prst="cloudCallout">
            <a:avLst>
              <a:gd name="adj1" fmla="val -67912"/>
              <a:gd name="adj2" fmla="val 45056"/>
            </a:avLst>
          </a:prstGeom>
          <a:solidFill>
            <a:srgbClr val="CC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90000" tIns="46800" rIns="90000" bIns="46800" anchor="ctr" anchorCtr="0"/>
          <a:lstStyle/>
          <a:p>
            <a:r>
              <a:rPr lang="zh-CN" altLang="en-US" sz="3200" dirty="0">
                <a:latin typeface="Arial" panose="020B0604020202020204" pitchFamily="34" charset="0"/>
              </a:rPr>
              <a:t>如果我要去体育场可以怎么走？</a:t>
            </a:r>
          </a:p>
        </p:txBody>
      </p:sp>
      <p:pic>
        <p:nvPicPr>
          <p:cNvPr id="34835" name="Picture 31" descr="O054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2708275"/>
            <a:ext cx="1327150" cy="2076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36" name="Line 34"/>
          <p:cNvSpPr/>
          <p:nvPr/>
        </p:nvSpPr>
        <p:spPr>
          <a:xfrm flipV="1">
            <a:off x="6080125" y="1166813"/>
            <a:ext cx="0" cy="533400"/>
          </a:xfrm>
          <a:prstGeom prst="line">
            <a:avLst/>
          </a:prstGeom>
          <a:ln w="635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37" name="Text Box 35"/>
          <p:cNvSpPr txBox="1"/>
          <p:nvPr/>
        </p:nvSpPr>
        <p:spPr>
          <a:xfrm>
            <a:off x="5795963" y="615950"/>
            <a:ext cx="587375" cy="579438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华文新魏" panose="02010800040101010101" pitchFamily="2" charset="-122"/>
              </a:rPr>
              <a:t>北</a:t>
            </a:r>
          </a:p>
        </p:txBody>
      </p:sp>
      <p:sp>
        <p:nvSpPr>
          <p:cNvPr id="513056" name="AutoShape 32"/>
          <p:cNvSpPr/>
          <p:nvPr/>
        </p:nvSpPr>
        <p:spPr>
          <a:xfrm>
            <a:off x="4284663" y="4221163"/>
            <a:ext cx="4859337" cy="936625"/>
          </a:xfrm>
          <a:prstGeom prst="cloudCallout">
            <a:avLst>
              <a:gd name="adj1" fmla="val -25986"/>
              <a:gd name="adj2" fmla="val -145593"/>
            </a:avLst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90000" tIns="46800" rIns="90000" bIns="46800" anchor="ctr" anchorCtr="0"/>
          <a:lstStyle/>
          <a:p>
            <a:r>
              <a:rPr lang="zh-CN" altLang="en-US" sz="3200" dirty="0">
                <a:latin typeface="Arial" panose="020B0604020202020204" pitchFamily="34" charset="0"/>
              </a:rPr>
              <a:t>先向东再向北。</a:t>
            </a:r>
          </a:p>
        </p:txBody>
      </p:sp>
      <p:sp>
        <p:nvSpPr>
          <p:cNvPr id="513060" name="Text Box 36"/>
          <p:cNvSpPr txBox="1"/>
          <p:nvPr/>
        </p:nvSpPr>
        <p:spPr>
          <a:xfrm>
            <a:off x="8267700" y="3068638"/>
            <a:ext cx="876300" cy="9239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5400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东</a:t>
            </a:r>
          </a:p>
        </p:txBody>
      </p:sp>
      <p:sp>
        <p:nvSpPr>
          <p:cNvPr id="513061" name="Text Box 37"/>
          <p:cNvSpPr txBox="1"/>
          <p:nvPr/>
        </p:nvSpPr>
        <p:spPr>
          <a:xfrm>
            <a:off x="0" y="2924175"/>
            <a:ext cx="876300" cy="9239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5400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西</a:t>
            </a:r>
          </a:p>
        </p:txBody>
      </p:sp>
      <p:sp>
        <p:nvSpPr>
          <p:cNvPr id="513062" name="Text Box 38"/>
          <p:cNvSpPr txBox="1"/>
          <p:nvPr/>
        </p:nvSpPr>
        <p:spPr>
          <a:xfrm>
            <a:off x="4067175" y="0"/>
            <a:ext cx="876300" cy="9239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5400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北</a:t>
            </a:r>
          </a:p>
        </p:txBody>
      </p:sp>
      <p:sp>
        <p:nvSpPr>
          <p:cNvPr id="513063" name="Text Box 39"/>
          <p:cNvSpPr txBox="1"/>
          <p:nvPr/>
        </p:nvSpPr>
        <p:spPr>
          <a:xfrm>
            <a:off x="3924300" y="5934075"/>
            <a:ext cx="876300" cy="9239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5400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1000"/>
                                        <p:tgtEl>
                                          <p:spTgt spid="513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13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13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13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130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1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513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54" grpId="0" animBg="1"/>
      <p:bldP spid="513057" grpId="0" animBg="1"/>
      <p:bldP spid="513056" grpId="0" animBg="1"/>
      <p:bldP spid="513060" grpId="0" animBg="1"/>
      <p:bldP spid="513061" grpId="0" animBg="1"/>
      <p:bldP spid="513062" grpId="0" animBg="1"/>
      <p:bldP spid="51306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6" name="Group 26"/>
          <p:cNvGrpSpPr/>
          <p:nvPr/>
        </p:nvGrpSpPr>
        <p:grpSpPr>
          <a:xfrm>
            <a:off x="250825" y="2060575"/>
            <a:ext cx="4681538" cy="3311525"/>
            <a:chOff x="203" y="1480"/>
            <a:chExt cx="2949" cy="2086"/>
          </a:xfrm>
        </p:grpSpPr>
        <p:sp>
          <p:nvSpPr>
            <p:cNvPr id="35856" name="Line 8"/>
            <p:cNvSpPr/>
            <p:nvPr/>
          </p:nvSpPr>
          <p:spPr>
            <a:xfrm>
              <a:off x="1292" y="1480"/>
              <a:ext cx="0" cy="363"/>
            </a:xfrm>
            <a:prstGeom prst="line">
              <a:avLst/>
            </a:prstGeom>
            <a:ln w="63500" cap="flat" cmpd="sng">
              <a:solidFill>
                <a:srgbClr val="3333CC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7" name="Line 9"/>
            <p:cNvSpPr/>
            <p:nvPr/>
          </p:nvSpPr>
          <p:spPr>
            <a:xfrm>
              <a:off x="1292" y="1842"/>
              <a:ext cx="1860" cy="0"/>
            </a:xfrm>
            <a:prstGeom prst="line">
              <a:avLst/>
            </a:prstGeom>
            <a:ln w="63500" cap="flat" cmpd="sng">
              <a:solidFill>
                <a:srgbClr val="3333CC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8" name="Line 10"/>
            <p:cNvSpPr/>
            <p:nvPr/>
          </p:nvSpPr>
          <p:spPr>
            <a:xfrm>
              <a:off x="3152" y="1842"/>
              <a:ext cx="0" cy="1361"/>
            </a:xfrm>
            <a:prstGeom prst="line">
              <a:avLst/>
            </a:prstGeom>
            <a:ln w="63500" cap="flat" cmpd="sng">
              <a:solidFill>
                <a:srgbClr val="3333CC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9" name="Line 11"/>
            <p:cNvSpPr/>
            <p:nvPr/>
          </p:nvSpPr>
          <p:spPr>
            <a:xfrm flipH="1">
              <a:off x="2517" y="2432"/>
              <a:ext cx="635" cy="0"/>
            </a:xfrm>
            <a:prstGeom prst="line">
              <a:avLst/>
            </a:prstGeom>
            <a:ln w="63500" cap="flat" cmpd="sng">
              <a:solidFill>
                <a:srgbClr val="3333CC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0" name="Line 12"/>
            <p:cNvSpPr/>
            <p:nvPr/>
          </p:nvSpPr>
          <p:spPr>
            <a:xfrm>
              <a:off x="2517" y="2432"/>
              <a:ext cx="0" cy="318"/>
            </a:xfrm>
            <a:prstGeom prst="line">
              <a:avLst/>
            </a:prstGeom>
            <a:ln w="63500" cap="flat" cmpd="sng">
              <a:solidFill>
                <a:srgbClr val="3333CC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1" name="Line 13"/>
            <p:cNvSpPr/>
            <p:nvPr/>
          </p:nvSpPr>
          <p:spPr>
            <a:xfrm>
              <a:off x="1882" y="2432"/>
              <a:ext cx="0" cy="318"/>
            </a:xfrm>
            <a:prstGeom prst="line">
              <a:avLst/>
            </a:prstGeom>
            <a:ln w="63500" cap="flat" cmpd="sng">
              <a:solidFill>
                <a:srgbClr val="3333CC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2" name="Line 14"/>
            <p:cNvSpPr/>
            <p:nvPr/>
          </p:nvSpPr>
          <p:spPr>
            <a:xfrm flipH="1">
              <a:off x="1292" y="2432"/>
              <a:ext cx="590" cy="0"/>
            </a:xfrm>
            <a:prstGeom prst="line">
              <a:avLst/>
            </a:prstGeom>
            <a:ln w="63500" cap="flat" cmpd="sng">
              <a:solidFill>
                <a:srgbClr val="3333CC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3" name="Line 15"/>
            <p:cNvSpPr/>
            <p:nvPr/>
          </p:nvSpPr>
          <p:spPr>
            <a:xfrm>
              <a:off x="1292" y="2069"/>
              <a:ext cx="0" cy="363"/>
            </a:xfrm>
            <a:prstGeom prst="line">
              <a:avLst/>
            </a:prstGeom>
            <a:ln w="63500" cap="flat" cmpd="sng">
              <a:solidFill>
                <a:srgbClr val="3333CC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4" name="Line 16"/>
            <p:cNvSpPr/>
            <p:nvPr/>
          </p:nvSpPr>
          <p:spPr>
            <a:xfrm>
              <a:off x="793" y="3203"/>
              <a:ext cx="2359" cy="0"/>
            </a:xfrm>
            <a:prstGeom prst="line">
              <a:avLst/>
            </a:prstGeom>
            <a:ln w="63500" cap="flat" cmpd="sng">
              <a:solidFill>
                <a:srgbClr val="3333CC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5" name="Line 17"/>
            <p:cNvSpPr/>
            <p:nvPr/>
          </p:nvSpPr>
          <p:spPr>
            <a:xfrm>
              <a:off x="793" y="1480"/>
              <a:ext cx="0" cy="363"/>
            </a:xfrm>
            <a:prstGeom prst="line">
              <a:avLst/>
            </a:prstGeom>
            <a:ln w="63500" cap="flat" cmpd="sng">
              <a:solidFill>
                <a:srgbClr val="3333CC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6" name="Line 18"/>
            <p:cNvSpPr/>
            <p:nvPr/>
          </p:nvSpPr>
          <p:spPr>
            <a:xfrm>
              <a:off x="793" y="2069"/>
              <a:ext cx="0" cy="363"/>
            </a:xfrm>
            <a:prstGeom prst="line">
              <a:avLst/>
            </a:prstGeom>
            <a:ln w="63500" cap="flat" cmpd="sng">
              <a:solidFill>
                <a:srgbClr val="3333CC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7" name="Line 19"/>
            <p:cNvSpPr/>
            <p:nvPr/>
          </p:nvSpPr>
          <p:spPr>
            <a:xfrm flipH="1">
              <a:off x="203" y="2432"/>
              <a:ext cx="590" cy="0"/>
            </a:xfrm>
            <a:prstGeom prst="line">
              <a:avLst/>
            </a:prstGeom>
            <a:ln w="63500" cap="flat" cmpd="sng">
              <a:solidFill>
                <a:srgbClr val="3333CC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8" name="Line 20"/>
            <p:cNvSpPr/>
            <p:nvPr/>
          </p:nvSpPr>
          <p:spPr>
            <a:xfrm flipH="1">
              <a:off x="204" y="1842"/>
              <a:ext cx="590" cy="0"/>
            </a:xfrm>
            <a:prstGeom prst="line">
              <a:avLst/>
            </a:prstGeom>
            <a:ln w="63500" cap="flat" cmpd="sng">
              <a:solidFill>
                <a:srgbClr val="3333CC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9" name="Line 21"/>
            <p:cNvSpPr/>
            <p:nvPr/>
          </p:nvSpPr>
          <p:spPr>
            <a:xfrm>
              <a:off x="793" y="3203"/>
              <a:ext cx="0" cy="363"/>
            </a:xfrm>
            <a:prstGeom prst="line">
              <a:avLst/>
            </a:prstGeom>
            <a:ln w="63500" cap="flat" cmpd="sng">
              <a:solidFill>
                <a:srgbClr val="3333CC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0" name="Line 22"/>
            <p:cNvSpPr/>
            <p:nvPr/>
          </p:nvSpPr>
          <p:spPr>
            <a:xfrm>
              <a:off x="204" y="1842"/>
              <a:ext cx="0" cy="1724"/>
            </a:xfrm>
            <a:prstGeom prst="line">
              <a:avLst/>
            </a:prstGeom>
            <a:ln w="63500" cap="flat" cmpd="sng">
              <a:solidFill>
                <a:srgbClr val="3333CC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1" name="Line 23"/>
            <p:cNvSpPr/>
            <p:nvPr/>
          </p:nvSpPr>
          <p:spPr>
            <a:xfrm>
              <a:off x="1565" y="1979"/>
              <a:ext cx="0" cy="907"/>
            </a:xfrm>
            <a:prstGeom prst="line">
              <a:avLst/>
            </a:prstGeom>
            <a:ln w="63500" cap="flat" cmpd="sng">
              <a:solidFill>
                <a:srgbClr val="3333CC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2" name="Line 24"/>
            <p:cNvSpPr/>
            <p:nvPr/>
          </p:nvSpPr>
          <p:spPr>
            <a:xfrm>
              <a:off x="1474" y="1979"/>
              <a:ext cx="181" cy="0"/>
            </a:xfrm>
            <a:prstGeom prst="line">
              <a:avLst/>
            </a:prstGeom>
            <a:ln w="63500" cap="flat" cmpd="sng">
              <a:solidFill>
                <a:srgbClr val="3333CC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3" name="Line 25"/>
            <p:cNvSpPr/>
            <p:nvPr/>
          </p:nvSpPr>
          <p:spPr>
            <a:xfrm>
              <a:off x="1474" y="2886"/>
              <a:ext cx="181" cy="0"/>
            </a:xfrm>
            <a:prstGeom prst="line">
              <a:avLst/>
            </a:prstGeom>
            <a:ln w="63500" cap="flat" cmpd="sng">
              <a:solidFill>
                <a:srgbClr val="3333CC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01787" name="Text Box 27"/>
          <p:cNvSpPr txBox="1"/>
          <p:nvPr/>
        </p:nvSpPr>
        <p:spPr>
          <a:xfrm>
            <a:off x="1155700" y="1800225"/>
            <a:ext cx="895350" cy="519113"/>
          </a:xfrm>
          <a:prstGeom prst="rect">
            <a:avLst/>
          </a:prstGeom>
          <a:noFill/>
          <a:ln w="635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800" dirty="0">
                <a:solidFill>
                  <a:srgbClr val="FF3399"/>
                </a:solidFill>
                <a:latin typeface="Arial" panose="020B0604020202020204" pitchFamily="34" charset="0"/>
              </a:rPr>
              <a:t>进口</a:t>
            </a:r>
          </a:p>
        </p:txBody>
      </p:sp>
      <p:sp>
        <p:nvSpPr>
          <p:cNvPr id="501788" name="Text Box 28"/>
          <p:cNvSpPr txBox="1"/>
          <p:nvPr/>
        </p:nvSpPr>
        <p:spPr>
          <a:xfrm>
            <a:off x="977900" y="2593975"/>
            <a:ext cx="1252538" cy="519113"/>
          </a:xfrm>
          <a:prstGeom prst="rect">
            <a:avLst/>
          </a:prstGeom>
          <a:noFill/>
          <a:ln w="635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800" dirty="0">
                <a:solidFill>
                  <a:srgbClr val="FF3399"/>
                </a:solidFill>
                <a:latin typeface="Arial" panose="020B0604020202020204" pitchFamily="34" charset="0"/>
              </a:rPr>
              <a:t>绘画室</a:t>
            </a:r>
          </a:p>
        </p:txBody>
      </p:sp>
      <p:sp>
        <p:nvSpPr>
          <p:cNvPr id="501789" name="Text Box 29"/>
          <p:cNvSpPr txBox="1"/>
          <p:nvPr/>
        </p:nvSpPr>
        <p:spPr>
          <a:xfrm>
            <a:off x="2887663" y="2781300"/>
            <a:ext cx="1252537" cy="519113"/>
          </a:xfrm>
          <a:prstGeom prst="rect">
            <a:avLst/>
          </a:prstGeom>
          <a:noFill/>
          <a:ln w="635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800" dirty="0">
                <a:solidFill>
                  <a:srgbClr val="FF3399"/>
                </a:solidFill>
                <a:latin typeface="Arial" panose="020B0604020202020204" pitchFamily="34" charset="0"/>
              </a:rPr>
              <a:t>泥塑室</a:t>
            </a:r>
          </a:p>
        </p:txBody>
      </p:sp>
      <p:sp>
        <p:nvSpPr>
          <p:cNvPr id="501790" name="Text Box 30"/>
          <p:cNvSpPr txBox="1"/>
          <p:nvPr/>
        </p:nvSpPr>
        <p:spPr>
          <a:xfrm>
            <a:off x="2843213" y="3989388"/>
            <a:ext cx="1252537" cy="519112"/>
          </a:xfrm>
          <a:prstGeom prst="rect">
            <a:avLst/>
          </a:prstGeom>
          <a:noFill/>
          <a:ln w="635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800" dirty="0">
                <a:solidFill>
                  <a:srgbClr val="FF3399"/>
                </a:solidFill>
                <a:latin typeface="Arial" panose="020B0604020202020204" pitchFamily="34" charset="0"/>
              </a:rPr>
              <a:t>摄影室</a:t>
            </a:r>
          </a:p>
        </p:txBody>
      </p:sp>
      <p:sp>
        <p:nvSpPr>
          <p:cNvPr id="501791" name="Text Box 31"/>
          <p:cNvSpPr txBox="1"/>
          <p:nvPr/>
        </p:nvSpPr>
        <p:spPr>
          <a:xfrm>
            <a:off x="798513" y="3989388"/>
            <a:ext cx="1252537" cy="519112"/>
          </a:xfrm>
          <a:prstGeom prst="rect">
            <a:avLst/>
          </a:prstGeom>
          <a:noFill/>
          <a:ln w="635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800" dirty="0">
                <a:solidFill>
                  <a:srgbClr val="FF3399"/>
                </a:solidFill>
                <a:latin typeface="Arial" panose="020B0604020202020204" pitchFamily="34" charset="0"/>
              </a:rPr>
              <a:t>科技室</a:t>
            </a:r>
          </a:p>
        </p:txBody>
      </p:sp>
      <p:sp>
        <p:nvSpPr>
          <p:cNvPr id="501792" name="Line 32"/>
          <p:cNvSpPr/>
          <p:nvPr/>
        </p:nvSpPr>
        <p:spPr>
          <a:xfrm>
            <a:off x="755650" y="4868863"/>
            <a:ext cx="0" cy="431800"/>
          </a:xfrm>
          <a:prstGeom prst="line">
            <a:avLst/>
          </a:prstGeom>
          <a:ln w="38100" cap="flat" cmpd="sng">
            <a:solidFill>
              <a:srgbClr val="FF3399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01793" name="Text Box 33"/>
          <p:cNvSpPr txBox="1"/>
          <p:nvPr/>
        </p:nvSpPr>
        <p:spPr>
          <a:xfrm>
            <a:off x="323850" y="5229225"/>
            <a:ext cx="895350" cy="519113"/>
          </a:xfrm>
          <a:prstGeom prst="rect">
            <a:avLst/>
          </a:prstGeom>
          <a:noFill/>
          <a:ln w="635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800" dirty="0">
                <a:solidFill>
                  <a:srgbClr val="FF3399"/>
                </a:solidFill>
                <a:latin typeface="Arial" panose="020B0604020202020204" pitchFamily="34" charset="0"/>
              </a:rPr>
              <a:t>出口</a:t>
            </a:r>
          </a:p>
        </p:txBody>
      </p:sp>
      <p:grpSp>
        <p:nvGrpSpPr>
          <p:cNvPr id="501796" name="Group 36"/>
          <p:cNvGrpSpPr/>
          <p:nvPr/>
        </p:nvGrpSpPr>
        <p:grpSpPr>
          <a:xfrm>
            <a:off x="4932363" y="1341438"/>
            <a:ext cx="4103687" cy="4608512"/>
            <a:chOff x="3107" y="845"/>
            <a:chExt cx="2585" cy="2903"/>
          </a:xfrm>
        </p:grpSpPr>
        <p:sp>
          <p:nvSpPr>
            <p:cNvPr id="35854" name="Rectangle 35"/>
            <p:cNvSpPr/>
            <p:nvPr/>
          </p:nvSpPr>
          <p:spPr>
            <a:xfrm>
              <a:off x="3151" y="845"/>
              <a:ext cx="2541" cy="2903"/>
            </a:xfrm>
            <a:prstGeom prst="rect">
              <a:avLst/>
            </a:prstGeom>
            <a:solidFill>
              <a:srgbClr val="FFFF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5855" name="Text Box 34"/>
            <p:cNvSpPr txBox="1"/>
            <p:nvPr/>
          </p:nvSpPr>
          <p:spPr>
            <a:xfrm>
              <a:off x="3107" y="929"/>
              <a:ext cx="2562" cy="2592"/>
            </a:xfrm>
            <a:prstGeom prst="rect">
              <a:avLst/>
            </a:prstGeom>
            <a:noFill/>
            <a:ln w="63500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algn="l"/>
              <a:r>
                <a:rPr lang="en-US" altLang="zh-CN" sz="3600" dirty="0">
                  <a:latin typeface="Arial" panose="020B0604020202020204" pitchFamily="34" charset="0"/>
                </a:rPr>
                <a:t>①</a:t>
              </a:r>
              <a:r>
                <a:rPr lang="zh-CN" altLang="en-US" sz="3200" dirty="0">
                  <a:latin typeface="Arial" panose="020B0604020202020204" pitchFamily="34" charset="0"/>
                </a:rPr>
                <a:t>摄影室在科技室的（     ）面，在泥塑室的（     ）面。</a:t>
              </a:r>
            </a:p>
            <a:p>
              <a:pPr algn="l"/>
              <a:r>
                <a:rPr lang="zh-CN" altLang="en-US" sz="3600" dirty="0">
                  <a:latin typeface="Arial" panose="020B0604020202020204" pitchFamily="34" charset="0"/>
                </a:rPr>
                <a:t>②</a:t>
              </a:r>
              <a:r>
                <a:rPr lang="zh-CN" altLang="en-US" sz="3200" dirty="0">
                  <a:latin typeface="Arial" panose="020B0604020202020204" pitchFamily="34" charset="0"/>
                </a:rPr>
                <a:t>从绘画室向（    ）走，到泥塑室</a:t>
              </a:r>
              <a:r>
                <a:rPr lang="en-US" altLang="zh-CN" sz="3200" dirty="0">
                  <a:latin typeface="Arial" panose="020B0604020202020204" pitchFamily="34" charset="0"/>
                </a:rPr>
                <a:t>;</a:t>
              </a:r>
              <a:r>
                <a:rPr lang="zh-CN" altLang="en-US" sz="3200" dirty="0">
                  <a:latin typeface="Arial" panose="020B0604020202020204" pitchFamily="34" charset="0"/>
                </a:rPr>
                <a:t>再向（    ）走，到摄影室</a:t>
              </a:r>
              <a:r>
                <a:rPr lang="en-US" altLang="zh-CN" sz="3200" dirty="0">
                  <a:latin typeface="Arial" panose="020B0604020202020204" pitchFamily="34" charset="0"/>
                </a:rPr>
                <a:t>;</a:t>
              </a:r>
              <a:r>
                <a:rPr lang="zh-CN" altLang="en-US" sz="3200" dirty="0">
                  <a:latin typeface="Arial" panose="020B0604020202020204" pitchFamily="34" charset="0"/>
                </a:rPr>
                <a:t>从摄影室向（    ）走</a:t>
              </a:r>
              <a:r>
                <a:rPr lang="en-US" altLang="zh-CN" sz="3200" dirty="0">
                  <a:latin typeface="Arial" panose="020B0604020202020204" pitchFamily="34" charset="0"/>
                </a:rPr>
                <a:t>,</a:t>
              </a:r>
              <a:r>
                <a:rPr lang="zh-CN" altLang="en-US" sz="3200" dirty="0">
                  <a:latin typeface="Arial" panose="020B0604020202020204" pitchFamily="34" charset="0"/>
                </a:rPr>
                <a:t>到科技室。</a:t>
              </a:r>
            </a:p>
          </p:txBody>
        </p:sp>
      </p:grpSp>
      <p:grpSp>
        <p:nvGrpSpPr>
          <p:cNvPr id="501799" name="Group 39"/>
          <p:cNvGrpSpPr/>
          <p:nvPr/>
        </p:nvGrpSpPr>
        <p:grpSpPr>
          <a:xfrm>
            <a:off x="3708400" y="866775"/>
            <a:ext cx="739775" cy="1338263"/>
            <a:chOff x="2336" y="546"/>
            <a:chExt cx="466" cy="843"/>
          </a:xfrm>
        </p:grpSpPr>
        <p:sp>
          <p:nvSpPr>
            <p:cNvPr id="35852" name="Line 37"/>
            <p:cNvSpPr/>
            <p:nvPr/>
          </p:nvSpPr>
          <p:spPr>
            <a:xfrm flipV="1">
              <a:off x="2562" y="935"/>
              <a:ext cx="0" cy="454"/>
            </a:xfrm>
            <a:prstGeom prst="line">
              <a:avLst/>
            </a:prstGeom>
            <a:ln w="38100" cap="flat" cmpd="sng">
              <a:solidFill>
                <a:srgbClr val="3333CC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53" name="Text Box 38"/>
            <p:cNvSpPr txBox="1"/>
            <p:nvPr/>
          </p:nvSpPr>
          <p:spPr>
            <a:xfrm>
              <a:off x="2336" y="546"/>
              <a:ext cx="466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dirty="0">
                  <a:solidFill>
                    <a:srgbClr val="3333CC"/>
                  </a:solidFill>
                  <a:latin typeface="Arial" panose="020B0604020202020204" pitchFamily="34" charset="0"/>
                  <a:ea typeface="华文新魏" panose="02010800040101010101" pitchFamily="2" charset="-122"/>
                </a:rPr>
                <a:t>北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0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50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1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1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1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1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7" grpId="0"/>
      <p:bldP spid="501788" grpId="0"/>
      <p:bldP spid="501789" grpId="0"/>
      <p:bldP spid="501790" grpId="0"/>
      <p:bldP spid="501791" grpId="0"/>
      <p:bldP spid="50179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8" name="Text Box 6"/>
          <p:cNvSpPr txBox="1"/>
          <p:nvPr/>
        </p:nvSpPr>
        <p:spPr>
          <a:xfrm>
            <a:off x="34925" y="4797425"/>
            <a:ext cx="9864725" cy="18002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l"/>
            <a:r>
              <a:rPr lang="en-US" altLang="zh-CN" sz="2800" dirty="0">
                <a:latin typeface="Arial" panose="020B0604020202020204" pitchFamily="34" charset="0"/>
              </a:rPr>
              <a:t>1</a:t>
            </a:r>
            <a:r>
              <a:rPr lang="zh-CN" altLang="en-US" sz="2800" dirty="0">
                <a:latin typeface="Arial" panose="020B0604020202020204" pitchFamily="34" charset="0"/>
              </a:rPr>
              <a:t>、花园街的西面有（    ）、（   ）、和（    ）。</a:t>
            </a:r>
          </a:p>
          <a:p>
            <a:pPr algn="l"/>
            <a:r>
              <a:rPr lang="en-US" altLang="zh-CN" sz="2800" dirty="0">
                <a:latin typeface="Arial" panose="020B0604020202020204" pitchFamily="34" charset="0"/>
              </a:rPr>
              <a:t>2</a:t>
            </a:r>
            <a:r>
              <a:rPr lang="zh-CN" altLang="en-US" sz="2800" dirty="0">
                <a:latin typeface="Arial" panose="020B0604020202020204" pitchFamily="34" charset="0"/>
              </a:rPr>
              <a:t>、体育馆在北京路的（  ）面，小吃店在超市的（  ）面。</a:t>
            </a:r>
          </a:p>
          <a:p>
            <a:pPr algn="l"/>
            <a:r>
              <a:rPr lang="en-US" altLang="zh-CN" sz="2800" dirty="0">
                <a:latin typeface="Arial" panose="020B0604020202020204" pitchFamily="34" charset="0"/>
              </a:rPr>
              <a:t>3</a:t>
            </a:r>
            <a:r>
              <a:rPr lang="zh-CN" altLang="en-US" sz="2800" dirty="0">
                <a:latin typeface="Arial" panose="020B0604020202020204" pitchFamily="34" charset="0"/>
              </a:rPr>
              <a:t>、说一说小川去学校，可以怎么走？</a:t>
            </a:r>
          </a:p>
          <a:p>
            <a:pPr algn="l"/>
            <a:r>
              <a:rPr lang="en-US" altLang="zh-CN" sz="2800" dirty="0">
                <a:latin typeface="Arial" panose="020B0604020202020204" pitchFamily="34" charset="0"/>
              </a:rPr>
              <a:t>4</a:t>
            </a:r>
            <a:r>
              <a:rPr lang="zh-CN" altLang="en-US" sz="2800" dirty="0">
                <a:latin typeface="Arial" panose="020B0604020202020204" pitchFamily="34" charset="0"/>
              </a:rPr>
              <a:t>、请画出小林去音像店所走的路线。</a:t>
            </a:r>
          </a:p>
        </p:txBody>
      </p:sp>
      <p:grpSp>
        <p:nvGrpSpPr>
          <p:cNvPr id="515111" name="Group 39"/>
          <p:cNvGrpSpPr/>
          <p:nvPr/>
        </p:nvGrpSpPr>
        <p:grpSpPr>
          <a:xfrm>
            <a:off x="1187450" y="381000"/>
            <a:ext cx="6553200" cy="4632325"/>
            <a:chOff x="748" y="240"/>
            <a:chExt cx="4128" cy="2918"/>
          </a:xfrm>
        </p:grpSpPr>
        <p:grpSp>
          <p:nvGrpSpPr>
            <p:cNvPr id="36868" name="Group 38"/>
            <p:cNvGrpSpPr/>
            <p:nvPr/>
          </p:nvGrpSpPr>
          <p:grpSpPr>
            <a:xfrm>
              <a:off x="748" y="240"/>
              <a:ext cx="4128" cy="2752"/>
              <a:chOff x="748" y="240"/>
              <a:chExt cx="4128" cy="2752"/>
            </a:xfrm>
          </p:grpSpPr>
          <p:sp>
            <p:nvSpPr>
              <p:cNvPr id="36870" name="Rectangle 20"/>
              <p:cNvSpPr/>
              <p:nvPr/>
            </p:nvSpPr>
            <p:spPr>
              <a:xfrm>
                <a:off x="748" y="443"/>
                <a:ext cx="3874" cy="2499"/>
              </a:xfrm>
              <a:prstGeom prst="rect">
                <a:avLst/>
              </a:prstGeom>
              <a:solidFill>
                <a:srgbClr val="669900"/>
              </a:solidFill>
              <a:ln w="38100" cap="flat" cmpd="sng">
                <a:solidFill>
                  <a:srgbClr val="CC66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36871" name="Picture 8" descr="BUILD021s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-291401" flipH="1">
                <a:off x="951" y="2341"/>
                <a:ext cx="612" cy="49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6872" name="Picture 9" descr="图片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2" y="1310"/>
                <a:ext cx="613" cy="54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6873" name="Picture 10" descr="图片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04" y="487"/>
                <a:ext cx="816" cy="46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6874" name="Picture 12" descr="BUILD001s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01" y="443"/>
                <a:ext cx="815" cy="55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6875" name="Picture 14" descr="r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2101" y="925"/>
                <a:ext cx="1603" cy="120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6876" name="Picture 16" descr="i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71" y="240"/>
                <a:ext cx="1834" cy="116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6877" name="Picture 17" descr="哈哈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53" y="1157"/>
                <a:ext cx="1223" cy="119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6878" name="Rectangle 21"/>
              <p:cNvSpPr/>
              <p:nvPr/>
            </p:nvSpPr>
            <p:spPr>
              <a:xfrm>
                <a:off x="748" y="1106"/>
                <a:ext cx="3868" cy="20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r>
                  <a:rPr lang="zh-CN" altLang="en-US" sz="2400" dirty="0">
                    <a:latin typeface="Arial" panose="020B0604020202020204" pitchFamily="34" charset="0"/>
                  </a:rPr>
                  <a:t>和                平                  路</a:t>
                </a:r>
              </a:p>
            </p:txBody>
          </p:sp>
          <p:sp>
            <p:nvSpPr>
              <p:cNvPr id="36879" name="Rectangle 23"/>
              <p:cNvSpPr/>
              <p:nvPr/>
            </p:nvSpPr>
            <p:spPr>
              <a:xfrm>
                <a:off x="748" y="2074"/>
                <a:ext cx="3856" cy="205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r>
                  <a:rPr lang="zh-CN" altLang="en-US" sz="2400" dirty="0">
                    <a:latin typeface="Arial" panose="020B0604020202020204" pitchFamily="34" charset="0"/>
                  </a:rPr>
                  <a:t>北                京                  路</a:t>
                </a:r>
              </a:p>
            </p:txBody>
          </p:sp>
          <p:sp>
            <p:nvSpPr>
              <p:cNvPr id="36880" name="Rectangle 24"/>
              <p:cNvSpPr/>
              <p:nvPr/>
            </p:nvSpPr>
            <p:spPr>
              <a:xfrm>
                <a:off x="1837" y="482"/>
                <a:ext cx="204" cy="2449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r>
                  <a:rPr lang="zh-CN" altLang="en-US" sz="2400" dirty="0">
                    <a:latin typeface="Arial" panose="020B0604020202020204" pitchFamily="34" charset="0"/>
                  </a:rPr>
                  <a:t>花</a:t>
                </a:r>
              </a:p>
              <a:p>
                <a:endParaRPr lang="zh-CN" altLang="en-US" sz="2400" dirty="0">
                  <a:latin typeface="Arial" panose="020B0604020202020204" pitchFamily="34" charset="0"/>
                </a:endParaRPr>
              </a:p>
              <a:p>
                <a:endParaRPr lang="zh-CN" altLang="en-US" sz="2400" dirty="0">
                  <a:latin typeface="Arial" panose="020B0604020202020204" pitchFamily="34" charset="0"/>
                </a:endParaRPr>
              </a:p>
              <a:p>
                <a:r>
                  <a:rPr lang="zh-CN" altLang="en-US" sz="2400" dirty="0">
                    <a:latin typeface="Arial" panose="020B0604020202020204" pitchFamily="34" charset="0"/>
                  </a:rPr>
                  <a:t>园</a:t>
                </a:r>
              </a:p>
              <a:p>
                <a:endParaRPr lang="zh-CN" altLang="en-US" sz="2400" dirty="0">
                  <a:latin typeface="Arial" panose="020B0604020202020204" pitchFamily="34" charset="0"/>
                </a:endParaRPr>
              </a:p>
              <a:p>
                <a:endParaRPr lang="zh-CN" altLang="en-US" sz="2400" dirty="0">
                  <a:latin typeface="Arial" panose="020B0604020202020204" pitchFamily="34" charset="0"/>
                </a:endParaRPr>
              </a:p>
              <a:p>
                <a:r>
                  <a:rPr lang="zh-CN" altLang="en-US" sz="2400" dirty="0">
                    <a:latin typeface="Arial" panose="020B0604020202020204" pitchFamily="34" charset="0"/>
                  </a:rPr>
                  <a:t>街</a:t>
                </a:r>
              </a:p>
            </p:txBody>
          </p:sp>
          <p:sp>
            <p:nvSpPr>
              <p:cNvPr id="36881" name="Rectangle 25"/>
              <p:cNvSpPr/>
              <p:nvPr/>
            </p:nvSpPr>
            <p:spPr>
              <a:xfrm>
                <a:off x="3348" y="482"/>
                <a:ext cx="204" cy="2449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r>
                  <a:rPr lang="zh-CN" altLang="en-US" sz="2400" dirty="0">
                    <a:latin typeface="Arial" panose="020B0604020202020204" pitchFamily="34" charset="0"/>
                  </a:rPr>
                  <a:t>绿</a:t>
                </a:r>
              </a:p>
              <a:p>
                <a:endParaRPr lang="zh-CN" altLang="en-US" sz="2400" dirty="0">
                  <a:latin typeface="Arial" panose="020B0604020202020204" pitchFamily="34" charset="0"/>
                </a:endParaRPr>
              </a:p>
              <a:p>
                <a:endParaRPr lang="zh-CN" altLang="en-US" sz="2400" dirty="0">
                  <a:latin typeface="Arial" panose="020B0604020202020204" pitchFamily="34" charset="0"/>
                </a:endParaRPr>
              </a:p>
              <a:p>
                <a:r>
                  <a:rPr lang="zh-CN" altLang="en-US" sz="2400" dirty="0">
                    <a:latin typeface="Arial" panose="020B0604020202020204" pitchFamily="34" charset="0"/>
                  </a:rPr>
                  <a:t>荫</a:t>
                </a:r>
              </a:p>
              <a:p>
                <a:endParaRPr lang="zh-CN" altLang="en-US" sz="2400" dirty="0">
                  <a:latin typeface="Arial" panose="020B0604020202020204" pitchFamily="34" charset="0"/>
                </a:endParaRPr>
              </a:p>
              <a:p>
                <a:endParaRPr lang="zh-CN" altLang="en-US" sz="2400" dirty="0">
                  <a:latin typeface="Arial" panose="020B0604020202020204" pitchFamily="34" charset="0"/>
                </a:endParaRPr>
              </a:p>
              <a:p>
                <a:r>
                  <a:rPr lang="zh-CN" altLang="en-US" sz="2400" dirty="0">
                    <a:latin typeface="Arial" panose="020B0604020202020204" pitchFamily="34" charset="0"/>
                  </a:rPr>
                  <a:t>街</a:t>
                </a:r>
              </a:p>
            </p:txBody>
          </p:sp>
          <p:pic>
            <p:nvPicPr>
              <p:cNvPr id="36882" name="Picture 13" descr="BUILD023s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9" y="2177"/>
                <a:ext cx="570" cy="71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6883" name="Text Box 28"/>
              <p:cNvSpPr txBox="1"/>
              <p:nvPr/>
            </p:nvSpPr>
            <p:spPr>
              <a:xfrm>
                <a:off x="962" y="1827"/>
                <a:ext cx="69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zh-CN" alt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ea typeface="隶书" panose="02010509060101010101" pitchFamily="49" charset="-122"/>
                  </a:rPr>
                  <a:t>小川家</a:t>
                </a:r>
              </a:p>
            </p:txBody>
          </p:sp>
          <p:sp>
            <p:nvSpPr>
              <p:cNvPr id="36884" name="Text Box 30"/>
              <p:cNvSpPr txBox="1"/>
              <p:nvPr/>
            </p:nvSpPr>
            <p:spPr>
              <a:xfrm>
                <a:off x="1145" y="845"/>
                <a:ext cx="69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zh-CN" alt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ea typeface="隶书" panose="02010509060101010101" pitchFamily="49" charset="-122"/>
                  </a:rPr>
                  <a:t>电视台</a:t>
                </a:r>
              </a:p>
            </p:txBody>
          </p:sp>
          <p:sp>
            <p:nvSpPr>
              <p:cNvPr id="36885" name="Text Box 31"/>
              <p:cNvSpPr txBox="1"/>
              <p:nvPr/>
            </p:nvSpPr>
            <p:spPr>
              <a:xfrm>
                <a:off x="1145" y="2688"/>
                <a:ext cx="69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zh-CN" alt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ea typeface="隶书" panose="02010509060101010101" pitchFamily="49" charset="-122"/>
                  </a:rPr>
                  <a:t>电影院</a:t>
                </a:r>
              </a:p>
            </p:txBody>
          </p:sp>
          <p:sp>
            <p:nvSpPr>
              <p:cNvPr id="36886" name="Text Box 32"/>
              <p:cNvSpPr txBox="1"/>
              <p:nvPr/>
            </p:nvSpPr>
            <p:spPr>
              <a:xfrm>
                <a:off x="2687" y="845"/>
                <a:ext cx="69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zh-CN" alt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ea typeface="隶书" panose="02010509060101010101" pitchFamily="49" charset="-122"/>
                  </a:rPr>
                  <a:t>小林家</a:t>
                </a:r>
              </a:p>
            </p:txBody>
          </p:sp>
          <p:sp>
            <p:nvSpPr>
              <p:cNvPr id="36887" name="Text Box 33"/>
              <p:cNvSpPr txBox="1"/>
              <p:nvPr/>
            </p:nvSpPr>
            <p:spPr>
              <a:xfrm>
                <a:off x="2796" y="1797"/>
                <a:ext cx="500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zh-CN" alt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ea typeface="隶书" panose="02010509060101010101" pitchFamily="49" charset="-122"/>
                  </a:rPr>
                  <a:t>超市</a:t>
                </a:r>
              </a:p>
            </p:txBody>
          </p:sp>
          <p:sp>
            <p:nvSpPr>
              <p:cNvPr id="36888" name="Text Box 34"/>
              <p:cNvSpPr txBox="1"/>
              <p:nvPr/>
            </p:nvSpPr>
            <p:spPr>
              <a:xfrm>
                <a:off x="2783" y="2704"/>
                <a:ext cx="69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zh-CN" alt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ea typeface="隶书" panose="02010509060101010101" pitchFamily="49" charset="-122"/>
                  </a:rPr>
                  <a:t>体育馆</a:t>
                </a:r>
              </a:p>
            </p:txBody>
          </p:sp>
          <p:sp>
            <p:nvSpPr>
              <p:cNvPr id="36889" name="Text Box 35"/>
              <p:cNvSpPr txBox="1"/>
              <p:nvPr/>
            </p:nvSpPr>
            <p:spPr>
              <a:xfrm>
                <a:off x="3877" y="845"/>
                <a:ext cx="500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zh-CN" alt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ea typeface="隶书" panose="02010509060101010101" pitchFamily="49" charset="-122"/>
                  </a:rPr>
                  <a:t>学校</a:t>
                </a:r>
              </a:p>
            </p:txBody>
          </p:sp>
          <p:sp>
            <p:nvSpPr>
              <p:cNvPr id="36890" name="Text Box 36"/>
              <p:cNvSpPr txBox="1"/>
              <p:nvPr/>
            </p:nvSpPr>
            <p:spPr>
              <a:xfrm>
                <a:off x="3820" y="1797"/>
                <a:ext cx="69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zh-CN" alt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ea typeface="隶书" panose="02010509060101010101" pitchFamily="49" charset="-122"/>
                  </a:rPr>
                  <a:t>小吃店</a:t>
                </a:r>
              </a:p>
            </p:txBody>
          </p:sp>
          <p:sp>
            <p:nvSpPr>
              <p:cNvPr id="36891" name="Text Box 37"/>
              <p:cNvSpPr txBox="1"/>
              <p:nvPr/>
            </p:nvSpPr>
            <p:spPr>
              <a:xfrm>
                <a:off x="3560" y="2688"/>
                <a:ext cx="69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zh-CN" altLang="en-US" sz="2400" dirty="0">
                    <a:solidFill>
                      <a:srgbClr val="FFFF00"/>
                    </a:solidFill>
                    <a:latin typeface="Arial" panose="020B0604020202020204" pitchFamily="34" charset="0"/>
                    <a:ea typeface="隶书" panose="02010509060101010101" pitchFamily="49" charset="-122"/>
                  </a:rPr>
                  <a:t>音像店</a:t>
                </a:r>
              </a:p>
            </p:txBody>
          </p:sp>
        </p:grpSp>
        <p:pic>
          <p:nvPicPr>
            <p:cNvPr id="36869" name="Picture 15" descr="我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26" y="1973"/>
              <a:ext cx="1580" cy="118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1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5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5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790" name="Group 110"/>
          <p:cNvGrpSpPr/>
          <p:nvPr/>
        </p:nvGrpSpPr>
        <p:grpSpPr>
          <a:xfrm>
            <a:off x="2024063" y="884238"/>
            <a:ext cx="5572125" cy="3697287"/>
            <a:chOff x="295" y="1026"/>
            <a:chExt cx="3510" cy="2329"/>
          </a:xfrm>
        </p:grpSpPr>
        <p:grpSp>
          <p:nvGrpSpPr>
            <p:cNvPr id="37909" name="Group 90"/>
            <p:cNvGrpSpPr/>
            <p:nvPr/>
          </p:nvGrpSpPr>
          <p:grpSpPr>
            <a:xfrm>
              <a:off x="295" y="1026"/>
              <a:ext cx="2858" cy="1995"/>
              <a:chOff x="476" y="1480"/>
              <a:chExt cx="2858" cy="1995"/>
            </a:xfrm>
          </p:grpSpPr>
          <p:sp>
            <p:nvSpPr>
              <p:cNvPr id="37914" name="Rectangle 78"/>
              <p:cNvSpPr/>
              <p:nvPr/>
            </p:nvSpPr>
            <p:spPr>
              <a:xfrm>
                <a:off x="476" y="1480"/>
                <a:ext cx="2858" cy="1995"/>
              </a:xfrm>
              <a:prstGeom prst="rect">
                <a:avLst/>
              </a:prstGeom>
              <a:solidFill>
                <a:srgbClr val="669900"/>
              </a:solidFill>
              <a:ln w="63500" cap="flat" cmpd="sng">
                <a:solidFill>
                  <a:srgbClr val="CC66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7915" name="Line 79"/>
              <p:cNvSpPr/>
              <p:nvPr/>
            </p:nvSpPr>
            <p:spPr>
              <a:xfrm>
                <a:off x="476" y="1888"/>
                <a:ext cx="2858" cy="0"/>
              </a:xfrm>
              <a:prstGeom prst="line">
                <a:avLst/>
              </a:prstGeom>
              <a:ln w="63500" cap="flat" cmpd="sng">
                <a:solidFill>
                  <a:srgbClr val="CC66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16" name="Line 80"/>
              <p:cNvSpPr/>
              <p:nvPr/>
            </p:nvSpPr>
            <p:spPr>
              <a:xfrm>
                <a:off x="476" y="2251"/>
                <a:ext cx="2858" cy="0"/>
              </a:xfrm>
              <a:prstGeom prst="line">
                <a:avLst/>
              </a:prstGeom>
              <a:ln w="63500" cap="flat" cmpd="sng">
                <a:solidFill>
                  <a:srgbClr val="CC66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17" name="Line 81"/>
              <p:cNvSpPr/>
              <p:nvPr/>
            </p:nvSpPr>
            <p:spPr>
              <a:xfrm>
                <a:off x="476" y="2659"/>
                <a:ext cx="2858" cy="0"/>
              </a:xfrm>
              <a:prstGeom prst="line">
                <a:avLst/>
              </a:prstGeom>
              <a:ln w="63500" cap="flat" cmpd="sng">
                <a:solidFill>
                  <a:srgbClr val="CC66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18" name="Line 82"/>
              <p:cNvSpPr/>
              <p:nvPr/>
            </p:nvSpPr>
            <p:spPr>
              <a:xfrm>
                <a:off x="476" y="3067"/>
                <a:ext cx="2858" cy="0"/>
              </a:xfrm>
              <a:prstGeom prst="line">
                <a:avLst/>
              </a:prstGeom>
              <a:ln w="63500" cap="flat" cmpd="sng">
                <a:solidFill>
                  <a:srgbClr val="CC66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19" name="Line 84"/>
              <p:cNvSpPr/>
              <p:nvPr/>
            </p:nvSpPr>
            <p:spPr>
              <a:xfrm rot="5400000">
                <a:off x="-113" y="2477"/>
                <a:ext cx="1995" cy="0"/>
              </a:xfrm>
              <a:prstGeom prst="line">
                <a:avLst/>
              </a:prstGeom>
              <a:ln w="63500" cap="flat" cmpd="sng">
                <a:solidFill>
                  <a:srgbClr val="CC66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20" name="Line 85"/>
              <p:cNvSpPr/>
              <p:nvPr/>
            </p:nvSpPr>
            <p:spPr>
              <a:xfrm rot="5400000">
                <a:off x="294" y="2477"/>
                <a:ext cx="1995" cy="0"/>
              </a:xfrm>
              <a:prstGeom prst="line">
                <a:avLst/>
              </a:prstGeom>
              <a:ln w="63500" cap="flat" cmpd="sng">
                <a:solidFill>
                  <a:srgbClr val="CC66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21" name="Line 86"/>
              <p:cNvSpPr/>
              <p:nvPr/>
            </p:nvSpPr>
            <p:spPr>
              <a:xfrm rot="5400000">
                <a:off x="703" y="2477"/>
                <a:ext cx="1995" cy="0"/>
              </a:xfrm>
              <a:prstGeom prst="line">
                <a:avLst/>
              </a:prstGeom>
              <a:ln w="63500" cap="flat" cmpd="sng">
                <a:solidFill>
                  <a:srgbClr val="CC66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22" name="Line 87"/>
              <p:cNvSpPr/>
              <p:nvPr/>
            </p:nvSpPr>
            <p:spPr>
              <a:xfrm rot="5400000">
                <a:off x="1111" y="2477"/>
                <a:ext cx="1995" cy="0"/>
              </a:xfrm>
              <a:prstGeom prst="line">
                <a:avLst/>
              </a:prstGeom>
              <a:ln w="63500" cap="flat" cmpd="sng">
                <a:solidFill>
                  <a:srgbClr val="CC66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23" name="Line 88"/>
              <p:cNvSpPr/>
              <p:nvPr/>
            </p:nvSpPr>
            <p:spPr>
              <a:xfrm rot="5400000">
                <a:off x="1519" y="2477"/>
                <a:ext cx="1995" cy="0"/>
              </a:xfrm>
              <a:prstGeom prst="line">
                <a:avLst/>
              </a:prstGeom>
              <a:ln w="63500" cap="flat" cmpd="sng">
                <a:solidFill>
                  <a:srgbClr val="CC66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24" name="Line 89"/>
              <p:cNvSpPr/>
              <p:nvPr/>
            </p:nvSpPr>
            <p:spPr>
              <a:xfrm rot="5400000">
                <a:off x="1927" y="2477"/>
                <a:ext cx="1995" cy="0"/>
              </a:xfrm>
              <a:prstGeom prst="line">
                <a:avLst/>
              </a:prstGeom>
              <a:ln w="63500" cap="flat" cmpd="sng">
                <a:solidFill>
                  <a:srgbClr val="CC66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7910" name="AutoShape 106"/>
            <p:cNvSpPr/>
            <p:nvPr/>
          </p:nvSpPr>
          <p:spPr>
            <a:xfrm rot="-5400000">
              <a:off x="2925" y="2885"/>
              <a:ext cx="45" cy="408"/>
            </a:xfrm>
            <a:prstGeom prst="leftBrace">
              <a:avLst>
                <a:gd name="adj1" fmla="val 75555"/>
                <a:gd name="adj2" fmla="val 50000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7911" name="Text Box 107"/>
            <p:cNvSpPr txBox="1"/>
            <p:nvPr/>
          </p:nvSpPr>
          <p:spPr>
            <a:xfrm>
              <a:off x="2653" y="3067"/>
              <a:ext cx="60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400" dirty="0">
                  <a:latin typeface="Arial" panose="020B0604020202020204" pitchFamily="34" charset="0"/>
                </a:rPr>
                <a:t>5</a:t>
              </a:r>
              <a:r>
                <a:rPr lang="zh-CN" altLang="en-US" sz="2400" dirty="0">
                  <a:latin typeface="Arial" panose="020B0604020202020204" pitchFamily="34" charset="0"/>
                </a:rPr>
                <a:t>厘米</a:t>
              </a:r>
            </a:p>
          </p:txBody>
        </p:sp>
        <p:sp>
          <p:nvSpPr>
            <p:cNvPr id="37912" name="AutoShape 108"/>
            <p:cNvSpPr/>
            <p:nvPr/>
          </p:nvSpPr>
          <p:spPr>
            <a:xfrm flipH="1">
              <a:off x="3198" y="2614"/>
              <a:ext cx="45" cy="408"/>
            </a:xfrm>
            <a:prstGeom prst="leftBrace">
              <a:avLst>
                <a:gd name="adj1" fmla="val 75555"/>
                <a:gd name="adj2" fmla="val 50000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7913" name="Text Box 109"/>
            <p:cNvSpPr txBox="1"/>
            <p:nvPr/>
          </p:nvSpPr>
          <p:spPr>
            <a:xfrm>
              <a:off x="3198" y="2659"/>
              <a:ext cx="60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400" dirty="0">
                  <a:latin typeface="Arial" panose="020B0604020202020204" pitchFamily="34" charset="0"/>
                </a:rPr>
                <a:t>5</a:t>
              </a:r>
              <a:r>
                <a:rPr lang="zh-CN" altLang="en-US" sz="2400" dirty="0">
                  <a:latin typeface="Arial" panose="020B0604020202020204" pitchFamily="34" charset="0"/>
                </a:rPr>
                <a:t>厘米</a:t>
              </a:r>
            </a:p>
          </p:txBody>
        </p:sp>
      </p:grpSp>
      <p:sp>
        <p:nvSpPr>
          <p:cNvPr id="455771" name="Line 91"/>
          <p:cNvSpPr/>
          <p:nvPr/>
        </p:nvSpPr>
        <p:spPr>
          <a:xfrm flipH="1">
            <a:off x="2671763" y="2755900"/>
            <a:ext cx="647700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5772" name="Line 92"/>
          <p:cNvSpPr/>
          <p:nvPr/>
        </p:nvSpPr>
        <p:spPr>
          <a:xfrm flipV="1">
            <a:off x="2671763" y="2108200"/>
            <a:ext cx="0" cy="64770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5773" name="Line 93"/>
          <p:cNvSpPr/>
          <p:nvPr/>
        </p:nvSpPr>
        <p:spPr>
          <a:xfrm>
            <a:off x="2671763" y="2108200"/>
            <a:ext cx="647700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5774" name="Line 94"/>
          <p:cNvSpPr/>
          <p:nvPr/>
        </p:nvSpPr>
        <p:spPr>
          <a:xfrm flipV="1">
            <a:off x="3319463" y="1460500"/>
            <a:ext cx="0" cy="64770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5775" name="Line 95"/>
          <p:cNvSpPr/>
          <p:nvPr/>
        </p:nvSpPr>
        <p:spPr>
          <a:xfrm>
            <a:off x="3392488" y="1531938"/>
            <a:ext cx="1152525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5778" name="Line 98"/>
          <p:cNvSpPr/>
          <p:nvPr/>
        </p:nvSpPr>
        <p:spPr>
          <a:xfrm>
            <a:off x="3392488" y="2755900"/>
            <a:ext cx="1223962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5776" name="Oval 96"/>
          <p:cNvSpPr/>
          <p:nvPr/>
        </p:nvSpPr>
        <p:spPr>
          <a:xfrm>
            <a:off x="3248025" y="2684463"/>
            <a:ext cx="144463" cy="144462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55779" name="Line 99"/>
          <p:cNvSpPr/>
          <p:nvPr/>
        </p:nvSpPr>
        <p:spPr>
          <a:xfrm flipV="1">
            <a:off x="4616450" y="1603375"/>
            <a:ext cx="0" cy="1152525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5781" name="Line 101"/>
          <p:cNvSpPr/>
          <p:nvPr/>
        </p:nvSpPr>
        <p:spPr>
          <a:xfrm flipH="1">
            <a:off x="4616450" y="3403600"/>
            <a:ext cx="647700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5782" name="Line 102"/>
          <p:cNvSpPr/>
          <p:nvPr/>
        </p:nvSpPr>
        <p:spPr>
          <a:xfrm flipV="1">
            <a:off x="4616450" y="2755900"/>
            <a:ext cx="0" cy="64770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5783" name="Line 103"/>
          <p:cNvSpPr/>
          <p:nvPr/>
        </p:nvSpPr>
        <p:spPr>
          <a:xfrm flipV="1">
            <a:off x="5264150" y="1531938"/>
            <a:ext cx="0" cy="1800225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5777" name="Oval 97"/>
          <p:cNvSpPr/>
          <p:nvPr/>
        </p:nvSpPr>
        <p:spPr>
          <a:xfrm>
            <a:off x="5192713" y="3332163"/>
            <a:ext cx="144462" cy="144462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55784" name="Line 104"/>
          <p:cNvSpPr/>
          <p:nvPr/>
        </p:nvSpPr>
        <p:spPr>
          <a:xfrm flipH="1">
            <a:off x="4687888" y="1531938"/>
            <a:ext cx="576262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5780" name="Oval 100"/>
          <p:cNvSpPr/>
          <p:nvPr/>
        </p:nvSpPr>
        <p:spPr>
          <a:xfrm>
            <a:off x="4545013" y="1458913"/>
            <a:ext cx="144462" cy="144462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455756" name="Picture 76" descr="tortoise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7663" y="2181225"/>
            <a:ext cx="461962" cy="57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5755" name="Picture 75" descr="insect049s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0913" y="2755900"/>
            <a:ext cx="517525" cy="576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5757" name="Picture 77" descr="insect006s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0188" y="884238"/>
            <a:ext cx="576262" cy="571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5785" name="Text Box 105"/>
          <p:cNvSpPr txBox="1"/>
          <p:nvPr/>
        </p:nvSpPr>
        <p:spPr>
          <a:xfrm>
            <a:off x="539750" y="4483100"/>
            <a:ext cx="7777163" cy="20415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l"/>
            <a:r>
              <a:rPr lang="en-US" altLang="zh-CN" sz="3200" dirty="0">
                <a:solidFill>
                  <a:srgbClr val="A50021"/>
                </a:solidFill>
                <a:latin typeface="Arial" panose="020B0604020202020204" pitchFamily="34" charset="0"/>
              </a:rPr>
              <a:t>⑴</a:t>
            </a:r>
            <a:r>
              <a:rPr lang="zh-CN" altLang="en-US" sz="3200" dirty="0">
                <a:solidFill>
                  <a:srgbClr val="A50021"/>
                </a:solidFill>
                <a:latin typeface="Arial" panose="020B0604020202020204" pitchFamily="34" charset="0"/>
              </a:rPr>
              <a:t>乌龟和蚂蚁一起去蜗牛家做客，画出它</a:t>
            </a:r>
          </a:p>
          <a:p>
            <a:pPr algn="l"/>
            <a:r>
              <a:rPr lang="zh-CN" altLang="en-US" sz="3200" dirty="0">
                <a:solidFill>
                  <a:srgbClr val="A50021"/>
                </a:solidFill>
                <a:latin typeface="Arial" panose="020B0604020202020204" pitchFamily="34" charset="0"/>
              </a:rPr>
              <a:t>    们最近行走的路线。</a:t>
            </a:r>
          </a:p>
          <a:p>
            <a:pPr algn="l"/>
            <a:r>
              <a:rPr lang="zh-CN" altLang="en-US" sz="3200" dirty="0">
                <a:solidFill>
                  <a:srgbClr val="A50021"/>
                </a:solidFill>
                <a:latin typeface="Arial" panose="020B0604020202020204" pitchFamily="34" charset="0"/>
              </a:rPr>
              <a:t>⑵从蜗牛家做完客回到家，乌龟一共走了    </a:t>
            </a:r>
          </a:p>
          <a:p>
            <a:pPr algn="l"/>
            <a:r>
              <a:rPr lang="zh-CN" altLang="en-US" sz="3200" dirty="0">
                <a:solidFill>
                  <a:srgbClr val="A50021"/>
                </a:solidFill>
                <a:latin typeface="Arial" panose="020B0604020202020204" pitchFamily="34" charset="0"/>
              </a:rPr>
              <a:t>    多少厘米？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55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55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5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55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55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5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55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5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5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5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5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55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5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5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55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55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55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45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45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45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45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45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45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45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776" grpId="0" animBg="1"/>
      <p:bldP spid="455777" grpId="0" animBg="1"/>
      <p:bldP spid="455780" grpId="0" animBg="1"/>
      <p:bldP spid="45578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/>
          <p:nvPr/>
        </p:nvSpPr>
        <p:spPr>
          <a:xfrm>
            <a:off x="0" y="620713"/>
            <a:ext cx="9144000" cy="5903912"/>
          </a:xfrm>
          <a:prstGeom prst="rect">
            <a:avLst/>
          </a:prstGeom>
          <a:solidFill>
            <a:srgbClr val="E9E8C2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15" name="Freeform 3"/>
          <p:cNvSpPr/>
          <p:nvPr/>
        </p:nvSpPr>
        <p:spPr>
          <a:xfrm>
            <a:off x="-36512" y="620713"/>
            <a:ext cx="792162" cy="4895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57559556" y="0"/>
              </a:cxn>
              <a:cxn ang="0">
                <a:pos x="0" y="2147483647"/>
              </a:cxn>
              <a:cxn ang="0">
                <a:pos x="0" y="0"/>
              </a:cxn>
            </a:cxnLst>
            <a:rect l="0" t="0" r="0" b="0"/>
            <a:pathLst>
              <a:path w="499" h="3084">
                <a:moveTo>
                  <a:pt x="0" y="0"/>
                </a:moveTo>
                <a:lnTo>
                  <a:pt x="499" y="0"/>
                </a:lnTo>
                <a:lnTo>
                  <a:pt x="0" y="3084"/>
                </a:lnTo>
                <a:lnTo>
                  <a:pt x="0" y="0"/>
                </a:lnTo>
                <a:close/>
              </a:path>
            </a:pathLst>
          </a:custGeom>
          <a:solidFill>
            <a:srgbClr val="C2F1FA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16" name="Freeform 4"/>
          <p:cNvSpPr/>
          <p:nvPr/>
        </p:nvSpPr>
        <p:spPr>
          <a:xfrm>
            <a:off x="7486650" y="628650"/>
            <a:ext cx="1638300" cy="510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87297813" y="1015623763"/>
              </a:cxn>
              <a:cxn ang="0">
                <a:pos x="287297813" y="443547500"/>
              </a:cxn>
              <a:cxn ang="0">
                <a:pos x="0" y="0"/>
              </a:cxn>
            </a:cxnLst>
            <a:rect l="0" t="0" r="0" b="0"/>
            <a:pathLst>
              <a:path w="1032" h="3216">
                <a:moveTo>
                  <a:pt x="0" y="0"/>
                </a:moveTo>
                <a:cubicBezTo>
                  <a:pt x="344" y="0"/>
                  <a:pt x="688" y="0"/>
                  <a:pt x="1032" y="0"/>
                </a:cubicBezTo>
                <a:lnTo>
                  <a:pt x="1022" y="3216"/>
                </a:lnTo>
                <a:lnTo>
                  <a:pt x="114" y="403"/>
                </a:lnTo>
                <a:lnTo>
                  <a:pt x="114" y="176"/>
                </a:lnTo>
                <a:lnTo>
                  <a:pt x="0" y="0"/>
                </a:lnTo>
                <a:close/>
              </a:path>
            </a:pathLst>
          </a:custGeom>
          <a:solidFill>
            <a:srgbClr val="C2F1FA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8917" name="Group 5"/>
          <p:cNvGrpSpPr/>
          <p:nvPr/>
        </p:nvGrpSpPr>
        <p:grpSpPr>
          <a:xfrm rot="-539672" flipH="1">
            <a:off x="-612775" y="836613"/>
            <a:ext cx="2052638" cy="5111750"/>
            <a:chOff x="839" y="255"/>
            <a:chExt cx="1293" cy="3220"/>
          </a:xfrm>
        </p:grpSpPr>
        <p:grpSp>
          <p:nvGrpSpPr>
            <p:cNvPr id="39005" name="Group 6"/>
            <p:cNvGrpSpPr/>
            <p:nvPr/>
          </p:nvGrpSpPr>
          <p:grpSpPr>
            <a:xfrm rot="199197">
              <a:off x="839" y="255"/>
              <a:ext cx="1293" cy="3176"/>
              <a:chOff x="4558" y="346"/>
              <a:chExt cx="1202" cy="3402"/>
            </a:xfrm>
          </p:grpSpPr>
          <p:sp>
            <p:nvSpPr>
              <p:cNvPr id="39008" name="Line 7"/>
              <p:cNvSpPr/>
              <p:nvPr/>
            </p:nvSpPr>
            <p:spPr>
              <a:xfrm flipH="1" flipV="1">
                <a:off x="4558" y="391"/>
                <a:ext cx="1134" cy="3357"/>
              </a:xfrm>
              <a:prstGeom prst="line">
                <a:avLst/>
              </a:prstGeom>
              <a:ln w="381000" cap="flat" cmpd="sng">
                <a:solidFill>
                  <a:srgbClr val="AEAC58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009" name="Line 8"/>
              <p:cNvSpPr/>
              <p:nvPr/>
            </p:nvSpPr>
            <p:spPr>
              <a:xfrm flipH="1" flipV="1">
                <a:off x="4649" y="346"/>
                <a:ext cx="1111" cy="331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9006" name="Line 9"/>
            <p:cNvSpPr/>
            <p:nvPr/>
          </p:nvSpPr>
          <p:spPr>
            <a:xfrm flipH="1" flipV="1">
              <a:off x="975" y="255"/>
              <a:ext cx="1043" cy="317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007" name="Line 10"/>
            <p:cNvSpPr/>
            <p:nvPr/>
          </p:nvSpPr>
          <p:spPr>
            <a:xfrm flipH="1" flipV="1">
              <a:off x="839" y="300"/>
              <a:ext cx="998" cy="317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38918" name="Picture 11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288" y="1484313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8919" name="Group 12"/>
          <p:cNvGrpSpPr/>
          <p:nvPr/>
        </p:nvGrpSpPr>
        <p:grpSpPr>
          <a:xfrm>
            <a:off x="7235825" y="836613"/>
            <a:ext cx="2052638" cy="5111750"/>
            <a:chOff x="839" y="255"/>
            <a:chExt cx="1293" cy="3220"/>
          </a:xfrm>
        </p:grpSpPr>
        <p:grpSp>
          <p:nvGrpSpPr>
            <p:cNvPr id="39000" name="Group 13"/>
            <p:cNvGrpSpPr/>
            <p:nvPr/>
          </p:nvGrpSpPr>
          <p:grpSpPr>
            <a:xfrm rot="199197">
              <a:off x="839" y="255"/>
              <a:ext cx="1293" cy="3176"/>
              <a:chOff x="4558" y="346"/>
              <a:chExt cx="1202" cy="3402"/>
            </a:xfrm>
          </p:grpSpPr>
          <p:sp>
            <p:nvSpPr>
              <p:cNvPr id="39003" name="Line 14"/>
              <p:cNvSpPr/>
              <p:nvPr/>
            </p:nvSpPr>
            <p:spPr>
              <a:xfrm flipH="1" flipV="1">
                <a:off x="4558" y="391"/>
                <a:ext cx="1134" cy="3357"/>
              </a:xfrm>
              <a:prstGeom prst="line">
                <a:avLst/>
              </a:prstGeom>
              <a:ln w="381000" cap="flat" cmpd="sng">
                <a:solidFill>
                  <a:srgbClr val="AEAC58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004" name="Line 15"/>
              <p:cNvSpPr/>
              <p:nvPr/>
            </p:nvSpPr>
            <p:spPr>
              <a:xfrm flipH="1" flipV="1">
                <a:off x="4649" y="346"/>
                <a:ext cx="1111" cy="331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9001" name="Line 16"/>
            <p:cNvSpPr/>
            <p:nvPr/>
          </p:nvSpPr>
          <p:spPr>
            <a:xfrm flipH="1" flipV="1">
              <a:off x="975" y="255"/>
              <a:ext cx="1043" cy="317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002" name="Line 17"/>
            <p:cNvSpPr/>
            <p:nvPr/>
          </p:nvSpPr>
          <p:spPr>
            <a:xfrm flipH="1" flipV="1">
              <a:off x="839" y="300"/>
              <a:ext cx="998" cy="317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38920" name="Picture 18" descr="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4292600"/>
            <a:ext cx="3600450" cy="269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1" name="Picture 19" descr="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325" y="4330700"/>
            <a:ext cx="3600450" cy="269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2" name="Picture 20" descr="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4365625"/>
            <a:ext cx="3600450" cy="269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6117" name="Picture 21" descr="哈哈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113" y="188913"/>
            <a:ext cx="3348037" cy="2509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4" name="Picture 22" descr="D008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4076700"/>
            <a:ext cx="517525" cy="1008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5" name="Picture 23" descr="D005s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900" y="5229225"/>
            <a:ext cx="574675" cy="863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8926" name="Group 24"/>
          <p:cNvGrpSpPr/>
          <p:nvPr/>
        </p:nvGrpSpPr>
        <p:grpSpPr>
          <a:xfrm>
            <a:off x="1692275" y="5084763"/>
            <a:ext cx="2014538" cy="871537"/>
            <a:chOff x="1066" y="3203"/>
            <a:chExt cx="1269" cy="549"/>
          </a:xfrm>
        </p:grpSpPr>
        <p:pic>
          <p:nvPicPr>
            <p:cNvPr id="38996" name="Picture 25" descr="D005s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73" y="3208"/>
              <a:ext cx="362" cy="5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997" name="Picture 26" descr="D005s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66" y="3203"/>
              <a:ext cx="362" cy="5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998" name="Picture 27" descr="D005s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83" y="3203"/>
              <a:ext cx="362" cy="5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8999" name="Picture 28" descr="D005s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5" y="3203"/>
              <a:ext cx="362" cy="54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8927" name="Picture 29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2132013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8" name="Picture 30" descr="D002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6138" y="1341438"/>
            <a:ext cx="615950" cy="649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9" name="Picture 31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963" y="549275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30" name="Picture 32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1052513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31" name="Picture 33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425" y="836613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32" name="Picture 34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4150" y="549275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33" name="Picture 35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5950" y="619125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34" name="Picture 36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350" y="692150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35" name="Picture 37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2213" y="620713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36" name="Picture 38" descr="未标题-1 拷贝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350" y="620713"/>
            <a:ext cx="5473700" cy="4103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37" name="Picture 39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813" y="765175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38" name="Picture 40" descr="上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1913" y="836613"/>
            <a:ext cx="7839075" cy="587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39" name="Picture 41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3288" y="765175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40" name="Picture 42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3788" y="981075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41" name="Picture 43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213" y="1557338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42" name="Picture 44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650" y="2132013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43" name="Picture 45" descr="我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80975" y="1773238"/>
            <a:ext cx="4140200" cy="3103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44" name="Picture 46" descr="dj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462343">
            <a:off x="6445250" y="260350"/>
            <a:ext cx="6048375" cy="453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45" name="Picture 47" descr="D002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325" y="1341438"/>
            <a:ext cx="615950" cy="649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46" name="Picture 48" descr="D002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625" y="1123950"/>
            <a:ext cx="615950" cy="649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47" name="Picture 49" descr="D002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4838" y="1341438"/>
            <a:ext cx="615950" cy="649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48" name="Picture 50" descr="D002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2175" y="1557338"/>
            <a:ext cx="615950" cy="649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49" name="Picture 51" descr="D008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4292600"/>
            <a:ext cx="517525" cy="1008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50" name="Picture 52" descr="D008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5825" y="4221163"/>
            <a:ext cx="517525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51" name="Picture 53" descr="D008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8888" y="4292600"/>
            <a:ext cx="517525" cy="1008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52" name="Picture 54" descr="D008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250" y="4292600"/>
            <a:ext cx="517525" cy="1008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6151" name="Picture 55" descr="哈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773362" y="3644900"/>
            <a:ext cx="6038850" cy="45275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8954" name="Group 56"/>
          <p:cNvGrpSpPr/>
          <p:nvPr/>
        </p:nvGrpSpPr>
        <p:grpSpPr>
          <a:xfrm>
            <a:off x="0" y="5589588"/>
            <a:ext cx="4211638" cy="935037"/>
            <a:chOff x="0" y="3521"/>
            <a:chExt cx="2653" cy="589"/>
          </a:xfrm>
        </p:grpSpPr>
        <p:grpSp>
          <p:nvGrpSpPr>
            <p:cNvPr id="38992" name="Group 57"/>
            <p:cNvGrpSpPr/>
            <p:nvPr/>
          </p:nvGrpSpPr>
          <p:grpSpPr>
            <a:xfrm>
              <a:off x="0" y="3656"/>
              <a:ext cx="2608" cy="454"/>
              <a:chOff x="0" y="3702"/>
              <a:chExt cx="2608" cy="454"/>
            </a:xfrm>
          </p:grpSpPr>
          <p:sp>
            <p:nvSpPr>
              <p:cNvPr id="38994" name="Rectangle 58"/>
              <p:cNvSpPr/>
              <p:nvPr/>
            </p:nvSpPr>
            <p:spPr>
              <a:xfrm>
                <a:off x="0" y="3702"/>
                <a:ext cx="2608" cy="408"/>
              </a:xfrm>
              <a:prstGeom prst="rect">
                <a:avLst/>
              </a:prstGeom>
              <a:solidFill>
                <a:srgbClr val="AEAC58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995" name="Rectangle 59"/>
              <p:cNvSpPr/>
              <p:nvPr/>
            </p:nvSpPr>
            <p:spPr>
              <a:xfrm>
                <a:off x="0" y="3748"/>
                <a:ext cx="2608" cy="408"/>
              </a:xfrm>
              <a:prstGeom prst="rect">
                <a:avLst/>
              </a:prstGeom>
              <a:solidFill>
                <a:srgbClr val="AEAC58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8993" name="AutoShape 60"/>
            <p:cNvSpPr/>
            <p:nvPr/>
          </p:nvSpPr>
          <p:spPr>
            <a:xfrm>
              <a:off x="2426" y="3521"/>
              <a:ext cx="227" cy="589"/>
            </a:xfrm>
            <a:prstGeom prst="cube">
              <a:avLst>
                <a:gd name="adj" fmla="val 25000"/>
              </a:avLst>
            </a:prstGeom>
            <a:solidFill>
              <a:srgbClr val="AEAC58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38955" name="Picture 61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89863" y="3357563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56" name="Picture 62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2088" y="3573463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57" name="Picture 63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5763" y="3573463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58" name="Picture 64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5763" y="3933825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59" name="Picture 65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7625" y="3933825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60" name="Picture 66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5113" y="4005263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61" name="Picture 67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0225" y="4292600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62" name="Picture 68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5113" y="4365625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63" name="Picture 69" descr="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950" y="4330700"/>
            <a:ext cx="3600450" cy="26987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8964" name="Group 70"/>
          <p:cNvGrpSpPr/>
          <p:nvPr/>
        </p:nvGrpSpPr>
        <p:grpSpPr>
          <a:xfrm flipH="1">
            <a:off x="5003800" y="5589588"/>
            <a:ext cx="4211638" cy="935037"/>
            <a:chOff x="0" y="3521"/>
            <a:chExt cx="2653" cy="589"/>
          </a:xfrm>
        </p:grpSpPr>
        <p:grpSp>
          <p:nvGrpSpPr>
            <p:cNvPr id="38988" name="Group 71"/>
            <p:cNvGrpSpPr/>
            <p:nvPr/>
          </p:nvGrpSpPr>
          <p:grpSpPr>
            <a:xfrm>
              <a:off x="0" y="3656"/>
              <a:ext cx="2608" cy="454"/>
              <a:chOff x="0" y="3702"/>
              <a:chExt cx="2608" cy="454"/>
            </a:xfrm>
          </p:grpSpPr>
          <p:sp>
            <p:nvSpPr>
              <p:cNvPr id="38990" name="Rectangle 72"/>
              <p:cNvSpPr/>
              <p:nvPr/>
            </p:nvSpPr>
            <p:spPr>
              <a:xfrm>
                <a:off x="0" y="3702"/>
                <a:ext cx="2608" cy="408"/>
              </a:xfrm>
              <a:prstGeom prst="rect">
                <a:avLst/>
              </a:prstGeom>
              <a:solidFill>
                <a:srgbClr val="AEAC58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991" name="Rectangle 73"/>
              <p:cNvSpPr/>
              <p:nvPr/>
            </p:nvSpPr>
            <p:spPr>
              <a:xfrm>
                <a:off x="0" y="3748"/>
                <a:ext cx="2608" cy="408"/>
              </a:xfrm>
              <a:prstGeom prst="rect">
                <a:avLst/>
              </a:prstGeom>
              <a:solidFill>
                <a:srgbClr val="AEAC58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8989" name="AutoShape 74"/>
            <p:cNvSpPr/>
            <p:nvPr/>
          </p:nvSpPr>
          <p:spPr>
            <a:xfrm>
              <a:off x="2426" y="3521"/>
              <a:ext cx="227" cy="589"/>
            </a:xfrm>
            <a:prstGeom prst="cube">
              <a:avLst>
                <a:gd name="adj" fmla="val 25000"/>
              </a:avLst>
            </a:prstGeom>
            <a:solidFill>
              <a:srgbClr val="AEAC58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8965" name="Group 75"/>
          <p:cNvGrpSpPr/>
          <p:nvPr/>
        </p:nvGrpSpPr>
        <p:grpSpPr>
          <a:xfrm>
            <a:off x="8316913" y="1382713"/>
            <a:ext cx="782637" cy="750887"/>
            <a:chOff x="5063" y="644"/>
            <a:chExt cx="493" cy="473"/>
          </a:xfrm>
        </p:grpSpPr>
        <p:sp>
          <p:nvSpPr>
            <p:cNvPr id="38986" name="Oval 76"/>
            <p:cNvSpPr/>
            <p:nvPr/>
          </p:nvSpPr>
          <p:spPr>
            <a:xfrm>
              <a:off x="5063" y="644"/>
              <a:ext cx="493" cy="473"/>
            </a:xfrm>
            <a:prstGeom prst="ellipse">
              <a:avLst/>
            </a:prstGeom>
            <a:solidFill>
              <a:srgbClr val="FF964F"/>
            </a:solidFill>
            <a:ln w="9525">
              <a:noFill/>
            </a:ln>
          </p:spPr>
          <p:txBody>
            <a:bodyPr wrap="none" lIns="90000" tIns="46800" rIns="90000" bIns="46800" anchor="ctr" anchorCtr="0"/>
            <a:lstStyle/>
            <a:p>
              <a:r>
                <a:rPr lang="en-US" altLang="zh-CN" sz="3600" dirty="0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38987" name="Oval 77"/>
            <p:cNvSpPr/>
            <p:nvPr/>
          </p:nvSpPr>
          <p:spPr>
            <a:xfrm>
              <a:off x="5126" y="702"/>
              <a:ext cx="385" cy="369"/>
            </a:xfrm>
            <a:prstGeom prst="ellipse">
              <a:avLst/>
            </a:prstGeom>
            <a:solidFill>
              <a:srgbClr val="FF3300"/>
            </a:solidFill>
            <a:ln w="9525">
              <a:noFill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8966" name="Text Box 78"/>
          <p:cNvSpPr txBox="1"/>
          <p:nvPr/>
        </p:nvSpPr>
        <p:spPr>
          <a:xfrm>
            <a:off x="668338" y="5870575"/>
            <a:ext cx="27717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好  好  学  习</a:t>
            </a:r>
          </a:p>
        </p:txBody>
      </p:sp>
      <p:sp>
        <p:nvSpPr>
          <p:cNvPr id="38967" name="Text Box 79"/>
          <p:cNvSpPr txBox="1"/>
          <p:nvPr/>
        </p:nvSpPr>
        <p:spPr>
          <a:xfrm>
            <a:off x="5795963" y="5876925"/>
            <a:ext cx="27717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天  天  向  上</a:t>
            </a:r>
          </a:p>
        </p:txBody>
      </p:sp>
      <p:sp>
        <p:nvSpPr>
          <p:cNvPr id="516176" name="Text Box 80"/>
          <p:cNvSpPr txBox="1"/>
          <p:nvPr/>
        </p:nvSpPr>
        <p:spPr>
          <a:xfrm>
            <a:off x="6084888" y="404813"/>
            <a:ext cx="1416050" cy="4667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</a:rPr>
              <a:t>多功能厅</a:t>
            </a:r>
          </a:p>
        </p:txBody>
      </p:sp>
      <p:sp>
        <p:nvSpPr>
          <p:cNvPr id="516181" name="AutoShape 85"/>
          <p:cNvSpPr/>
          <p:nvPr/>
        </p:nvSpPr>
        <p:spPr>
          <a:xfrm>
            <a:off x="468313" y="1052513"/>
            <a:ext cx="4429125" cy="1439862"/>
          </a:xfrm>
          <a:prstGeom prst="cloudCallout">
            <a:avLst>
              <a:gd name="adj1" fmla="val 43944"/>
              <a:gd name="adj2" fmla="val 63343"/>
            </a:avLst>
          </a:prstGeom>
          <a:solidFill>
            <a:srgbClr val="FFFFCC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lIns="90000" tIns="46800" rIns="90000" bIns="46800" anchor="ctr" anchorCtr="0"/>
          <a:lstStyle/>
          <a:p>
            <a:r>
              <a:rPr lang="zh-CN" altLang="en-US" sz="3200" dirty="0">
                <a:latin typeface="Arial" panose="020B0604020202020204" pitchFamily="34" charset="0"/>
              </a:rPr>
              <a:t>多功能厅在校园的东北角。</a:t>
            </a:r>
          </a:p>
        </p:txBody>
      </p:sp>
      <p:sp>
        <p:nvSpPr>
          <p:cNvPr id="516187" name="Text Box 91"/>
          <p:cNvSpPr txBox="1"/>
          <p:nvPr/>
        </p:nvSpPr>
        <p:spPr>
          <a:xfrm>
            <a:off x="331788" y="4710113"/>
            <a:ext cx="971550" cy="4667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</a:rPr>
              <a:t>食  堂</a:t>
            </a:r>
          </a:p>
        </p:txBody>
      </p:sp>
      <p:pic>
        <p:nvPicPr>
          <p:cNvPr id="516188" name="Picture 92" descr="O154s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5425" y="1628775"/>
            <a:ext cx="1184275" cy="20796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6199" name="Group 103"/>
          <p:cNvGrpSpPr/>
          <p:nvPr/>
        </p:nvGrpSpPr>
        <p:grpSpPr>
          <a:xfrm>
            <a:off x="2843213" y="2997200"/>
            <a:ext cx="3527425" cy="3527425"/>
            <a:chOff x="1791" y="1888"/>
            <a:chExt cx="2222" cy="2222"/>
          </a:xfrm>
        </p:grpSpPr>
        <p:sp>
          <p:nvSpPr>
            <p:cNvPr id="38983" name="Oval 93"/>
            <p:cNvSpPr/>
            <p:nvPr/>
          </p:nvSpPr>
          <p:spPr>
            <a:xfrm>
              <a:off x="1791" y="1888"/>
              <a:ext cx="2222" cy="2222"/>
            </a:xfrm>
            <a:prstGeom prst="ellipse">
              <a:avLst/>
            </a:prstGeom>
            <a:solidFill>
              <a:srgbClr val="969696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8984" name="Oval 94"/>
            <p:cNvSpPr/>
            <p:nvPr/>
          </p:nvSpPr>
          <p:spPr>
            <a:xfrm>
              <a:off x="1973" y="2070"/>
              <a:ext cx="1856" cy="1856"/>
            </a:xfrm>
            <a:prstGeom prst="ellipse">
              <a:avLst/>
            </a:prstGeom>
            <a:solidFill>
              <a:srgbClr val="CCCC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8985" name="Oval 95"/>
            <p:cNvSpPr/>
            <p:nvPr/>
          </p:nvSpPr>
          <p:spPr>
            <a:xfrm>
              <a:off x="2495" y="2648"/>
              <a:ext cx="754" cy="753"/>
            </a:xfrm>
            <a:prstGeom prst="ellipse">
              <a:avLst/>
            </a:prstGeom>
            <a:solidFill>
              <a:srgbClr val="EAEAEA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516192" name="AutoShape 96"/>
          <p:cNvSpPr/>
          <p:nvPr/>
        </p:nvSpPr>
        <p:spPr>
          <a:xfrm>
            <a:off x="4495800" y="3879850"/>
            <a:ext cx="222250" cy="992188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6193" name="AutoShape 97"/>
          <p:cNvSpPr/>
          <p:nvPr/>
        </p:nvSpPr>
        <p:spPr>
          <a:xfrm flipV="1">
            <a:off x="4495800" y="4872038"/>
            <a:ext cx="222250" cy="9906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6195" name="Text Box 99"/>
          <p:cNvSpPr txBox="1"/>
          <p:nvPr/>
        </p:nvSpPr>
        <p:spPr>
          <a:xfrm>
            <a:off x="4292600" y="3292475"/>
            <a:ext cx="639763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 dirty="0">
                <a:latin typeface="Arial" panose="020B0604020202020204" pitchFamily="34" charset="0"/>
              </a:rPr>
              <a:t>北</a:t>
            </a:r>
          </a:p>
        </p:txBody>
      </p:sp>
      <p:sp>
        <p:nvSpPr>
          <p:cNvPr id="516196" name="Text Box 100"/>
          <p:cNvSpPr txBox="1"/>
          <p:nvPr/>
        </p:nvSpPr>
        <p:spPr>
          <a:xfrm>
            <a:off x="4284663" y="5661025"/>
            <a:ext cx="639762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 dirty="0">
                <a:latin typeface="Arial" panose="020B0604020202020204" pitchFamily="34" charset="0"/>
              </a:rPr>
              <a:t>南</a:t>
            </a:r>
          </a:p>
        </p:txBody>
      </p:sp>
      <p:sp>
        <p:nvSpPr>
          <p:cNvPr id="516197" name="Text Box 101"/>
          <p:cNvSpPr txBox="1"/>
          <p:nvPr/>
        </p:nvSpPr>
        <p:spPr>
          <a:xfrm>
            <a:off x="3140075" y="4516438"/>
            <a:ext cx="639763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 dirty="0">
                <a:latin typeface="Arial" panose="020B0604020202020204" pitchFamily="34" charset="0"/>
              </a:rPr>
              <a:t>西</a:t>
            </a:r>
          </a:p>
        </p:txBody>
      </p:sp>
      <p:sp>
        <p:nvSpPr>
          <p:cNvPr id="516198" name="Text Box 102"/>
          <p:cNvSpPr txBox="1"/>
          <p:nvPr/>
        </p:nvSpPr>
        <p:spPr>
          <a:xfrm>
            <a:off x="5292725" y="4443413"/>
            <a:ext cx="639763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 dirty="0">
                <a:latin typeface="Arial" panose="020B0604020202020204" pitchFamily="34" charset="0"/>
              </a:rPr>
              <a:t>东</a:t>
            </a:r>
          </a:p>
        </p:txBody>
      </p:sp>
      <p:sp>
        <p:nvSpPr>
          <p:cNvPr id="516200" name="Text Box 104"/>
          <p:cNvSpPr txBox="1"/>
          <p:nvPr/>
        </p:nvSpPr>
        <p:spPr>
          <a:xfrm rot="2891449">
            <a:off x="4814888" y="3756025"/>
            <a:ext cx="996950" cy="579438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 dirty="0">
                <a:solidFill>
                  <a:srgbClr val="D60093"/>
                </a:solidFill>
                <a:latin typeface="Arial" panose="020B0604020202020204" pitchFamily="34" charset="0"/>
              </a:rPr>
              <a:t>东北</a:t>
            </a:r>
          </a:p>
        </p:txBody>
      </p:sp>
      <p:sp>
        <p:nvSpPr>
          <p:cNvPr id="516201" name="Text Box 105"/>
          <p:cNvSpPr txBox="1"/>
          <p:nvPr/>
        </p:nvSpPr>
        <p:spPr>
          <a:xfrm rot="-2319854">
            <a:off x="4799013" y="5300663"/>
            <a:ext cx="996950" cy="579437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 dirty="0">
                <a:solidFill>
                  <a:srgbClr val="D60093"/>
                </a:solidFill>
                <a:latin typeface="Arial" panose="020B0604020202020204" pitchFamily="34" charset="0"/>
              </a:rPr>
              <a:t>东南</a:t>
            </a:r>
            <a:endParaRPr lang="zh-CN" altLang="en-US" sz="3200" dirty="0">
              <a:solidFill>
                <a:srgbClr val="D60093"/>
              </a:solidFill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516202" name="Text Box 106"/>
          <p:cNvSpPr txBox="1"/>
          <p:nvPr/>
        </p:nvSpPr>
        <p:spPr>
          <a:xfrm rot="-2866142">
            <a:off x="3279775" y="3779838"/>
            <a:ext cx="996950" cy="579437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 dirty="0">
                <a:solidFill>
                  <a:srgbClr val="D60093"/>
                </a:solidFill>
                <a:latin typeface="Arial" panose="020B0604020202020204" pitchFamily="34" charset="0"/>
              </a:rPr>
              <a:t>西北</a:t>
            </a:r>
            <a:endParaRPr lang="zh-CN" altLang="en-US" sz="3200" dirty="0">
              <a:solidFill>
                <a:srgbClr val="D60093"/>
              </a:solidFill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516203" name="Text Box 107"/>
          <p:cNvSpPr txBox="1"/>
          <p:nvPr/>
        </p:nvSpPr>
        <p:spPr>
          <a:xfrm rot="2458729">
            <a:off x="3359150" y="5300663"/>
            <a:ext cx="996950" cy="579437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 dirty="0">
                <a:solidFill>
                  <a:srgbClr val="D60093"/>
                </a:solidFill>
                <a:latin typeface="Arial" panose="020B0604020202020204" pitchFamily="34" charset="0"/>
              </a:rPr>
              <a:t>西南</a:t>
            </a:r>
            <a:endParaRPr lang="zh-CN" altLang="en-US" sz="3200" dirty="0">
              <a:solidFill>
                <a:srgbClr val="D60093"/>
              </a:solidFill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16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16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51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516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516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51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16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6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1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6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6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51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51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76" grpId="0" animBg="1"/>
      <p:bldP spid="516181" grpId="0" animBg="1"/>
      <p:bldP spid="516187" grpId="0" animBg="1"/>
      <p:bldP spid="516192" grpId="0" animBg="1"/>
      <p:bldP spid="516193" grpId="0" animBg="1"/>
      <p:bldP spid="516195" grpId="0"/>
      <p:bldP spid="516196" grpId="0"/>
      <p:bldP spid="516197" grpId="0"/>
      <p:bldP spid="516198" grpId="0"/>
      <p:bldP spid="516200" grpId="0"/>
      <p:bldP spid="516201" grpId="0"/>
      <p:bldP spid="516202" grpId="0"/>
      <p:bldP spid="51620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671" name="Group 31"/>
          <p:cNvGrpSpPr/>
          <p:nvPr/>
        </p:nvGrpSpPr>
        <p:grpSpPr>
          <a:xfrm>
            <a:off x="1446213" y="1317625"/>
            <a:ext cx="6726237" cy="4608513"/>
            <a:chOff x="606" y="436"/>
            <a:chExt cx="4237" cy="2903"/>
          </a:xfrm>
        </p:grpSpPr>
        <p:sp>
          <p:nvSpPr>
            <p:cNvPr id="39951" name="Rectangle 28"/>
            <p:cNvSpPr/>
            <p:nvPr/>
          </p:nvSpPr>
          <p:spPr>
            <a:xfrm>
              <a:off x="4513" y="935"/>
              <a:ext cx="136" cy="2223"/>
            </a:xfrm>
            <a:prstGeom prst="rect">
              <a:avLst/>
            </a:prstGeom>
            <a:solidFill>
              <a:srgbClr val="66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9952" name="Rectangle 24"/>
            <p:cNvSpPr/>
            <p:nvPr/>
          </p:nvSpPr>
          <p:spPr>
            <a:xfrm rot="6289302">
              <a:off x="1772" y="2243"/>
              <a:ext cx="136" cy="1996"/>
            </a:xfrm>
            <a:prstGeom prst="rect">
              <a:avLst/>
            </a:prstGeom>
            <a:solidFill>
              <a:srgbClr val="66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9953" name="Rectangle 26"/>
            <p:cNvSpPr/>
            <p:nvPr/>
          </p:nvSpPr>
          <p:spPr>
            <a:xfrm rot="-6289302" flipH="1">
              <a:off x="3719" y="2273"/>
              <a:ext cx="136" cy="1996"/>
            </a:xfrm>
            <a:prstGeom prst="rect">
              <a:avLst/>
            </a:prstGeom>
            <a:solidFill>
              <a:srgbClr val="66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39954" name="Group 30"/>
            <p:cNvGrpSpPr/>
            <p:nvPr/>
          </p:nvGrpSpPr>
          <p:grpSpPr>
            <a:xfrm>
              <a:off x="606" y="436"/>
              <a:ext cx="4237" cy="2858"/>
              <a:chOff x="606" y="527"/>
              <a:chExt cx="4237" cy="2858"/>
            </a:xfrm>
          </p:grpSpPr>
          <p:sp>
            <p:nvSpPr>
              <p:cNvPr id="39955" name="Rectangle 22"/>
              <p:cNvSpPr/>
              <p:nvPr/>
            </p:nvSpPr>
            <p:spPr>
              <a:xfrm rot="-9314590" flipH="1">
                <a:off x="692" y="1389"/>
                <a:ext cx="2506" cy="227"/>
              </a:xfrm>
              <a:prstGeom prst="rect">
                <a:avLst/>
              </a:prstGeom>
              <a:solidFill>
                <a:srgbClr val="6699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956" name="Rectangle 18"/>
              <p:cNvSpPr/>
              <p:nvPr/>
            </p:nvSpPr>
            <p:spPr>
              <a:xfrm>
                <a:off x="839" y="1888"/>
                <a:ext cx="3810" cy="227"/>
              </a:xfrm>
              <a:prstGeom prst="rect">
                <a:avLst/>
              </a:prstGeom>
              <a:solidFill>
                <a:srgbClr val="6699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957" name="Rectangle 19"/>
              <p:cNvSpPr/>
              <p:nvPr/>
            </p:nvSpPr>
            <p:spPr>
              <a:xfrm rot="5400000">
                <a:off x="1395" y="1831"/>
                <a:ext cx="2858" cy="250"/>
              </a:xfrm>
              <a:prstGeom prst="rect">
                <a:avLst/>
              </a:prstGeom>
              <a:solidFill>
                <a:srgbClr val="6699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958" name="Rectangle 20"/>
              <p:cNvSpPr/>
              <p:nvPr/>
            </p:nvSpPr>
            <p:spPr>
              <a:xfrm rot="9008459">
                <a:off x="606" y="2521"/>
                <a:ext cx="2506" cy="227"/>
              </a:xfrm>
              <a:prstGeom prst="rect">
                <a:avLst/>
              </a:prstGeom>
              <a:solidFill>
                <a:srgbClr val="6699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959" name="Rectangle 21"/>
              <p:cNvSpPr/>
              <p:nvPr/>
            </p:nvSpPr>
            <p:spPr>
              <a:xfrm rot="-9008459" flipH="1">
                <a:off x="2530" y="2430"/>
                <a:ext cx="2313" cy="226"/>
              </a:xfrm>
              <a:prstGeom prst="rect">
                <a:avLst/>
              </a:prstGeom>
              <a:solidFill>
                <a:srgbClr val="6699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960" name="Rectangle 23"/>
              <p:cNvSpPr/>
              <p:nvPr/>
            </p:nvSpPr>
            <p:spPr>
              <a:xfrm>
                <a:off x="884" y="935"/>
                <a:ext cx="136" cy="2223"/>
              </a:xfrm>
              <a:prstGeom prst="rect">
                <a:avLst/>
              </a:prstGeom>
              <a:solidFill>
                <a:srgbClr val="6699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961" name="Rectangle 25"/>
              <p:cNvSpPr/>
              <p:nvPr/>
            </p:nvSpPr>
            <p:spPr>
              <a:xfrm rot="6289302">
                <a:off x="3583" y="-267"/>
                <a:ext cx="136" cy="1996"/>
              </a:xfrm>
              <a:prstGeom prst="rect">
                <a:avLst/>
              </a:prstGeom>
              <a:solidFill>
                <a:srgbClr val="6699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962" name="Rectangle 27"/>
              <p:cNvSpPr/>
              <p:nvPr/>
            </p:nvSpPr>
            <p:spPr>
              <a:xfrm rot="-6289302" flipH="1">
                <a:off x="1723" y="-267"/>
                <a:ext cx="136" cy="1996"/>
              </a:xfrm>
              <a:prstGeom prst="rect">
                <a:avLst/>
              </a:prstGeom>
              <a:solidFill>
                <a:srgbClr val="6699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496646" name="Picture 6" descr="bear006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1238" y="4991100"/>
            <a:ext cx="838200" cy="1006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6648" name="Picture 8" descr="deer004s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6775" y="1317625"/>
            <a:ext cx="808038" cy="1289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6649" name="Picture 9" descr="elephant003s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4300" y="2974975"/>
            <a:ext cx="1044575" cy="1169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6650" name="Picture 10" descr="fish020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0750" y="3270250"/>
            <a:ext cx="1133475" cy="1169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6651" name="Picture 11" descr="misc018s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8500" y="3125788"/>
            <a:ext cx="873125" cy="1169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6652" name="Picture 12" descr="monkey014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5163" y="625475"/>
            <a:ext cx="955675" cy="1169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6655" name="Picture 15" descr="snake001s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5738" y="4702175"/>
            <a:ext cx="1000125" cy="1169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6669" name="Text Box 29"/>
          <p:cNvSpPr txBox="1"/>
          <p:nvPr/>
        </p:nvSpPr>
        <p:spPr>
          <a:xfrm>
            <a:off x="4194175" y="5813425"/>
            <a:ext cx="1492250" cy="711200"/>
          </a:xfrm>
          <a:prstGeom prst="rect">
            <a:avLst/>
          </a:prstGeom>
          <a:solidFill>
            <a:srgbClr val="CC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4000" dirty="0">
                <a:latin typeface="Arial" panose="020B0604020202020204" pitchFamily="34" charset="0"/>
              </a:rPr>
              <a:t>大  门</a:t>
            </a:r>
          </a:p>
        </p:txBody>
      </p:sp>
      <p:pic>
        <p:nvPicPr>
          <p:cNvPr id="496674" name="Picture 3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1275" y="1246188"/>
            <a:ext cx="1322388" cy="1595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6675" name="Line 35"/>
          <p:cNvSpPr/>
          <p:nvPr/>
        </p:nvSpPr>
        <p:spPr>
          <a:xfrm flipV="1">
            <a:off x="8656638" y="1166813"/>
            <a:ext cx="0" cy="604837"/>
          </a:xfrm>
          <a:prstGeom prst="line">
            <a:avLst/>
          </a:prstGeom>
          <a:ln w="635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6676" name="Text Box 36"/>
          <p:cNvSpPr txBox="1"/>
          <p:nvPr/>
        </p:nvSpPr>
        <p:spPr>
          <a:xfrm>
            <a:off x="8296275" y="476250"/>
            <a:ext cx="739775" cy="76200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华文新魏" panose="02010800040101010101" pitchFamily="2" charset="-122"/>
              </a:rPr>
              <a:t>北</a:t>
            </a:r>
          </a:p>
        </p:txBody>
      </p:sp>
      <p:sp>
        <p:nvSpPr>
          <p:cNvPr id="39950" name="Text Box 39"/>
          <p:cNvSpPr txBox="1"/>
          <p:nvPr/>
        </p:nvSpPr>
        <p:spPr>
          <a:xfrm>
            <a:off x="265113" y="1700213"/>
            <a:ext cx="850900" cy="3397250"/>
          </a:xfrm>
          <a:prstGeom prst="rect">
            <a:avLst/>
          </a:prstGeom>
          <a:noFill/>
          <a:ln w="9525">
            <a:noFill/>
          </a:ln>
        </p:spPr>
        <p:txBody>
          <a:bodyPr vert="eaVert" wrap="none" lIns="90000" tIns="46800" rIns="90000" bIns="46800">
            <a:spAutoFit/>
          </a:bodyPr>
          <a:lstStyle/>
          <a:p>
            <a:r>
              <a:rPr lang="zh-CN" altLang="en-US" dirty="0">
                <a:solidFill>
                  <a:srgbClr val="4D4D4D"/>
                </a:solidFill>
                <a:latin typeface="Arial" panose="020B0604020202020204" pitchFamily="34" charset="0"/>
              </a:rPr>
              <a:t>动物园导游图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9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49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49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49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9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49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49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49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49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9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9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9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69" grpId="0" animBg="1"/>
      <p:bldP spid="49667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148" name="Group 28"/>
          <p:cNvGrpSpPr/>
          <p:nvPr/>
        </p:nvGrpSpPr>
        <p:grpSpPr>
          <a:xfrm>
            <a:off x="298450" y="476250"/>
            <a:ext cx="6505575" cy="4449763"/>
            <a:chOff x="-62" y="300"/>
            <a:chExt cx="5854" cy="4004"/>
          </a:xfrm>
        </p:grpSpPr>
        <p:grpSp>
          <p:nvGrpSpPr>
            <p:cNvPr id="40965" name="Group 3"/>
            <p:cNvGrpSpPr/>
            <p:nvPr/>
          </p:nvGrpSpPr>
          <p:grpSpPr>
            <a:xfrm>
              <a:off x="911" y="830"/>
              <a:ext cx="4237" cy="2903"/>
              <a:chOff x="606" y="436"/>
              <a:chExt cx="4237" cy="2903"/>
            </a:xfrm>
          </p:grpSpPr>
          <p:sp>
            <p:nvSpPr>
              <p:cNvPr id="40978" name="Rectangle 4"/>
              <p:cNvSpPr/>
              <p:nvPr/>
            </p:nvSpPr>
            <p:spPr>
              <a:xfrm>
                <a:off x="4513" y="935"/>
                <a:ext cx="136" cy="2223"/>
              </a:xfrm>
              <a:prstGeom prst="rect">
                <a:avLst/>
              </a:prstGeom>
              <a:solidFill>
                <a:srgbClr val="6699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979" name="Rectangle 5"/>
              <p:cNvSpPr/>
              <p:nvPr/>
            </p:nvSpPr>
            <p:spPr>
              <a:xfrm rot="6289302">
                <a:off x="1772" y="2243"/>
                <a:ext cx="136" cy="1996"/>
              </a:xfrm>
              <a:prstGeom prst="rect">
                <a:avLst/>
              </a:prstGeom>
              <a:solidFill>
                <a:srgbClr val="6699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980" name="Rectangle 6"/>
              <p:cNvSpPr/>
              <p:nvPr/>
            </p:nvSpPr>
            <p:spPr>
              <a:xfrm rot="-6289302" flipH="1">
                <a:off x="3719" y="2273"/>
                <a:ext cx="136" cy="1996"/>
              </a:xfrm>
              <a:prstGeom prst="rect">
                <a:avLst/>
              </a:prstGeom>
              <a:solidFill>
                <a:srgbClr val="6699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40981" name="Group 7"/>
              <p:cNvGrpSpPr/>
              <p:nvPr/>
            </p:nvGrpSpPr>
            <p:grpSpPr>
              <a:xfrm>
                <a:off x="606" y="436"/>
                <a:ext cx="4237" cy="2858"/>
                <a:chOff x="606" y="527"/>
                <a:chExt cx="4237" cy="2858"/>
              </a:xfrm>
            </p:grpSpPr>
            <p:sp>
              <p:nvSpPr>
                <p:cNvPr id="40982" name="Rectangle 8"/>
                <p:cNvSpPr/>
                <p:nvPr/>
              </p:nvSpPr>
              <p:spPr>
                <a:xfrm rot="-9314590" flipH="1">
                  <a:off x="692" y="1389"/>
                  <a:ext cx="2506" cy="227"/>
                </a:xfrm>
                <a:prstGeom prst="rect">
                  <a:avLst/>
                </a:prstGeom>
                <a:solidFill>
                  <a:srgbClr val="6699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lIns="90000" tIns="46800" rIns="90000" bIns="46800" anchor="ctr" anchorCtr="0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983" name="Rectangle 9"/>
                <p:cNvSpPr/>
                <p:nvPr/>
              </p:nvSpPr>
              <p:spPr>
                <a:xfrm>
                  <a:off x="839" y="1888"/>
                  <a:ext cx="3810" cy="227"/>
                </a:xfrm>
                <a:prstGeom prst="rect">
                  <a:avLst/>
                </a:prstGeom>
                <a:solidFill>
                  <a:srgbClr val="6699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lIns="90000" tIns="46800" rIns="90000" bIns="46800" anchor="ctr" anchorCtr="0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984" name="Rectangle 10"/>
                <p:cNvSpPr/>
                <p:nvPr/>
              </p:nvSpPr>
              <p:spPr>
                <a:xfrm rot="5400000">
                  <a:off x="1395" y="1831"/>
                  <a:ext cx="2858" cy="250"/>
                </a:xfrm>
                <a:prstGeom prst="rect">
                  <a:avLst/>
                </a:prstGeom>
                <a:solidFill>
                  <a:srgbClr val="6699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lIns="90000" tIns="46800" rIns="90000" bIns="46800" anchor="ctr" anchorCtr="0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985" name="Rectangle 11"/>
                <p:cNvSpPr/>
                <p:nvPr/>
              </p:nvSpPr>
              <p:spPr>
                <a:xfrm rot="9008459">
                  <a:off x="606" y="2521"/>
                  <a:ext cx="2506" cy="227"/>
                </a:xfrm>
                <a:prstGeom prst="rect">
                  <a:avLst/>
                </a:prstGeom>
                <a:solidFill>
                  <a:srgbClr val="6699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lIns="90000" tIns="46800" rIns="90000" bIns="46800" anchor="ctr" anchorCtr="0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986" name="Rectangle 12"/>
                <p:cNvSpPr/>
                <p:nvPr/>
              </p:nvSpPr>
              <p:spPr>
                <a:xfrm rot="-9008459" flipH="1">
                  <a:off x="2530" y="2430"/>
                  <a:ext cx="2313" cy="226"/>
                </a:xfrm>
                <a:prstGeom prst="rect">
                  <a:avLst/>
                </a:prstGeom>
                <a:solidFill>
                  <a:srgbClr val="6699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lIns="90000" tIns="46800" rIns="90000" bIns="46800" anchor="ctr" anchorCtr="0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987" name="Rectangle 13"/>
                <p:cNvSpPr/>
                <p:nvPr/>
              </p:nvSpPr>
              <p:spPr>
                <a:xfrm>
                  <a:off x="884" y="935"/>
                  <a:ext cx="136" cy="2223"/>
                </a:xfrm>
                <a:prstGeom prst="rect">
                  <a:avLst/>
                </a:prstGeom>
                <a:solidFill>
                  <a:srgbClr val="6699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lIns="90000" tIns="46800" rIns="90000" bIns="46800" anchor="ctr" anchorCtr="0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988" name="Rectangle 14"/>
                <p:cNvSpPr/>
                <p:nvPr/>
              </p:nvSpPr>
              <p:spPr>
                <a:xfrm rot="6289302">
                  <a:off x="3583" y="-267"/>
                  <a:ext cx="136" cy="1996"/>
                </a:xfrm>
                <a:prstGeom prst="rect">
                  <a:avLst/>
                </a:prstGeom>
                <a:solidFill>
                  <a:srgbClr val="6699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lIns="90000" tIns="46800" rIns="90000" bIns="46800" anchor="ctr" anchorCtr="0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989" name="Rectangle 15"/>
                <p:cNvSpPr/>
                <p:nvPr/>
              </p:nvSpPr>
              <p:spPr>
                <a:xfrm rot="-6289302" flipH="1">
                  <a:off x="1723" y="-267"/>
                  <a:ext cx="136" cy="1996"/>
                </a:xfrm>
                <a:prstGeom prst="rect">
                  <a:avLst/>
                </a:prstGeom>
                <a:solidFill>
                  <a:srgbClr val="6699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lIns="90000" tIns="46800" rIns="90000" bIns="46800" anchor="ctr" anchorCtr="0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40966" name="Picture 16" descr="bear006s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37" y="3144"/>
              <a:ext cx="528" cy="63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967" name="Picture 17" descr="deer004s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46" y="830"/>
              <a:ext cx="509" cy="8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968" name="Picture 18" descr="elephant003s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2" y="1874"/>
              <a:ext cx="658" cy="73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969" name="Picture 19" descr="fish020s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0" y="2060"/>
              <a:ext cx="714" cy="73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970" name="Picture 20" descr="misc018s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40" y="1969"/>
              <a:ext cx="550" cy="73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971" name="Picture 21" descr="monkey014s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19" y="394"/>
              <a:ext cx="602" cy="73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0972" name="Picture 22" descr="snake001s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7" y="2962"/>
              <a:ext cx="630" cy="7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0973" name="Text Box 23"/>
            <p:cNvSpPr txBox="1"/>
            <p:nvPr/>
          </p:nvSpPr>
          <p:spPr>
            <a:xfrm>
              <a:off x="2442" y="3664"/>
              <a:ext cx="1343" cy="640"/>
            </a:xfrm>
            <a:prstGeom prst="rect">
              <a:avLst/>
            </a:prstGeom>
            <a:solidFill>
              <a:srgbClr val="CCCC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4000" dirty="0">
                  <a:latin typeface="Arial" panose="020B0604020202020204" pitchFamily="34" charset="0"/>
                </a:rPr>
                <a:t>大  门</a:t>
              </a:r>
            </a:p>
          </p:txBody>
        </p:sp>
        <p:pic>
          <p:nvPicPr>
            <p:cNvPr id="40974" name="Picture 24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80"/>
                </a:clrFrom>
                <a:clrTo>
                  <a:srgbClr val="FFFF8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26" y="785"/>
              <a:ext cx="833" cy="100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0975" name="Line 25"/>
            <p:cNvSpPr/>
            <p:nvPr/>
          </p:nvSpPr>
          <p:spPr>
            <a:xfrm flipV="1">
              <a:off x="5453" y="735"/>
              <a:ext cx="0" cy="381"/>
            </a:xfrm>
            <a:prstGeom prst="line">
              <a:avLst/>
            </a:prstGeom>
            <a:ln w="635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6" name="Text Box 26"/>
            <p:cNvSpPr txBox="1"/>
            <p:nvPr/>
          </p:nvSpPr>
          <p:spPr>
            <a:xfrm>
              <a:off x="5126" y="300"/>
              <a:ext cx="666" cy="6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dirty="0">
                  <a:latin typeface="Arial" panose="020B0604020202020204" pitchFamily="34" charset="0"/>
                  <a:ea typeface="华文新魏" panose="02010800040101010101" pitchFamily="2" charset="-122"/>
                </a:rPr>
                <a:t>北</a:t>
              </a:r>
            </a:p>
          </p:txBody>
        </p:sp>
        <p:sp>
          <p:nvSpPr>
            <p:cNvPr id="40977" name="Text Box 27"/>
            <p:cNvSpPr txBox="1"/>
            <p:nvPr/>
          </p:nvSpPr>
          <p:spPr>
            <a:xfrm>
              <a:off x="-62" y="613"/>
              <a:ext cx="765" cy="305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wrap="none" lIns="90000" tIns="46800" rIns="90000" bIns="46800">
              <a:spAutoFit/>
            </a:bodyPr>
            <a:lstStyle/>
            <a:p>
              <a:r>
                <a:rPr lang="zh-CN" altLang="en-US" dirty="0">
                  <a:solidFill>
                    <a:srgbClr val="4D4D4D"/>
                  </a:solidFill>
                  <a:latin typeface="Arial" panose="020B0604020202020204" pitchFamily="34" charset="0"/>
                </a:rPr>
                <a:t>动物园导游图</a:t>
              </a:r>
            </a:p>
          </p:txBody>
        </p:sp>
      </p:grpSp>
      <p:sp>
        <p:nvSpPr>
          <p:cNvPr id="517150" name="AutoShape 30"/>
          <p:cNvSpPr/>
          <p:nvPr/>
        </p:nvSpPr>
        <p:spPr>
          <a:xfrm>
            <a:off x="1403350" y="5013325"/>
            <a:ext cx="6408738" cy="1295400"/>
          </a:xfrm>
          <a:prstGeom prst="cloudCallout">
            <a:avLst>
              <a:gd name="adj1" fmla="val 66671"/>
              <a:gd name="adj2" fmla="val -37380"/>
            </a:avLst>
          </a:prstGeom>
          <a:solidFill>
            <a:srgbClr val="EAEAEA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90000" tIns="46800" rIns="90000" bIns="46800" anchor="ctr" anchorCtr="0"/>
          <a:lstStyle/>
          <a:p>
            <a:r>
              <a:rPr lang="zh-CN" altLang="en-US" sz="3200" dirty="0">
                <a:latin typeface="Arial" panose="020B0604020202020204" pitchFamily="34" charset="0"/>
              </a:rPr>
              <a:t>熊猫馆在西北角，去熊猫馆该怎样走？</a:t>
            </a:r>
          </a:p>
        </p:txBody>
      </p:sp>
      <p:pic>
        <p:nvPicPr>
          <p:cNvPr id="517149" name="Picture 29" descr="图片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3463" y="4581525"/>
            <a:ext cx="1760537" cy="1944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7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7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7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1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5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79612" y="603250"/>
            <a:ext cx="12168187" cy="59213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20203" name="Group 11"/>
          <p:cNvGrpSpPr/>
          <p:nvPr/>
        </p:nvGrpSpPr>
        <p:grpSpPr>
          <a:xfrm>
            <a:off x="4202113" y="3886200"/>
            <a:ext cx="5699125" cy="3214688"/>
            <a:chOff x="1513" y="2584"/>
            <a:chExt cx="3590" cy="2025"/>
          </a:xfrm>
        </p:grpSpPr>
        <p:pic>
          <p:nvPicPr>
            <p:cNvPr id="42023" name="Picture 12" descr="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3" y="2584"/>
              <a:ext cx="3590" cy="20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2024" name="Picture 13" descr="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424" y="3405"/>
              <a:ext cx="272" cy="25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520221" name="Picture 2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529360">
            <a:off x="539750" y="4868863"/>
            <a:ext cx="3095625" cy="18700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20252" name="Group 60"/>
          <p:cNvGrpSpPr/>
          <p:nvPr/>
        </p:nvGrpSpPr>
        <p:grpSpPr>
          <a:xfrm>
            <a:off x="1042988" y="906463"/>
            <a:ext cx="7200900" cy="3746500"/>
            <a:chOff x="657" y="571"/>
            <a:chExt cx="4536" cy="2360"/>
          </a:xfrm>
        </p:grpSpPr>
        <p:sp>
          <p:nvSpPr>
            <p:cNvPr id="42020" name="Rectangle 31"/>
            <p:cNvSpPr/>
            <p:nvPr/>
          </p:nvSpPr>
          <p:spPr>
            <a:xfrm>
              <a:off x="657" y="571"/>
              <a:ext cx="4536" cy="2042"/>
            </a:xfrm>
            <a:prstGeom prst="rect">
              <a:avLst/>
            </a:prstGeom>
            <a:solidFill>
              <a:srgbClr val="FFFFCC"/>
            </a:solidFill>
            <a:ln w="76200" cap="flat" cmpd="thinThick">
              <a:solidFill>
                <a:srgbClr val="3333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zh-CN" sz="3600" dirty="0">
                <a:latin typeface="Arial" panose="020B0604020202020204" pitchFamily="34" charset="0"/>
              </a:endParaRPr>
            </a:p>
          </p:txBody>
        </p:sp>
        <p:sp>
          <p:nvSpPr>
            <p:cNvPr id="42021" name="Rectangle 32"/>
            <p:cNvSpPr/>
            <p:nvPr/>
          </p:nvSpPr>
          <p:spPr>
            <a:xfrm>
              <a:off x="2744" y="2523"/>
              <a:ext cx="499" cy="408"/>
            </a:xfrm>
            <a:prstGeom prst="rect">
              <a:avLst/>
            </a:prstGeom>
            <a:solidFill>
              <a:srgbClr val="FFFFCC"/>
            </a:solidFill>
            <a:ln w="76200" cap="flat" cmpd="thinThick">
              <a:solidFill>
                <a:srgbClr val="3333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2022" name="Text Box 33"/>
            <p:cNvSpPr txBox="1"/>
            <p:nvPr/>
          </p:nvSpPr>
          <p:spPr>
            <a:xfrm>
              <a:off x="1519" y="621"/>
              <a:ext cx="2586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3600" dirty="0">
                  <a:latin typeface="Arial" panose="020B0604020202020204" pitchFamily="34" charset="0"/>
                </a:rPr>
                <a:t>1</a:t>
              </a:r>
              <a:r>
                <a:rPr lang="zh-CN" altLang="en-US" sz="3600" dirty="0">
                  <a:latin typeface="Arial" panose="020B0604020202020204" pitchFamily="34" charset="0"/>
                </a:rPr>
                <a:t>路公共汽车线路图</a:t>
              </a:r>
            </a:p>
          </p:txBody>
        </p:sp>
      </p:grpSp>
      <p:sp>
        <p:nvSpPr>
          <p:cNvPr id="520226" name="Line 34"/>
          <p:cNvSpPr/>
          <p:nvPr/>
        </p:nvSpPr>
        <p:spPr>
          <a:xfrm>
            <a:off x="1258888" y="1703388"/>
            <a:ext cx="1295400" cy="865187"/>
          </a:xfrm>
          <a:prstGeom prst="line">
            <a:avLst/>
          </a:prstGeom>
          <a:ln w="635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0227" name="Line 35"/>
          <p:cNvSpPr/>
          <p:nvPr/>
        </p:nvSpPr>
        <p:spPr>
          <a:xfrm>
            <a:off x="2554288" y="2568575"/>
            <a:ext cx="3384550" cy="0"/>
          </a:xfrm>
          <a:prstGeom prst="line">
            <a:avLst/>
          </a:prstGeom>
          <a:ln w="635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0228" name="Line 36"/>
          <p:cNvSpPr/>
          <p:nvPr/>
        </p:nvSpPr>
        <p:spPr>
          <a:xfrm flipV="1">
            <a:off x="5938838" y="1703388"/>
            <a:ext cx="215900" cy="865187"/>
          </a:xfrm>
          <a:prstGeom prst="line">
            <a:avLst/>
          </a:prstGeom>
          <a:ln w="635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0229" name="Line 37"/>
          <p:cNvSpPr/>
          <p:nvPr/>
        </p:nvSpPr>
        <p:spPr>
          <a:xfrm>
            <a:off x="6154738" y="1703388"/>
            <a:ext cx="936625" cy="0"/>
          </a:xfrm>
          <a:prstGeom prst="line">
            <a:avLst/>
          </a:prstGeom>
          <a:ln w="635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0230" name="Line 38"/>
          <p:cNvSpPr/>
          <p:nvPr/>
        </p:nvSpPr>
        <p:spPr>
          <a:xfrm>
            <a:off x="7091363" y="1703388"/>
            <a:ext cx="792162" cy="1152525"/>
          </a:xfrm>
          <a:prstGeom prst="line">
            <a:avLst/>
          </a:prstGeom>
          <a:ln w="635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20231" name="Group 39"/>
          <p:cNvGrpSpPr/>
          <p:nvPr/>
        </p:nvGrpSpPr>
        <p:grpSpPr>
          <a:xfrm>
            <a:off x="1187450" y="1631950"/>
            <a:ext cx="6769100" cy="1292225"/>
            <a:chOff x="839" y="1709"/>
            <a:chExt cx="4264" cy="814"/>
          </a:xfrm>
        </p:grpSpPr>
        <p:sp>
          <p:nvSpPr>
            <p:cNvPr id="42010" name="Oval 40"/>
            <p:cNvSpPr/>
            <p:nvPr/>
          </p:nvSpPr>
          <p:spPr>
            <a:xfrm>
              <a:off x="1655" y="2251"/>
              <a:ext cx="91" cy="91"/>
            </a:xfrm>
            <a:prstGeom prst="ellipse">
              <a:avLst/>
            </a:prstGeom>
            <a:solidFill>
              <a:srgbClr val="D60093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2011" name="Oval 41"/>
            <p:cNvSpPr/>
            <p:nvPr/>
          </p:nvSpPr>
          <p:spPr>
            <a:xfrm>
              <a:off x="2154" y="2251"/>
              <a:ext cx="91" cy="91"/>
            </a:xfrm>
            <a:prstGeom prst="ellipse">
              <a:avLst/>
            </a:prstGeom>
            <a:solidFill>
              <a:srgbClr val="D60093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2012" name="Oval 42"/>
            <p:cNvSpPr/>
            <p:nvPr/>
          </p:nvSpPr>
          <p:spPr>
            <a:xfrm>
              <a:off x="2653" y="2251"/>
              <a:ext cx="91" cy="91"/>
            </a:xfrm>
            <a:prstGeom prst="ellipse">
              <a:avLst/>
            </a:prstGeom>
            <a:solidFill>
              <a:srgbClr val="D60093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2013" name="Oval 43"/>
            <p:cNvSpPr/>
            <p:nvPr/>
          </p:nvSpPr>
          <p:spPr>
            <a:xfrm>
              <a:off x="3333" y="2251"/>
              <a:ext cx="91" cy="91"/>
            </a:xfrm>
            <a:prstGeom prst="ellipse">
              <a:avLst/>
            </a:prstGeom>
            <a:solidFill>
              <a:srgbClr val="D60093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2014" name="Oval 44"/>
            <p:cNvSpPr/>
            <p:nvPr/>
          </p:nvSpPr>
          <p:spPr>
            <a:xfrm>
              <a:off x="3787" y="2251"/>
              <a:ext cx="91" cy="91"/>
            </a:xfrm>
            <a:prstGeom prst="ellipse">
              <a:avLst/>
            </a:prstGeom>
            <a:solidFill>
              <a:srgbClr val="D60093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2015" name="Oval 45"/>
            <p:cNvSpPr/>
            <p:nvPr/>
          </p:nvSpPr>
          <p:spPr>
            <a:xfrm>
              <a:off x="3923" y="1709"/>
              <a:ext cx="91" cy="91"/>
            </a:xfrm>
            <a:prstGeom prst="ellipse">
              <a:avLst/>
            </a:prstGeom>
            <a:solidFill>
              <a:srgbClr val="D60093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2016" name="Oval 46"/>
            <p:cNvSpPr/>
            <p:nvPr/>
          </p:nvSpPr>
          <p:spPr>
            <a:xfrm>
              <a:off x="4513" y="1709"/>
              <a:ext cx="91" cy="91"/>
            </a:xfrm>
            <a:prstGeom prst="ellipse">
              <a:avLst/>
            </a:prstGeom>
            <a:solidFill>
              <a:srgbClr val="D60093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2017" name="Oval 47"/>
            <p:cNvSpPr/>
            <p:nvPr/>
          </p:nvSpPr>
          <p:spPr>
            <a:xfrm>
              <a:off x="1247" y="1981"/>
              <a:ext cx="91" cy="91"/>
            </a:xfrm>
            <a:prstGeom prst="ellipse">
              <a:avLst/>
            </a:prstGeom>
            <a:solidFill>
              <a:srgbClr val="D60093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2018" name="Oval 48"/>
            <p:cNvSpPr/>
            <p:nvPr/>
          </p:nvSpPr>
          <p:spPr>
            <a:xfrm>
              <a:off x="839" y="1709"/>
              <a:ext cx="91" cy="91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2019" name="Oval 49"/>
            <p:cNvSpPr/>
            <p:nvPr/>
          </p:nvSpPr>
          <p:spPr>
            <a:xfrm>
              <a:off x="5012" y="2432"/>
              <a:ext cx="91" cy="91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520242" name="Text Box 50"/>
          <p:cNvSpPr txBox="1"/>
          <p:nvPr/>
        </p:nvSpPr>
        <p:spPr>
          <a:xfrm>
            <a:off x="971550" y="1776413"/>
            <a:ext cx="668338" cy="129222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lIns="90000" tIns="46800" rIns="90000" bIns="4680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</a:rPr>
              <a:t>火车站</a:t>
            </a:r>
          </a:p>
        </p:txBody>
      </p:sp>
      <p:sp>
        <p:nvSpPr>
          <p:cNvPr id="520243" name="Text Box 51"/>
          <p:cNvSpPr txBox="1"/>
          <p:nvPr/>
        </p:nvSpPr>
        <p:spPr>
          <a:xfrm>
            <a:off x="1547813" y="2208213"/>
            <a:ext cx="668337" cy="129222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lIns="90000" tIns="46800" rIns="90000" bIns="4680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</a:rPr>
              <a:t>站前站</a:t>
            </a:r>
          </a:p>
        </p:txBody>
      </p:sp>
      <p:sp>
        <p:nvSpPr>
          <p:cNvPr id="520244" name="Text Box 52"/>
          <p:cNvSpPr txBox="1"/>
          <p:nvPr/>
        </p:nvSpPr>
        <p:spPr>
          <a:xfrm>
            <a:off x="2246313" y="2635250"/>
            <a:ext cx="668337" cy="89217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lIns="90000" tIns="46800" rIns="90000" bIns="4680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</a:rPr>
              <a:t>邮局</a:t>
            </a:r>
          </a:p>
        </p:txBody>
      </p:sp>
      <p:sp>
        <p:nvSpPr>
          <p:cNvPr id="520245" name="Text Box 53"/>
          <p:cNvSpPr txBox="1"/>
          <p:nvPr/>
        </p:nvSpPr>
        <p:spPr>
          <a:xfrm>
            <a:off x="3038475" y="2635250"/>
            <a:ext cx="668338" cy="89217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lIns="90000" tIns="46800" rIns="90000" bIns="4680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</a:rPr>
              <a:t>商店</a:t>
            </a:r>
          </a:p>
        </p:txBody>
      </p:sp>
      <p:sp>
        <p:nvSpPr>
          <p:cNvPr id="520246" name="Text Box 54"/>
          <p:cNvSpPr txBox="1"/>
          <p:nvPr/>
        </p:nvSpPr>
        <p:spPr>
          <a:xfrm>
            <a:off x="3830638" y="2635250"/>
            <a:ext cx="668337" cy="89217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lIns="90000" tIns="46800" rIns="90000" bIns="4680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</a:rPr>
              <a:t>医院</a:t>
            </a:r>
          </a:p>
        </p:txBody>
      </p:sp>
      <p:sp>
        <p:nvSpPr>
          <p:cNvPr id="520247" name="Text Box 55"/>
          <p:cNvSpPr txBox="1"/>
          <p:nvPr/>
        </p:nvSpPr>
        <p:spPr>
          <a:xfrm>
            <a:off x="4911725" y="2640013"/>
            <a:ext cx="668338" cy="129222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lIns="90000" tIns="46800" rIns="90000" bIns="4680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</a:rPr>
              <a:t>图书馆</a:t>
            </a:r>
          </a:p>
        </p:txBody>
      </p:sp>
      <p:sp>
        <p:nvSpPr>
          <p:cNvPr id="520248" name="Text Box 56"/>
          <p:cNvSpPr txBox="1"/>
          <p:nvPr/>
        </p:nvSpPr>
        <p:spPr>
          <a:xfrm>
            <a:off x="5630863" y="2635250"/>
            <a:ext cx="668337" cy="129222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lIns="90000" tIns="46800" rIns="90000" bIns="4680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</a:rPr>
              <a:t>游泳馆</a:t>
            </a:r>
          </a:p>
        </p:txBody>
      </p:sp>
      <p:sp>
        <p:nvSpPr>
          <p:cNvPr id="520249" name="Text Box 57"/>
          <p:cNvSpPr txBox="1"/>
          <p:nvPr/>
        </p:nvSpPr>
        <p:spPr>
          <a:xfrm>
            <a:off x="5991225" y="1843088"/>
            <a:ext cx="668338" cy="129222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lIns="90000" tIns="46800" rIns="90000" bIns="4680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</a:rPr>
              <a:t>少年宫</a:t>
            </a:r>
          </a:p>
        </p:txBody>
      </p:sp>
      <p:sp>
        <p:nvSpPr>
          <p:cNvPr id="520250" name="Text Box 58"/>
          <p:cNvSpPr txBox="1"/>
          <p:nvPr/>
        </p:nvSpPr>
        <p:spPr>
          <a:xfrm>
            <a:off x="6732588" y="1776413"/>
            <a:ext cx="668337" cy="129222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lIns="90000" tIns="46800" rIns="90000" bIns="4680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</a:rPr>
              <a:t>电影院</a:t>
            </a:r>
          </a:p>
        </p:txBody>
      </p:sp>
      <p:sp>
        <p:nvSpPr>
          <p:cNvPr id="520251" name="Text Box 59"/>
          <p:cNvSpPr txBox="1"/>
          <p:nvPr/>
        </p:nvSpPr>
        <p:spPr>
          <a:xfrm>
            <a:off x="7596188" y="2855913"/>
            <a:ext cx="668337" cy="129222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lIns="90000" tIns="46800" rIns="90000" bIns="4680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</a:rPr>
              <a:t>动物园</a:t>
            </a:r>
          </a:p>
        </p:txBody>
      </p:sp>
      <p:sp>
        <p:nvSpPr>
          <p:cNvPr id="520253" name="AutoShape 61"/>
          <p:cNvSpPr/>
          <p:nvPr/>
        </p:nvSpPr>
        <p:spPr>
          <a:xfrm>
            <a:off x="3276600" y="4365625"/>
            <a:ext cx="3167063" cy="1655763"/>
          </a:xfrm>
          <a:prstGeom prst="cloudCallout">
            <a:avLst>
              <a:gd name="adj1" fmla="val 76116"/>
              <a:gd name="adj2" fmla="val 17019"/>
            </a:avLst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90000" tIns="46800" rIns="90000" bIns="46800" anchor="ctr" anchorCtr="0"/>
          <a:lstStyle/>
          <a:p>
            <a:pPr algn="l"/>
            <a:r>
              <a:rPr lang="zh-CN" altLang="en-US" sz="2800" dirty="0">
                <a:latin typeface="Arial" panose="020B0604020202020204" pitchFamily="34" charset="0"/>
              </a:rPr>
              <a:t>说一说</a:t>
            </a:r>
            <a:r>
              <a:rPr lang="en-US" altLang="zh-CN" sz="2800" dirty="0">
                <a:latin typeface="Arial" panose="020B0604020202020204" pitchFamily="34" charset="0"/>
              </a:rPr>
              <a:t>1</a:t>
            </a:r>
            <a:r>
              <a:rPr lang="zh-CN" altLang="en-US" sz="2800" dirty="0">
                <a:latin typeface="Arial" panose="020B0604020202020204" pitchFamily="34" charset="0"/>
              </a:rPr>
              <a:t>路公共汽车的行车路线。</a:t>
            </a:r>
          </a:p>
        </p:txBody>
      </p:sp>
      <p:grpSp>
        <p:nvGrpSpPr>
          <p:cNvPr id="520256" name="Group 64"/>
          <p:cNvGrpSpPr/>
          <p:nvPr/>
        </p:nvGrpSpPr>
        <p:grpSpPr>
          <a:xfrm>
            <a:off x="7575550" y="842963"/>
            <a:ext cx="638175" cy="857250"/>
            <a:chOff x="4772" y="531"/>
            <a:chExt cx="402" cy="540"/>
          </a:xfrm>
        </p:grpSpPr>
        <p:sp>
          <p:nvSpPr>
            <p:cNvPr id="42008" name="Line 62"/>
            <p:cNvSpPr/>
            <p:nvPr/>
          </p:nvSpPr>
          <p:spPr>
            <a:xfrm flipV="1">
              <a:off x="4967" y="858"/>
              <a:ext cx="0" cy="213"/>
            </a:xfrm>
            <a:prstGeom prst="line">
              <a:avLst/>
            </a:prstGeom>
            <a:ln w="635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9" name="Text Box 63"/>
            <p:cNvSpPr txBox="1"/>
            <p:nvPr/>
          </p:nvSpPr>
          <p:spPr>
            <a:xfrm>
              <a:off x="4772" y="531"/>
              <a:ext cx="402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3600" dirty="0">
                  <a:latin typeface="Arial" panose="020B0604020202020204" pitchFamily="34" charset="0"/>
                  <a:ea typeface="华文新魏" panose="02010800040101010101" pitchFamily="2" charset="-122"/>
                </a:rPr>
                <a:t>北</a:t>
              </a:r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20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20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20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20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52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2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52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52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2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52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52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52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52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52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52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52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52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52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52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52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52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52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242" grpId="0"/>
      <p:bldP spid="520243" grpId="0"/>
      <p:bldP spid="520244" grpId="0"/>
      <p:bldP spid="520245" grpId="0"/>
      <p:bldP spid="520246" grpId="0"/>
      <p:bldP spid="520247" grpId="0"/>
      <p:bldP spid="520248" grpId="0"/>
      <p:bldP spid="520249" grpId="0"/>
      <p:bldP spid="520250" grpId="0"/>
      <p:bldP spid="520251" grpId="0"/>
      <p:bldP spid="52025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/>
          <p:nvPr/>
        </p:nvSpPr>
        <p:spPr>
          <a:xfrm>
            <a:off x="144463" y="620713"/>
            <a:ext cx="8820150" cy="5903912"/>
          </a:xfrm>
          <a:prstGeom prst="rect">
            <a:avLst/>
          </a:prstGeom>
          <a:solidFill>
            <a:srgbClr val="669900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zh-CN" sz="2800" dirty="0">
              <a:latin typeface="Arial" panose="020B0604020202020204" pitchFamily="34" charset="0"/>
            </a:endParaRPr>
          </a:p>
        </p:txBody>
      </p:sp>
      <p:pic>
        <p:nvPicPr>
          <p:cNvPr id="43011" name="Picture 3" descr="7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430213"/>
            <a:ext cx="8496300" cy="64277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6794" name="Group 26"/>
          <p:cNvGrpSpPr/>
          <p:nvPr/>
        </p:nvGrpSpPr>
        <p:grpSpPr>
          <a:xfrm>
            <a:off x="3851275" y="5516563"/>
            <a:ext cx="3529013" cy="1008062"/>
            <a:chOff x="2562" y="3475"/>
            <a:chExt cx="2223" cy="635"/>
          </a:xfrm>
        </p:grpSpPr>
        <p:sp>
          <p:nvSpPr>
            <p:cNvPr id="43033" name="Freeform 27"/>
            <p:cNvSpPr/>
            <p:nvPr/>
          </p:nvSpPr>
          <p:spPr>
            <a:xfrm>
              <a:off x="2562" y="3475"/>
              <a:ext cx="2087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087" y="635"/>
                </a:cxn>
                <a:cxn ang="0">
                  <a:pos x="1860" y="227"/>
                </a:cxn>
                <a:cxn ang="0">
                  <a:pos x="1044" y="0"/>
                </a:cxn>
                <a:cxn ang="0">
                  <a:pos x="273" y="227"/>
                </a:cxn>
                <a:cxn ang="0">
                  <a:pos x="0" y="635"/>
                </a:cxn>
              </a:cxnLst>
              <a:rect l="0" t="0" r="0" b="0"/>
              <a:pathLst>
                <a:path w="2087" h="635">
                  <a:moveTo>
                    <a:pt x="0" y="635"/>
                  </a:moveTo>
                  <a:lnTo>
                    <a:pt x="2087" y="635"/>
                  </a:lnTo>
                  <a:lnTo>
                    <a:pt x="1860" y="227"/>
                  </a:lnTo>
                  <a:lnTo>
                    <a:pt x="1044" y="0"/>
                  </a:lnTo>
                  <a:lnTo>
                    <a:pt x="273" y="227"/>
                  </a:lnTo>
                  <a:lnTo>
                    <a:pt x="0" y="635"/>
                  </a:ln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100000"/>
                  </a:srgbClr>
                </a:gs>
                <a:gs pos="100000">
                  <a:srgbClr val="003B00"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34" name="Text Box 28"/>
            <p:cNvSpPr txBox="1"/>
            <p:nvPr/>
          </p:nvSpPr>
          <p:spPr>
            <a:xfrm>
              <a:off x="2789" y="3630"/>
              <a:ext cx="1996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algn="l"/>
              <a:r>
                <a:rPr lang="zh-CN" altLang="en-US" dirty="0">
                  <a:solidFill>
                    <a:srgbClr val="FFFF99"/>
                  </a:solidFill>
                  <a:latin typeface="Arial" panose="020B0604020202020204" pitchFamily="34" charset="0"/>
                  <a:ea typeface="华文新魏" panose="02010800040101010101" pitchFamily="2" charset="-122"/>
                </a:rPr>
                <a:t>我的收获</a:t>
              </a:r>
            </a:p>
          </p:txBody>
        </p:sp>
      </p:grpSp>
      <p:pic>
        <p:nvPicPr>
          <p:cNvPr id="43013" name="Picture 29" descr="图片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388" y="5013325"/>
            <a:ext cx="1504950" cy="14954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6842" name="Group 74"/>
          <p:cNvGrpSpPr/>
          <p:nvPr/>
        </p:nvGrpSpPr>
        <p:grpSpPr>
          <a:xfrm>
            <a:off x="2268538" y="908050"/>
            <a:ext cx="4608512" cy="4608513"/>
            <a:chOff x="1791" y="1888"/>
            <a:chExt cx="2222" cy="2222"/>
          </a:xfrm>
        </p:grpSpPr>
        <p:sp>
          <p:nvSpPr>
            <p:cNvPr id="43030" name="Oval 75"/>
            <p:cNvSpPr/>
            <p:nvPr/>
          </p:nvSpPr>
          <p:spPr>
            <a:xfrm>
              <a:off x="1791" y="1888"/>
              <a:ext cx="2222" cy="2222"/>
            </a:xfrm>
            <a:prstGeom prst="ellipse">
              <a:avLst/>
            </a:prstGeom>
            <a:solidFill>
              <a:srgbClr val="969696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>
              <a:outerShdw dist="107763" dir="81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3031" name="Oval 76"/>
            <p:cNvSpPr/>
            <p:nvPr/>
          </p:nvSpPr>
          <p:spPr>
            <a:xfrm>
              <a:off x="1973" y="2070"/>
              <a:ext cx="1856" cy="1856"/>
            </a:xfrm>
            <a:prstGeom prst="ellipse">
              <a:avLst/>
            </a:prstGeom>
            <a:solidFill>
              <a:srgbClr val="CCCC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3032" name="Oval 77"/>
            <p:cNvSpPr/>
            <p:nvPr/>
          </p:nvSpPr>
          <p:spPr>
            <a:xfrm>
              <a:off x="2495" y="2648"/>
              <a:ext cx="754" cy="753"/>
            </a:xfrm>
            <a:prstGeom prst="ellipse">
              <a:avLst/>
            </a:prstGeom>
            <a:solidFill>
              <a:srgbClr val="EAEAEA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416846" name="AutoShape 78"/>
          <p:cNvSpPr/>
          <p:nvPr/>
        </p:nvSpPr>
        <p:spPr>
          <a:xfrm>
            <a:off x="4421188" y="2276475"/>
            <a:ext cx="222250" cy="992188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6847" name="AutoShape 79"/>
          <p:cNvSpPr/>
          <p:nvPr/>
        </p:nvSpPr>
        <p:spPr>
          <a:xfrm flipV="1">
            <a:off x="4421188" y="3268663"/>
            <a:ext cx="222250" cy="9906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6848" name="Text Box 80"/>
          <p:cNvSpPr txBox="1"/>
          <p:nvPr/>
        </p:nvSpPr>
        <p:spPr>
          <a:xfrm>
            <a:off x="4144963" y="1341438"/>
            <a:ext cx="793750" cy="823912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4800" dirty="0">
                <a:latin typeface="Arial" panose="020B0604020202020204" pitchFamily="34" charset="0"/>
              </a:rPr>
              <a:t>北</a:t>
            </a:r>
          </a:p>
        </p:txBody>
      </p:sp>
      <p:sp>
        <p:nvSpPr>
          <p:cNvPr id="416849" name="Text Box 81"/>
          <p:cNvSpPr txBox="1"/>
          <p:nvPr/>
        </p:nvSpPr>
        <p:spPr>
          <a:xfrm>
            <a:off x="4137025" y="4260850"/>
            <a:ext cx="793750" cy="82391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4800" dirty="0">
                <a:latin typeface="Arial" panose="020B0604020202020204" pitchFamily="34" charset="0"/>
              </a:rPr>
              <a:t>南</a:t>
            </a:r>
          </a:p>
        </p:txBody>
      </p:sp>
      <p:sp>
        <p:nvSpPr>
          <p:cNvPr id="416850" name="Text Box 82"/>
          <p:cNvSpPr txBox="1"/>
          <p:nvPr/>
        </p:nvSpPr>
        <p:spPr>
          <a:xfrm>
            <a:off x="2700338" y="2919413"/>
            <a:ext cx="793750" cy="823912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4800" dirty="0">
                <a:latin typeface="Arial" panose="020B0604020202020204" pitchFamily="34" charset="0"/>
              </a:rPr>
              <a:t>西</a:t>
            </a:r>
          </a:p>
        </p:txBody>
      </p:sp>
      <p:sp>
        <p:nvSpPr>
          <p:cNvPr id="416851" name="Text Box 83"/>
          <p:cNvSpPr txBox="1"/>
          <p:nvPr/>
        </p:nvSpPr>
        <p:spPr>
          <a:xfrm>
            <a:off x="5578475" y="2852738"/>
            <a:ext cx="793750" cy="823912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4800" dirty="0">
                <a:latin typeface="Arial" panose="020B0604020202020204" pitchFamily="34" charset="0"/>
              </a:rPr>
              <a:t>东</a:t>
            </a:r>
          </a:p>
        </p:txBody>
      </p:sp>
      <p:sp>
        <p:nvSpPr>
          <p:cNvPr id="416852" name="Text Box 84"/>
          <p:cNvSpPr txBox="1"/>
          <p:nvPr/>
        </p:nvSpPr>
        <p:spPr>
          <a:xfrm rot="2891449">
            <a:off x="4908550" y="1965325"/>
            <a:ext cx="1301750" cy="76200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dirty="0">
                <a:solidFill>
                  <a:srgbClr val="D60093"/>
                </a:solidFill>
                <a:latin typeface="Arial" panose="020B0604020202020204" pitchFamily="34" charset="0"/>
              </a:rPr>
              <a:t>东北</a:t>
            </a:r>
            <a:endParaRPr lang="zh-CN" altLang="en-US" dirty="0">
              <a:solidFill>
                <a:srgbClr val="D60093"/>
              </a:solidFill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416853" name="Text Box 85"/>
          <p:cNvSpPr txBox="1"/>
          <p:nvPr/>
        </p:nvSpPr>
        <p:spPr>
          <a:xfrm rot="-2319854">
            <a:off x="4787900" y="3860800"/>
            <a:ext cx="1301750" cy="76200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dirty="0">
                <a:solidFill>
                  <a:srgbClr val="D60093"/>
                </a:solidFill>
                <a:latin typeface="Arial" panose="020B0604020202020204" pitchFamily="34" charset="0"/>
              </a:rPr>
              <a:t>东南</a:t>
            </a:r>
            <a:endParaRPr lang="zh-CN" altLang="en-US" dirty="0">
              <a:solidFill>
                <a:srgbClr val="D60093"/>
              </a:solidFill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416854" name="Text Box 86"/>
          <p:cNvSpPr txBox="1"/>
          <p:nvPr/>
        </p:nvSpPr>
        <p:spPr>
          <a:xfrm rot="-2866142">
            <a:off x="2862263" y="1965325"/>
            <a:ext cx="1301750" cy="76200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dirty="0">
                <a:solidFill>
                  <a:srgbClr val="D60093"/>
                </a:solidFill>
                <a:latin typeface="Arial" panose="020B0604020202020204" pitchFamily="34" charset="0"/>
              </a:rPr>
              <a:t>西北</a:t>
            </a:r>
            <a:endParaRPr lang="zh-CN" altLang="en-US" dirty="0">
              <a:solidFill>
                <a:srgbClr val="D60093"/>
              </a:solidFill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  <p:sp>
        <p:nvSpPr>
          <p:cNvPr id="416855" name="Text Box 87"/>
          <p:cNvSpPr txBox="1"/>
          <p:nvPr/>
        </p:nvSpPr>
        <p:spPr>
          <a:xfrm rot="2458729">
            <a:off x="3125788" y="3933825"/>
            <a:ext cx="1301750" cy="76200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dirty="0">
                <a:solidFill>
                  <a:srgbClr val="D60093"/>
                </a:solidFill>
                <a:latin typeface="Arial" panose="020B0604020202020204" pitchFamily="34" charset="0"/>
              </a:rPr>
              <a:t>西南</a:t>
            </a:r>
            <a:endParaRPr lang="zh-CN" altLang="en-US" dirty="0">
              <a:solidFill>
                <a:srgbClr val="D60093"/>
              </a:solidFill>
              <a:latin typeface="Arial" panose="020B0604020202020204" pitchFamily="34" charset="0"/>
              <a:ea typeface="方正姚体" panose="02010601030101010101" pitchFamily="2" charset="-122"/>
            </a:endParaRPr>
          </a:p>
        </p:txBody>
      </p:sp>
      <p:grpSp>
        <p:nvGrpSpPr>
          <p:cNvPr id="43025" name="Group 89"/>
          <p:cNvGrpSpPr/>
          <p:nvPr/>
        </p:nvGrpSpPr>
        <p:grpSpPr>
          <a:xfrm>
            <a:off x="0" y="6165850"/>
            <a:ext cx="1403350" cy="647700"/>
            <a:chOff x="0" y="3884"/>
            <a:chExt cx="884" cy="408"/>
          </a:xfrm>
        </p:grpSpPr>
        <p:grpSp>
          <p:nvGrpSpPr>
            <p:cNvPr id="43026" name="Group 90"/>
            <p:cNvGrpSpPr/>
            <p:nvPr/>
          </p:nvGrpSpPr>
          <p:grpSpPr>
            <a:xfrm>
              <a:off x="22" y="3884"/>
              <a:ext cx="862" cy="408"/>
              <a:chOff x="204" y="3566"/>
              <a:chExt cx="862" cy="408"/>
            </a:xfrm>
          </p:grpSpPr>
          <p:sp>
            <p:nvSpPr>
              <p:cNvPr id="43028" name="Oval 91">
                <a:hlinkClick r:id="rId4" action="ppaction://hlinksldjump"/>
              </p:cNvPr>
              <p:cNvSpPr/>
              <p:nvPr/>
            </p:nvSpPr>
            <p:spPr>
              <a:xfrm>
                <a:off x="204" y="3566"/>
                <a:ext cx="862" cy="408"/>
              </a:xfrm>
              <a:prstGeom prst="ellipse">
                <a:avLst/>
              </a:prstGeom>
              <a:gradFill rotWithShape="1">
                <a:gsLst>
                  <a:gs pos="0">
                    <a:srgbClr val="FFE181"/>
                  </a:gs>
                  <a:gs pos="100000">
                    <a:srgbClr val="CC99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43029" name="Picture 92" descr="fish031s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37" y="3612"/>
                <a:ext cx="356" cy="31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43027" name="Oval 93">
              <a:hlinkClick r:id="" action="ppaction://noaction"/>
            </p:cNvPr>
            <p:cNvSpPr/>
            <p:nvPr/>
          </p:nvSpPr>
          <p:spPr>
            <a:xfrm>
              <a:off x="0" y="3884"/>
              <a:ext cx="884" cy="391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12700">
              <a:noFill/>
            </a:ln>
          </p:spPr>
          <p:txBody>
            <a:bodyPr lIns="90000" tIns="46800" rIns="90000" bIns="46800"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167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167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6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6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1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1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168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168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4168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4168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4168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4168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416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4168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846" grpId="0" animBg="1"/>
      <p:bldP spid="416847" grpId="0" animBg="1"/>
      <p:bldP spid="416848" grpId="0"/>
      <p:bldP spid="416849" grpId="0"/>
      <p:bldP spid="416850" grpId="0"/>
      <p:bldP spid="416851" grpId="0"/>
      <p:bldP spid="416852" grpId="0"/>
      <p:bldP spid="416852" grpId="1"/>
      <p:bldP spid="416853" grpId="0"/>
      <p:bldP spid="416853" grpId="1"/>
      <p:bldP spid="416854" grpId="0"/>
      <p:bldP spid="416854" grpId="1"/>
      <p:bldP spid="416855" grpId="0"/>
      <p:bldP spid="41685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/>
          <p:nvPr/>
        </p:nvSpPr>
        <p:spPr>
          <a:xfrm>
            <a:off x="0" y="620713"/>
            <a:ext cx="9144000" cy="5903912"/>
          </a:xfrm>
          <a:prstGeom prst="rect">
            <a:avLst/>
          </a:prstGeom>
          <a:solidFill>
            <a:srgbClr val="E9E8C2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87" name="Freeform 44"/>
          <p:cNvSpPr/>
          <p:nvPr/>
        </p:nvSpPr>
        <p:spPr>
          <a:xfrm>
            <a:off x="-36512" y="620713"/>
            <a:ext cx="792162" cy="4895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57559556" y="0"/>
              </a:cxn>
              <a:cxn ang="0">
                <a:pos x="0" y="2147483647"/>
              </a:cxn>
              <a:cxn ang="0">
                <a:pos x="0" y="0"/>
              </a:cxn>
            </a:cxnLst>
            <a:rect l="0" t="0" r="0" b="0"/>
            <a:pathLst>
              <a:path w="499" h="3084">
                <a:moveTo>
                  <a:pt x="0" y="0"/>
                </a:moveTo>
                <a:lnTo>
                  <a:pt x="499" y="0"/>
                </a:lnTo>
                <a:lnTo>
                  <a:pt x="0" y="3084"/>
                </a:lnTo>
                <a:lnTo>
                  <a:pt x="0" y="0"/>
                </a:lnTo>
                <a:close/>
              </a:path>
            </a:pathLst>
          </a:custGeom>
          <a:solidFill>
            <a:srgbClr val="C2F1FA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88" name="Freeform 43"/>
          <p:cNvSpPr/>
          <p:nvPr/>
        </p:nvSpPr>
        <p:spPr>
          <a:xfrm>
            <a:off x="7486650" y="628650"/>
            <a:ext cx="1638300" cy="510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87297813" y="1015623763"/>
              </a:cxn>
              <a:cxn ang="0">
                <a:pos x="287297813" y="443547500"/>
              </a:cxn>
              <a:cxn ang="0">
                <a:pos x="0" y="0"/>
              </a:cxn>
            </a:cxnLst>
            <a:rect l="0" t="0" r="0" b="0"/>
            <a:pathLst>
              <a:path w="1032" h="3216">
                <a:moveTo>
                  <a:pt x="0" y="0"/>
                </a:moveTo>
                <a:cubicBezTo>
                  <a:pt x="344" y="0"/>
                  <a:pt x="688" y="0"/>
                  <a:pt x="1032" y="0"/>
                </a:cubicBezTo>
                <a:lnTo>
                  <a:pt x="1022" y="3216"/>
                </a:lnTo>
                <a:lnTo>
                  <a:pt x="114" y="403"/>
                </a:lnTo>
                <a:lnTo>
                  <a:pt x="114" y="176"/>
                </a:lnTo>
                <a:lnTo>
                  <a:pt x="0" y="0"/>
                </a:lnTo>
                <a:close/>
              </a:path>
            </a:pathLst>
          </a:custGeom>
          <a:solidFill>
            <a:srgbClr val="C2F1FA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6389" name="Group 37"/>
          <p:cNvGrpSpPr/>
          <p:nvPr/>
        </p:nvGrpSpPr>
        <p:grpSpPr>
          <a:xfrm rot="-539672" flipH="1">
            <a:off x="-612775" y="836613"/>
            <a:ext cx="2052638" cy="5111750"/>
            <a:chOff x="839" y="255"/>
            <a:chExt cx="1293" cy="3220"/>
          </a:xfrm>
        </p:grpSpPr>
        <p:grpSp>
          <p:nvGrpSpPr>
            <p:cNvPr id="16470" name="Group 38"/>
            <p:cNvGrpSpPr/>
            <p:nvPr/>
          </p:nvGrpSpPr>
          <p:grpSpPr>
            <a:xfrm rot="199197">
              <a:off x="839" y="255"/>
              <a:ext cx="1293" cy="3176"/>
              <a:chOff x="4558" y="346"/>
              <a:chExt cx="1202" cy="3402"/>
            </a:xfrm>
          </p:grpSpPr>
          <p:sp>
            <p:nvSpPr>
              <p:cNvPr id="16473" name="Line 39"/>
              <p:cNvSpPr/>
              <p:nvPr/>
            </p:nvSpPr>
            <p:spPr>
              <a:xfrm flipH="1" flipV="1">
                <a:off x="4558" y="391"/>
                <a:ext cx="1134" cy="3357"/>
              </a:xfrm>
              <a:prstGeom prst="line">
                <a:avLst/>
              </a:prstGeom>
              <a:ln w="381000" cap="flat" cmpd="sng">
                <a:solidFill>
                  <a:srgbClr val="AEAC58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74" name="Line 40"/>
              <p:cNvSpPr/>
              <p:nvPr/>
            </p:nvSpPr>
            <p:spPr>
              <a:xfrm flipH="1" flipV="1">
                <a:off x="4649" y="346"/>
                <a:ext cx="1111" cy="331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6471" name="Line 41"/>
            <p:cNvSpPr/>
            <p:nvPr/>
          </p:nvSpPr>
          <p:spPr>
            <a:xfrm flipH="1" flipV="1">
              <a:off x="975" y="255"/>
              <a:ext cx="1043" cy="317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72" name="Line 42"/>
            <p:cNvSpPr/>
            <p:nvPr/>
          </p:nvSpPr>
          <p:spPr>
            <a:xfrm flipH="1" flipV="1">
              <a:off x="839" y="300"/>
              <a:ext cx="998" cy="317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6390" name="Picture 55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288" y="1484313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391" name="Group 35"/>
          <p:cNvGrpSpPr/>
          <p:nvPr/>
        </p:nvGrpSpPr>
        <p:grpSpPr>
          <a:xfrm>
            <a:off x="7235825" y="836613"/>
            <a:ext cx="2052638" cy="5111750"/>
            <a:chOff x="839" y="255"/>
            <a:chExt cx="1293" cy="3220"/>
          </a:xfrm>
        </p:grpSpPr>
        <p:grpSp>
          <p:nvGrpSpPr>
            <p:cNvPr id="16465" name="Group 29"/>
            <p:cNvGrpSpPr/>
            <p:nvPr/>
          </p:nvGrpSpPr>
          <p:grpSpPr>
            <a:xfrm rot="199197">
              <a:off x="839" y="255"/>
              <a:ext cx="1293" cy="3176"/>
              <a:chOff x="4558" y="346"/>
              <a:chExt cx="1202" cy="3402"/>
            </a:xfrm>
          </p:grpSpPr>
          <p:sp>
            <p:nvSpPr>
              <p:cNvPr id="16468" name="Line 26"/>
              <p:cNvSpPr/>
              <p:nvPr/>
            </p:nvSpPr>
            <p:spPr>
              <a:xfrm flipH="1" flipV="1">
                <a:off x="4558" y="391"/>
                <a:ext cx="1134" cy="3357"/>
              </a:xfrm>
              <a:prstGeom prst="line">
                <a:avLst/>
              </a:prstGeom>
              <a:ln w="381000" cap="flat" cmpd="sng">
                <a:solidFill>
                  <a:srgbClr val="AEAC58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69" name="Line 28"/>
              <p:cNvSpPr/>
              <p:nvPr/>
            </p:nvSpPr>
            <p:spPr>
              <a:xfrm flipH="1" flipV="1">
                <a:off x="4649" y="346"/>
                <a:ext cx="1111" cy="331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6466" name="Line 32"/>
            <p:cNvSpPr/>
            <p:nvPr/>
          </p:nvSpPr>
          <p:spPr>
            <a:xfrm flipH="1" flipV="1">
              <a:off x="975" y="255"/>
              <a:ext cx="1043" cy="317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67" name="Line 34"/>
            <p:cNvSpPr/>
            <p:nvPr/>
          </p:nvSpPr>
          <p:spPr>
            <a:xfrm flipH="1" flipV="1">
              <a:off x="839" y="300"/>
              <a:ext cx="998" cy="317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6392" name="Picture 22" descr="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4292600"/>
            <a:ext cx="3600450" cy="269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3" name="Picture 23" descr="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325" y="4330700"/>
            <a:ext cx="3600450" cy="269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4" name="Picture 5" descr="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4365625"/>
            <a:ext cx="3600450" cy="269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5" name="Picture 7" descr="哈哈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113" y="188913"/>
            <a:ext cx="3348037" cy="2509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6" name="Picture 48" descr="D008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4076700"/>
            <a:ext cx="517525" cy="1008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7" name="Picture 52" descr="D005s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900" y="5229225"/>
            <a:ext cx="574675" cy="863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398" name="Group 54"/>
          <p:cNvGrpSpPr/>
          <p:nvPr/>
        </p:nvGrpSpPr>
        <p:grpSpPr>
          <a:xfrm>
            <a:off x="1692275" y="5084763"/>
            <a:ext cx="2014538" cy="871537"/>
            <a:chOff x="1066" y="3203"/>
            <a:chExt cx="1269" cy="549"/>
          </a:xfrm>
        </p:grpSpPr>
        <p:pic>
          <p:nvPicPr>
            <p:cNvPr id="16461" name="Picture 45" descr="D005s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73" y="3208"/>
              <a:ext cx="362" cy="5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62" name="Picture 50" descr="D005s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66" y="3203"/>
              <a:ext cx="362" cy="5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63" name="Picture 51" descr="D005s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83" y="3203"/>
              <a:ext cx="362" cy="5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464" name="Picture 53" descr="D005s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5" y="3203"/>
              <a:ext cx="362" cy="54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6399" name="Picture 46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2132013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0" name="Picture 47" descr="D002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6138" y="1341438"/>
            <a:ext cx="615950" cy="649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1" name="Picture 56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963" y="549275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2" name="Picture 57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1052513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3" name="Picture 58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425" y="836613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4" name="Picture 59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4150" y="549275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5" name="Picture 60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5950" y="619125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6" name="Picture 61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350" y="692150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7" name="Picture 62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2213" y="620713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3816" name="Picture 8" descr="未标题-1 拷贝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350" y="620713"/>
            <a:ext cx="5473700" cy="4103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9" name="Picture 63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813" y="765175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10" name="Picture 36" descr="上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0000" y="908050"/>
            <a:ext cx="7839075" cy="587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11" name="Picture 64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3288" y="765175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12" name="Picture 65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3788" y="981075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13" name="Picture 66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213" y="1557338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14" name="Picture 67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650" y="2132013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3817" name="Picture 9" descr="我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80975" y="1773238"/>
            <a:ext cx="4140200" cy="3103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3812" name="Picture 4" descr="dj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462343">
            <a:off x="6119813" y="260350"/>
            <a:ext cx="6048375" cy="453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17" name="Picture 68" descr="D002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325" y="1341438"/>
            <a:ext cx="615950" cy="649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18" name="Picture 69" descr="D002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625" y="1123950"/>
            <a:ext cx="615950" cy="649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19" name="Picture 70" descr="D002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4838" y="1341438"/>
            <a:ext cx="615950" cy="649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20" name="Picture 71" descr="D002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2175" y="1557338"/>
            <a:ext cx="615950" cy="649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21" name="Picture 72" descr="D008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4292600"/>
            <a:ext cx="517525" cy="1008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22" name="Picture 73" descr="D008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5825" y="4221163"/>
            <a:ext cx="517525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23" name="Picture 74" descr="D008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8888" y="4292600"/>
            <a:ext cx="517525" cy="1008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24" name="Picture 75" descr="D008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250" y="4292600"/>
            <a:ext cx="517525" cy="1008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25" name="Picture 6" descr="哈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773362" y="3644900"/>
            <a:ext cx="6038850" cy="45275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426" name="Group 16"/>
          <p:cNvGrpSpPr/>
          <p:nvPr/>
        </p:nvGrpSpPr>
        <p:grpSpPr>
          <a:xfrm>
            <a:off x="0" y="5589588"/>
            <a:ext cx="4211638" cy="935037"/>
            <a:chOff x="0" y="3521"/>
            <a:chExt cx="2653" cy="589"/>
          </a:xfrm>
        </p:grpSpPr>
        <p:grpSp>
          <p:nvGrpSpPr>
            <p:cNvPr id="16457" name="Group 14"/>
            <p:cNvGrpSpPr/>
            <p:nvPr/>
          </p:nvGrpSpPr>
          <p:grpSpPr>
            <a:xfrm>
              <a:off x="0" y="3656"/>
              <a:ext cx="2608" cy="454"/>
              <a:chOff x="0" y="3702"/>
              <a:chExt cx="2608" cy="454"/>
            </a:xfrm>
          </p:grpSpPr>
          <p:sp>
            <p:nvSpPr>
              <p:cNvPr id="16459" name="Rectangle 12"/>
              <p:cNvSpPr/>
              <p:nvPr/>
            </p:nvSpPr>
            <p:spPr>
              <a:xfrm>
                <a:off x="0" y="3702"/>
                <a:ext cx="2608" cy="408"/>
              </a:xfrm>
              <a:prstGeom prst="rect">
                <a:avLst/>
              </a:prstGeom>
              <a:solidFill>
                <a:srgbClr val="AEAC58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460" name="Rectangle 13"/>
              <p:cNvSpPr/>
              <p:nvPr/>
            </p:nvSpPr>
            <p:spPr>
              <a:xfrm>
                <a:off x="0" y="3748"/>
                <a:ext cx="2608" cy="408"/>
              </a:xfrm>
              <a:prstGeom prst="rect">
                <a:avLst/>
              </a:prstGeom>
              <a:solidFill>
                <a:srgbClr val="AEAC58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458" name="AutoShape 15"/>
            <p:cNvSpPr/>
            <p:nvPr/>
          </p:nvSpPr>
          <p:spPr>
            <a:xfrm>
              <a:off x="2426" y="3521"/>
              <a:ext cx="227" cy="589"/>
            </a:xfrm>
            <a:prstGeom prst="cube">
              <a:avLst>
                <a:gd name="adj" fmla="val 25000"/>
              </a:avLst>
            </a:prstGeom>
            <a:solidFill>
              <a:srgbClr val="AEAC58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16427" name="Picture 49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89863" y="3357563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28" name="Picture 76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2088" y="3573463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29" name="Picture 77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5763" y="3573463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30" name="Picture 78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5763" y="3933825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31" name="Picture 79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7625" y="3933825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32" name="Picture 80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5113" y="4005263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33" name="Picture 81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0225" y="4292600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34" name="Picture 82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5113" y="4365625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35" name="Picture 24" descr="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925" y="4330700"/>
            <a:ext cx="3600450" cy="26987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436" name="Group 17"/>
          <p:cNvGrpSpPr/>
          <p:nvPr/>
        </p:nvGrpSpPr>
        <p:grpSpPr>
          <a:xfrm flipH="1">
            <a:off x="5003800" y="5589588"/>
            <a:ext cx="4211638" cy="935037"/>
            <a:chOff x="0" y="3521"/>
            <a:chExt cx="2653" cy="589"/>
          </a:xfrm>
        </p:grpSpPr>
        <p:grpSp>
          <p:nvGrpSpPr>
            <p:cNvPr id="16453" name="Group 18"/>
            <p:cNvGrpSpPr/>
            <p:nvPr/>
          </p:nvGrpSpPr>
          <p:grpSpPr>
            <a:xfrm>
              <a:off x="0" y="3656"/>
              <a:ext cx="2608" cy="454"/>
              <a:chOff x="0" y="3702"/>
              <a:chExt cx="2608" cy="454"/>
            </a:xfrm>
          </p:grpSpPr>
          <p:sp>
            <p:nvSpPr>
              <p:cNvPr id="16455" name="Rectangle 19"/>
              <p:cNvSpPr/>
              <p:nvPr/>
            </p:nvSpPr>
            <p:spPr>
              <a:xfrm>
                <a:off x="0" y="3702"/>
                <a:ext cx="2608" cy="408"/>
              </a:xfrm>
              <a:prstGeom prst="rect">
                <a:avLst/>
              </a:prstGeom>
              <a:solidFill>
                <a:srgbClr val="AEAC58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456" name="Rectangle 20"/>
              <p:cNvSpPr/>
              <p:nvPr/>
            </p:nvSpPr>
            <p:spPr>
              <a:xfrm>
                <a:off x="0" y="3748"/>
                <a:ext cx="2608" cy="408"/>
              </a:xfrm>
              <a:prstGeom prst="rect">
                <a:avLst/>
              </a:prstGeom>
              <a:solidFill>
                <a:srgbClr val="AEAC58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454" name="AutoShape 21"/>
            <p:cNvSpPr/>
            <p:nvPr/>
          </p:nvSpPr>
          <p:spPr>
            <a:xfrm>
              <a:off x="2426" y="3521"/>
              <a:ext cx="227" cy="589"/>
            </a:xfrm>
            <a:prstGeom prst="cube">
              <a:avLst>
                <a:gd name="adj" fmla="val 25000"/>
              </a:avLst>
            </a:prstGeom>
            <a:solidFill>
              <a:srgbClr val="AEAC58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03893" name="Group 85"/>
          <p:cNvGrpSpPr/>
          <p:nvPr/>
        </p:nvGrpSpPr>
        <p:grpSpPr>
          <a:xfrm>
            <a:off x="8316913" y="1382713"/>
            <a:ext cx="782637" cy="750887"/>
            <a:chOff x="5063" y="644"/>
            <a:chExt cx="493" cy="473"/>
          </a:xfrm>
        </p:grpSpPr>
        <p:sp>
          <p:nvSpPr>
            <p:cNvPr id="16451" name="Oval 84"/>
            <p:cNvSpPr/>
            <p:nvPr/>
          </p:nvSpPr>
          <p:spPr>
            <a:xfrm>
              <a:off x="5063" y="644"/>
              <a:ext cx="493" cy="473"/>
            </a:xfrm>
            <a:prstGeom prst="ellipse">
              <a:avLst/>
            </a:prstGeom>
            <a:solidFill>
              <a:srgbClr val="FF964F"/>
            </a:solidFill>
            <a:ln w="9525">
              <a:noFill/>
            </a:ln>
          </p:spPr>
          <p:txBody>
            <a:bodyPr wrap="none" lIns="90000" tIns="46800" rIns="90000" bIns="46800" anchor="ctr" anchorCtr="0"/>
            <a:lstStyle/>
            <a:p>
              <a:r>
                <a:rPr lang="en-US" altLang="zh-CN" sz="3600" dirty="0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16452" name="Oval 83"/>
            <p:cNvSpPr/>
            <p:nvPr/>
          </p:nvSpPr>
          <p:spPr>
            <a:xfrm>
              <a:off x="5126" y="702"/>
              <a:ext cx="385" cy="369"/>
            </a:xfrm>
            <a:prstGeom prst="ellipse">
              <a:avLst/>
            </a:prstGeom>
            <a:solidFill>
              <a:srgbClr val="FF3300"/>
            </a:solidFill>
            <a:ln w="9525">
              <a:noFill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6438" name="Text Box 87"/>
          <p:cNvSpPr txBox="1"/>
          <p:nvPr/>
        </p:nvSpPr>
        <p:spPr>
          <a:xfrm>
            <a:off x="668338" y="5870575"/>
            <a:ext cx="27717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好  好  学  习</a:t>
            </a:r>
          </a:p>
        </p:txBody>
      </p:sp>
      <p:sp>
        <p:nvSpPr>
          <p:cNvPr id="16439" name="Text Box 88"/>
          <p:cNvSpPr txBox="1"/>
          <p:nvPr/>
        </p:nvSpPr>
        <p:spPr>
          <a:xfrm>
            <a:off x="5795963" y="5876925"/>
            <a:ext cx="27717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天  天  向  上</a:t>
            </a:r>
          </a:p>
        </p:txBody>
      </p:sp>
      <p:sp>
        <p:nvSpPr>
          <p:cNvPr id="503898" name="Text Box 90"/>
          <p:cNvSpPr txBox="1"/>
          <p:nvPr/>
        </p:nvSpPr>
        <p:spPr>
          <a:xfrm>
            <a:off x="3678238" y="476250"/>
            <a:ext cx="1254125" cy="4667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</a:rPr>
              <a:t>教学楼</a:t>
            </a:r>
          </a:p>
        </p:txBody>
      </p:sp>
      <p:sp>
        <p:nvSpPr>
          <p:cNvPr id="503899" name="Text Box 91"/>
          <p:cNvSpPr txBox="1"/>
          <p:nvPr/>
        </p:nvSpPr>
        <p:spPr>
          <a:xfrm rot="4620919">
            <a:off x="7405688" y="2673350"/>
            <a:ext cx="1325562" cy="4667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</a:rPr>
              <a:t>图书馆</a:t>
            </a:r>
          </a:p>
        </p:txBody>
      </p:sp>
      <p:sp>
        <p:nvSpPr>
          <p:cNvPr id="503900" name="Text Box 92"/>
          <p:cNvSpPr txBox="1"/>
          <p:nvPr/>
        </p:nvSpPr>
        <p:spPr>
          <a:xfrm>
            <a:off x="655638" y="2674938"/>
            <a:ext cx="1252537" cy="4667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</a:rPr>
              <a:t>体育馆</a:t>
            </a:r>
          </a:p>
        </p:txBody>
      </p:sp>
      <p:sp>
        <p:nvSpPr>
          <p:cNvPr id="503901" name="Line 93"/>
          <p:cNvSpPr/>
          <p:nvPr/>
        </p:nvSpPr>
        <p:spPr>
          <a:xfrm>
            <a:off x="2484438" y="3500438"/>
            <a:ext cx="4032250" cy="0"/>
          </a:xfrm>
          <a:prstGeom prst="line">
            <a:avLst/>
          </a:prstGeom>
          <a:ln w="63500" cap="flat" cmpd="sng">
            <a:solidFill>
              <a:srgbClr val="FF0000"/>
            </a:solidFill>
            <a:prstDash val="lg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03902" name="Line 94"/>
          <p:cNvSpPr/>
          <p:nvPr/>
        </p:nvSpPr>
        <p:spPr>
          <a:xfrm rot="5400000">
            <a:off x="3706813" y="3716338"/>
            <a:ext cx="1439862" cy="0"/>
          </a:xfrm>
          <a:prstGeom prst="line">
            <a:avLst/>
          </a:prstGeom>
          <a:ln w="63500" cap="flat" cmpd="sng">
            <a:solidFill>
              <a:srgbClr val="FF0000"/>
            </a:solidFill>
            <a:prstDash val="lg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03904" name="AutoShape 96"/>
          <p:cNvSpPr/>
          <p:nvPr/>
        </p:nvSpPr>
        <p:spPr>
          <a:xfrm>
            <a:off x="0" y="1052513"/>
            <a:ext cx="4897438" cy="1439862"/>
          </a:xfrm>
          <a:prstGeom prst="cloudCallout">
            <a:avLst>
              <a:gd name="adj1" fmla="val 44523"/>
              <a:gd name="adj2" fmla="val 63343"/>
            </a:avLst>
          </a:prstGeom>
          <a:solidFill>
            <a:srgbClr val="FFFFCC"/>
          </a:solidFill>
          <a:ln w="952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lIns="90000" tIns="46800" rIns="90000" bIns="46800" anchor="ctr" anchorCtr="0"/>
          <a:lstStyle/>
          <a:p>
            <a:r>
              <a:rPr lang="zh-CN" altLang="en-US" sz="3200" dirty="0">
                <a:latin typeface="Arial" panose="020B0604020202020204" pitchFamily="34" charset="0"/>
              </a:rPr>
              <a:t>我面向东，背对着的方向是西。</a:t>
            </a:r>
          </a:p>
        </p:txBody>
      </p:sp>
      <p:pic>
        <p:nvPicPr>
          <p:cNvPr id="503903" name="Picture 95" descr="和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36925" y="1700213"/>
            <a:ext cx="1595438" cy="2016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3905" name="Text Box 97"/>
          <p:cNvSpPr txBox="1"/>
          <p:nvPr/>
        </p:nvSpPr>
        <p:spPr>
          <a:xfrm>
            <a:off x="6367463" y="3019425"/>
            <a:ext cx="876300" cy="9239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5400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东</a:t>
            </a:r>
          </a:p>
        </p:txBody>
      </p:sp>
      <p:sp>
        <p:nvSpPr>
          <p:cNvPr id="503906" name="Text Box 98"/>
          <p:cNvSpPr txBox="1"/>
          <p:nvPr/>
        </p:nvSpPr>
        <p:spPr>
          <a:xfrm>
            <a:off x="1547813" y="3009900"/>
            <a:ext cx="876300" cy="9239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5400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西</a:t>
            </a:r>
          </a:p>
        </p:txBody>
      </p:sp>
      <p:sp>
        <p:nvSpPr>
          <p:cNvPr id="503907" name="Text Box 99"/>
          <p:cNvSpPr txBox="1"/>
          <p:nvPr/>
        </p:nvSpPr>
        <p:spPr>
          <a:xfrm>
            <a:off x="3983038" y="1268413"/>
            <a:ext cx="876300" cy="9239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5400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北</a:t>
            </a:r>
          </a:p>
        </p:txBody>
      </p:sp>
      <p:sp>
        <p:nvSpPr>
          <p:cNvPr id="503908" name="Text Box 100"/>
          <p:cNvSpPr txBox="1"/>
          <p:nvPr/>
        </p:nvSpPr>
        <p:spPr>
          <a:xfrm>
            <a:off x="3995738" y="4292600"/>
            <a:ext cx="876300" cy="9239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5400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南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038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038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03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3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3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038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038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3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3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3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038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038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3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3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3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3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3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3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03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03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3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3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03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503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3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3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03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50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50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98" grpId="0" animBg="1"/>
      <p:bldP spid="503899" grpId="0" animBg="1"/>
      <p:bldP spid="503900" grpId="0" animBg="1"/>
      <p:bldP spid="503904" grpId="0" animBg="1"/>
      <p:bldP spid="503905" grpId="0" animBg="1"/>
      <p:bldP spid="503906" grpId="0" animBg="1"/>
      <p:bldP spid="503907" grpId="0" animBg="1"/>
      <p:bldP spid="50390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图片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4363"/>
            <a:ext cx="9144000" cy="5910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2851" name="AutoShape 3"/>
          <p:cNvSpPr/>
          <p:nvPr/>
        </p:nvSpPr>
        <p:spPr>
          <a:xfrm flipV="1">
            <a:off x="4427538" y="620713"/>
            <a:ext cx="144462" cy="2447925"/>
          </a:xfrm>
          <a:custGeom>
            <a:avLst/>
            <a:gdLst>
              <a:gd name="txL" fmla="*/ 7200 w 21600"/>
              <a:gd name="txT" fmla="*/ 7200 h 21600"/>
              <a:gd name="txR" fmla="*/ 14400 w 21600"/>
              <a:gd name="txB" fmla="*/ 14400 h 21600"/>
            </a:gdLst>
            <a:ahLst/>
            <a:cxnLst>
              <a:cxn ang="0">
                <a:pos x="724631" y="138711557"/>
              </a:cxn>
              <a:cxn ang="0">
                <a:pos x="483085" y="277423000"/>
              </a:cxn>
              <a:cxn ang="0">
                <a:pos x="241546" y="138711557"/>
              </a:cxn>
              <a:cxn ang="0">
                <a:pos x="483085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2852" name="AutoShape 4"/>
          <p:cNvSpPr/>
          <p:nvPr/>
        </p:nvSpPr>
        <p:spPr>
          <a:xfrm rot="-1905691" flipV="1">
            <a:off x="2987675" y="1052513"/>
            <a:ext cx="144463" cy="2447925"/>
          </a:xfrm>
          <a:custGeom>
            <a:avLst/>
            <a:gdLst>
              <a:gd name="txL" fmla="*/ 7200 w 21600"/>
              <a:gd name="txT" fmla="*/ 7200 h 21600"/>
              <a:gd name="txR" fmla="*/ 14400 w 21600"/>
              <a:gd name="txB" fmla="*/ 14400 h 21600"/>
            </a:gdLst>
            <a:ahLst/>
            <a:cxnLst>
              <a:cxn ang="0">
                <a:pos x="724636" y="138711557"/>
              </a:cxn>
              <a:cxn ang="0">
                <a:pos x="483095" y="277423000"/>
              </a:cxn>
              <a:cxn ang="0">
                <a:pos x="241547" y="138711557"/>
              </a:cxn>
              <a:cxn ang="0">
                <a:pos x="483095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2853" name="AutoShape 5"/>
          <p:cNvSpPr/>
          <p:nvPr/>
        </p:nvSpPr>
        <p:spPr>
          <a:xfrm rot="-3057715" flipV="1">
            <a:off x="2051050" y="1916113"/>
            <a:ext cx="144463" cy="2447925"/>
          </a:xfrm>
          <a:custGeom>
            <a:avLst/>
            <a:gdLst>
              <a:gd name="txL" fmla="*/ 7200 w 21600"/>
              <a:gd name="txT" fmla="*/ 7200 h 21600"/>
              <a:gd name="txR" fmla="*/ 14400 w 21600"/>
              <a:gd name="txB" fmla="*/ 14400 h 21600"/>
            </a:gdLst>
            <a:ahLst/>
            <a:cxnLst>
              <a:cxn ang="0">
                <a:pos x="724631" y="138711557"/>
              </a:cxn>
              <a:cxn ang="0">
                <a:pos x="483085" y="277423000"/>
              </a:cxn>
              <a:cxn ang="0">
                <a:pos x="241546" y="138711557"/>
              </a:cxn>
              <a:cxn ang="0">
                <a:pos x="483085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2854" name="AutoShape 6"/>
          <p:cNvSpPr/>
          <p:nvPr/>
        </p:nvSpPr>
        <p:spPr>
          <a:xfrm rot="-4094304" flipV="1">
            <a:off x="1474788" y="3068638"/>
            <a:ext cx="144462" cy="2447925"/>
          </a:xfrm>
          <a:custGeom>
            <a:avLst/>
            <a:gdLst>
              <a:gd name="txL" fmla="*/ 7200 w 21600"/>
              <a:gd name="txT" fmla="*/ 7200 h 21600"/>
              <a:gd name="txR" fmla="*/ 14400 w 21600"/>
              <a:gd name="txB" fmla="*/ 14400 h 21600"/>
            </a:gdLst>
            <a:ahLst/>
            <a:cxnLst>
              <a:cxn ang="0">
                <a:pos x="724631" y="138711557"/>
              </a:cxn>
              <a:cxn ang="0">
                <a:pos x="483085" y="277423000"/>
              </a:cxn>
              <a:cxn ang="0">
                <a:pos x="241546" y="138711557"/>
              </a:cxn>
              <a:cxn ang="0">
                <a:pos x="483085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2855" name="AutoShape 7"/>
          <p:cNvSpPr/>
          <p:nvPr/>
        </p:nvSpPr>
        <p:spPr>
          <a:xfrm rot="-5065616" flipV="1">
            <a:off x="1258888" y="4221163"/>
            <a:ext cx="144462" cy="2447925"/>
          </a:xfrm>
          <a:custGeom>
            <a:avLst/>
            <a:gdLst>
              <a:gd name="txL" fmla="*/ 7200 w 21600"/>
              <a:gd name="txT" fmla="*/ 7200 h 21600"/>
              <a:gd name="txR" fmla="*/ 14400 w 21600"/>
              <a:gd name="txB" fmla="*/ 14400 h 21600"/>
            </a:gdLst>
            <a:ahLst/>
            <a:cxnLst>
              <a:cxn ang="0">
                <a:pos x="724631" y="138711557"/>
              </a:cxn>
              <a:cxn ang="0">
                <a:pos x="483085" y="277423000"/>
              </a:cxn>
              <a:cxn ang="0">
                <a:pos x="241546" y="138711557"/>
              </a:cxn>
              <a:cxn ang="0">
                <a:pos x="483085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62856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050" y="1196975"/>
            <a:ext cx="5372100" cy="2503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1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313" y="2349500"/>
            <a:ext cx="4032250" cy="3352800"/>
          </a:xfrm>
          <a:prstGeom prst="rect">
            <a:avLst/>
          </a:prstGeom>
          <a:noFill/>
          <a:ln w="9525">
            <a:noFill/>
          </a:ln>
          <a:effectLst>
            <a:outerShdw dist="107763" dir="13499999" algn="ctr" rotWithShape="0">
              <a:srgbClr val="808080">
                <a:alpha val="50000"/>
              </a:srgbClr>
            </a:outerShdw>
          </a:effectLst>
        </p:spPr>
      </p:pic>
      <p:sp>
        <p:nvSpPr>
          <p:cNvPr id="462858" name="AutoShape 10"/>
          <p:cNvSpPr/>
          <p:nvPr/>
        </p:nvSpPr>
        <p:spPr>
          <a:xfrm rot="1905691" flipH="1" flipV="1">
            <a:off x="5868988" y="1052513"/>
            <a:ext cx="144462" cy="2447925"/>
          </a:xfrm>
          <a:custGeom>
            <a:avLst/>
            <a:gdLst>
              <a:gd name="txL" fmla="*/ 7200 w 21600"/>
              <a:gd name="txT" fmla="*/ 7200 h 21600"/>
              <a:gd name="txR" fmla="*/ 14400 w 21600"/>
              <a:gd name="txB" fmla="*/ 14400 h 21600"/>
            </a:gdLst>
            <a:ahLst/>
            <a:cxnLst>
              <a:cxn ang="0">
                <a:pos x="724631" y="138711557"/>
              </a:cxn>
              <a:cxn ang="0">
                <a:pos x="483085" y="277423000"/>
              </a:cxn>
              <a:cxn ang="0">
                <a:pos x="241546" y="138711557"/>
              </a:cxn>
              <a:cxn ang="0">
                <a:pos x="483085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2859" name="AutoShape 11"/>
          <p:cNvSpPr/>
          <p:nvPr/>
        </p:nvSpPr>
        <p:spPr>
          <a:xfrm rot="3057715" flipH="1" flipV="1">
            <a:off x="6804025" y="1916113"/>
            <a:ext cx="144463" cy="2447925"/>
          </a:xfrm>
          <a:custGeom>
            <a:avLst/>
            <a:gdLst>
              <a:gd name="txL" fmla="*/ 7200 w 21600"/>
              <a:gd name="txT" fmla="*/ 7200 h 21600"/>
              <a:gd name="txR" fmla="*/ 14400 w 21600"/>
              <a:gd name="txB" fmla="*/ 14400 h 21600"/>
            </a:gdLst>
            <a:ahLst/>
            <a:cxnLst>
              <a:cxn ang="0">
                <a:pos x="724631" y="138711557"/>
              </a:cxn>
              <a:cxn ang="0">
                <a:pos x="483085" y="277423000"/>
              </a:cxn>
              <a:cxn ang="0">
                <a:pos x="241546" y="138711557"/>
              </a:cxn>
              <a:cxn ang="0">
                <a:pos x="483085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2860" name="AutoShape 12"/>
          <p:cNvSpPr/>
          <p:nvPr/>
        </p:nvSpPr>
        <p:spPr>
          <a:xfrm rot="4094304" flipH="1" flipV="1">
            <a:off x="7380288" y="3068638"/>
            <a:ext cx="144462" cy="2447925"/>
          </a:xfrm>
          <a:custGeom>
            <a:avLst/>
            <a:gdLst>
              <a:gd name="txL" fmla="*/ 7200 w 21600"/>
              <a:gd name="txT" fmla="*/ 7200 h 21600"/>
              <a:gd name="txR" fmla="*/ 14400 w 21600"/>
              <a:gd name="txB" fmla="*/ 14400 h 21600"/>
            </a:gdLst>
            <a:ahLst/>
            <a:cxnLst>
              <a:cxn ang="0">
                <a:pos x="724631" y="138711557"/>
              </a:cxn>
              <a:cxn ang="0">
                <a:pos x="483085" y="277423000"/>
              </a:cxn>
              <a:cxn ang="0">
                <a:pos x="241546" y="138711557"/>
              </a:cxn>
              <a:cxn ang="0">
                <a:pos x="483085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2861" name="AutoShape 13"/>
          <p:cNvSpPr/>
          <p:nvPr/>
        </p:nvSpPr>
        <p:spPr>
          <a:xfrm rot="5065616" flipH="1" flipV="1">
            <a:off x="7596188" y="4221163"/>
            <a:ext cx="144462" cy="2447925"/>
          </a:xfrm>
          <a:custGeom>
            <a:avLst/>
            <a:gdLst>
              <a:gd name="txL" fmla="*/ 7200 w 21600"/>
              <a:gd name="txT" fmla="*/ 7200 h 21600"/>
              <a:gd name="txR" fmla="*/ 14400 w 21600"/>
              <a:gd name="txB" fmla="*/ 14400 h 21600"/>
            </a:gdLst>
            <a:ahLst/>
            <a:cxnLst>
              <a:cxn ang="0">
                <a:pos x="724631" y="138711557"/>
              </a:cxn>
              <a:cxn ang="0">
                <a:pos x="483085" y="277423000"/>
              </a:cxn>
              <a:cxn ang="0">
                <a:pos x="241546" y="138711557"/>
              </a:cxn>
              <a:cxn ang="0">
                <a:pos x="483085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28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28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6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6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62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62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2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2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2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62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425" name="Group 17"/>
          <p:cNvGrpSpPr/>
          <p:nvPr/>
        </p:nvGrpSpPr>
        <p:grpSpPr>
          <a:xfrm>
            <a:off x="1692275" y="1268413"/>
            <a:ext cx="5400675" cy="3671887"/>
            <a:chOff x="1065" y="981"/>
            <a:chExt cx="3402" cy="2313"/>
          </a:xfrm>
        </p:grpSpPr>
        <p:sp>
          <p:nvSpPr>
            <p:cNvPr id="45077" name="Rectangle 11"/>
            <p:cNvSpPr/>
            <p:nvPr/>
          </p:nvSpPr>
          <p:spPr>
            <a:xfrm rot="634081">
              <a:off x="1519" y="2886"/>
              <a:ext cx="2314" cy="272"/>
            </a:xfrm>
            <a:prstGeom prst="rect">
              <a:avLst/>
            </a:prstGeom>
            <a:solidFill>
              <a:srgbClr val="96969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5078" name="Rectangle 12"/>
            <p:cNvSpPr/>
            <p:nvPr/>
          </p:nvSpPr>
          <p:spPr>
            <a:xfrm rot="-1072495">
              <a:off x="2789" y="1570"/>
              <a:ext cx="1588" cy="272"/>
            </a:xfrm>
            <a:prstGeom prst="rect">
              <a:avLst/>
            </a:prstGeom>
            <a:solidFill>
              <a:srgbClr val="96969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5079" name="Rectangle 13"/>
            <p:cNvSpPr/>
            <p:nvPr/>
          </p:nvSpPr>
          <p:spPr>
            <a:xfrm rot="-1884195">
              <a:off x="1065" y="2296"/>
              <a:ext cx="1588" cy="272"/>
            </a:xfrm>
            <a:prstGeom prst="rect">
              <a:avLst/>
            </a:prstGeom>
            <a:solidFill>
              <a:srgbClr val="96969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5080" name="Rectangle 14"/>
            <p:cNvSpPr/>
            <p:nvPr/>
          </p:nvSpPr>
          <p:spPr>
            <a:xfrm rot="-4530763">
              <a:off x="453" y="1820"/>
              <a:ext cx="1588" cy="272"/>
            </a:xfrm>
            <a:prstGeom prst="rect">
              <a:avLst/>
            </a:prstGeom>
            <a:solidFill>
              <a:srgbClr val="96969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5081" name="Rectangle 15"/>
            <p:cNvSpPr/>
            <p:nvPr/>
          </p:nvSpPr>
          <p:spPr>
            <a:xfrm rot="355854">
              <a:off x="1701" y="981"/>
              <a:ext cx="2132" cy="272"/>
            </a:xfrm>
            <a:prstGeom prst="rect">
              <a:avLst/>
            </a:prstGeom>
            <a:solidFill>
              <a:srgbClr val="96969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5082" name="Rectangle 16"/>
            <p:cNvSpPr/>
            <p:nvPr/>
          </p:nvSpPr>
          <p:spPr>
            <a:xfrm rot="5680182">
              <a:off x="3265" y="2092"/>
              <a:ext cx="2132" cy="272"/>
            </a:xfrm>
            <a:prstGeom prst="rect">
              <a:avLst/>
            </a:prstGeom>
            <a:solidFill>
              <a:srgbClr val="96969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529413" name="Picture 5" descr="的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0" y="3933825"/>
            <a:ext cx="2160588" cy="2008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9414" name="Picture 6" descr="t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188" y="911225"/>
            <a:ext cx="3255962" cy="2170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9416" name="Picture 8" descr="主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938" y="404813"/>
            <a:ext cx="3225800" cy="2171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9417" name="Picture 9" descr="和主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0975" y="3429000"/>
            <a:ext cx="3148013" cy="2170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9418" name="Picture 10" descr="t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1800" y="1965325"/>
            <a:ext cx="3255963" cy="2195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9426" name="Text Box 18"/>
          <p:cNvSpPr txBox="1"/>
          <p:nvPr/>
        </p:nvSpPr>
        <p:spPr>
          <a:xfrm>
            <a:off x="179388" y="5448300"/>
            <a:ext cx="8843962" cy="1076325"/>
          </a:xfrm>
          <a:prstGeom prst="rect">
            <a:avLst/>
          </a:prstGeom>
          <a:solidFill>
            <a:srgbClr val="66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</a:rPr>
              <a:t>邮局在学校的（   ）面</a:t>
            </a:r>
            <a:r>
              <a:rPr lang="en-US" altLang="zh-CN" sz="3200" dirty="0">
                <a:latin typeface="Arial" panose="020B0604020202020204" pitchFamily="34" charset="0"/>
              </a:rPr>
              <a:t>,</a:t>
            </a:r>
            <a:r>
              <a:rPr lang="zh-CN" altLang="en-US" sz="3200" dirty="0">
                <a:latin typeface="Arial" panose="020B0604020202020204" pitchFamily="34" charset="0"/>
              </a:rPr>
              <a:t>超市在学校的（    ）面，</a:t>
            </a:r>
          </a:p>
          <a:p>
            <a:r>
              <a:rPr lang="zh-CN" altLang="en-US" sz="3200" dirty="0">
                <a:latin typeface="Arial" panose="020B0604020202020204" pitchFamily="34" charset="0"/>
              </a:rPr>
              <a:t>书店在学校的（   ）面</a:t>
            </a:r>
            <a:r>
              <a:rPr lang="en-US" altLang="zh-CN" sz="3200" dirty="0">
                <a:latin typeface="Arial" panose="020B0604020202020204" pitchFamily="34" charset="0"/>
              </a:rPr>
              <a:t>,</a:t>
            </a:r>
            <a:r>
              <a:rPr lang="zh-CN" altLang="en-US" sz="3200" dirty="0">
                <a:latin typeface="Arial" panose="020B0604020202020204" pitchFamily="34" charset="0"/>
              </a:rPr>
              <a:t>公园在学校的（    ）面。</a:t>
            </a:r>
          </a:p>
        </p:txBody>
      </p:sp>
      <p:sp>
        <p:nvSpPr>
          <p:cNvPr id="45065" name="Text Box 19"/>
          <p:cNvSpPr txBox="1"/>
          <p:nvPr/>
        </p:nvSpPr>
        <p:spPr>
          <a:xfrm>
            <a:off x="971550" y="1844675"/>
            <a:ext cx="10953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 dirty="0">
                <a:solidFill>
                  <a:srgbClr val="FF33CC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邮局</a:t>
            </a:r>
          </a:p>
        </p:txBody>
      </p:sp>
      <p:sp>
        <p:nvSpPr>
          <p:cNvPr id="45066" name="Text Box 20"/>
          <p:cNvSpPr txBox="1"/>
          <p:nvPr/>
        </p:nvSpPr>
        <p:spPr>
          <a:xfrm>
            <a:off x="3779838" y="3429000"/>
            <a:ext cx="10953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 dirty="0">
                <a:solidFill>
                  <a:srgbClr val="FF33CC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学校</a:t>
            </a:r>
          </a:p>
        </p:txBody>
      </p:sp>
      <p:sp>
        <p:nvSpPr>
          <p:cNvPr id="45067" name="Text Box 21"/>
          <p:cNvSpPr txBox="1"/>
          <p:nvPr/>
        </p:nvSpPr>
        <p:spPr>
          <a:xfrm>
            <a:off x="7667625" y="4652963"/>
            <a:ext cx="10953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 dirty="0">
                <a:solidFill>
                  <a:srgbClr val="FF33CC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书店</a:t>
            </a:r>
          </a:p>
        </p:txBody>
      </p:sp>
      <p:sp>
        <p:nvSpPr>
          <p:cNvPr id="45068" name="Text Box 22"/>
          <p:cNvSpPr txBox="1"/>
          <p:nvPr/>
        </p:nvSpPr>
        <p:spPr>
          <a:xfrm>
            <a:off x="827088" y="4791075"/>
            <a:ext cx="10953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 dirty="0">
                <a:solidFill>
                  <a:srgbClr val="FF33CC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公园</a:t>
            </a:r>
          </a:p>
        </p:txBody>
      </p:sp>
      <p:sp>
        <p:nvSpPr>
          <p:cNvPr id="45069" name="Text Box 23"/>
          <p:cNvSpPr txBox="1"/>
          <p:nvPr/>
        </p:nvSpPr>
        <p:spPr>
          <a:xfrm>
            <a:off x="7092950" y="2349500"/>
            <a:ext cx="10953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 dirty="0">
                <a:solidFill>
                  <a:srgbClr val="FF33CC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超市</a:t>
            </a:r>
          </a:p>
        </p:txBody>
      </p:sp>
      <p:grpSp>
        <p:nvGrpSpPr>
          <p:cNvPr id="529432" name="Group 24"/>
          <p:cNvGrpSpPr/>
          <p:nvPr/>
        </p:nvGrpSpPr>
        <p:grpSpPr>
          <a:xfrm>
            <a:off x="7966075" y="549275"/>
            <a:ext cx="638175" cy="857250"/>
            <a:chOff x="4772" y="531"/>
            <a:chExt cx="402" cy="540"/>
          </a:xfrm>
        </p:grpSpPr>
        <p:sp>
          <p:nvSpPr>
            <p:cNvPr id="45075" name="Line 25"/>
            <p:cNvSpPr/>
            <p:nvPr/>
          </p:nvSpPr>
          <p:spPr>
            <a:xfrm flipV="1">
              <a:off x="4967" y="858"/>
              <a:ext cx="0" cy="213"/>
            </a:xfrm>
            <a:prstGeom prst="line">
              <a:avLst/>
            </a:prstGeom>
            <a:ln w="635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76" name="Text Box 26"/>
            <p:cNvSpPr txBox="1"/>
            <p:nvPr/>
          </p:nvSpPr>
          <p:spPr>
            <a:xfrm>
              <a:off x="4772" y="531"/>
              <a:ext cx="402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3600" dirty="0">
                  <a:latin typeface="Arial" panose="020B0604020202020204" pitchFamily="34" charset="0"/>
                  <a:ea typeface="华文新魏" panose="02010800040101010101" pitchFamily="2" charset="-122"/>
                </a:rPr>
                <a:t>北</a:t>
              </a:r>
            </a:p>
          </p:txBody>
        </p:sp>
      </p:grpSp>
      <p:sp>
        <p:nvSpPr>
          <p:cNvPr id="529437" name="Text Box 29"/>
          <p:cNvSpPr txBox="1"/>
          <p:nvPr/>
        </p:nvSpPr>
        <p:spPr>
          <a:xfrm>
            <a:off x="8101013" y="2636838"/>
            <a:ext cx="739775" cy="762000"/>
          </a:xfrm>
          <a:prstGeom prst="rect">
            <a:avLst/>
          </a:prstGeom>
          <a:noFill/>
          <a:ln w="127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dirty="0">
                <a:solidFill>
                  <a:srgbClr val="FF3300"/>
                </a:solidFill>
                <a:latin typeface="Arial" panose="020B0604020202020204" pitchFamily="34" charset="0"/>
              </a:rPr>
              <a:t>东</a:t>
            </a:r>
          </a:p>
        </p:txBody>
      </p:sp>
      <p:sp>
        <p:nvSpPr>
          <p:cNvPr id="529438" name="Text Box 30"/>
          <p:cNvSpPr txBox="1"/>
          <p:nvPr/>
        </p:nvSpPr>
        <p:spPr>
          <a:xfrm>
            <a:off x="0" y="2565400"/>
            <a:ext cx="739775" cy="762000"/>
          </a:xfrm>
          <a:prstGeom prst="rect">
            <a:avLst/>
          </a:prstGeom>
          <a:noFill/>
          <a:ln w="127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dirty="0">
                <a:solidFill>
                  <a:srgbClr val="FF3300"/>
                </a:solidFill>
                <a:latin typeface="Arial" panose="020B0604020202020204" pitchFamily="34" charset="0"/>
              </a:rPr>
              <a:t>西</a:t>
            </a:r>
          </a:p>
        </p:txBody>
      </p:sp>
      <p:sp>
        <p:nvSpPr>
          <p:cNvPr id="529439" name="Text Box 31"/>
          <p:cNvSpPr txBox="1"/>
          <p:nvPr/>
        </p:nvSpPr>
        <p:spPr>
          <a:xfrm>
            <a:off x="4067175" y="260350"/>
            <a:ext cx="739775" cy="762000"/>
          </a:xfrm>
          <a:prstGeom prst="rect">
            <a:avLst/>
          </a:prstGeom>
          <a:noFill/>
          <a:ln w="127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dirty="0">
                <a:solidFill>
                  <a:srgbClr val="FF3300"/>
                </a:solidFill>
                <a:latin typeface="Arial" panose="020B0604020202020204" pitchFamily="34" charset="0"/>
              </a:rPr>
              <a:t>北</a:t>
            </a:r>
          </a:p>
        </p:txBody>
      </p:sp>
      <p:sp>
        <p:nvSpPr>
          <p:cNvPr id="529440" name="Text Box 32"/>
          <p:cNvSpPr txBox="1"/>
          <p:nvPr/>
        </p:nvSpPr>
        <p:spPr>
          <a:xfrm>
            <a:off x="4140200" y="4724400"/>
            <a:ext cx="739775" cy="762000"/>
          </a:xfrm>
          <a:prstGeom prst="rect">
            <a:avLst/>
          </a:prstGeom>
          <a:noFill/>
          <a:ln w="127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dirty="0">
                <a:solidFill>
                  <a:srgbClr val="FF3300"/>
                </a:solidFill>
                <a:latin typeface="Arial" panose="020B0604020202020204" pitchFamily="34" charset="0"/>
              </a:rPr>
              <a:t>南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2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2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2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52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29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29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29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29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29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529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529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26" grpId="0" animBg="1"/>
      <p:bldP spid="529437" grpId="0"/>
      <p:bldP spid="529438" grpId="0"/>
      <p:bldP spid="529439" grpId="0"/>
      <p:bldP spid="5294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312" name="Group 48"/>
          <p:cNvGrpSpPr/>
          <p:nvPr/>
        </p:nvGrpSpPr>
        <p:grpSpPr>
          <a:xfrm>
            <a:off x="682625" y="2205038"/>
            <a:ext cx="3455988" cy="3168650"/>
            <a:chOff x="430" y="1389"/>
            <a:chExt cx="2177" cy="1996"/>
          </a:xfrm>
        </p:grpSpPr>
        <p:sp>
          <p:nvSpPr>
            <p:cNvPr id="46093" name="Line 34"/>
            <p:cNvSpPr/>
            <p:nvPr/>
          </p:nvSpPr>
          <p:spPr>
            <a:xfrm>
              <a:off x="884" y="1434"/>
              <a:ext cx="1088" cy="0"/>
            </a:xfrm>
            <a:prstGeom prst="line">
              <a:avLst/>
            </a:prstGeom>
            <a:ln w="127000" cap="flat" cmpd="sng">
              <a:solidFill>
                <a:srgbClr val="808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94" name="Line 35"/>
            <p:cNvSpPr/>
            <p:nvPr/>
          </p:nvSpPr>
          <p:spPr>
            <a:xfrm>
              <a:off x="1428" y="3385"/>
              <a:ext cx="1179" cy="0"/>
            </a:xfrm>
            <a:prstGeom prst="line">
              <a:avLst/>
            </a:prstGeom>
            <a:ln w="127000" cap="flat" cmpd="sng">
              <a:solidFill>
                <a:srgbClr val="808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95" name="Line 36"/>
            <p:cNvSpPr/>
            <p:nvPr/>
          </p:nvSpPr>
          <p:spPr>
            <a:xfrm rot="-5400000">
              <a:off x="1087" y="2999"/>
              <a:ext cx="771" cy="0"/>
            </a:xfrm>
            <a:prstGeom prst="line">
              <a:avLst/>
            </a:prstGeom>
            <a:ln w="127000" cap="flat" cmpd="sng">
              <a:solidFill>
                <a:srgbClr val="808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96" name="Line 37"/>
            <p:cNvSpPr/>
            <p:nvPr/>
          </p:nvSpPr>
          <p:spPr>
            <a:xfrm rot="-5400000">
              <a:off x="89" y="2817"/>
              <a:ext cx="771" cy="0"/>
            </a:xfrm>
            <a:prstGeom prst="line">
              <a:avLst/>
            </a:prstGeom>
            <a:ln w="127000" cap="flat" cmpd="sng">
              <a:solidFill>
                <a:srgbClr val="808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97" name="Line 38"/>
            <p:cNvSpPr/>
            <p:nvPr/>
          </p:nvSpPr>
          <p:spPr>
            <a:xfrm>
              <a:off x="430" y="2478"/>
              <a:ext cx="1179" cy="0"/>
            </a:xfrm>
            <a:prstGeom prst="line">
              <a:avLst/>
            </a:prstGeom>
            <a:ln w="127000" cap="flat" cmpd="sng">
              <a:solidFill>
                <a:srgbClr val="808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98" name="Line 39"/>
            <p:cNvSpPr/>
            <p:nvPr/>
          </p:nvSpPr>
          <p:spPr>
            <a:xfrm rot="-5400000">
              <a:off x="951" y="1774"/>
              <a:ext cx="771" cy="0"/>
            </a:xfrm>
            <a:prstGeom prst="line">
              <a:avLst/>
            </a:prstGeom>
            <a:ln w="127000" cap="flat" cmpd="sng">
              <a:solidFill>
                <a:srgbClr val="80808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23276" name="Picture 12" descr="BUILD021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291401" flipH="1">
            <a:off x="3059113" y="1844675"/>
            <a:ext cx="971550" cy="792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3282" name="Picture 18" descr="哈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75" y="4581525"/>
            <a:ext cx="1941513" cy="1897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3271" name="Picture 7" descr="BUILD001s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825" y="4652963"/>
            <a:ext cx="1504950" cy="1019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3277" name="Picture 13" descr="图片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88" y="1700213"/>
            <a:ext cx="973137" cy="871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3272" name="Picture 8" descr="BUILD023s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0688" y="2997200"/>
            <a:ext cx="1512887" cy="15049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23304" name="Group 40"/>
          <p:cNvGrpSpPr/>
          <p:nvPr/>
        </p:nvGrpSpPr>
        <p:grpSpPr>
          <a:xfrm>
            <a:off x="4570413" y="1052513"/>
            <a:ext cx="638175" cy="1081087"/>
            <a:chOff x="4772" y="531"/>
            <a:chExt cx="402" cy="540"/>
          </a:xfrm>
        </p:grpSpPr>
        <p:sp>
          <p:nvSpPr>
            <p:cNvPr id="46091" name="Line 41"/>
            <p:cNvSpPr/>
            <p:nvPr/>
          </p:nvSpPr>
          <p:spPr>
            <a:xfrm flipV="1">
              <a:off x="4967" y="858"/>
              <a:ext cx="0" cy="213"/>
            </a:xfrm>
            <a:prstGeom prst="line">
              <a:avLst/>
            </a:prstGeom>
            <a:ln w="635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092" name="Text Box 42"/>
            <p:cNvSpPr txBox="1"/>
            <p:nvPr/>
          </p:nvSpPr>
          <p:spPr>
            <a:xfrm>
              <a:off x="4772" y="531"/>
              <a:ext cx="402" cy="32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3600" dirty="0">
                  <a:latin typeface="Arial" panose="020B0604020202020204" pitchFamily="34" charset="0"/>
                  <a:ea typeface="华文新魏" panose="02010800040101010101" pitchFamily="2" charset="-122"/>
                </a:rPr>
                <a:t>北</a:t>
              </a:r>
            </a:p>
          </p:txBody>
        </p:sp>
      </p:grpSp>
      <p:sp>
        <p:nvSpPr>
          <p:cNvPr id="523307" name="Text Box 43"/>
          <p:cNvSpPr txBox="1"/>
          <p:nvPr/>
        </p:nvSpPr>
        <p:spPr>
          <a:xfrm>
            <a:off x="5508625" y="2060575"/>
            <a:ext cx="3024188" cy="3516313"/>
          </a:xfrm>
          <a:prstGeom prst="rect">
            <a:avLst/>
          </a:prstGeom>
          <a:solidFill>
            <a:srgbClr val="33CC33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l"/>
            <a:r>
              <a:rPr lang="zh-CN" altLang="en-US" sz="3200" dirty="0">
                <a:latin typeface="Arial" panose="020B0604020202020204" pitchFamily="34" charset="0"/>
              </a:rPr>
              <a:t>从游乐园回家</a:t>
            </a:r>
            <a:r>
              <a:rPr lang="en-US" altLang="zh-CN" sz="3200" dirty="0">
                <a:latin typeface="Arial" panose="020B0604020202020204" pitchFamily="34" charset="0"/>
              </a:rPr>
              <a:t>,</a:t>
            </a:r>
            <a:r>
              <a:rPr lang="zh-CN" altLang="en-US" sz="3200" dirty="0">
                <a:latin typeface="Arial" panose="020B0604020202020204" pitchFamily="34" charset="0"/>
              </a:rPr>
              <a:t>奇奇先向南走</a:t>
            </a:r>
            <a:r>
              <a:rPr lang="en-US" altLang="zh-CN" sz="3200" dirty="0">
                <a:latin typeface="Arial" panose="020B0604020202020204" pitchFamily="34" charset="0"/>
              </a:rPr>
              <a:t>,</a:t>
            </a:r>
            <a:r>
              <a:rPr lang="zh-CN" altLang="en-US" sz="3200" dirty="0">
                <a:latin typeface="Arial" panose="020B0604020202020204" pitchFamily="34" charset="0"/>
              </a:rPr>
              <a:t>再向东走</a:t>
            </a:r>
            <a:r>
              <a:rPr lang="en-US" altLang="zh-CN" sz="3200" dirty="0">
                <a:latin typeface="Arial" panose="020B0604020202020204" pitchFamily="34" charset="0"/>
              </a:rPr>
              <a:t>;</a:t>
            </a:r>
            <a:r>
              <a:rPr lang="zh-CN" altLang="en-US" sz="3200" dirty="0">
                <a:latin typeface="Arial" panose="020B0604020202020204" pitchFamily="34" charset="0"/>
              </a:rPr>
              <a:t>雯雯先向北</a:t>
            </a:r>
            <a:r>
              <a:rPr lang="en-US" altLang="zh-CN" sz="3200" dirty="0">
                <a:latin typeface="Arial" panose="020B0604020202020204" pitchFamily="34" charset="0"/>
              </a:rPr>
              <a:t>,</a:t>
            </a:r>
            <a:r>
              <a:rPr lang="zh-CN" altLang="en-US" sz="3200" dirty="0">
                <a:latin typeface="Arial" panose="020B0604020202020204" pitchFamily="34" charset="0"/>
              </a:rPr>
              <a:t>再向西走到家；请你标出他们各自的家。</a:t>
            </a:r>
          </a:p>
        </p:txBody>
      </p:sp>
      <p:sp>
        <p:nvSpPr>
          <p:cNvPr id="523310" name="Text Box 46"/>
          <p:cNvSpPr txBox="1"/>
          <p:nvPr/>
        </p:nvSpPr>
        <p:spPr>
          <a:xfrm>
            <a:off x="3040063" y="3213100"/>
            <a:ext cx="668337" cy="1292225"/>
          </a:xfrm>
          <a:prstGeom prst="rect">
            <a:avLst/>
          </a:prstGeom>
          <a:noFill/>
          <a:ln w="12700">
            <a:noFill/>
          </a:ln>
        </p:spPr>
        <p:txBody>
          <a:bodyPr vert="eaVert" wrap="none" lIns="90000" tIns="46800" rIns="90000" bIns="4680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</a:rPr>
              <a:t>游乐园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2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2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2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2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52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3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3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3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3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307" grpId="0" animBg="1"/>
      <p:bldP spid="5233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38" y="352425"/>
            <a:ext cx="8188325" cy="6153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4534" name="Text Box 6"/>
          <p:cNvSpPr txBox="1"/>
          <p:nvPr/>
        </p:nvSpPr>
        <p:spPr>
          <a:xfrm>
            <a:off x="7994650" y="1009650"/>
            <a:ext cx="681038" cy="5305425"/>
          </a:xfrm>
          <a:prstGeom prst="rect">
            <a:avLst/>
          </a:prstGeom>
          <a:noFill/>
          <a:ln w="127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lIns="90000" tIns="46800" rIns="90000" bIns="46800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</a:rPr>
              <a:t>你的家乡在北京的哪个方向？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3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343" name="Group 31"/>
          <p:cNvGrpSpPr/>
          <p:nvPr/>
        </p:nvGrpSpPr>
        <p:grpSpPr>
          <a:xfrm>
            <a:off x="539750" y="2205038"/>
            <a:ext cx="3024188" cy="2952750"/>
            <a:chOff x="340" y="1389"/>
            <a:chExt cx="1905" cy="1860"/>
          </a:xfrm>
        </p:grpSpPr>
        <p:sp>
          <p:nvSpPr>
            <p:cNvPr id="48145" name="Rectangle 7"/>
            <p:cNvSpPr/>
            <p:nvPr/>
          </p:nvSpPr>
          <p:spPr>
            <a:xfrm>
              <a:off x="521" y="1571"/>
              <a:ext cx="1542" cy="1542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8146" name="Line 10"/>
            <p:cNvSpPr/>
            <p:nvPr/>
          </p:nvSpPr>
          <p:spPr>
            <a:xfrm>
              <a:off x="521" y="1571"/>
              <a:ext cx="1542" cy="154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7" name="Line 11"/>
            <p:cNvSpPr/>
            <p:nvPr/>
          </p:nvSpPr>
          <p:spPr>
            <a:xfrm flipV="1">
              <a:off x="521" y="1571"/>
              <a:ext cx="1542" cy="149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148" name="Rectangle 5"/>
            <p:cNvSpPr/>
            <p:nvPr/>
          </p:nvSpPr>
          <p:spPr>
            <a:xfrm>
              <a:off x="340" y="1389"/>
              <a:ext cx="408" cy="40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8149" name="Rectangle 6"/>
            <p:cNvSpPr/>
            <p:nvPr/>
          </p:nvSpPr>
          <p:spPr>
            <a:xfrm>
              <a:off x="1837" y="1389"/>
              <a:ext cx="408" cy="40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8150" name="Rectangle 8"/>
            <p:cNvSpPr/>
            <p:nvPr/>
          </p:nvSpPr>
          <p:spPr>
            <a:xfrm>
              <a:off x="340" y="2841"/>
              <a:ext cx="408" cy="40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8151" name="Rectangle 9"/>
            <p:cNvSpPr/>
            <p:nvPr/>
          </p:nvSpPr>
          <p:spPr>
            <a:xfrm>
              <a:off x="1837" y="2841"/>
              <a:ext cx="408" cy="40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8152" name="Rectangle 12" descr="宽上对角线"/>
            <p:cNvSpPr/>
            <p:nvPr/>
          </p:nvSpPr>
          <p:spPr>
            <a:xfrm>
              <a:off x="1065" y="2161"/>
              <a:ext cx="408" cy="408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25341" name="Group 29"/>
          <p:cNvGrpSpPr/>
          <p:nvPr/>
        </p:nvGrpSpPr>
        <p:grpSpPr>
          <a:xfrm>
            <a:off x="3921125" y="2276475"/>
            <a:ext cx="5187950" cy="2800350"/>
            <a:chOff x="2470" y="1434"/>
            <a:chExt cx="3268" cy="1764"/>
          </a:xfrm>
        </p:grpSpPr>
        <p:sp>
          <p:nvSpPr>
            <p:cNvPr id="48137" name="Text Box 13"/>
            <p:cNvSpPr txBox="1"/>
            <p:nvPr/>
          </p:nvSpPr>
          <p:spPr>
            <a:xfrm>
              <a:off x="2470" y="1434"/>
              <a:ext cx="3244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3600" dirty="0">
                  <a:latin typeface="Arial" panose="020B0604020202020204" pitchFamily="34" charset="0"/>
                </a:rPr>
                <a:t>①</a:t>
              </a:r>
              <a:r>
                <a:rPr lang="zh-CN" altLang="en-US" sz="3600" dirty="0">
                  <a:latin typeface="Arial" panose="020B0604020202020204" pitchFamily="34" charset="0"/>
                </a:rPr>
                <a:t>在   的东南面涂红色；</a:t>
              </a:r>
            </a:p>
          </p:txBody>
        </p:sp>
        <p:sp>
          <p:nvSpPr>
            <p:cNvPr id="48138" name="Text Box 14"/>
            <p:cNvSpPr txBox="1"/>
            <p:nvPr/>
          </p:nvSpPr>
          <p:spPr>
            <a:xfrm>
              <a:off x="2482" y="1883"/>
              <a:ext cx="3244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3600" dirty="0">
                  <a:latin typeface="Arial" panose="020B0604020202020204" pitchFamily="34" charset="0"/>
                </a:rPr>
                <a:t>②</a:t>
              </a:r>
              <a:r>
                <a:rPr lang="zh-CN" altLang="en-US" sz="3600" dirty="0">
                  <a:latin typeface="Arial" panose="020B0604020202020204" pitchFamily="34" charset="0"/>
                </a:rPr>
                <a:t>在   的东北面涂黄色；</a:t>
              </a:r>
            </a:p>
          </p:txBody>
        </p:sp>
        <p:sp>
          <p:nvSpPr>
            <p:cNvPr id="48139" name="Text Box 15"/>
            <p:cNvSpPr txBox="1"/>
            <p:nvPr/>
          </p:nvSpPr>
          <p:spPr>
            <a:xfrm>
              <a:off x="2482" y="2332"/>
              <a:ext cx="3244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3600" dirty="0">
                  <a:latin typeface="Arial" panose="020B0604020202020204" pitchFamily="34" charset="0"/>
                </a:rPr>
                <a:t>③</a:t>
              </a:r>
              <a:r>
                <a:rPr lang="zh-CN" altLang="en-US" sz="3600" dirty="0">
                  <a:latin typeface="Arial" panose="020B0604020202020204" pitchFamily="34" charset="0"/>
                </a:rPr>
                <a:t>在   的西南面涂绿色；</a:t>
              </a:r>
            </a:p>
          </p:txBody>
        </p:sp>
        <p:sp>
          <p:nvSpPr>
            <p:cNvPr id="48140" name="Text Box 16"/>
            <p:cNvSpPr txBox="1"/>
            <p:nvPr/>
          </p:nvSpPr>
          <p:spPr>
            <a:xfrm>
              <a:off x="2494" y="2794"/>
              <a:ext cx="3244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3600" dirty="0">
                  <a:latin typeface="Arial" panose="020B0604020202020204" pitchFamily="34" charset="0"/>
                </a:rPr>
                <a:t>④</a:t>
              </a:r>
              <a:r>
                <a:rPr lang="zh-CN" altLang="en-US" sz="3600" dirty="0">
                  <a:latin typeface="Arial" panose="020B0604020202020204" pitchFamily="34" charset="0"/>
                </a:rPr>
                <a:t>在   的西北面涂蓝色；</a:t>
              </a:r>
            </a:p>
          </p:txBody>
        </p:sp>
        <p:sp>
          <p:nvSpPr>
            <p:cNvPr id="48141" name="Rectangle 17" descr="宽上对角线"/>
            <p:cNvSpPr/>
            <p:nvPr/>
          </p:nvSpPr>
          <p:spPr>
            <a:xfrm>
              <a:off x="3123" y="1524"/>
              <a:ext cx="227" cy="227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8142" name="Rectangle 18" descr="宽上对角线"/>
            <p:cNvSpPr/>
            <p:nvPr/>
          </p:nvSpPr>
          <p:spPr>
            <a:xfrm>
              <a:off x="3123" y="1978"/>
              <a:ext cx="227" cy="227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8143" name="Rectangle 19" descr="宽上对角线"/>
            <p:cNvSpPr/>
            <p:nvPr/>
          </p:nvSpPr>
          <p:spPr>
            <a:xfrm>
              <a:off x="3123" y="2431"/>
              <a:ext cx="227" cy="227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8144" name="Rectangle 20" descr="宽上对角线"/>
            <p:cNvSpPr/>
            <p:nvPr/>
          </p:nvSpPr>
          <p:spPr>
            <a:xfrm>
              <a:off x="3123" y="2885"/>
              <a:ext cx="227" cy="227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525334" name="Rectangle 22"/>
          <p:cNvSpPr/>
          <p:nvPr/>
        </p:nvSpPr>
        <p:spPr>
          <a:xfrm>
            <a:off x="2916238" y="4508500"/>
            <a:ext cx="647700" cy="6477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25336" name="Rectangle 24"/>
          <p:cNvSpPr/>
          <p:nvPr/>
        </p:nvSpPr>
        <p:spPr>
          <a:xfrm>
            <a:off x="2916238" y="2205038"/>
            <a:ext cx="647700" cy="6477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25337" name="Rectangle 25"/>
          <p:cNvSpPr/>
          <p:nvPr/>
        </p:nvSpPr>
        <p:spPr>
          <a:xfrm>
            <a:off x="539750" y="4508500"/>
            <a:ext cx="647700" cy="647700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25338" name="Rectangle 26"/>
          <p:cNvSpPr/>
          <p:nvPr/>
        </p:nvSpPr>
        <p:spPr>
          <a:xfrm>
            <a:off x="539750" y="2205038"/>
            <a:ext cx="647700" cy="647700"/>
          </a:xfrm>
          <a:prstGeom prst="rect">
            <a:avLst/>
          </a:prstGeom>
          <a:solidFill>
            <a:srgbClr val="33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8136" name="WordArt 28"/>
          <p:cNvSpPr>
            <a:spLocks noTextEdit="1"/>
          </p:cNvSpPr>
          <p:nvPr/>
        </p:nvSpPr>
        <p:spPr>
          <a:xfrm>
            <a:off x="2987675" y="857250"/>
            <a:ext cx="3024188" cy="987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涂一涂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8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25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5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5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5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5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5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25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25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25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2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34" grpId="0" animBg="1"/>
      <p:bldP spid="525336" grpId="0" animBg="1"/>
      <p:bldP spid="525337" grpId="0" animBg="1"/>
      <p:bldP spid="52533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409" name="Group 49"/>
          <p:cNvGrpSpPr/>
          <p:nvPr/>
        </p:nvGrpSpPr>
        <p:grpSpPr>
          <a:xfrm>
            <a:off x="611188" y="692150"/>
            <a:ext cx="7993062" cy="4105275"/>
            <a:chOff x="385" y="436"/>
            <a:chExt cx="5035" cy="2586"/>
          </a:xfrm>
        </p:grpSpPr>
        <p:sp>
          <p:nvSpPr>
            <p:cNvPr id="49156" name="Rectangle 48"/>
            <p:cNvSpPr/>
            <p:nvPr/>
          </p:nvSpPr>
          <p:spPr>
            <a:xfrm>
              <a:off x="385" y="436"/>
              <a:ext cx="5035" cy="2586"/>
            </a:xfrm>
            <a:prstGeom prst="rect">
              <a:avLst/>
            </a:prstGeom>
            <a:solidFill>
              <a:srgbClr val="CFFF9F"/>
            </a:solidFill>
            <a:ln w="12700">
              <a:noFill/>
            </a:ln>
          </p:spPr>
          <p:txBody>
            <a:bodyPr lIns="90000" tIns="46800" rIns="90000" bIns="46800"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49157" name="Group 47"/>
            <p:cNvGrpSpPr/>
            <p:nvPr/>
          </p:nvGrpSpPr>
          <p:grpSpPr>
            <a:xfrm>
              <a:off x="385" y="436"/>
              <a:ext cx="5012" cy="2586"/>
              <a:chOff x="385" y="436"/>
              <a:chExt cx="5012" cy="2748"/>
            </a:xfrm>
          </p:grpSpPr>
          <p:grpSp>
            <p:nvGrpSpPr>
              <p:cNvPr id="49158" name="Group 30"/>
              <p:cNvGrpSpPr/>
              <p:nvPr/>
            </p:nvGrpSpPr>
            <p:grpSpPr>
              <a:xfrm>
                <a:off x="385" y="436"/>
                <a:ext cx="5012" cy="2748"/>
                <a:chOff x="748" y="606"/>
                <a:chExt cx="3992" cy="2189"/>
              </a:xfrm>
            </p:grpSpPr>
            <p:sp>
              <p:nvSpPr>
                <p:cNvPr id="49175" name="Freeform 6"/>
                <p:cNvSpPr/>
                <p:nvPr/>
              </p:nvSpPr>
              <p:spPr>
                <a:xfrm>
                  <a:off x="748" y="883"/>
                  <a:ext cx="3992" cy="876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326" y="98"/>
                    </a:cxn>
                    <a:cxn ang="0">
                      <a:pos x="464" y="98"/>
                    </a:cxn>
                    <a:cxn ang="0">
                      <a:pos x="697" y="52"/>
                    </a:cxn>
                    <a:cxn ang="0">
                      <a:pos x="835" y="234"/>
                    </a:cxn>
                    <a:cxn ang="0">
                      <a:pos x="975" y="324"/>
                    </a:cxn>
                    <a:cxn ang="0">
                      <a:pos x="1114" y="279"/>
                    </a:cxn>
                    <a:cxn ang="0">
                      <a:pos x="1300" y="143"/>
                    </a:cxn>
                    <a:cxn ang="0">
                      <a:pos x="1439" y="188"/>
                    </a:cxn>
                    <a:cxn ang="0">
                      <a:pos x="1579" y="143"/>
                    </a:cxn>
                    <a:cxn ang="0">
                      <a:pos x="1671" y="7"/>
                    </a:cxn>
                    <a:cxn ang="0">
                      <a:pos x="1764" y="98"/>
                    </a:cxn>
                    <a:cxn ang="0">
                      <a:pos x="1857" y="188"/>
                    </a:cxn>
                    <a:cxn ang="0">
                      <a:pos x="2089" y="234"/>
                    </a:cxn>
                    <a:cxn ang="0">
                      <a:pos x="2181" y="415"/>
                    </a:cxn>
                    <a:cxn ang="0">
                      <a:pos x="2413" y="415"/>
                    </a:cxn>
                    <a:cxn ang="0">
                      <a:pos x="2645" y="551"/>
                    </a:cxn>
                    <a:cxn ang="0">
                      <a:pos x="2784" y="642"/>
                    </a:cxn>
                    <a:cxn ang="0">
                      <a:pos x="2924" y="551"/>
                    </a:cxn>
                    <a:cxn ang="0">
                      <a:pos x="3110" y="597"/>
                    </a:cxn>
                    <a:cxn ang="0">
                      <a:pos x="3156" y="733"/>
                    </a:cxn>
                    <a:cxn ang="0">
                      <a:pos x="3388" y="869"/>
                    </a:cxn>
                    <a:cxn ang="0">
                      <a:pos x="3666" y="778"/>
                    </a:cxn>
                    <a:cxn ang="0">
                      <a:pos x="4038" y="597"/>
                    </a:cxn>
                  </a:cxnLst>
                  <a:rect l="0" t="0" r="0" b="0"/>
                  <a:pathLst>
                    <a:path w="3947" h="876">
                      <a:moveTo>
                        <a:pt x="0" y="7"/>
                      </a:moveTo>
                      <a:cubicBezTo>
                        <a:pt x="121" y="45"/>
                        <a:pt x="242" y="83"/>
                        <a:pt x="318" y="98"/>
                      </a:cubicBezTo>
                      <a:cubicBezTo>
                        <a:pt x="394" y="113"/>
                        <a:pt x="394" y="106"/>
                        <a:pt x="454" y="98"/>
                      </a:cubicBezTo>
                      <a:cubicBezTo>
                        <a:pt x="514" y="90"/>
                        <a:pt x="621" y="29"/>
                        <a:pt x="681" y="52"/>
                      </a:cubicBezTo>
                      <a:cubicBezTo>
                        <a:pt x="741" y="75"/>
                        <a:pt x="772" y="189"/>
                        <a:pt x="817" y="234"/>
                      </a:cubicBezTo>
                      <a:cubicBezTo>
                        <a:pt x="862" y="279"/>
                        <a:pt x="908" y="317"/>
                        <a:pt x="953" y="324"/>
                      </a:cubicBezTo>
                      <a:cubicBezTo>
                        <a:pt x="998" y="331"/>
                        <a:pt x="1036" y="309"/>
                        <a:pt x="1089" y="279"/>
                      </a:cubicBezTo>
                      <a:cubicBezTo>
                        <a:pt x="1142" y="249"/>
                        <a:pt x="1218" y="158"/>
                        <a:pt x="1271" y="143"/>
                      </a:cubicBezTo>
                      <a:cubicBezTo>
                        <a:pt x="1324" y="128"/>
                        <a:pt x="1362" y="188"/>
                        <a:pt x="1407" y="188"/>
                      </a:cubicBezTo>
                      <a:cubicBezTo>
                        <a:pt x="1452" y="188"/>
                        <a:pt x="1505" y="173"/>
                        <a:pt x="1543" y="143"/>
                      </a:cubicBezTo>
                      <a:cubicBezTo>
                        <a:pt x="1581" y="113"/>
                        <a:pt x="1603" y="14"/>
                        <a:pt x="1633" y="7"/>
                      </a:cubicBezTo>
                      <a:cubicBezTo>
                        <a:pt x="1663" y="0"/>
                        <a:pt x="1694" y="68"/>
                        <a:pt x="1724" y="98"/>
                      </a:cubicBezTo>
                      <a:cubicBezTo>
                        <a:pt x="1754" y="128"/>
                        <a:pt x="1762" y="165"/>
                        <a:pt x="1815" y="188"/>
                      </a:cubicBezTo>
                      <a:cubicBezTo>
                        <a:pt x="1868" y="211"/>
                        <a:pt x="1989" y="196"/>
                        <a:pt x="2042" y="234"/>
                      </a:cubicBezTo>
                      <a:cubicBezTo>
                        <a:pt x="2095" y="272"/>
                        <a:pt x="2079" y="385"/>
                        <a:pt x="2132" y="415"/>
                      </a:cubicBezTo>
                      <a:cubicBezTo>
                        <a:pt x="2185" y="445"/>
                        <a:pt x="2283" y="392"/>
                        <a:pt x="2359" y="415"/>
                      </a:cubicBezTo>
                      <a:cubicBezTo>
                        <a:pt x="2435" y="438"/>
                        <a:pt x="2526" y="513"/>
                        <a:pt x="2586" y="551"/>
                      </a:cubicBezTo>
                      <a:cubicBezTo>
                        <a:pt x="2646" y="589"/>
                        <a:pt x="2677" y="642"/>
                        <a:pt x="2722" y="642"/>
                      </a:cubicBezTo>
                      <a:cubicBezTo>
                        <a:pt x="2767" y="642"/>
                        <a:pt x="2805" y="558"/>
                        <a:pt x="2858" y="551"/>
                      </a:cubicBezTo>
                      <a:cubicBezTo>
                        <a:pt x="2911" y="544"/>
                        <a:pt x="3002" y="567"/>
                        <a:pt x="3040" y="597"/>
                      </a:cubicBezTo>
                      <a:cubicBezTo>
                        <a:pt x="3078" y="627"/>
                        <a:pt x="3040" y="688"/>
                        <a:pt x="3085" y="733"/>
                      </a:cubicBezTo>
                      <a:cubicBezTo>
                        <a:pt x="3130" y="778"/>
                        <a:pt x="3229" y="862"/>
                        <a:pt x="3312" y="869"/>
                      </a:cubicBezTo>
                      <a:cubicBezTo>
                        <a:pt x="3395" y="876"/>
                        <a:pt x="3478" y="823"/>
                        <a:pt x="3584" y="778"/>
                      </a:cubicBezTo>
                      <a:cubicBezTo>
                        <a:pt x="3690" y="733"/>
                        <a:pt x="3818" y="665"/>
                        <a:pt x="3947" y="597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76" name="Freeform 7"/>
                <p:cNvSpPr/>
                <p:nvPr/>
              </p:nvSpPr>
              <p:spPr>
                <a:xfrm>
                  <a:off x="1383" y="618"/>
                  <a:ext cx="544" cy="544"/>
                </a:xfrm>
                <a:custGeom>
                  <a:avLst/>
                  <a:gdLst/>
                  <a:ahLst/>
                  <a:cxnLst>
                    <a:cxn ang="0">
                      <a:pos x="0" y="91"/>
                    </a:cxn>
                    <a:cxn ang="0">
                      <a:pos x="227" y="0"/>
                    </a:cxn>
                    <a:cxn ang="0">
                      <a:pos x="272" y="91"/>
                    </a:cxn>
                    <a:cxn ang="0">
                      <a:pos x="408" y="45"/>
                    </a:cxn>
                    <a:cxn ang="0">
                      <a:pos x="544" y="272"/>
                    </a:cxn>
                    <a:cxn ang="0">
                      <a:pos x="454" y="317"/>
                    </a:cxn>
                    <a:cxn ang="0">
                      <a:pos x="544" y="453"/>
                    </a:cxn>
                    <a:cxn ang="0">
                      <a:pos x="454" y="544"/>
                    </a:cxn>
                    <a:cxn ang="0">
                      <a:pos x="272" y="499"/>
                    </a:cxn>
                    <a:cxn ang="0">
                      <a:pos x="46" y="91"/>
                    </a:cxn>
                  </a:cxnLst>
                  <a:rect l="0" t="0" r="0" b="0"/>
                  <a:pathLst>
                    <a:path w="544" h="544">
                      <a:moveTo>
                        <a:pt x="0" y="91"/>
                      </a:moveTo>
                      <a:lnTo>
                        <a:pt x="227" y="0"/>
                      </a:lnTo>
                      <a:lnTo>
                        <a:pt x="272" y="91"/>
                      </a:lnTo>
                      <a:lnTo>
                        <a:pt x="408" y="45"/>
                      </a:lnTo>
                      <a:lnTo>
                        <a:pt x="544" y="272"/>
                      </a:lnTo>
                      <a:lnTo>
                        <a:pt x="454" y="317"/>
                      </a:lnTo>
                      <a:lnTo>
                        <a:pt x="544" y="453"/>
                      </a:lnTo>
                      <a:lnTo>
                        <a:pt x="454" y="544"/>
                      </a:lnTo>
                      <a:lnTo>
                        <a:pt x="272" y="499"/>
                      </a:lnTo>
                      <a:lnTo>
                        <a:pt x="46" y="91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77" name="Freeform 8"/>
                <p:cNvSpPr/>
                <p:nvPr/>
              </p:nvSpPr>
              <p:spPr>
                <a:xfrm>
                  <a:off x="2471" y="661"/>
                  <a:ext cx="272" cy="3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27" y="0"/>
                    </a:cxn>
                    <a:cxn ang="0">
                      <a:pos x="227" y="91"/>
                    </a:cxn>
                    <a:cxn ang="0">
                      <a:pos x="272" y="182"/>
                    </a:cxn>
                    <a:cxn ang="0">
                      <a:pos x="272" y="272"/>
                    </a:cxn>
                    <a:cxn ang="0">
                      <a:pos x="181" y="318"/>
                    </a:cxn>
                    <a:cxn ang="0">
                      <a:pos x="90" y="363"/>
                    </a:cxn>
                    <a:cxn ang="0">
                      <a:pos x="90" y="272"/>
                    </a:cxn>
                    <a:cxn ang="0">
                      <a:pos x="45" y="182"/>
                    </a:cxn>
                    <a:cxn ang="0">
                      <a:pos x="45" y="136"/>
                    </a:cxn>
                    <a:cxn ang="0">
                      <a:pos x="0" y="91"/>
                    </a:cxn>
                    <a:cxn ang="0">
                      <a:pos x="0" y="0"/>
                    </a:cxn>
                  </a:cxnLst>
                  <a:rect l="0" t="0" r="0" b="0"/>
                  <a:pathLst>
                    <a:path w="272" h="363">
                      <a:moveTo>
                        <a:pt x="0" y="0"/>
                      </a:moveTo>
                      <a:lnTo>
                        <a:pt x="227" y="0"/>
                      </a:lnTo>
                      <a:lnTo>
                        <a:pt x="227" y="91"/>
                      </a:lnTo>
                      <a:lnTo>
                        <a:pt x="272" y="182"/>
                      </a:lnTo>
                      <a:lnTo>
                        <a:pt x="272" y="272"/>
                      </a:lnTo>
                      <a:lnTo>
                        <a:pt x="181" y="318"/>
                      </a:lnTo>
                      <a:lnTo>
                        <a:pt x="90" y="363"/>
                      </a:lnTo>
                      <a:lnTo>
                        <a:pt x="90" y="272"/>
                      </a:lnTo>
                      <a:lnTo>
                        <a:pt x="45" y="182"/>
                      </a:lnTo>
                      <a:lnTo>
                        <a:pt x="45" y="136"/>
                      </a:lnTo>
                      <a:lnTo>
                        <a:pt x="0" y="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78" name="Freeform 9"/>
                <p:cNvSpPr/>
                <p:nvPr/>
              </p:nvSpPr>
              <p:spPr>
                <a:xfrm>
                  <a:off x="2146" y="1797"/>
                  <a:ext cx="1505" cy="650"/>
                </a:xfrm>
                <a:custGeom>
                  <a:avLst/>
                  <a:gdLst/>
                  <a:ahLst/>
                  <a:cxnLst>
                    <a:cxn ang="0">
                      <a:pos x="1505" y="0"/>
                    </a:cxn>
                    <a:cxn ang="0">
                      <a:pos x="1324" y="91"/>
                    </a:cxn>
                    <a:cxn ang="0">
                      <a:pos x="1142" y="45"/>
                    </a:cxn>
                    <a:cxn ang="0">
                      <a:pos x="1052" y="182"/>
                    </a:cxn>
                    <a:cxn ang="0">
                      <a:pos x="961" y="363"/>
                    </a:cxn>
                    <a:cxn ang="0">
                      <a:pos x="779" y="363"/>
                    </a:cxn>
                    <a:cxn ang="0">
                      <a:pos x="689" y="272"/>
                    </a:cxn>
                    <a:cxn ang="0">
                      <a:pos x="553" y="227"/>
                    </a:cxn>
                    <a:cxn ang="0">
                      <a:pos x="371" y="318"/>
                    </a:cxn>
                    <a:cxn ang="0">
                      <a:pos x="280" y="454"/>
                    </a:cxn>
                    <a:cxn ang="0">
                      <a:pos x="54" y="454"/>
                    </a:cxn>
                    <a:cxn ang="0">
                      <a:pos x="8" y="499"/>
                    </a:cxn>
                    <a:cxn ang="0">
                      <a:pos x="8" y="635"/>
                    </a:cxn>
                    <a:cxn ang="0">
                      <a:pos x="8" y="590"/>
                    </a:cxn>
                  </a:cxnLst>
                  <a:rect l="0" t="0" r="0" b="0"/>
                  <a:pathLst>
                    <a:path w="1505" h="650">
                      <a:moveTo>
                        <a:pt x="1505" y="0"/>
                      </a:moveTo>
                      <a:cubicBezTo>
                        <a:pt x="1444" y="41"/>
                        <a:pt x="1384" y="83"/>
                        <a:pt x="1324" y="91"/>
                      </a:cubicBezTo>
                      <a:cubicBezTo>
                        <a:pt x="1264" y="99"/>
                        <a:pt x="1187" y="30"/>
                        <a:pt x="1142" y="45"/>
                      </a:cubicBezTo>
                      <a:cubicBezTo>
                        <a:pt x="1097" y="60"/>
                        <a:pt x="1082" y="129"/>
                        <a:pt x="1052" y="182"/>
                      </a:cubicBezTo>
                      <a:cubicBezTo>
                        <a:pt x="1022" y="235"/>
                        <a:pt x="1006" y="333"/>
                        <a:pt x="961" y="363"/>
                      </a:cubicBezTo>
                      <a:cubicBezTo>
                        <a:pt x="916" y="393"/>
                        <a:pt x="824" y="378"/>
                        <a:pt x="779" y="363"/>
                      </a:cubicBezTo>
                      <a:cubicBezTo>
                        <a:pt x="734" y="348"/>
                        <a:pt x="726" y="295"/>
                        <a:pt x="689" y="272"/>
                      </a:cubicBezTo>
                      <a:cubicBezTo>
                        <a:pt x="652" y="249"/>
                        <a:pt x="606" y="219"/>
                        <a:pt x="553" y="227"/>
                      </a:cubicBezTo>
                      <a:cubicBezTo>
                        <a:pt x="500" y="235"/>
                        <a:pt x="416" y="280"/>
                        <a:pt x="371" y="318"/>
                      </a:cubicBezTo>
                      <a:cubicBezTo>
                        <a:pt x="326" y="356"/>
                        <a:pt x="333" y="431"/>
                        <a:pt x="280" y="454"/>
                      </a:cubicBezTo>
                      <a:cubicBezTo>
                        <a:pt x="227" y="477"/>
                        <a:pt x="99" y="447"/>
                        <a:pt x="54" y="454"/>
                      </a:cubicBezTo>
                      <a:cubicBezTo>
                        <a:pt x="9" y="461"/>
                        <a:pt x="16" y="469"/>
                        <a:pt x="8" y="499"/>
                      </a:cubicBezTo>
                      <a:cubicBezTo>
                        <a:pt x="0" y="529"/>
                        <a:pt x="8" y="620"/>
                        <a:pt x="8" y="635"/>
                      </a:cubicBezTo>
                      <a:cubicBezTo>
                        <a:pt x="8" y="650"/>
                        <a:pt x="8" y="620"/>
                        <a:pt x="8" y="590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79" name="Freeform 12"/>
                <p:cNvSpPr/>
                <p:nvPr/>
              </p:nvSpPr>
              <p:spPr>
                <a:xfrm>
                  <a:off x="3560" y="618"/>
                  <a:ext cx="1180" cy="726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0" y="272"/>
                    </a:cxn>
                    <a:cxn ang="0">
                      <a:pos x="590" y="317"/>
                    </a:cxn>
                    <a:cxn ang="0">
                      <a:pos x="545" y="726"/>
                    </a:cxn>
                    <a:cxn ang="0">
                      <a:pos x="998" y="499"/>
                    </a:cxn>
                    <a:cxn ang="0">
                      <a:pos x="1044" y="408"/>
                    </a:cxn>
                    <a:cxn ang="0">
                      <a:pos x="1180" y="363"/>
                    </a:cxn>
                    <a:cxn ang="0">
                      <a:pos x="1180" y="0"/>
                    </a:cxn>
                    <a:cxn ang="0">
                      <a:pos x="46" y="0"/>
                    </a:cxn>
                  </a:cxnLst>
                  <a:rect l="0" t="0" r="0" b="0"/>
                  <a:pathLst>
                    <a:path w="1180" h="726">
                      <a:moveTo>
                        <a:pt x="46" y="0"/>
                      </a:moveTo>
                      <a:lnTo>
                        <a:pt x="0" y="272"/>
                      </a:lnTo>
                      <a:lnTo>
                        <a:pt x="590" y="317"/>
                      </a:lnTo>
                      <a:lnTo>
                        <a:pt x="545" y="726"/>
                      </a:lnTo>
                      <a:lnTo>
                        <a:pt x="998" y="499"/>
                      </a:lnTo>
                      <a:lnTo>
                        <a:pt x="1044" y="408"/>
                      </a:lnTo>
                      <a:lnTo>
                        <a:pt x="1180" y="363"/>
                      </a:lnTo>
                      <a:lnTo>
                        <a:pt x="1180" y="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noFill/>
                <a:ln w="38100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80" name="Freeform 13"/>
                <p:cNvSpPr/>
                <p:nvPr/>
              </p:nvSpPr>
              <p:spPr>
                <a:xfrm>
                  <a:off x="748" y="1071"/>
                  <a:ext cx="817" cy="590"/>
                </a:xfrm>
                <a:custGeom>
                  <a:avLst/>
                  <a:gdLst/>
                  <a:ahLst/>
                  <a:cxnLst>
                    <a:cxn ang="0">
                      <a:pos x="0" y="590"/>
                    </a:cxn>
                    <a:cxn ang="0">
                      <a:pos x="91" y="590"/>
                    </a:cxn>
                    <a:cxn ang="0">
                      <a:pos x="91" y="0"/>
                    </a:cxn>
                    <a:cxn ang="0">
                      <a:pos x="817" y="0"/>
                    </a:cxn>
                  </a:cxnLst>
                  <a:rect l="0" t="0" r="0" b="0"/>
                  <a:pathLst>
                    <a:path w="817" h="590">
                      <a:moveTo>
                        <a:pt x="0" y="590"/>
                      </a:moveTo>
                      <a:lnTo>
                        <a:pt x="91" y="590"/>
                      </a:lnTo>
                      <a:lnTo>
                        <a:pt x="91" y="0"/>
                      </a:lnTo>
                      <a:lnTo>
                        <a:pt x="817" y="0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81" name="Line 16"/>
                <p:cNvSpPr/>
                <p:nvPr/>
              </p:nvSpPr>
              <p:spPr>
                <a:xfrm flipV="1">
                  <a:off x="4105" y="1207"/>
                  <a:ext cx="635" cy="363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82" name="Line 17"/>
                <p:cNvSpPr/>
                <p:nvPr/>
              </p:nvSpPr>
              <p:spPr>
                <a:xfrm>
                  <a:off x="4105" y="1570"/>
                  <a:ext cx="0" cy="272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83" name="Line 20"/>
                <p:cNvSpPr/>
                <p:nvPr/>
              </p:nvSpPr>
              <p:spPr>
                <a:xfrm>
                  <a:off x="2971" y="2341"/>
                  <a:ext cx="635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84" name="Line 21"/>
                <p:cNvSpPr/>
                <p:nvPr/>
              </p:nvSpPr>
              <p:spPr>
                <a:xfrm>
                  <a:off x="2562" y="2523"/>
                  <a:ext cx="273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85" name="Line 22"/>
                <p:cNvSpPr/>
                <p:nvPr/>
              </p:nvSpPr>
              <p:spPr>
                <a:xfrm flipH="1">
                  <a:off x="2835" y="2341"/>
                  <a:ext cx="136" cy="182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86" name="Line 23"/>
                <p:cNvSpPr/>
                <p:nvPr/>
              </p:nvSpPr>
              <p:spPr>
                <a:xfrm>
                  <a:off x="2109" y="2387"/>
                  <a:ext cx="453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87" name="Line 24"/>
                <p:cNvSpPr/>
                <p:nvPr/>
              </p:nvSpPr>
              <p:spPr>
                <a:xfrm>
                  <a:off x="2562" y="2387"/>
                  <a:ext cx="0" cy="136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88" name="Freeform 25"/>
                <p:cNvSpPr/>
                <p:nvPr/>
              </p:nvSpPr>
              <p:spPr>
                <a:xfrm>
                  <a:off x="3588" y="1842"/>
                  <a:ext cx="513" cy="505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48" y="498"/>
                    </a:cxn>
                    <a:cxn ang="0">
                      <a:pos x="54" y="480"/>
                    </a:cxn>
                    <a:cxn ang="0">
                      <a:pos x="72" y="414"/>
                    </a:cxn>
                    <a:cxn ang="0">
                      <a:pos x="156" y="348"/>
                    </a:cxn>
                    <a:cxn ang="0">
                      <a:pos x="216" y="306"/>
                    </a:cxn>
                    <a:cxn ang="0">
                      <a:pos x="246" y="282"/>
                    </a:cxn>
                    <a:cxn ang="0">
                      <a:pos x="258" y="264"/>
                    </a:cxn>
                    <a:cxn ang="0">
                      <a:pos x="276" y="252"/>
                    </a:cxn>
                    <a:cxn ang="0">
                      <a:pos x="318" y="210"/>
                    </a:cxn>
                    <a:cxn ang="0">
                      <a:pos x="384" y="156"/>
                    </a:cxn>
                    <a:cxn ang="0">
                      <a:pos x="396" y="138"/>
                    </a:cxn>
                    <a:cxn ang="0">
                      <a:pos x="432" y="114"/>
                    </a:cxn>
                    <a:cxn ang="0">
                      <a:pos x="444" y="96"/>
                    </a:cxn>
                    <a:cxn ang="0">
                      <a:pos x="462" y="84"/>
                    </a:cxn>
                    <a:cxn ang="0">
                      <a:pos x="498" y="36"/>
                    </a:cxn>
                    <a:cxn ang="0">
                      <a:pos x="510" y="0"/>
                    </a:cxn>
                  </a:cxnLst>
                  <a:rect l="0" t="0" r="0" b="0"/>
                  <a:pathLst>
                    <a:path w="513" h="505">
                      <a:moveTo>
                        <a:pt x="0" y="504"/>
                      </a:moveTo>
                      <a:cubicBezTo>
                        <a:pt x="16" y="502"/>
                        <a:pt x="33" y="505"/>
                        <a:pt x="48" y="498"/>
                      </a:cubicBezTo>
                      <a:cubicBezTo>
                        <a:pt x="54" y="495"/>
                        <a:pt x="52" y="486"/>
                        <a:pt x="54" y="480"/>
                      </a:cubicBezTo>
                      <a:cubicBezTo>
                        <a:pt x="60" y="459"/>
                        <a:pt x="64" y="434"/>
                        <a:pt x="72" y="414"/>
                      </a:cubicBezTo>
                      <a:cubicBezTo>
                        <a:pt x="82" y="391"/>
                        <a:pt x="131" y="356"/>
                        <a:pt x="156" y="348"/>
                      </a:cubicBezTo>
                      <a:cubicBezTo>
                        <a:pt x="175" y="329"/>
                        <a:pt x="194" y="320"/>
                        <a:pt x="216" y="306"/>
                      </a:cubicBezTo>
                      <a:cubicBezTo>
                        <a:pt x="250" y="254"/>
                        <a:pt x="205" y="315"/>
                        <a:pt x="246" y="282"/>
                      </a:cubicBezTo>
                      <a:cubicBezTo>
                        <a:pt x="252" y="277"/>
                        <a:pt x="253" y="269"/>
                        <a:pt x="258" y="264"/>
                      </a:cubicBezTo>
                      <a:cubicBezTo>
                        <a:pt x="263" y="259"/>
                        <a:pt x="270" y="256"/>
                        <a:pt x="276" y="252"/>
                      </a:cubicBezTo>
                      <a:cubicBezTo>
                        <a:pt x="304" y="211"/>
                        <a:pt x="286" y="221"/>
                        <a:pt x="318" y="210"/>
                      </a:cubicBezTo>
                      <a:cubicBezTo>
                        <a:pt x="326" y="187"/>
                        <a:pt x="361" y="168"/>
                        <a:pt x="384" y="156"/>
                      </a:cubicBezTo>
                      <a:cubicBezTo>
                        <a:pt x="388" y="150"/>
                        <a:pt x="391" y="143"/>
                        <a:pt x="396" y="138"/>
                      </a:cubicBezTo>
                      <a:cubicBezTo>
                        <a:pt x="407" y="129"/>
                        <a:pt x="432" y="114"/>
                        <a:pt x="432" y="114"/>
                      </a:cubicBezTo>
                      <a:cubicBezTo>
                        <a:pt x="436" y="108"/>
                        <a:pt x="439" y="101"/>
                        <a:pt x="444" y="96"/>
                      </a:cubicBezTo>
                      <a:cubicBezTo>
                        <a:pt x="449" y="91"/>
                        <a:pt x="457" y="90"/>
                        <a:pt x="462" y="84"/>
                      </a:cubicBezTo>
                      <a:cubicBezTo>
                        <a:pt x="479" y="63"/>
                        <a:pt x="467" y="57"/>
                        <a:pt x="498" y="36"/>
                      </a:cubicBezTo>
                      <a:cubicBezTo>
                        <a:pt x="513" y="13"/>
                        <a:pt x="510" y="25"/>
                        <a:pt x="510" y="0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89" name="Freeform 26"/>
                <p:cNvSpPr/>
                <p:nvPr/>
              </p:nvSpPr>
              <p:spPr>
                <a:xfrm>
                  <a:off x="750" y="2382"/>
                  <a:ext cx="1380" cy="302"/>
                </a:xfrm>
                <a:custGeom>
                  <a:avLst/>
                  <a:gdLst/>
                  <a:ahLst/>
                  <a:cxnLst>
                    <a:cxn ang="0">
                      <a:pos x="1380" y="0"/>
                    </a:cxn>
                    <a:cxn ang="0">
                      <a:pos x="1278" y="30"/>
                    </a:cxn>
                    <a:cxn ang="0">
                      <a:pos x="1212" y="48"/>
                    </a:cxn>
                    <a:cxn ang="0">
                      <a:pos x="978" y="114"/>
                    </a:cxn>
                    <a:cxn ang="0">
                      <a:pos x="942" y="126"/>
                    </a:cxn>
                    <a:cxn ang="0">
                      <a:pos x="918" y="138"/>
                    </a:cxn>
                    <a:cxn ang="0">
                      <a:pos x="858" y="144"/>
                    </a:cxn>
                    <a:cxn ang="0">
                      <a:pos x="756" y="168"/>
                    </a:cxn>
                    <a:cxn ang="0">
                      <a:pos x="630" y="186"/>
                    </a:cxn>
                    <a:cxn ang="0">
                      <a:pos x="600" y="192"/>
                    </a:cxn>
                    <a:cxn ang="0">
                      <a:pos x="540" y="198"/>
                    </a:cxn>
                    <a:cxn ang="0">
                      <a:pos x="390" y="240"/>
                    </a:cxn>
                    <a:cxn ang="0">
                      <a:pos x="282" y="246"/>
                    </a:cxn>
                    <a:cxn ang="0">
                      <a:pos x="132" y="288"/>
                    </a:cxn>
                    <a:cxn ang="0">
                      <a:pos x="0" y="288"/>
                    </a:cxn>
                  </a:cxnLst>
                  <a:rect l="0" t="0" r="0" b="0"/>
                  <a:pathLst>
                    <a:path w="1380" h="302">
                      <a:moveTo>
                        <a:pt x="1380" y="0"/>
                      </a:moveTo>
                      <a:cubicBezTo>
                        <a:pt x="1334" y="6"/>
                        <a:pt x="1320" y="16"/>
                        <a:pt x="1278" y="30"/>
                      </a:cubicBezTo>
                      <a:cubicBezTo>
                        <a:pt x="1256" y="37"/>
                        <a:pt x="1212" y="48"/>
                        <a:pt x="1212" y="48"/>
                      </a:cubicBezTo>
                      <a:cubicBezTo>
                        <a:pt x="1149" y="90"/>
                        <a:pt x="1050" y="102"/>
                        <a:pt x="978" y="114"/>
                      </a:cubicBezTo>
                      <a:cubicBezTo>
                        <a:pt x="966" y="116"/>
                        <a:pt x="953" y="120"/>
                        <a:pt x="942" y="126"/>
                      </a:cubicBezTo>
                      <a:cubicBezTo>
                        <a:pt x="934" y="130"/>
                        <a:pt x="927" y="136"/>
                        <a:pt x="918" y="138"/>
                      </a:cubicBezTo>
                      <a:cubicBezTo>
                        <a:pt x="898" y="142"/>
                        <a:pt x="878" y="142"/>
                        <a:pt x="858" y="144"/>
                      </a:cubicBezTo>
                      <a:cubicBezTo>
                        <a:pt x="789" y="167"/>
                        <a:pt x="823" y="160"/>
                        <a:pt x="756" y="168"/>
                      </a:cubicBezTo>
                      <a:cubicBezTo>
                        <a:pt x="712" y="183"/>
                        <a:pt x="682" y="182"/>
                        <a:pt x="630" y="186"/>
                      </a:cubicBezTo>
                      <a:cubicBezTo>
                        <a:pt x="620" y="188"/>
                        <a:pt x="610" y="191"/>
                        <a:pt x="600" y="192"/>
                      </a:cubicBezTo>
                      <a:cubicBezTo>
                        <a:pt x="580" y="195"/>
                        <a:pt x="560" y="194"/>
                        <a:pt x="540" y="198"/>
                      </a:cubicBezTo>
                      <a:cubicBezTo>
                        <a:pt x="490" y="207"/>
                        <a:pt x="441" y="235"/>
                        <a:pt x="390" y="240"/>
                      </a:cubicBezTo>
                      <a:cubicBezTo>
                        <a:pt x="354" y="243"/>
                        <a:pt x="318" y="244"/>
                        <a:pt x="282" y="246"/>
                      </a:cubicBezTo>
                      <a:cubicBezTo>
                        <a:pt x="231" y="256"/>
                        <a:pt x="182" y="271"/>
                        <a:pt x="132" y="288"/>
                      </a:cubicBezTo>
                      <a:cubicBezTo>
                        <a:pt x="90" y="302"/>
                        <a:pt x="44" y="288"/>
                        <a:pt x="0" y="288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90" name="Freeform 27"/>
                <p:cNvSpPr/>
                <p:nvPr/>
              </p:nvSpPr>
              <p:spPr>
                <a:xfrm>
                  <a:off x="2130" y="606"/>
                  <a:ext cx="239" cy="456"/>
                </a:xfrm>
                <a:custGeom>
                  <a:avLst/>
                  <a:gdLst/>
                  <a:ahLst/>
                  <a:cxnLst>
                    <a:cxn ang="0">
                      <a:pos x="228" y="0"/>
                    </a:cxn>
                    <a:cxn ang="0">
                      <a:pos x="222" y="54"/>
                    </a:cxn>
                    <a:cxn ang="0">
                      <a:pos x="54" y="60"/>
                    </a:cxn>
                    <a:cxn ang="0">
                      <a:pos x="0" y="72"/>
                    </a:cxn>
                    <a:cxn ang="0">
                      <a:pos x="30" y="456"/>
                    </a:cxn>
                  </a:cxnLst>
                  <a:rect l="0" t="0" r="0" b="0"/>
                  <a:pathLst>
                    <a:path w="239" h="456">
                      <a:moveTo>
                        <a:pt x="228" y="0"/>
                      </a:moveTo>
                      <a:cubicBezTo>
                        <a:pt x="226" y="18"/>
                        <a:pt x="239" y="48"/>
                        <a:pt x="222" y="54"/>
                      </a:cubicBezTo>
                      <a:cubicBezTo>
                        <a:pt x="169" y="72"/>
                        <a:pt x="110" y="56"/>
                        <a:pt x="54" y="60"/>
                      </a:cubicBezTo>
                      <a:cubicBezTo>
                        <a:pt x="36" y="61"/>
                        <a:pt x="18" y="69"/>
                        <a:pt x="0" y="72"/>
                      </a:cubicBezTo>
                      <a:cubicBezTo>
                        <a:pt x="40" y="234"/>
                        <a:pt x="30" y="200"/>
                        <a:pt x="30" y="45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>
                      <a:alpha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91" name="Freeform 28"/>
                <p:cNvSpPr/>
                <p:nvPr/>
              </p:nvSpPr>
              <p:spPr>
                <a:xfrm>
                  <a:off x="1506" y="1722"/>
                  <a:ext cx="3210" cy="1062"/>
                </a:xfrm>
                <a:custGeom>
                  <a:avLst/>
                  <a:gdLst/>
                  <a:ahLst/>
                  <a:cxnLst>
                    <a:cxn ang="0">
                      <a:pos x="0" y="1062"/>
                    </a:cxn>
                    <a:cxn ang="0">
                      <a:pos x="18" y="1008"/>
                    </a:cxn>
                    <a:cxn ang="0">
                      <a:pos x="36" y="1002"/>
                    </a:cxn>
                    <a:cxn ang="0">
                      <a:pos x="222" y="960"/>
                    </a:cxn>
                    <a:cxn ang="0">
                      <a:pos x="390" y="936"/>
                    </a:cxn>
                    <a:cxn ang="0">
                      <a:pos x="444" y="912"/>
                    </a:cxn>
                    <a:cxn ang="0">
                      <a:pos x="516" y="864"/>
                    </a:cxn>
                    <a:cxn ang="0">
                      <a:pos x="534" y="846"/>
                    </a:cxn>
                    <a:cxn ang="0">
                      <a:pos x="558" y="834"/>
                    </a:cxn>
                    <a:cxn ang="0">
                      <a:pos x="570" y="798"/>
                    </a:cxn>
                    <a:cxn ang="0">
                      <a:pos x="606" y="774"/>
                    </a:cxn>
                    <a:cxn ang="0">
                      <a:pos x="672" y="720"/>
                    </a:cxn>
                    <a:cxn ang="0">
                      <a:pos x="780" y="738"/>
                    </a:cxn>
                    <a:cxn ang="0">
                      <a:pos x="840" y="750"/>
                    </a:cxn>
                    <a:cxn ang="0">
                      <a:pos x="852" y="768"/>
                    </a:cxn>
                    <a:cxn ang="0">
                      <a:pos x="918" y="894"/>
                    </a:cxn>
                    <a:cxn ang="0">
                      <a:pos x="984" y="966"/>
                    </a:cxn>
                    <a:cxn ang="0">
                      <a:pos x="1050" y="1002"/>
                    </a:cxn>
                    <a:cxn ang="0">
                      <a:pos x="1116" y="1020"/>
                    </a:cxn>
                    <a:cxn ang="0">
                      <a:pos x="1224" y="1026"/>
                    </a:cxn>
                    <a:cxn ang="0">
                      <a:pos x="1326" y="990"/>
                    </a:cxn>
                    <a:cxn ang="0">
                      <a:pos x="1356" y="966"/>
                    </a:cxn>
                    <a:cxn ang="0">
                      <a:pos x="1392" y="942"/>
                    </a:cxn>
                    <a:cxn ang="0">
                      <a:pos x="1416" y="912"/>
                    </a:cxn>
                    <a:cxn ang="0">
                      <a:pos x="1434" y="876"/>
                    </a:cxn>
                    <a:cxn ang="0">
                      <a:pos x="1458" y="864"/>
                    </a:cxn>
                    <a:cxn ang="0">
                      <a:pos x="1614" y="828"/>
                    </a:cxn>
                    <a:cxn ang="0">
                      <a:pos x="1716" y="822"/>
                    </a:cxn>
                    <a:cxn ang="0">
                      <a:pos x="1914" y="828"/>
                    </a:cxn>
                    <a:cxn ang="0">
                      <a:pos x="1986" y="810"/>
                    </a:cxn>
                    <a:cxn ang="0">
                      <a:pos x="2010" y="804"/>
                    </a:cxn>
                    <a:cxn ang="0">
                      <a:pos x="2118" y="744"/>
                    </a:cxn>
                    <a:cxn ang="0">
                      <a:pos x="2184" y="726"/>
                    </a:cxn>
                    <a:cxn ang="0">
                      <a:pos x="2256" y="696"/>
                    </a:cxn>
                    <a:cxn ang="0">
                      <a:pos x="2340" y="654"/>
                    </a:cxn>
                    <a:cxn ang="0">
                      <a:pos x="2490" y="564"/>
                    </a:cxn>
                    <a:cxn ang="0">
                      <a:pos x="2562" y="510"/>
                    </a:cxn>
                    <a:cxn ang="0">
                      <a:pos x="2604" y="474"/>
                    </a:cxn>
                    <a:cxn ang="0">
                      <a:pos x="2670" y="390"/>
                    </a:cxn>
                    <a:cxn ang="0">
                      <a:pos x="2742" y="312"/>
                    </a:cxn>
                    <a:cxn ang="0">
                      <a:pos x="2814" y="204"/>
                    </a:cxn>
                    <a:cxn ang="0">
                      <a:pos x="2862" y="138"/>
                    </a:cxn>
                    <a:cxn ang="0">
                      <a:pos x="2952" y="78"/>
                    </a:cxn>
                    <a:cxn ang="0">
                      <a:pos x="3024" y="42"/>
                    </a:cxn>
                    <a:cxn ang="0">
                      <a:pos x="3156" y="24"/>
                    </a:cxn>
                    <a:cxn ang="0">
                      <a:pos x="3210" y="0"/>
                    </a:cxn>
                  </a:cxnLst>
                  <a:rect l="0" t="0" r="0" b="0"/>
                  <a:pathLst>
                    <a:path w="3210" h="1062">
                      <a:moveTo>
                        <a:pt x="0" y="1062"/>
                      </a:moveTo>
                      <a:cubicBezTo>
                        <a:pt x="6" y="1044"/>
                        <a:pt x="12" y="1026"/>
                        <a:pt x="18" y="1008"/>
                      </a:cubicBezTo>
                      <a:cubicBezTo>
                        <a:pt x="20" y="1002"/>
                        <a:pt x="30" y="1005"/>
                        <a:pt x="36" y="1002"/>
                      </a:cubicBezTo>
                      <a:cubicBezTo>
                        <a:pt x="120" y="955"/>
                        <a:pt x="101" y="966"/>
                        <a:pt x="222" y="960"/>
                      </a:cubicBezTo>
                      <a:cubicBezTo>
                        <a:pt x="282" y="940"/>
                        <a:pt x="319" y="940"/>
                        <a:pt x="390" y="936"/>
                      </a:cubicBezTo>
                      <a:cubicBezTo>
                        <a:pt x="410" y="929"/>
                        <a:pt x="424" y="919"/>
                        <a:pt x="444" y="912"/>
                      </a:cubicBezTo>
                      <a:cubicBezTo>
                        <a:pt x="466" y="890"/>
                        <a:pt x="490" y="882"/>
                        <a:pt x="516" y="864"/>
                      </a:cubicBezTo>
                      <a:cubicBezTo>
                        <a:pt x="523" y="859"/>
                        <a:pt x="527" y="851"/>
                        <a:pt x="534" y="846"/>
                      </a:cubicBezTo>
                      <a:cubicBezTo>
                        <a:pt x="541" y="841"/>
                        <a:pt x="550" y="838"/>
                        <a:pt x="558" y="834"/>
                      </a:cubicBezTo>
                      <a:cubicBezTo>
                        <a:pt x="562" y="822"/>
                        <a:pt x="559" y="805"/>
                        <a:pt x="570" y="798"/>
                      </a:cubicBezTo>
                      <a:cubicBezTo>
                        <a:pt x="582" y="790"/>
                        <a:pt x="606" y="774"/>
                        <a:pt x="606" y="774"/>
                      </a:cubicBezTo>
                      <a:cubicBezTo>
                        <a:pt x="624" y="747"/>
                        <a:pt x="641" y="730"/>
                        <a:pt x="672" y="720"/>
                      </a:cubicBezTo>
                      <a:cubicBezTo>
                        <a:pt x="710" y="726"/>
                        <a:pt x="741" y="734"/>
                        <a:pt x="780" y="738"/>
                      </a:cubicBezTo>
                      <a:cubicBezTo>
                        <a:pt x="800" y="743"/>
                        <a:pt x="822" y="741"/>
                        <a:pt x="840" y="750"/>
                      </a:cubicBezTo>
                      <a:cubicBezTo>
                        <a:pt x="846" y="753"/>
                        <a:pt x="848" y="762"/>
                        <a:pt x="852" y="768"/>
                      </a:cubicBezTo>
                      <a:cubicBezTo>
                        <a:pt x="873" y="804"/>
                        <a:pt x="885" y="872"/>
                        <a:pt x="918" y="894"/>
                      </a:cubicBezTo>
                      <a:cubicBezTo>
                        <a:pt x="926" y="927"/>
                        <a:pt x="956" y="945"/>
                        <a:pt x="984" y="966"/>
                      </a:cubicBezTo>
                      <a:cubicBezTo>
                        <a:pt x="996" y="1001"/>
                        <a:pt x="1014" y="997"/>
                        <a:pt x="1050" y="1002"/>
                      </a:cubicBezTo>
                      <a:cubicBezTo>
                        <a:pt x="1096" y="1017"/>
                        <a:pt x="1074" y="1012"/>
                        <a:pt x="1116" y="1020"/>
                      </a:cubicBezTo>
                      <a:cubicBezTo>
                        <a:pt x="1154" y="1046"/>
                        <a:pt x="1177" y="1031"/>
                        <a:pt x="1224" y="1026"/>
                      </a:cubicBezTo>
                      <a:cubicBezTo>
                        <a:pt x="1259" y="1014"/>
                        <a:pt x="1294" y="1011"/>
                        <a:pt x="1326" y="990"/>
                      </a:cubicBezTo>
                      <a:cubicBezTo>
                        <a:pt x="1348" y="957"/>
                        <a:pt x="1325" y="983"/>
                        <a:pt x="1356" y="966"/>
                      </a:cubicBezTo>
                      <a:cubicBezTo>
                        <a:pt x="1369" y="959"/>
                        <a:pt x="1392" y="942"/>
                        <a:pt x="1392" y="942"/>
                      </a:cubicBezTo>
                      <a:cubicBezTo>
                        <a:pt x="1404" y="907"/>
                        <a:pt x="1389" y="939"/>
                        <a:pt x="1416" y="912"/>
                      </a:cubicBezTo>
                      <a:cubicBezTo>
                        <a:pt x="1425" y="903"/>
                        <a:pt x="1425" y="885"/>
                        <a:pt x="1434" y="876"/>
                      </a:cubicBezTo>
                      <a:cubicBezTo>
                        <a:pt x="1440" y="870"/>
                        <a:pt x="1450" y="869"/>
                        <a:pt x="1458" y="864"/>
                      </a:cubicBezTo>
                      <a:cubicBezTo>
                        <a:pt x="1522" y="826"/>
                        <a:pt x="1526" y="834"/>
                        <a:pt x="1614" y="828"/>
                      </a:cubicBezTo>
                      <a:cubicBezTo>
                        <a:pt x="1671" y="809"/>
                        <a:pt x="1637" y="815"/>
                        <a:pt x="1716" y="822"/>
                      </a:cubicBezTo>
                      <a:cubicBezTo>
                        <a:pt x="1803" y="851"/>
                        <a:pt x="1739" y="834"/>
                        <a:pt x="1914" y="828"/>
                      </a:cubicBezTo>
                      <a:cubicBezTo>
                        <a:pt x="1938" y="822"/>
                        <a:pt x="1962" y="816"/>
                        <a:pt x="1986" y="810"/>
                      </a:cubicBezTo>
                      <a:cubicBezTo>
                        <a:pt x="1994" y="808"/>
                        <a:pt x="2010" y="804"/>
                        <a:pt x="2010" y="804"/>
                      </a:cubicBezTo>
                      <a:cubicBezTo>
                        <a:pt x="2041" y="783"/>
                        <a:pt x="2083" y="756"/>
                        <a:pt x="2118" y="744"/>
                      </a:cubicBezTo>
                      <a:cubicBezTo>
                        <a:pt x="2140" y="737"/>
                        <a:pt x="2184" y="726"/>
                        <a:pt x="2184" y="726"/>
                      </a:cubicBezTo>
                      <a:cubicBezTo>
                        <a:pt x="2209" y="710"/>
                        <a:pt x="2227" y="702"/>
                        <a:pt x="2256" y="696"/>
                      </a:cubicBezTo>
                      <a:cubicBezTo>
                        <a:pt x="2284" y="679"/>
                        <a:pt x="2313" y="672"/>
                        <a:pt x="2340" y="654"/>
                      </a:cubicBezTo>
                      <a:cubicBezTo>
                        <a:pt x="2372" y="605"/>
                        <a:pt x="2445" y="601"/>
                        <a:pt x="2490" y="564"/>
                      </a:cubicBezTo>
                      <a:cubicBezTo>
                        <a:pt x="2513" y="545"/>
                        <a:pt x="2533" y="520"/>
                        <a:pt x="2562" y="510"/>
                      </a:cubicBezTo>
                      <a:cubicBezTo>
                        <a:pt x="2575" y="497"/>
                        <a:pt x="2591" y="487"/>
                        <a:pt x="2604" y="474"/>
                      </a:cubicBezTo>
                      <a:cubicBezTo>
                        <a:pt x="2629" y="449"/>
                        <a:pt x="2647" y="416"/>
                        <a:pt x="2670" y="390"/>
                      </a:cubicBezTo>
                      <a:cubicBezTo>
                        <a:pt x="2694" y="363"/>
                        <a:pt x="2720" y="340"/>
                        <a:pt x="2742" y="312"/>
                      </a:cubicBezTo>
                      <a:cubicBezTo>
                        <a:pt x="2770" y="277"/>
                        <a:pt x="2787" y="239"/>
                        <a:pt x="2814" y="204"/>
                      </a:cubicBezTo>
                      <a:cubicBezTo>
                        <a:pt x="2833" y="180"/>
                        <a:pt x="2838" y="154"/>
                        <a:pt x="2862" y="138"/>
                      </a:cubicBezTo>
                      <a:cubicBezTo>
                        <a:pt x="2886" y="103"/>
                        <a:pt x="2914" y="92"/>
                        <a:pt x="2952" y="78"/>
                      </a:cubicBezTo>
                      <a:cubicBezTo>
                        <a:pt x="2978" y="68"/>
                        <a:pt x="2999" y="53"/>
                        <a:pt x="3024" y="42"/>
                      </a:cubicBezTo>
                      <a:cubicBezTo>
                        <a:pt x="3062" y="26"/>
                        <a:pt x="3118" y="27"/>
                        <a:pt x="3156" y="24"/>
                      </a:cubicBezTo>
                      <a:cubicBezTo>
                        <a:pt x="3179" y="18"/>
                        <a:pt x="3193" y="17"/>
                        <a:pt x="3210" y="0"/>
                      </a:cubicBezTo>
                    </a:path>
                  </a:pathLst>
                </a:custGeom>
                <a:noFill/>
                <a:ln w="127000" cap="flat" cmpd="sng">
                  <a:solidFill>
                    <a:srgbClr val="3366FF">
                      <a:alpha val="10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92" name="Rectangle 5"/>
                <p:cNvSpPr/>
                <p:nvPr/>
              </p:nvSpPr>
              <p:spPr>
                <a:xfrm>
                  <a:off x="748" y="617"/>
                  <a:ext cx="3992" cy="2178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lIns="90000" tIns="46800" rIns="90000" bIns="46800" anchor="ctr" anchorCtr="0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9159" name="Oval 29"/>
              <p:cNvSpPr/>
              <p:nvPr/>
            </p:nvSpPr>
            <p:spPr>
              <a:xfrm>
                <a:off x="3288" y="889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38100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160" name="Text Box 31"/>
              <p:cNvSpPr txBox="1"/>
              <p:nvPr/>
            </p:nvSpPr>
            <p:spPr>
              <a:xfrm>
                <a:off x="3334" y="828"/>
                <a:ext cx="1850" cy="30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</a:rPr>
                  <a:t>“</a:t>
                </a:r>
                <a:r>
                  <a:rPr lang="zh-CN" altLang="en-US" sz="2400" dirty="0">
                    <a:latin typeface="Arial" panose="020B0604020202020204" pitchFamily="34" charset="0"/>
                  </a:rPr>
                  <a:t>九一八”事变纪念馆</a:t>
                </a:r>
              </a:p>
            </p:txBody>
          </p:sp>
          <p:sp>
            <p:nvSpPr>
              <p:cNvPr id="49161" name="Oval 32"/>
              <p:cNvSpPr/>
              <p:nvPr/>
            </p:nvSpPr>
            <p:spPr>
              <a:xfrm>
                <a:off x="1800" y="1978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38100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162" name="Text Box 33"/>
              <p:cNvSpPr txBox="1"/>
              <p:nvPr/>
            </p:nvSpPr>
            <p:spPr>
              <a:xfrm>
                <a:off x="1461" y="2008"/>
                <a:ext cx="693" cy="30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zh-CN" altLang="en-US" sz="2400" dirty="0">
                    <a:latin typeface="Arial" panose="020B0604020202020204" pitchFamily="34" charset="0"/>
                  </a:rPr>
                  <a:t>沈阳站</a:t>
                </a:r>
              </a:p>
            </p:txBody>
          </p:sp>
          <p:sp>
            <p:nvSpPr>
              <p:cNvPr id="49163" name="Oval 34"/>
              <p:cNvSpPr/>
              <p:nvPr/>
            </p:nvSpPr>
            <p:spPr>
              <a:xfrm>
                <a:off x="2608" y="1978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38100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164" name="Text Box 35"/>
              <p:cNvSpPr txBox="1"/>
              <p:nvPr/>
            </p:nvSpPr>
            <p:spPr>
              <a:xfrm>
                <a:off x="2200" y="1706"/>
                <a:ext cx="1272" cy="30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zh-CN" altLang="en-US" sz="2400" dirty="0">
                    <a:latin typeface="Arial" panose="020B0604020202020204" pitchFamily="34" charset="0"/>
                  </a:rPr>
                  <a:t>辽宁省博物馆</a:t>
                </a:r>
              </a:p>
            </p:txBody>
          </p:sp>
          <p:sp>
            <p:nvSpPr>
              <p:cNvPr id="49165" name="Oval 36"/>
              <p:cNvSpPr/>
              <p:nvPr/>
            </p:nvSpPr>
            <p:spPr>
              <a:xfrm>
                <a:off x="2889" y="1342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38100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166" name="Text Box 37"/>
              <p:cNvSpPr txBox="1"/>
              <p:nvPr/>
            </p:nvSpPr>
            <p:spPr>
              <a:xfrm>
                <a:off x="2550" y="1372"/>
                <a:ext cx="693" cy="30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zh-CN" altLang="en-US" sz="2400" dirty="0">
                    <a:latin typeface="Arial" panose="020B0604020202020204" pitchFamily="34" charset="0"/>
                  </a:rPr>
                  <a:t>新北站</a:t>
                </a:r>
              </a:p>
            </p:txBody>
          </p:sp>
          <p:sp>
            <p:nvSpPr>
              <p:cNvPr id="49167" name="Oval 38"/>
              <p:cNvSpPr/>
              <p:nvPr/>
            </p:nvSpPr>
            <p:spPr>
              <a:xfrm>
                <a:off x="3627" y="2114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38100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168" name="Text Box 39"/>
              <p:cNvSpPr txBox="1"/>
              <p:nvPr/>
            </p:nvSpPr>
            <p:spPr>
              <a:xfrm>
                <a:off x="3366" y="2205"/>
                <a:ext cx="693" cy="30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zh-CN" altLang="en-US" sz="2400" dirty="0">
                    <a:latin typeface="Arial" panose="020B0604020202020204" pitchFamily="34" charset="0"/>
                  </a:rPr>
                  <a:t>动物园</a:t>
                </a:r>
              </a:p>
            </p:txBody>
          </p:sp>
          <p:sp>
            <p:nvSpPr>
              <p:cNvPr id="49169" name="Oval 40"/>
              <p:cNvSpPr/>
              <p:nvPr/>
            </p:nvSpPr>
            <p:spPr>
              <a:xfrm>
                <a:off x="2254" y="2250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38100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170" name="Text Box 41"/>
              <p:cNvSpPr txBox="1"/>
              <p:nvPr/>
            </p:nvSpPr>
            <p:spPr>
              <a:xfrm>
                <a:off x="1676" y="2280"/>
                <a:ext cx="886" cy="30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zh-CN" altLang="en-US" sz="2400" dirty="0">
                    <a:latin typeface="Arial" panose="020B0604020202020204" pitchFamily="34" charset="0"/>
                  </a:rPr>
                  <a:t>中山公园</a:t>
                </a:r>
              </a:p>
            </p:txBody>
          </p:sp>
          <p:sp>
            <p:nvSpPr>
              <p:cNvPr id="49171" name="Oval 42"/>
              <p:cNvSpPr/>
              <p:nvPr/>
            </p:nvSpPr>
            <p:spPr>
              <a:xfrm>
                <a:off x="1710" y="980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38100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172" name="Text Box 43"/>
              <p:cNvSpPr txBox="1"/>
              <p:nvPr/>
            </p:nvSpPr>
            <p:spPr>
              <a:xfrm>
                <a:off x="1235" y="737"/>
                <a:ext cx="693" cy="30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zh-CN" altLang="en-US" sz="2400" dirty="0">
                    <a:latin typeface="Arial" panose="020B0604020202020204" pitchFamily="34" charset="0"/>
                  </a:rPr>
                  <a:t>舍利塔</a:t>
                </a:r>
              </a:p>
            </p:txBody>
          </p:sp>
          <p:sp>
            <p:nvSpPr>
              <p:cNvPr id="49173" name="Oval 44"/>
              <p:cNvSpPr/>
              <p:nvPr/>
            </p:nvSpPr>
            <p:spPr>
              <a:xfrm>
                <a:off x="1054" y="2476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w="38100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9174" name="Text Box 45"/>
              <p:cNvSpPr txBox="1"/>
              <p:nvPr/>
            </p:nvSpPr>
            <p:spPr>
              <a:xfrm>
                <a:off x="476" y="2506"/>
                <a:ext cx="886" cy="30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zh-CN" altLang="en-US" sz="2400" dirty="0">
                    <a:latin typeface="Arial" panose="020B0604020202020204" pitchFamily="34" charset="0"/>
                  </a:rPr>
                  <a:t>劳动公园</a:t>
                </a:r>
              </a:p>
            </p:txBody>
          </p:sp>
        </p:grpSp>
      </p:grpSp>
      <p:sp>
        <p:nvSpPr>
          <p:cNvPr id="527406" name="Text Box 46"/>
          <p:cNvSpPr txBox="1"/>
          <p:nvPr/>
        </p:nvSpPr>
        <p:spPr>
          <a:xfrm>
            <a:off x="755650" y="4797425"/>
            <a:ext cx="8353425" cy="1800225"/>
          </a:xfrm>
          <a:prstGeom prst="rect">
            <a:avLst/>
          </a:prstGeom>
          <a:noFill/>
          <a:ln w="12700">
            <a:noFill/>
          </a:ln>
        </p:spPr>
        <p:txBody>
          <a:bodyPr lIns="90000" tIns="46800" rIns="90000" bIns="46800">
            <a:spAutoFit/>
          </a:bodyPr>
          <a:lstStyle/>
          <a:p>
            <a:pPr algn="l"/>
            <a:r>
              <a:rPr lang="en-US" altLang="zh-CN" sz="2800" dirty="0">
                <a:latin typeface="Arial" panose="020B0604020202020204" pitchFamily="34" charset="0"/>
              </a:rPr>
              <a:t>①“</a:t>
            </a:r>
            <a:r>
              <a:rPr lang="zh-CN" altLang="en-US" sz="2800" dirty="0">
                <a:latin typeface="Arial" panose="020B0604020202020204" pitchFamily="34" charset="0"/>
              </a:rPr>
              <a:t>九</a:t>
            </a:r>
            <a:r>
              <a:rPr lang="zh-CN" altLang="zh-CN" sz="2800" dirty="0">
                <a:latin typeface="Arial" panose="020B0604020202020204" pitchFamily="34" charset="0"/>
              </a:rPr>
              <a:t>·</a:t>
            </a:r>
            <a:r>
              <a:rPr lang="zh-CN" altLang="en-US" sz="2800" dirty="0">
                <a:latin typeface="Arial" panose="020B0604020202020204" pitchFamily="34" charset="0"/>
              </a:rPr>
              <a:t>一八”事变纪念馆在辽宁省博物馆的（   ）面，沈阳站在新北站的（   ）面。</a:t>
            </a:r>
          </a:p>
          <a:p>
            <a:pPr algn="l"/>
            <a:r>
              <a:rPr lang="zh-CN" altLang="en-US" sz="2800" dirty="0">
                <a:latin typeface="Arial" panose="020B0604020202020204" pitchFamily="34" charset="0"/>
              </a:rPr>
              <a:t>②小涛全家从沈阳站出发，请你为他设计一条旅游路线画出来。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7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7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7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40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404" name="Group 20"/>
          <p:cNvGrpSpPr/>
          <p:nvPr/>
        </p:nvGrpSpPr>
        <p:grpSpPr>
          <a:xfrm>
            <a:off x="250825" y="2708275"/>
            <a:ext cx="6480175" cy="3313113"/>
            <a:chOff x="839" y="1933"/>
            <a:chExt cx="4082" cy="2087"/>
          </a:xfrm>
        </p:grpSpPr>
        <p:sp>
          <p:nvSpPr>
            <p:cNvPr id="50186" name="Rectangle 5"/>
            <p:cNvSpPr/>
            <p:nvPr/>
          </p:nvSpPr>
          <p:spPr>
            <a:xfrm>
              <a:off x="839" y="1933"/>
              <a:ext cx="4082" cy="2087"/>
            </a:xfrm>
            <a:prstGeom prst="rect">
              <a:avLst/>
            </a:prstGeom>
            <a:solidFill>
              <a:srgbClr val="CC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0187" name="Rectangle 6"/>
            <p:cNvSpPr/>
            <p:nvPr/>
          </p:nvSpPr>
          <p:spPr>
            <a:xfrm>
              <a:off x="1111" y="2114"/>
              <a:ext cx="3583" cy="1724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0188" name="Rectangle 7"/>
            <p:cNvSpPr/>
            <p:nvPr/>
          </p:nvSpPr>
          <p:spPr>
            <a:xfrm>
              <a:off x="3333" y="3838"/>
              <a:ext cx="817" cy="182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r>
                <a:rPr lang="zh-CN" altLang="en-US" sz="2400" dirty="0">
                  <a:latin typeface="Arial" panose="020B0604020202020204" pitchFamily="34" charset="0"/>
                </a:rPr>
                <a:t>大门</a:t>
              </a:r>
            </a:p>
          </p:txBody>
        </p:sp>
        <p:sp>
          <p:nvSpPr>
            <p:cNvPr id="50189" name="Rectangle 8"/>
            <p:cNvSpPr/>
            <p:nvPr/>
          </p:nvSpPr>
          <p:spPr>
            <a:xfrm>
              <a:off x="1111" y="2115"/>
              <a:ext cx="952" cy="453"/>
            </a:xfrm>
            <a:prstGeom prst="rect">
              <a:avLst/>
            </a:prstGeom>
            <a:solidFill>
              <a:srgbClr val="CCEC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0190" name="Rectangle 9"/>
            <p:cNvSpPr/>
            <p:nvPr/>
          </p:nvSpPr>
          <p:spPr>
            <a:xfrm>
              <a:off x="2426" y="2115"/>
              <a:ext cx="862" cy="453"/>
            </a:xfrm>
            <a:prstGeom prst="rect">
              <a:avLst/>
            </a:prstGeom>
            <a:solidFill>
              <a:srgbClr val="CCEC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0191" name="Rectangle 10"/>
            <p:cNvSpPr/>
            <p:nvPr/>
          </p:nvSpPr>
          <p:spPr>
            <a:xfrm>
              <a:off x="3742" y="2115"/>
              <a:ext cx="952" cy="453"/>
            </a:xfrm>
            <a:prstGeom prst="rect">
              <a:avLst/>
            </a:prstGeom>
            <a:solidFill>
              <a:srgbClr val="CCEC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0192" name="Rectangle 11"/>
            <p:cNvSpPr/>
            <p:nvPr/>
          </p:nvSpPr>
          <p:spPr>
            <a:xfrm>
              <a:off x="2335" y="2841"/>
              <a:ext cx="1043" cy="317"/>
            </a:xfrm>
            <a:prstGeom prst="rect">
              <a:avLst/>
            </a:prstGeom>
            <a:solidFill>
              <a:srgbClr val="CCEC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r>
                <a:rPr lang="zh-CN" altLang="en-US" sz="3200" dirty="0">
                  <a:latin typeface="Arial" panose="020B0604020202020204" pitchFamily="34" charset="0"/>
                </a:rPr>
                <a:t>展  厅</a:t>
              </a:r>
            </a:p>
          </p:txBody>
        </p:sp>
        <p:sp>
          <p:nvSpPr>
            <p:cNvPr id="50193" name="Rectangle 12"/>
            <p:cNvSpPr/>
            <p:nvPr/>
          </p:nvSpPr>
          <p:spPr>
            <a:xfrm>
              <a:off x="1111" y="3385"/>
              <a:ext cx="952" cy="453"/>
            </a:xfrm>
            <a:prstGeom prst="rect">
              <a:avLst/>
            </a:prstGeom>
            <a:solidFill>
              <a:srgbClr val="CCEC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0194" name="Rectangle 13"/>
            <p:cNvSpPr/>
            <p:nvPr/>
          </p:nvSpPr>
          <p:spPr>
            <a:xfrm>
              <a:off x="2471" y="3385"/>
              <a:ext cx="862" cy="453"/>
            </a:xfrm>
            <a:prstGeom prst="rect">
              <a:avLst/>
            </a:prstGeom>
            <a:solidFill>
              <a:srgbClr val="CCEC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50195" name="Rectangle 14"/>
            <p:cNvSpPr/>
            <p:nvPr/>
          </p:nvSpPr>
          <p:spPr>
            <a:xfrm>
              <a:off x="4150" y="3475"/>
              <a:ext cx="544" cy="363"/>
            </a:xfrm>
            <a:prstGeom prst="rect">
              <a:avLst/>
            </a:prstGeom>
            <a:solidFill>
              <a:srgbClr val="CCEC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528401" name="Text Box 17"/>
          <p:cNvSpPr txBox="1"/>
          <p:nvPr/>
        </p:nvSpPr>
        <p:spPr>
          <a:xfrm>
            <a:off x="287338" y="692150"/>
            <a:ext cx="8748712" cy="18002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l"/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</a:rPr>
              <a:t>“</a:t>
            </a:r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走进科技馆大门，在展厅的正北面有电脑屋，南面有气象馆，在展厅的东北面有环保屋，西北面有天文馆</a:t>
            </a: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</a:rPr>
              <a:t>,</a:t>
            </a:r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在展厅的东南面有生物馆，西南面有航模馆</a:t>
            </a:r>
            <a:r>
              <a:rPr lang="en-US" altLang="zh-CN" sz="2800" dirty="0">
                <a:solidFill>
                  <a:srgbClr val="0000FF"/>
                </a:solidFill>
                <a:latin typeface="Arial" panose="020B0604020202020204" pitchFamily="34" charset="0"/>
              </a:rPr>
              <a:t>…”</a:t>
            </a:r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</a:rPr>
              <a:t>请你根据小亮的描述，把这些馆名填在适当的位置。</a:t>
            </a:r>
          </a:p>
        </p:txBody>
      </p:sp>
      <p:sp>
        <p:nvSpPr>
          <p:cNvPr id="528405" name="Text Box 21"/>
          <p:cNvSpPr txBox="1"/>
          <p:nvPr/>
        </p:nvSpPr>
        <p:spPr>
          <a:xfrm>
            <a:off x="7094538" y="2681288"/>
            <a:ext cx="1400175" cy="579437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 dirty="0">
                <a:solidFill>
                  <a:srgbClr val="CC3399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电脑屋</a:t>
            </a:r>
          </a:p>
        </p:txBody>
      </p:sp>
      <p:sp>
        <p:nvSpPr>
          <p:cNvPr id="528406" name="Text Box 22"/>
          <p:cNvSpPr txBox="1"/>
          <p:nvPr/>
        </p:nvSpPr>
        <p:spPr>
          <a:xfrm>
            <a:off x="7094538" y="3328988"/>
            <a:ext cx="1400175" cy="579437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 dirty="0">
                <a:solidFill>
                  <a:srgbClr val="CC3399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气象馆</a:t>
            </a:r>
          </a:p>
        </p:txBody>
      </p:sp>
      <p:sp>
        <p:nvSpPr>
          <p:cNvPr id="528407" name="Text Box 23"/>
          <p:cNvSpPr txBox="1"/>
          <p:nvPr/>
        </p:nvSpPr>
        <p:spPr>
          <a:xfrm>
            <a:off x="7132638" y="3978275"/>
            <a:ext cx="1400175" cy="579438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 dirty="0">
                <a:solidFill>
                  <a:srgbClr val="CC3399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环保屋</a:t>
            </a:r>
          </a:p>
        </p:txBody>
      </p:sp>
      <p:sp>
        <p:nvSpPr>
          <p:cNvPr id="528408" name="Text Box 24"/>
          <p:cNvSpPr txBox="1"/>
          <p:nvPr/>
        </p:nvSpPr>
        <p:spPr>
          <a:xfrm>
            <a:off x="7132638" y="4622800"/>
            <a:ext cx="1400175" cy="579438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 dirty="0">
                <a:solidFill>
                  <a:srgbClr val="CC3399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天文馆</a:t>
            </a:r>
          </a:p>
        </p:txBody>
      </p:sp>
      <p:sp>
        <p:nvSpPr>
          <p:cNvPr id="528409" name="Text Box 25"/>
          <p:cNvSpPr txBox="1"/>
          <p:nvPr/>
        </p:nvSpPr>
        <p:spPr>
          <a:xfrm>
            <a:off x="7132638" y="5199063"/>
            <a:ext cx="1400175" cy="579437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 dirty="0">
                <a:solidFill>
                  <a:srgbClr val="CC3399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生物馆</a:t>
            </a:r>
          </a:p>
        </p:txBody>
      </p:sp>
      <p:sp>
        <p:nvSpPr>
          <p:cNvPr id="528410" name="Text Box 26"/>
          <p:cNvSpPr txBox="1"/>
          <p:nvPr/>
        </p:nvSpPr>
        <p:spPr>
          <a:xfrm>
            <a:off x="7132638" y="5846763"/>
            <a:ext cx="1400175" cy="579437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 dirty="0">
                <a:solidFill>
                  <a:srgbClr val="CC3399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航模馆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2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84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84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8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28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8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8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8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8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8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8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8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8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8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8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8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8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8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8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8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8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8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-0.47847 0.05648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528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-0.47049 0.25601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528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0" y="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-0.23854 -0.12616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528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0" y="-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-0.69514 -0.22014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5284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00" y="-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 L -0.21493 0.00023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528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70313 -0.10463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528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401" grpId="0"/>
      <p:bldP spid="528405" grpId="0"/>
      <p:bldP spid="528405" grpId="1"/>
      <p:bldP spid="528406" grpId="0"/>
      <p:bldP spid="528406" grpId="1"/>
      <p:bldP spid="528407" grpId="0"/>
      <p:bldP spid="528407" grpId="1"/>
      <p:bldP spid="528408" grpId="0"/>
      <p:bldP spid="528408" grpId="1"/>
      <p:bldP spid="528409" grpId="0"/>
      <p:bldP spid="528409" grpId="1"/>
      <p:bldP spid="528410" grpId="0"/>
      <p:bldP spid="528410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u=1699684909,1049300958&amp;gp=0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" y="3716338"/>
            <a:ext cx="3203575" cy="2233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3" name="Picture 3" descr="u=1847491649,3481199925&amp;gp=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275" y="3789363"/>
            <a:ext cx="1933575" cy="1944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4" name="Picture 4" descr="u=3365966771,168289195&amp;gp=0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9563" y="3573463"/>
            <a:ext cx="1714500" cy="2376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5" name="Text Box 5"/>
          <p:cNvSpPr txBox="1"/>
          <p:nvPr/>
        </p:nvSpPr>
        <p:spPr>
          <a:xfrm>
            <a:off x="539750" y="5949950"/>
            <a:ext cx="21605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司南</a:t>
            </a:r>
          </a:p>
        </p:txBody>
      </p:sp>
      <p:sp>
        <p:nvSpPr>
          <p:cNvPr id="51206" name="Text Box 6"/>
          <p:cNvSpPr txBox="1"/>
          <p:nvPr/>
        </p:nvSpPr>
        <p:spPr>
          <a:xfrm>
            <a:off x="3203575" y="5949950"/>
            <a:ext cx="30972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古代罗盘</a:t>
            </a:r>
          </a:p>
        </p:txBody>
      </p:sp>
      <p:sp>
        <p:nvSpPr>
          <p:cNvPr id="51207" name="Text Box 7"/>
          <p:cNvSpPr txBox="1"/>
          <p:nvPr/>
        </p:nvSpPr>
        <p:spPr>
          <a:xfrm>
            <a:off x="6516688" y="5949950"/>
            <a:ext cx="1727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指南针</a:t>
            </a:r>
          </a:p>
        </p:txBody>
      </p:sp>
      <p:pic>
        <p:nvPicPr>
          <p:cNvPr id="51208" name="Picture 8" descr="j02991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25" y="115888"/>
            <a:ext cx="1871663" cy="1439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9657" name="Text Box 9"/>
          <p:cNvSpPr txBox="1">
            <a:spLocks noChangeArrowheads="1"/>
          </p:cNvSpPr>
          <p:nvPr/>
        </p:nvSpPr>
        <p:spPr bwMode="auto">
          <a:xfrm>
            <a:off x="1331913" y="260350"/>
            <a:ext cx="30241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algn="l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3200" kern="1200" cap="none" spc="0" normalizeH="0" baseline="0" noProof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</a:t>
            </a:r>
            <a:r>
              <a:rPr kumimoji="0" lang="zh-CN" altLang="en-US" sz="3200" kern="1200" cap="none" spc="0" normalizeH="0" baseline="0" noProof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你知道吗？</a:t>
            </a:r>
          </a:p>
        </p:txBody>
      </p:sp>
      <p:sp>
        <p:nvSpPr>
          <p:cNvPr id="51210" name="Text Box 10"/>
          <p:cNvSpPr txBox="1"/>
          <p:nvPr/>
        </p:nvSpPr>
        <p:spPr>
          <a:xfrm>
            <a:off x="323850" y="1125538"/>
            <a:ext cx="8820150" cy="2400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dirty="0">
                <a:latin typeface="Arial" panose="020B0604020202020204" pitchFamily="34" charset="0"/>
                <a:ea typeface="宋体" panose="02010600030101010101" pitchFamily="2" charset="-122"/>
              </a:rPr>
              <a:t>          </a:t>
            </a:r>
            <a:r>
              <a:rPr lang="zh-CN" altLang="en-US" sz="3400" dirty="0">
                <a:solidFill>
                  <a:srgbClr val="33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指南针是用来指示方向的。早在</a:t>
            </a:r>
            <a:r>
              <a:rPr lang="en-US" altLang="zh-CN" sz="3400" dirty="0">
                <a:solidFill>
                  <a:srgbClr val="33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2000</a:t>
            </a:r>
            <a:r>
              <a:rPr lang="zh-CN" altLang="en-US" sz="3400" dirty="0">
                <a:solidFill>
                  <a:srgbClr val="33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年前，我们的祖先就用磁石制作了指示方向的仪器</a:t>
            </a:r>
            <a:r>
              <a:rPr lang="en-US" altLang="zh-CN" sz="3400" dirty="0">
                <a:solidFill>
                  <a:srgbClr val="33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——</a:t>
            </a:r>
            <a:r>
              <a:rPr lang="zh-CN" altLang="en-US" sz="3400" dirty="0">
                <a:solidFill>
                  <a:srgbClr val="33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司南，后来又发明了罗盘。指南针是我国古代四大发明之一。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85"/>
          <p:cNvSpPr/>
          <p:nvPr/>
        </p:nvSpPr>
        <p:spPr>
          <a:xfrm>
            <a:off x="0" y="620713"/>
            <a:ext cx="9144000" cy="5903912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506977" name="Group 97"/>
          <p:cNvGrpSpPr/>
          <p:nvPr/>
        </p:nvGrpSpPr>
        <p:grpSpPr>
          <a:xfrm>
            <a:off x="-7021512" y="-26987"/>
            <a:ext cx="21458237" cy="11466512"/>
            <a:chOff x="-1747" y="119"/>
            <a:chExt cx="9412" cy="5029"/>
          </a:xfrm>
        </p:grpSpPr>
        <p:sp>
          <p:nvSpPr>
            <p:cNvPr id="17420" name="Rectangle 98"/>
            <p:cNvSpPr/>
            <p:nvPr/>
          </p:nvSpPr>
          <p:spPr>
            <a:xfrm>
              <a:off x="0" y="391"/>
              <a:ext cx="5760" cy="3719"/>
            </a:xfrm>
            <a:prstGeom prst="rect">
              <a:avLst/>
            </a:prstGeom>
            <a:solidFill>
              <a:srgbClr val="E9E8C2"/>
            </a:solidFill>
            <a:ln w="9525">
              <a:noFill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21" name="Freeform 99"/>
            <p:cNvSpPr/>
            <p:nvPr/>
          </p:nvSpPr>
          <p:spPr>
            <a:xfrm>
              <a:off x="-23" y="391"/>
              <a:ext cx="499" cy="30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9" y="0"/>
                </a:cxn>
                <a:cxn ang="0">
                  <a:pos x="0" y="3084"/>
                </a:cxn>
                <a:cxn ang="0">
                  <a:pos x="0" y="0"/>
                </a:cxn>
              </a:cxnLst>
              <a:rect l="0" t="0" r="0" b="0"/>
              <a:pathLst>
                <a:path w="499" h="3084">
                  <a:moveTo>
                    <a:pt x="0" y="0"/>
                  </a:moveTo>
                  <a:lnTo>
                    <a:pt x="499" y="0"/>
                  </a:lnTo>
                  <a:lnTo>
                    <a:pt x="0" y="30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F1F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2" name="Freeform 100"/>
            <p:cNvSpPr/>
            <p:nvPr/>
          </p:nvSpPr>
          <p:spPr>
            <a:xfrm>
              <a:off x="4716" y="396"/>
              <a:ext cx="1032" cy="3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32" y="0"/>
                </a:cxn>
                <a:cxn ang="0">
                  <a:pos x="1022" y="3216"/>
                </a:cxn>
                <a:cxn ang="0">
                  <a:pos x="114" y="403"/>
                </a:cxn>
                <a:cxn ang="0">
                  <a:pos x="114" y="176"/>
                </a:cxn>
                <a:cxn ang="0">
                  <a:pos x="0" y="0"/>
                </a:cxn>
              </a:cxnLst>
              <a:rect l="0" t="0" r="0" b="0"/>
              <a:pathLst>
                <a:path w="1032" h="3216">
                  <a:moveTo>
                    <a:pt x="0" y="0"/>
                  </a:moveTo>
                  <a:cubicBezTo>
                    <a:pt x="344" y="0"/>
                    <a:pt x="688" y="0"/>
                    <a:pt x="1032" y="0"/>
                  </a:cubicBezTo>
                  <a:lnTo>
                    <a:pt x="1022" y="3216"/>
                  </a:lnTo>
                  <a:lnTo>
                    <a:pt x="114" y="403"/>
                  </a:lnTo>
                  <a:lnTo>
                    <a:pt x="114" y="1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F1F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7423" name="Group 101"/>
            <p:cNvGrpSpPr/>
            <p:nvPr/>
          </p:nvGrpSpPr>
          <p:grpSpPr>
            <a:xfrm rot="-539672" flipH="1">
              <a:off x="-386" y="527"/>
              <a:ext cx="1293" cy="3220"/>
              <a:chOff x="839" y="255"/>
              <a:chExt cx="1293" cy="3220"/>
            </a:xfrm>
          </p:grpSpPr>
          <p:grpSp>
            <p:nvGrpSpPr>
              <p:cNvPr id="17499" name="Group 102"/>
              <p:cNvGrpSpPr/>
              <p:nvPr/>
            </p:nvGrpSpPr>
            <p:grpSpPr>
              <a:xfrm rot="199197">
                <a:off x="839" y="255"/>
                <a:ext cx="1293" cy="3176"/>
                <a:chOff x="4558" y="346"/>
                <a:chExt cx="1202" cy="3402"/>
              </a:xfrm>
            </p:grpSpPr>
            <p:sp>
              <p:nvSpPr>
                <p:cNvPr id="17502" name="Line 103"/>
                <p:cNvSpPr/>
                <p:nvPr/>
              </p:nvSpPr>
              <p:spPr>
                <a:xfrm flipH="1" flipV="1">
                  <a:off x="4558" y="391"/>
                  <a:ext cx="1134" cy="3357"/>
                </a:xfrm>
                <a:prstGeom prst="line">
                  <a:avLst/>
                </a:prstGeom>
                <a:ln w="381000" cap="flat" cmpd="sng">
                  <a:solidFill>
                    <a:srgbClr val="AEAC58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503" name="Line 104"/>
                <p:cNvSpPr/>
                <p:nvPr/>
              </p:nvSpPr>
              <p:spPr>
                <a:xfrm flipH="1" flipV="1">
                  <a:off x="4649" y="346"/>
                  <a:ext cx="1111" cy="331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7500" name="Line 105"/>
              <p:cNvSpPr/>
              <p:nvPr/>
            </p:nvSpPr>
            <p:spPr>
              <a:xfrm flipH="1" flipV="1">
                <a:off x="975" y="255"/>
                <a:ext cx="1043" cy="317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501" name="Line 106"/>
              <p:cNvSpPr/>
              <p:nvPr/>
            </p:nvSpPr>
            <p:spPr>
              <a:xfrm flipH="1" flipV="1">
                <a:off x="839" y="300"/>
                <a:ext cx="998" cy="317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pic>
          <p:nvPicPr>
            <p:cNvPr id="17424" name="Picture 107" descr="D003s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9" y="935"/>
              <a:ext cx="422" cy="681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7425" name="Group 108"/>
            <p:cNvGrpSpPr/>
            <p:nvPr/>
          </p:nvGrpSpPr>
          <p:grpSpPr>
            <a:xfrm>
              <a:off x="4558" y="527"/>
              <a:ext cx="1293" cy="3220"/>
              <a:chOff x="839" y="255"/>
              <a:chExt cx="1293" cy="3220"/>
            </a:xfrm>
          </p:grpSpPr>
          <p:grpSp>
            <p:nvGrpSpPr>
              <p:cNvPr id="17494" name="Group 109"/>
              <p:cNvGrpSpPr/>
              <p:nvPr/>
            </p:nvGrpSpPr>
            <p:grpSpPr>
              <a:xfrm rot="199197">
                <a:off x="839" y="255"/>
                <a:ext cx="1293" cy="3176"/>
                <a:chOff x="4558" y="346"/>
                <a:chExt cx="1202" cy="3402"/>
              </a:xfrm>
            </p:grpSpPr>
            <p:sp>
              <p:nvSpPr>
                <p:cNvPr id="17497" name="Line 110"/>
                <p:cNvSpPr/>
                <p:nvPr/>
              </p:nvSpPr>
              <p:spPr>
                <a:xfrm flipH="1" flipV="1">
                  <a:off x="4558" y="391"/>
                  <a:ext cx="1134" cy="3357"/>
                </a:xfrm>
                <a:prstGeom prst="line">
                  <a:avLst/>
                </a:prstGeom>
                <a:ln w="381000" cap="flat" cmpd="sng">
                  <a:solidFill>
                    <a:srgbClr val="AEAC58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7498" name="Line 111"/>
                <p:cNvSpPr/>
                <p:nvPr/>
              </p:nvSpPr>
              <p:spPr>
                <a:xfrm flipH="1" flipV="1">
                  <a:off x="4649" y="346"/>
                  <a:ext cx="1111" cy="3311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7495" name="Line 112"/>
              <p:cNvSpPr/>
              <p:nvPr/>
            </p:nvSpPr>
            <p:spPr>
              <a:xfrm flipH="1" flipV="1">
                <a:off x="975" y="255"/>
                <a:ext cx="1043" cy="317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96" name="Line 113"/>
              <p:cNvSpPr/>
              <p:nvPr/>
            </p:nvSpPr>
            <p:spPr>
              <a:xfrm flipH="1" flipV="1">
                <a:off x="839" y="300"/>
                <a:ext cx="998" cy="3175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pic>
          <p:nvPicPr>
            <p:cNvPr id="17426" name="Picture 114" descr="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88" y="2704"/>
              <a:ext cx="2268" cy="17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27" name="Picture 115" descr="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8" y="2728"/>
              <a:ext cx="2268" cy="17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28" name="Picture 116" descr="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4" y="2750"/>
              <a:ext cx="2268" cy="17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29" name="Picture 117" descr="哈哈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7" y="119"/>
              <a:ext cx="2109" cy="15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30" name="Picture 118" descr="D008s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" y="2568"/>
              <a:ext cx="326" cy="6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31" name="Picture 119" descr="D005s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16" y="3294"/>
              <a:ext cx="362" cy="544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7432" name="Group 120"/>
            <p:cNvGrpSpPr/>
            <p:nvPr/>
          </p:nvGrpSpPr>
          <p:grpSpPr>
            <a:xfrm>
              <a:off x="1066" y="3203"/>
              <a:ext cx="1269" cy="549"/>
              <a:chOff x="1066" y="3203"/>
              <a:chExt cx="1269" cy="549"/>
            </a:xfrm>
          </p:grpSpPr>
          <p:pic>
            <p:nvPicPr>
              <p:cNvPr id="17490" name="Picture 121" descr="D005s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973" y="3208"/>
                <a:ext cx="362" cy="54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7491" name="Picture 122" descr="D005s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66" y="3203"/>
                <a:ext cx="362" cy="54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7492" name="Picture 123" descr="D005s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383" y="3203"/>
                <a:ext cx="362" cy="54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7493" name="Picture 124" descr="D005s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655" y="3203"/>
                <a:ext cx="362" cy="54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7433" name="Picture 125" descr="D003s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04" y="1343"/>
              <a:ext cx="422" cy="6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34" name="Picture 126" descr="D002s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33" y="845"/>
              <a:ext cx="388" cy="40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35" name="Picture 127" descr="D003s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1" y="346"/>
              <a:ext cx="422" cy="6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36" name="Picture 128" descr="D003s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0" y="663"/>
              <a:ext cx="422" cy="6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37" name="Picture 129" descr="D003s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2" y="527"/>
              <a:ext cx="422" cy="6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38" name="Picture 130" descr="D003s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16" y="346"/>
              <a:ext cx="422" cy="6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39" name="Picture 131" descr="D003s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88" y="390"/>
              <a:ext cx="422" cy="6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40" name="Picture 132" descr="D003s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4" y="436"/>
              <a:ext cx="422" cy="6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41" name="Picture 133" descr="D003s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51" y="391"/>
              <a:ext cx="422" cy="6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42" name="Picture 134" descr="未标题-1 拷贝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84" y="391"/>
              <a:ext cx="3448" cy="25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43" name="Picture 135" descr="D003s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75" y="482"/>
              <a:ext cx="422" cy="6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44" name="Picture 136" descr="上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0" y="545"/>
              <a:ext cx="4938" cy="370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45" name="Picture 137" descr="D003s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69" y="482"/>
              <a:ext cx="422" cy="6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46" name="Picture 138" descr="D003s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9" y="618"/>
              <a:ext cx="422" cy="6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47" name="Picture 139" descr="D003s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1" y="981"/>
              <a:ext cx="422" cy="6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48" name="Picture 140" descr="D003s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6" y="1343"/>
              <a:ext cx="422" cy="6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49" name="Picture 141" descr="我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114" y="1117"/>
              <a:ext cx="2608" cy="195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50" name="Picture 142" descr="dj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-462343">
              <a:off x="3855" y="164"/>
              <a:ext cx="3810" cy="285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51" name="Picture 143" descr="D002s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78" y="845"/>
              <a:ext cx="388" cy="40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52" name="Picture 144" descr="D002s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70" y="708"/>
              <a:ext cx="388" cy="40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53" name="Picture 145" descr="D002s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81" y="845"/>
              <a:ext cx="388" cy="40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54" name="Picture 146" descr="D002s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62" y="981"/>
              <a:ext cx="388" cy="40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55" name="Picture 147" descr="D008s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0" y="2704"/>
              <a:ext cx="326" cy="6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56" name="Picture 148" descr="D008s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8" y="2659"/>
              <a:ext cx="326" cy="6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57" name="Picture 149" descr="D008s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93" y="2704"/>
              <a:ext cx="326" cy="6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58" name="Picture 150" descr="D008s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20" y="2704"/>
              <a:ext cx="326" cy="6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59" name="Picture 151" descr="哈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1747" y="2296"/>
              <a:ext cx="3804" cy="2852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7460" name="Group 152"/>
            <p:cNvGrpSpPr/>
            <p:nvPr/>
          </p:nvGrpSpPr>
          <p:grpSpPr>
            <a:xfrm>
              <a:off x="0" y="3521"/>
              <a:ext cx="2653" cy="589"/>
              <a:chOff x="0" y="3521"/>
              <a:chExt cx="2653" cy="589"/>
            </a:xfrm>
          </p:grpSpPr>
          <p:grpSp>
            <p:nvGrpSpPr>
              <p:cNvPr id="17486" name="Group 153"/>
              <p:cNvGrpSpPr/>
              <p:nvPr/>
            </p:nvGrpSpPr>
            <p:grpSpPr>
              <a:xfrm>
                <a:off x="0" y="3656"/>
                <a:ext cx="2608" cy="454"/>
                <a:chOff x="0" y="3702"/>
                <a:chExt cx="2608" cy="454"/>
              </a:xfrm>
            </p:grpSpPr>
            <p:sp>
              <p:nvSpPr>
                <p:cNvPr id="17488" name="Rectangle 154"/>
                <p:cNvSpPr/>
                <p:nvPr/>
              </p:nvSpPr>
              <p:spPr>
                <a:xfrm>
                  <a:off x="0" y="3702"/>
                  <a:ext cx="2608" cy="408"/>
                </a:xfrm>
                <a:prstGeom prst="rect">
                  <a:avLst/>
                </a:prstGeom>
                <a:solidFill>
                  <a:srgbClr val="AEAC58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lIns="90000" tIns="46800" rIns="90000" bIns="46800" anchor="ctr" anchorCtr="0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89" name="Rectangle 155"/>
                <p:cNvSpPr/>
                <p:nvPr/>
              </p:nvSpPr>
              <p:spPr>
                <a:xfrm>
                  <a:off x="0" y="3748"/>
                  <a:ext cx="2608" cy="408"/>
                </a:xfrm>
                <a:prstGeom prst="rect">
                  <a:avLst/>
                </a:prstGeom>
                <a:solidFill>
                  <a:srgbClr val="AEAC58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lIns="90000" tIns="46800" rIns="90000" bIns="46800" anchor="ctr" anchorCtr="0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7487" name="AutoShape 156"/>
              <p:cNvSpPr/>
              <p:nvPr/>
            </p:nvSpPr>
            <p:spPr>
              <a:xfrm>
                <a:off x="2426" y="3521"/>
                <a:ext cx="227" cy="589"/>
              </a:xfrm>
              <a:prstGeom prst="cube">
                <a:avLst>
                  <a:gd name="adj" fmla="val 25000"/>
                </a:avLst>
              </a:prstGeom>
              <a:solidFill>
                <a:srgbClr val="AEAC58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17461" name="Picture 157" descr="D009s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07" y="2115"/>
              <a:ext cx="468" cy="5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62" name="Picture 158" descr="D009s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21" y="2251"/>
              <a:ext cx="468" cy="5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63" name="Picture 159" descr="D009s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43" y="2251"/>
              <a:ext cx="468" cy="5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64" name="Picture 160" descr="D009s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43" y="2478"/>
              <a:ext cx="468" cy="5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65" name="Picture 161" descr="D009s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30" y="2478"/>
              <a:ext cx="468" cy="5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66" name="Picture 162" descr="D009s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67" y="2523"/>
              <a:ext cx="468" cy="5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67" name="Picture 163" descr="D009s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34" y="2704"/>
              <a:ext cx="468" cy="5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68" name="Picture 164" descr="D009s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67" y="2750"/>
              <a:ext cx="468" cy="5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69" name="Picture 165" descr="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8" y="2728"/>
              <a:ext cx="2268" cy="170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7470" name="Group 166"/>
            <p:cNvGrpSpPr/>
            <p:nvPr/>
          </p:nvGrpSpPr>
          <p:grpSpPr>
            <a:xfrm flipH="1">
              <a:off x="3152" y="3521"/>
              <a:ext cx="2653" cy="589"/>
              <a:chOff x="0" y="3521"/>
              <a:chExt cx="2653" cy="589"/>
            </a:xfrm>
          </p:grpSpPr>
          <p:grpSp>
            <p:nvGrpSpPr>
              <p:cNvPr id="17482" name="Group 167"/>
              <p:cNvGrpSpPr/>
              <p:nvPr/>
            </p:nvGrpSpPr>
            <p:grpSpPr>
              <a:xfrm>
                <a:off x="0" y="3656"/>
                <a:ext cx="2608" cy="454"/>
                <a:chOff x="0" y="3702"/>
                <a:chExt cx="2608" cy="454"/>
              </a:xfrm>
            </p:grpSpPr>
            <p:sp>
              <p:nvSpPr>
                <p:cNvPr id="17484" name="Rectangle 168"/>
                <p:cNvSpPr/>
                <p:nvPr/>
              </p:nvSpPr>
              <p:spPr>
                <a:xfrm>
                  <a:off x="0" y="3702"/>
                  <a:ext cx="2608" cy="408"/>
                </a:xfrm>
                <a:prstGeom prst="rect">
                  <a:avLst/>
                </a:prstGeom>
                <a:solidFill>
                  <a:srgbClr val="AEAC58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lIns="90000" tIns="46800" rIns="90000" bIns="46800" anchor="ctr" anchorCtr="0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485" name="Rectangle 169"/>
                <p:cNvSpPr/>
                <p:nvPr/>
              </p:nvSpPr>
              <p:spPr>
                <a:xfrm>
                  <a:off x="0" y="3748"/>
                  <a:ext cx="2608" cy="408"/>
                </a:xfrm>
                <a:prstGeom prst="rect">
                  <a:avLst/>
                </a:prstGeom>
                <a:solidFill>
                  <a:srgbClr val="AEAC58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lIns="90000" tIns="46800" rIns="90000" bIns="46800" anchor="ctr" anchorCtr="0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7483" name="AutoShape 170"/>
              <p:cNvSpPr/>
              <p:nvPr/>
            </p:nvSpPr>
            <p:spPr>
              <a:xfrm>
                <a:off x="2426" y="3521"/>
                <a:ext cx="227" cy="589"/>
              </a:xfrm>
              <a:prstGeom prst="cube">
                <a:avLst>
                  <a:gd name="adj" fmla="val 25000"/>
                </a:avLst>
              </a:prstGeom>
              <a:solidFill>
                <a:srgbClr val="AEAC58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471" name="Group 171"/>
            <p:cNvGrpSpPr/>
            <p:nvPr/>
          </p:nvGrpSpPr>
          <p:grpSpPr>
            <a:xfrm>
              <a:off x="5239" y="871"/>
              <a:ext cx="493" cy="473"/>
              <a:chOff x="5063" y="644"/>
              <a:chExt cx="493" cy="473"/>
            </a:xfrm>
          </p:grpSpPr>
          <p:sp>
            <p:nvSpPr>
              <p:cNvPr id="17480" name="Oval 172"/>
              <p:cNvSpPr/>
              <p:nvPr/>
            </p:nvSpPr>
            <p:spPr>
              <a:xfrm>
                <a:off x="5063" y="644"/>
                <a:ext cx="493" cy="473"/>
              </a:xfrm>
              <a:prstGeom prst="ellipse">
                <a:avLst/>
              </a:prstGeom>
              <a:solidFill>
                <a:srgbClr val="FF964F"/>
              </a:soli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r>
                  <a:rPr lang="en-US" altLang="zh-CN" sz="3600" dirty="0"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17481" name="Oval 173"/>
              <p:cNvSpPr/>
              <p:nvPr/>
            </p:nvSpPr>
            <p:spPr>
              <a:xfrm>
                <a:off x="5126" y="702"/>
                <a:ext cx="385" cy="369"/>
              </a:xfrm>
              <a:prstGeom prst="ellipse">
                <a:avLst/>
              </a:prstGeom>
              <a:solidFill>
                <a:srgbClr val="FF3300"/>
              </a:soli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472" name="Text Box 174"/>
            <p:cNvSpPr txBox="1"/>
            <p:nvPr/>
          </p:nvSpPr>
          <p:spPr>
            <a:xfrm>
              <a:off x="686" y="3698"/>
              <a:ext cx="1216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华文新魏" panose="02010800040101010101" pitchFamily="2" charset="-122"/>
                </a:rPr>
                <a:t>好  好  学  习</a:t>
              </a:r>
            </a:p>
          </p:txBody>
        </p:sp>
        <p:sp>
          <p:nvSpPr>
            <p:cNvPr id="17473" name="Text Box 175"/>
            <p:cNvSpPr txBox="1"/>
            <p:nvPr/>
          </p:nvSpPr>
          <p:spPr>
            <a:xfrm>
              <a:off x="3916" y="3702"/>
              <a:ext cx="1216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华文新魏" panose="02010800040101010101" pitchFamily="2" charset="-122"/>
                </a:rPr>
                <a:t>天  天  向  上</a:t>
              </a:r>
            </a:p>
          </p:txBody>
        </p:sp>
        <p:sp>
          <p:nvSpPr>
            <p:cNvPr id="17474" name="Text Box 176"/>
            <p:cNvSpPr txBox="1"/>
            <p:nvPr/>
          </p:nvSpPr>
          <p:spPr>
            <a:xfrm>
              <a:off x="2422" y="300"/>
              <a:ext cx="487" cy="205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</a:rPr>
                <a:t>教学楼</a:t>
              </a:r>
            </a:p>
          </p:txBody>
        </p:sp>
        <p:sp>
          <p:nvSpPr>
            <p:cNvPr id="17475" name="Text Box 177"/>
            <p:cNvSpPr txBox="1"/>
            <p:nvPr/>
          </p:nvSpPr>
          <p:spPr>
            <a:xfrm rot="4620919">
              <a:off x="4867" y="1651"/>
              <a:ext cx="487" cy="204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</a:rPr>
                <a:t>图书馆</a:t>
              </a:r>
            </a:p>
          </p:txBody>
        </p:sp>
        <p:sp>
          <p:nvSpPr>
            <p:cNvPr id="17476" name="Text Box 178"/>
            <p:cNvSpPr txBox="1"/>
            <p:nvPr/>
          </p:nvSpPr>
          <p:spPr>
            <a:xfrm>
              <a:off x="519" y="1685"/>
              <a:ext cx="487" cy="205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</a:rPr>
                <a:t>体育馆</a:t>
              </a:r>
            </a:p>
          </p:txBody>
        </p:sp>
        <p:sp>
          <p:nvSpPr>
            <p:cNvPr id="17477" name="Line 179"/>
            <p:cNvSpPr/>
            <p:nvPr/>
          </p:nvSpPr>
          <p:spPr>
            <a:xfrm>
              <a:off x="1565" y="2205"/>
              <a:ext cx="2540" cy="0"/>
            </a:xfrm>
            <a:prstGeom prst="line">
              <a:avLst/>
            </a:prstGeom>
            <a:ln w="63500" cap="flat" cmpd="sng">
              <a:solidFill>
                <a:srgbClr val="FF0000"/>
              </a:solidFill>
              <a:prstDash val="lg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78" name="Line 180"/>
            <p:cNvSpPr/>
            <p:nvPr/>
          </p:nvSpPr>
          <p:spPr>
            <a:xfrm rot="5400000">
              <a:off x="2335" y="2341"/>
              <a:ext cx="907" cy="0"/>
            </a:xfrm>
            <a:prstGeom prst="line">
              <a:avLst/>
            </a:prstGeom>
            <a:ln w="63500" cap="flat" cmpd="sng">
              <a:solidFill>
                <a:srgbClr val="FF0000"/>
              </a:solidFill>
              <a:prstDash val="lgDash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7479" name="Picture 181" descr="和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102" y="1071"/>
              <a:ext cx="1005" cy="127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06966" name="Text Box 86"/>
          <p:cNvSpPr txBox="1"/>
          <p:nvPr/>
        </p:nvSpPr>
        <p:spPr>
          <a:xfrm>
            <a:off x="5780088" y="3013075"/>
            <a:ext cx="1030287" cy="1108075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6600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东</a:t>
            </a:r>
          </a:p>
        </p:txBody>
      </p:sp>
      <p:sp>
        <p:nvSpPr>
          <p:cNvPr id="506967" name="Text Box 87"/>
          <p:cNvSpPr txBox="1"/>
          <p:nvPr/>
        </p:nvSpPr>
        <p:spPr>
          <a:xfrm>
            <a:off x="19050" y="2941638"/>
            <a:ext cx="1030288" cy="1108075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6600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西</a:t>
            </a:r>
          </a:p>
        </p:txBody>
      </p:sp>
      <p:sp>
        <p:nvSpPr>
          <p:cNvPr id="506968" name="Text Box 88"/>
          <p:cNvSpPr txBox="1"/>
          <p:nvPr/>
        </p:nvSpPr>
        <p:spPr>
          <a:xfrm>
            <a:off x="2911475" y="1501775"/>
            <a:ext cx="1030288" cy="110807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6600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北</a:t>
            </a:r>
          </a:p>
        </p:txBody>
      </p:sp>
      <p:sp>
        <p:nvSpPr>
          <p:cNvPr id="506969" name="Text Box 89"/>
          <p:cNvSpPr txBox="1"/>
          <p:nvPr/>
        </p:nvSpPr>
        <p:spPr>
          <a:xfrm>
            <a:off x="2898775" y="4225925"/>
            <a:ext cx="1030288" cy="110807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6600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南</a:t>
            </a:r>
          </a:p>
        </p:txBody>
      </p:sp>
      <p:sp>
        <p:nvSpPr>
          <p:cNvPr id="506970" name="Rectangle 90"/>
          <p:cNvSpPr/>
          <p:nvPr/>
        </p:nvSpPr>
        <p:spPr>
          <a:xfrm>
            <a:off x="395288" y="5445125"/>
            <a:ext cx="8280400" cy="10795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zh-CN" sz="3600" dirty="0">
              <a:latin typeface="Arial" panose="020B0604020202020204" pitchFamily="34" charset="0"/>
            </a:endParaRPr>
          </a:p>
        </p:txBody>
      </p:sp>
      <p:sp>
        <p:nvSpPr>
          <p:cNvPr id="17417" name="Rectangle 96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D9A765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07063" name="Text Box 183"/>
          <p:cNvSpPr txBox="1"/>
          <p:nvPr/>
        </p:nvSpPr>
        <p:spPr>
          <a:xfrm>
            <a:off x="766763" y="5589588"/>
            <a:ext cx="3228975" cy="823912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4800" dirty="0">
                <a:solidFill>
                  <a:srgbClr val="CC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东与西相对</a:t>
            </a:r>
          </a:p>
        </p:txBody>
      </p:sp>
      <p:sp>
        <p:nvSpPr>
          <p:cNvPr id="507064" name="Text Box 184"/>
          <p:cNvSpPr txBox="1"/>
          <p:nvPr/>
        </p:nvSpPr>
        <p:spPr>
          <a:xfrm>
            <a:off x="4859338" y="5589588"/>
            <a:ext cx="3228975" cy="823912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4800" dirty="0">
                <a:solidFill>
                  <a:srgbClr val="CC0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南与北相对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06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06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06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autoRev="1" fill="hold"/>
                                        <p:tgtEl>
                                          <p:spTgt spid="5069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autoRev="1" fill="hold"/>
                                        <p:tgtEl>
                                          <p:spTgt spid="5069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5069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5069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hold"/>
                                        <p:tgtEl>
                                          <p:spTgt spid="5069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hold"/>
                                        <p:tgtEl>
                                          <p:spTgt spid="5069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5069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5069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hold"/>
                                        <p:tgtEl>
                                          <p:spTgt spid="5069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hold"/>
                                        <p:tgtEl>
                                          <p:spTgt spid="5069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5069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hold"/>
                                        <p:tgtEl>
                                          <p:spTgt spid="5069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hold"/>
                                        <p:tgtEl>
                                          <p:spTgt spid="5069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hold"/>
                                        <p:tgtEl>
                                          <p:spTgt spid="5069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5069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5069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1.11111E-6 L -0.24288 -0.0060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06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0" y="-3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 -2.22222E-6 L 0.26111 0.004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06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06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0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070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07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07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autoRev="1" fill="hold"/>
                                        <p:tgtEl>
                                          <p:spTgt spid="5069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autoRev="1" fill="hold"/>
                                        <p:tgtEl>
                                          <p:spTgt spid="5069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500" autoRev="1" fill="hold"/>
                                        <p:tgtEl>
                                          <p:spTgt spid="5069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autoRev="1" fill="hold"/>
                                        <p:tgtEl>
                                          <p:spTgt spid="5069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autoRev="1" fill="hold"/>
                                        <p:tgtEl>
                                          <p:spTgt spid="5069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autoRev="1" fill="hold"/>
                                        <p:tgtEl>
                                          <p:spTgt spid="5069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500" autoRev="1" fill="hold"/>
                                        <p:tgtEl>
                                          <p:spTgt spid="5069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autoRev="1" fill="hold"/>
                                        <p:tgtEl>
                                          <p:spTgt spid="5069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50" autoRev="1" fill="hold"/>
                                        <p:tgtEl>
                                          <p:spTgt spid="5069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5" dur="250" autoRev="1" fill="hold"/>
                                        <p:tgtEl>
                                          <p:spTgt spid="5069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250" autoRev="1" fill="hold"/>
                                        <p:tgtEl>
                                          <p:spTgt spid="5069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autoRev="1" fill="hold"/>
                                        <p:tgtEl>
                                          <p:spTgt spid="5069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hold"/>
                                        <p:tgtEl>
                                          <p:spTgt spid="5069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hold"/>
                                        <p:tgtEl>
                                          <p:spTgt spid="5069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50" autoRev="1" fill="hold"/>
                                        <p:tgtEl>
                                          <p:spTgt spid="5069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hold"/>
                                        <p:tgtEl>
                                          <p:spTgt spid="5069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2037 L -2.77778E-6 0.0847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06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0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1296 L -3.88889E-6 -0.0814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5069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07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07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07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966" grpId="0" animBg="1"/>
      <p:bldP spid="506966" grpId="1" animBg="1"/>
      <p:bldP spid="506966" grpId="2" animBg="1"/>
      <p:bldP spid="506966" grpId="3" animBg="1"/>
      <p:bldP spid="506967" grpId="0" animBg="1"/>
      <p:bldP spid="506967" grpId="1" animBg="1"/>
      <p:bldP spid="506967" grpId="2" animBg="1"/>
      <p:bldP spid="506967" grpId="3" animBg="1"/>
      <p:bldP spid="506968" grpId="0" animBg="1"/>
      <p:bldP spid="506968" grpId="1" animBg="1"/>
      <p:bldP spid="506968" grpId="2" animBg="1"/>
      <p:bldP spid="506968" grpId="3" animBg="1"/>
      <p:bldP spid="506969" grpId="0" animBg="1"/>
      <p:bldP spid="506969" grpId="1" animBg="1"/>
      <p:bldP spid="506969" grpId="2" animBg="1"/>
      <p:bldP spid="506969" grpId="3" animBg="1"/>
      <p:bldP spid="507063" grpId="0"/>
      <p:bldP spid="5070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/>
          <p:nvPr/>
        </p:nvSpPr>
        <p:spPr>
          <a:xfrm>
            <a:off x="0" y="620713"/>
            <a:ext cx="9144000" cy="5903912"/>
          </a:xfrm>
          <a:prstGeom prst="rect">
            <a:avLst/>
          </a:prstGeom>
          <a:solidFill>
            <a:srgbClr val="E9E8C2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35" name="Freeform 3"/>
          <p:cNvSpPr/>
          <p:nvPr/>
        </p:nvSpPr>
        <p:spPr>
          <a:xfrm>
            <a:off x="-36512" y="260350"/>
            <a:ext cx="792162" cy="4895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57559556" y="0"/>
              </a:cxn>
              <a:cxn ang="0">
                <a:pos x="0" y="2147483647"/>
              </a:cxn>
              <a:cxn ang="0">
                <a:pos x="0" y="0"/>
              </a:cxn>
            </a:cxnLst>
            <a:rect l="0" t="0" r="0" b="0"/>
            <a:pathLst>
              <a:path w="499" h="3084">
                <a:moveTo>
                  <a:pt x="0" y="0"/>
                </a:moveTo>
                <a:lnTo>
                  <a:pt x="499" y="0"/>
                </a:lnTo>
                <a:lnTo>
                  <a:pt x="0" y="3084"/>
                </a:lnTo>
                <a:lnTo>
                  <a:pt x="0" y="0"/>
                </a:lnTo>
                <a:close/>
              </a:path>
            </a:pathLst>
          </a:custGeom>
          <a:solidFill>
            <a:srgbClr val="C2F1FA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Freeform 4"/>
          <p:cNvSpPr/>
          <p:nvPr/>
        </p:nvSpPr>
        <p:spPr>
          <a:xfrm>
            <a:off x="7486650" y="268288"/>
            <a:ext cx="1638300" cy="510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87297813" y="1015623763"/>
              </a:cxn>
              <a:cxn ang="0">
                <a:pos x="287297813" y="443547500"/>
              </a:cxn>
              <a:cxn ang="0">
                <a:pos x="0" y="0"/>
              </a:cxn>
            </a:cxnLst>
            <a:rect l="0" t="0" r="0" b="0"/>
            <a:pathLst>
              <a:path w="1032" h="3216">
                <a:moveTo>
                  <a:pt x="0" y="0"/>
                </a:moveTo>
                <a:cubicBezTo>
                  <a:pt x="344" y="0"/>
                  <a:pt x="688" y="0"/>
                  <a:pt x="1032" y="0"/>
                </a:cubicBezTo>
                <a:lnTo>
                  <a:pt x="1022" y="3216"/>
                </a:lnTo>
                <a:lnTo>
                  <a:pt x="114" y="403"/>
                </a:lnTo>
                <a:lnTo>
                  <a:pt x="114" y="176"/>
                </a:lnTo>
                <a:lnTo>
                  <a:pt x="0" y="0"/>
                </a:lnTo>
                <a:close/>
              </a:path>
            </a:pathLst>
          </a:custGeom>
          <a:solidFill>
            <a:srgbClr val="C2F1FA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8437" name="Group 5"/>
          <p:cNvGrpSpPr/>
          <p:nvPr/>
        </p:nvGrpSpPr>
        <p:grpSpPr>
          <a:xfrm rot="-539672" flipH="1">
            <a:off x="-612775" y="836613"/>
            <a:ext cx="2052638" cy="5111750"/>
            <a:chOff x="839" y="255"/>
            <a:chExt cx="1293" cy="3220"/>
          </a:xfrm>
        </p:grpSpPr>
        <p:grpSp>
          <p:nvGrpSpPr>
            <p:cNvPr id="18520" name="Group 6"/>
            <p:cNvGrpSpPr/>
            <p:nvPr/>
          </p:nvGrpSpPr>
          <p:grpSpPr>
            <a:xfrm rot="199197">
              <a:off x="839" y="255"/>
              <a:ext cx="1293" cy="3176"/>
              <a:chOff x="4558" y="346"/>
              <a:chExt cx="1202" cy="3402"/>
            </a:xfrm>
          </p:grpSpPr>
          <p:sp>
            <p:nvSpPr>
              <p:cNvPr id="18523" name="Line 7"/>
              <p:cNvSpPr/>
              <p:nvPr/>
            </p:nvSpPr>
            <p:spPr>
              <a:xfrm flipH="1" flipV="1">
                <a:off x="4558" y="391"/>
                <a:ext cx="1134" cy="3357"/>
              </a:xfrm>
              <a:prstGeom prst="line">
                <a:avLst/>
              </a:prstGeom>
              <a:ln w="381000" cap="flat" cmpd="sng">
                <a:solidFill>
                  <a:srgbClr val="AEAC58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24" name="Line 8"/>
              <p:cNvSpPr/>
              <p:nvPr/>
            </p:nvSpPr>
            <p:spPr>
              <a:xfrm flipH="1" flipV="1">
                <a:off x="4649" y="346"/>
                <a:ext cx="1111" cy="331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8521" name="Line 9"/>
            <p:cNvSpPr/>
            <p:nvPr/>
          </p:nvSpPr>
          <p:spPr>
            <a:xfrm flipH="1" flipV="1">
              <a:off x="975" y="255"/>
              <a:ext cx="1043" cy="317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22" name="Line 10"/>
            <p:cNvSpPr/>
            <p:nvPr/>
          </p:nvSpPr>
          <p:spPr>
            <a:xfrm flipH="1" flipV="1">
              <a:off x="839" y="300"/>
              <a:ext cx="998" cy="317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8438" name="Picture 11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288" y="1123950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439" name="Group 12"/>
          <p:cNvGrpSpPr/>
          <p:nvPr/>
        </p:nvGrpSpPr>
        <p:grpSpPr>
          <a:xfrm>
            <a:off x="7235825" y="836613"/>
            <a:ext cx="2052638" cy="5111750"/>
            <a:chOff x="839" y="255"/>
            <a:chExt cx="1293" cy="3220"/>
          </a:xfrm>
        </p:grpSpPr>
        <p:grpSp>
          <p:nvGrpSpPr>
            <p:cNvPr id="18515" name="Group 13"/>
            <p:cNvGrpSpPr/>
            <p:nvPr/>
          </p:nvGrpSpPr>
          <p:grpSpPr>
            <a:xfrm rot="199197">
              <a:off x="839" y="255"/>
              <a:ext cx="1293" cy="3176"/>
              <a:chOff x="4558" y="346"/>
              <a:chExt cx="1202" cy="3402"/>
            </a:xfrm>
          </p:grpSpPr>
          <p:sp>
            <p:nvSpPr>
              <p:cNvPr id="18518" name="Line 14"/>
              <p:cNvSpPr/>
              <p:nvPr/>
            </p:nvSpPr>
            <p:spPr>
              <a:xfrm flipH="1" flipV="1">
                <a:off x="4558" y="391"/>
                <a:ext cx="1134" cy="3357"/>
              </a:xfrm>
              <a:prstGeom prst="line">
                <a:avLst/>
              </a:prstGeom>
              <a:ln w="381000" cap="flat" cmpd="sng">
                <a:solidFill>
                  <a:srgbClr val="AEAC58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19" name="Line 15"/>
              <p:cNvSpPr/>
              <p:nvPr/>
            </p:nvSpPr>
            <p:spPr>
              <a:xfrm flipH="1" flipV="1">
                <a:off x="4649" y="346"/>
                <a:ext cx="1111" cy="331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8516" name="Line 16"/>
            <p:cNvSpPr/>
            <p:nvPr/>
          </p:nvSpPr>
          <p:spPr>
            <a:xfrm flipH="1" flipV="1">
              <a:off x="975" y="255"/>
              <a:ext cx="1043" cy="317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17" name="Line 17"/>
            <p:cNvSpPr/>
            <p:nvPr/>
          </p:nvSpPr>
          <p:spPr>
            <a:xfrm flipH="1" flipV="1">
              <a:off x="839" y="300"/>
              <a:ext cx="998" cy="317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8440" name="Picture 18" descr="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4292600"/>
            <a:ext cx="3600450" cy="269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1" name="Picture 19" descr="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325" y="4330700"/>
            <a:ext cx="3600450" cy="269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2" name="Picture 20" descr="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4365625"/>
            <a:ext cx="3600450" cy="269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3" name="Picture 21" descr="哈哈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113" y="-171450"/>
            <a:ext cx="3348037" cy="2509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4" name="Picture 22" descr="D008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3716338"/>
            <a:ext cx="517525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5" name="Picture 23" descr="D005s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900" y="5229225"/>
            <a:ext cx="574675" cy="863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446" name="Group 24"/>
          <p:cNvGrpSpPr/>
          <p:nvPr/>
        </p:nvGrpSpPr>
        <p:grpSpPr>
          <a:xfrm>
            <a:off x="1692275" y="5221288"/>
            <a:ext cx="2014538" cy="871537"/>
            <a:chOff x="1066" y="3203"/>
            <a:chExt cx="1269" cy="549"/>
          </a:xfrm>
        </p:grpSpPr>
        <p:pic>
          <p:nvPicPr>
            <p:cNvPr id="18511" name="Picture 25" descr="D005s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73" y="3208"/>
              <a:ext cx="362" cy="5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512" name="Picture 26" descr="D005s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66" y="3203"/>
              <a:ext cx="362" cy="5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513" name="Picture 27" descr="D005s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83" y="3203"/>
              <a:ext cx="362" cy="5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514" name="Picture 28" descr="D005s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5" y="3203"/>
              <a:ext cx="362" cy="54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8447" name="Picture 29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1771650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8" name="Picture 30" descr="D002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6138" y="981075"/>
            <a:ext cx="615950" cy="649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9" name="Picture 31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963" y="188913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0" name="Picture 32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692150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1" name="Picture 33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425" y="476250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2" name="Picture 34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4150" y="188913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3" name="Picture 35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5950" y="258763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4" name="Picture 36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350" y="331788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5" name="Picture 37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2213" y="260350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6" name="Picture 38" descr="未标题-1 拷贝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350" y="260350"/>
            <a:ext cx="5473700" cy="4103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7" name="Picture 39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813" y="404813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8" name="Picture 40" descr="上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4925" y="981075"/>
            <a:ext cx="7839075" cy="587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9" name="Picture 41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3288" y="404813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60" name="Picture 42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3788" y="620713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61" name="Picture 43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213" y="1196975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62" name="Picture 44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650" y="1771650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63" name="Picture 45" descr="我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80975" y="1412875"/>
            <a:ext cx="4140200" cy="3103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64" name="Picture 46" descr="dj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462343">
            <a:off x="6119813" y="260350"/>
            <a:ext cx="6048375" cy="453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65" name="Picture 47" descr="D002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325" y="981075"/>
            <a:ext cx="615950" cy="649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66" name="Picture 48" descr="D002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625" y="763588"/>
            <a:ext cx="615950" cy="649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67" name="Picture 49" descr="D002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4838" y="981075"/>
            <a:ext cx="615950" cy="649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68" name="Picture 50" descr="D002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2175" y="1196975"/>
            <a:ext cx="615950" cy="649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69" name="Picture 51" descr="D008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3932238"/>
            <a:ext cx="517525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70" name="Picture 52" descr="D008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5825" y="3860800"/>
            <a:ext cx="517525" cy="1008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71" name="Picture 53" descr="D008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8888" y="3932238"/>
            <a:ext cx="517525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72" name="Picture 54" descr="D008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250" y="3932238"/>
            <a:ext cx="517525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73" name="Picture 55" descr="哈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773362" y="3644900"/>
            <a:ext cx="6038850" cy="45275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474" name="Group 56"/>
          <p:cNvGrpSpPr/>
          <p:nvPr/>
        </p:nvGrpSpPr>
        <p:grpSpPr>
          <a:xfrm>
            <a:off x="0" y="5589588"/>
            <a:ext cx="4211638" cy="935037"/>
            <a:chOff x="0" y="3521"/>
            <a:chExt cx="2653" cy="589"/>
          </a:xfrm>
        </p:grpSpPr>
        <p:grpSp>
          <p:nvGrpSpPr>
            <p:cNvPr id="18507" name="Group 57"/>
            <p:cNvGrpSpPr/>
            <p:nvPr/>
          </p:nvGrpSpPr>
          <p:grpSpPr>
            <a:xfrm>
              <a:off x="0" y="3656"/>
              <a:ext cx="2608" cy="454"/>
              <a:chOff x="0" y="3702"/>
              <a:chExt cx="2608" cy="454"/>
            </a:xfrm>
          </p:grpSpPr>
          <p:sp>
            <p:nvSpPr>
              <p:cNvPr id="18509" name="Rectangle 58"/>
              <p:cNvSpPr/>
              <p:nvPr/>
            </p:nvSpPr>
            <p:spPr>
              <a:xfrm>
                <a:off x="0" y="3702"/>
                <a:ext cx="2608" cy="408"/>
              </a:xfrm>
              <a:prstGeom prst="rect">
                <a:avLst/>
              </a:prstGeom>
              <a:solidFill>
                <a:srgbClr val="AEAC58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510" name="Rectangle 59"/>
              <p:cNvSpPr/>
              <p:nvPr/>
            </p:nvSpPr>
            <p:spPr>
              <a:xfrm>
                <a:off x="0" y="3748"/>
                <a:ext cx="2608" cy="408"/>
              </a:xfrm>
              <a:prstGeom prst="rect">
                <a:avLst/>
              </a:prstGeom>
              <a:solidFill>
                <a:srgbClr val="AEAC58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508" name="AutoShape 60"/>
            <p:cNvSpPr/>
            <p:nvPr/>
          </p:nvSpPr>
          <p:spPr>
            <a:xfrm>
              <a:off x="2426" y="3521"/>
              <a:ext cx="227" cy="589"/>
            </a:xfrm>
            <a:prstGeom prst="cube">
              <a:avLst>
                <a:gd name="adj" fmla="val 25000"/>
              </a:avLst>
            </a:prstGeom>
            <a:solidFill>
              <a:srgbClr val="AEAC58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18475" name="Picture 61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89863" y="2997200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76" name="Picture 62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2088" y="3213100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77" name="Picture 63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5763" y="3213100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78" name="Picture 64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5763" y="3573463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79" name="Picture 65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7625" y="3573463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80" name="Picture 66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5113" y="3644900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81" name="Picture 67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0225" y="3932238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82" name="Picture 68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5113" y="4005263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83" name="Picture 69" descr="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950" y="4330700"/>
            <a:ext cx="3600450" cy="26987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484" name="Group 70"/>
          <p:cNvGrpSpPr/>
          <p:nvPr/>
        </p:nvGrpSpPr>
        <p:grpSpPr>
          <a:xfrm flipH="1">
            <a:off x="5003800" y="5589588"/>
            <a:ext cx="4211638" cy="935037"/>
            <a:chOff x="0" y="3521"/>
            <a:chExt cx="2653" cy="589"/>
          </a:xfrm>
        </p:grpSpPr>
        <p:grpSp>
          <p:nvGrpSpPr>
            <p:cNvPr id="18503" name="Group 71"/>
            <p:cNvGrpSpPr/>
            <p:nvPr/>
          </p:nvGrpSpPr>
          <p:grpSpPr>
            <a:xfrm>
              <a:off x="0" y="3656"/>
              <a:ext cx="2608" cy="454"/>
              <a:chOff x="0" y="3702"/>
              <a:chExt cx="2608" cy="454"/>
            </a:xfrm>
          </p:grpSpPr>
          <p:sp>
            <p:nvSpPr>
              <p:cNvPr id="18505" name="Rectangle 72"/>
              <p:cNvSpPr/>
              <p:nvPr/>
            </p:nvSpPr>
            <p:spPr>
              <a:xfrm>
                <a:off x="0" y="3702"/>
                <a:ext cx="2608" cy="408"/>
              </a:xfrm>
              <a:prstGeom prst="rect">
                <a:avLst/>
              </a:prstGeom>
              <a:solidFill>
                <a:srgbClr val="AEAC58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506" name="Rectangle 73"/>
              <p:cNvSpPr/>
              <p:nvPr/>
            </p:nvSpPr>
            <p:spPr>
              <a:xfrm>
                <a:off x="0" y="3748"/>
                <a:ext cx="2608" cy="408"/>
              </a:xfrm>
              <a:prstGeom prst="rect">
                <a:avLst/>
              </a:prstGeom>
              <a:solidFill>
                <a:srgbClr val="AEAC58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504" name="AutoShape 74"/>
            <p:cNvSpPr/>
            <p:nvPr/>
          </p:nvSpPr>
          <p:spPr>
            <a:xfrm>
              <a:off x="2426" y="3521"/>
              <a:ext cx="227" cy="589"/>
            </a:xfrm>
            <a:prstGeom prst="cube">
              <a:avLst>
                <a:gd name="adj" fmla="val 25000"/>
              </a:avLst>
            </a:prstGeom>
            <a:solidFill>
              <a:srgbClr val="AEAC58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8485" name="Group 75"/>
          <p:cNvGrpSpPr/>
          <p:nvPr/>
        </p:nvGrpSpPr>
        <p:grpSpPr>
          <a:xfrm>
            <a:off x="8316913" y="1022350"/>
            <a:ext cx="782637" cy="750888"/>
            <a:chOff x="5063" y="644"/>
            <a:chExt cx="493" cy="473"/>
          </a:xfrm>
        </p:grpSpPr>
        <p:sp>
          <p:nvSpPr>
            <p:cNvPr id="18501" name="Oval 76"/>
            <p:cNvSpPr/>
            <p:nvPr/>
          </p:nvSpPr>
          <p:spPr>
            <a:xfrm>
              <a:off x="5063" y="644"/>
              <a:ext cx="493" cy="473"/>
            </a:xfrm>
            <a:prstGeom prst="ellipse">
              <a:avLst/>
            </a:prstGeom>
            <a:solidFill>
              <a:srgbClr val="FF964F"/>
            </a:solidFill>
            <a:ln w="9525">
              <a:noFill/>
            </a:ln>
          </p:spPr>
          <p:txBody>
            <a:bodyPr wrap="none" lIns="90000" tIns="46800" rIns="90000" bIns="46800" anchor="ctr" anchorCtr="0"/>
            <a:lstStyle/>
            <a:p>
              <a:r>
                <a:rPr lang="en-US" altLang="zh-CN" sz="3600" dirty="0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18502" name="Oval 77"/>
            <p:cNvSpPr/>
            <p:nvPr/>
          </p:nvSpPr>
          <p:spPr>
            <a:xfrm>
              <a:off x="5126" y="702"/>
              <a:ext cx="385" cy="369"/>
            </a:xfrm>
            <a:prstGeom prst="ellipse">
              <a:avLst/>
            </a:prstGeom>
            <a:solidFill>
              <a:srgbClr val="FF3300"/>
            </a:solidFill>
            <a:ln w="9525">
              <a:noFill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8486" name="Text Box 78"/>
          <p:cNvSpPr txBox="1"/>
          <p:nvPr/>
        </p:nvSpPr>
        <p:spPr>
          <a:xfrm>
            <a:off x="668338" y="5870575"/>
            <a:ext cx="27717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好  好  学  习</a:t>
            </a:r>
          </a:p>
        </p:txBody>
      </p:sp>
      <p:sp>
        <p:nvSpPr>
          <p:cNvPr id="18487" name="Text Box 79"/>
          <p:cNvSpPr txBox="1"/>
          <p:nvPr/>
        </p:nvSpPr>
        <p:spPr>
          <a:xfrm>
            <a:off x="5795963" y="5876925"/>
            <a:ext cx="27717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天  天  向  上</a:t>
            </a:r>
          </a:p>
        </p:txBody>
      </p:sp>
      <p:sp>
        <p:nvSpPr>
          <p:cNvPr id="18488" name="Text Box 80"/>
          <p:cNvSpPr txBox="1"/>
          <p:nvPr/>
        </p:nvSpPr>
        <p:spPr>
          <a:xfrm>
            <a:off x="3678238" y="115888"/>
            <a:ext cx="1109662" cy="4667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</a:rPr>
              <a:t>教学楼</a:t>
            </a:r>
          </a:p>
        </p:txBody>
      </p:sp>
      <p:sp>
        <p:nvSpPr>
          <p:cNvPr id="18489" name="Text Box 81"/>
          <p:cNvSpPr txBox="1"/>
          <p:nvPr/>
        </p:nvSpPr>
        <p:spPr>
          <a:xfrm rot="4620919">
            <a:off x="7489825" y="2208213"/>
            <a:ext cx="1109663" cy="4667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</a:rPr>
              <a:t>图书馆</a:t>
            </a:r>
          </a:p>
        </p:txBody>
      </p:sp>
      <p:sp>
        <p:nvSpPr>
          <p:cNvPr id="18490" name="Text Box 82"/>
          <p:cNvSpPr txBox="1"/>
          <p:nvPr/>
        </p:nvSpPr>
        <p:spPr>
          <a:xfrm>
            <a:off x="655638" y="2314575"/>
            <a:ext cx="1109662" cy="4667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</a:rPr>
              <a:t>体育馆</a:t>
            </a:r>
          </a:p>
        </p:txBody>
      </p:sp>
      <p:sp>
        <p:nvSpPr>
          <p:cNvPr id="18491" name="Line 83"/>
          <p:cNvSpPr/>
          <p:nvPr/>
        </p:nvSpPr>
        <p:spPr>
          <a:xfrm>
            <a:off x="2484438" y="3140075"/>
            <a:ext cx="4032250" cy="0"/>
          </a:xfrm>
          <a:prstGeom prst="line">
            <a:avLst/>
          </a:prstGeom>
          <a:ln w="63500" cap="flat" cmpd="sng">
            <a:solidFill>
              <a:srgbClr val="FF0000"/>
            </a:solidFill>
            <a:prstDash val="lg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92" name="Line 84"/>
          <p:cNvSpPr/>
          <p:nvPr/>
        </p:nvSpPr>
        <p:spPr>
          <a:xfrm rot="5400000">
            <a:off x="3706813" y="3355975"/>
            <a:ext cx="1439862" cy="0"/>
          </a:xfrm>
          <a:prstGeom prst="line">
            <a:avLst/>
          </a:prstGeom>
          <a:ln w="63500" cap="flat" cmpd="sng">
            <a:solidFill>
              <a:srgbClr val="FF0000"/>
            </a:solidFill>
            <a:prstDash val="lg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8493" name="Picture 86" descr="和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36925" y="1339850"/>
            <a:ext cx="1595438" cy="2016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5943" name="Text Box 87"/>
          <p:cNvSpPr txBox="1"/>
          <p:nvPr/>
        </p:nvSpPr>
        <p:spPr>
          <a:xfrm>
            <a:off x="6367463" y="2659063"/>
            <a:ext cx="876300" cy="9239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5400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东</a:t>
            </a:r>
          </a:p>
        </p:txBody>
      </p:sp>
      <p:sp>
        <p:nvSpPr>
          <p:cNvPr id="505944" name="Text Box 88"/>
          <p:cNvSpPr txBox="1"/>
          <p:nvPr/>
        </p:nvSpPr>
        <p:spPr>
          <a:xfrm>
            <a:off x="1547813" y="2649538"/>
            <a:ext cx="876300" cy="9239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5400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西</a:t>
            </a:r>
          </a:p>
        </p:txBody>
      </p:sp>
      <p:sp>
        <p:nvSpPr>
          <p:cNvPr id="505945" name="Text Box 89"/>
          <p:cNvSpPr txBox="1"/>
          <p:nvPr/>
        </p:nvSpPr>
        <p:spPr>
          <a:xfrm>
            <a:off x="3983038" y="908050"/>
            <a:ext cx="876300" cy="9239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5400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北</a:t>
            </a:r>
          </a:p>
        </p:txBody>
      </p:sp>
      <p:sp>
        <p:nvSpPr>
          <p:cNvPr id="505946" name="Text Box 90"/>
          <p:cNvSpPr txBox="1"/>
          <p:nvPr/>
        </p:nvSpPr>
        <p:spPr>
          <a:xfrm>
            <a:off x="3995738" y="3932238"/>
            <a:ext cx="876300" cy="9239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5400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南</a:t>
            </a:r>
          </a:p>
        </p:txBody>
      </p:sp>
      <p:sp>
        <p:nvSpPr>
          <p:cNvPr id="505951" name="Rectangle 95"/>
          <p:cNvSpPr/>
          <p:nvPr/>
        </p:nvSpPr>
        <p:spPr>
          <a:xfrm>
            <a:off x="0" y="5229225"/>
            <a:ext cx="9144000" cy="1295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05947" name="Text Box 91"/>
          <p:cNvSpPr txBox="1"/>
          <p:nvPr/>
        </p:nvSpPr>
        <p:spPr>
          <a:xfrm>
            <a:off x="1776413" y="5524500"/>
            <a:ext cx="49180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 dirty="0">
                <a:solidFill>
                  <a:srgbClr val="CC3399"/>
                </a:solidFill>
                <a:latin typeface="Arial" panose="020B0604020202020204" pitchFamily="34" charset="0"/>
              </a:rPr>
              <a:t>图书馆在操场的</a:t>
            </a:r>
            <a:r>
              <a:rPr lang="en-US" altLang="zh-CN" sz="3600" dirty="0">
                <a:solidFill>
                  <a:srgbClr val="CC3399"/>
                </a:solidFill>
                <a:latin typeface="Arial" panose="020B0604020202020204" pitchFamily="34" charset="0"/>
              </a:rPr>
              <a:t>(      )</a:t>
            </a:r>
            <a:r>
              <a:rPr lang="zh-CN" altLang="en-US" sz="3600" dirty="0">
                <a:solidFill>
                  <a:srgbClr val="CC3399"/>
                </a:solidFill>
                <a:latin typeface="Arial" panose="020B0604020202020204" pitchFamily="34" charset="0"/>
              </a:rPr>
              <a:t>面</a:t>
            </a:r>
          </a:p>
        </p:txBody>
      </p:sp>
      <p:sp>
        <p:nvSpPr>
          <p:cNvPr id="505953" name="Text Box 97"/>
          <p:cNvSpPr txBox="1"/>
          <p:nvPr/>
        </p:nvSpPr>
        <p:spPr>
          <a:xfrm>
            <a:off x="5292725" y="5535613"/>
            <a:ext cx="690563" cy="701675"/>
          </a:xfrm>
          <a:prstGeom prst="rect">
            <a:avLst/>
          </a:prstGeom>
          <a:noFill/>
          <a:ln w="127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4000" dirty="0">
                <a:solidFill>
                  <a:srgbClr val="0000FF"/>
                </a:solidFill>
                <a:latin typeface="Arial" panose="020B0604020202020204" pitchFamily="34" charset="0"/>
              </a:rPr>
              <a:t>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5059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5059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059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5059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hold"/>
                                        <p:tgtEl>
                                          <p:spTgt spid="5059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hold"/>
                                        <p:tgtEl>
                                          <p:spTgt spid="5059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5059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059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autoRev="1" fill="hold"/>
                                        <p:tgtEl>
                                          <p:spTgt spid="5059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autoRev="1" fill="hold"/>
                                        <p:tgtEl>
                                          <p:spTgt spid="5059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5059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5059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autoRev="1" fill="hold"/>
                                        <p:tgtEl>
                                          <p:spTgt spid="5059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autoRev="1" fill="hold"/>
                                        <p:tgtEl>
                                          <p:spTgt spid="5059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5059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5059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hold"/>
                                        <p:tgtEl>
                                          <p:spTgt spid="5059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hold"/>
                                        <p:tgtEl>
                                          <p:spTgt spid="5059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5059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5059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hold"/>
                                        <p:tgtEl>
                                          <p:spTgt spid="5059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hold"/>
                                        <p:tgtEl>
                                          <p:spTgt spid="5059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5059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5059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hold"/>
                                        <p:tgtEl>
                                          <p:spTgt spid="5059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hold"/>
                                        <p:tgtEl>
                                          <p:spTgt spid="5059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5059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5059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hold"/>
                                        <p:tgtEl>
                                          <p:spTgt spid="5059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hold"/>
                                        <p:tgtEl>
                                          <p:spTgt spid="5059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5059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5059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05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5059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5059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5059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5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5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943" grpId="0" animBg="1"/>
      <p:bldP spid="505943" grpId="1" animBg="1"/>
      <p:bldP spid="505944" grpId="0" animBg="1"/>
      <p:bldP spid="505944" grpId="1" animBg="1"/>
      <p:bldP spid="505945" grpId="0" animBg="1"/>
      <p:bldP spid="505945" grpId="1" animBg="1"/>
      <p:bldP spid="505946" grpId="0" animBg="1"/>
      <p:bldP spid="505946" grpId="1" animBg="1"/>
      <p:bldP spid="505951" grpId="0" animBg="1"/>
      <p:bldP spid="505947" grpId="0"/>
      <p:bldP spid="5059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/>
          <p:nvPr/>
        </p:nvSpPr>
        <p:spPr>
          <a:xfrm>
            <a:off x="0" y="620713"/>
            <a:ext cx="9144000" cy="5903912"/>
          </a:xfrm>
          <a:prstGeom prst="rect">
            <a:avLst/>
          </a:prstGeom>
          <a:solidFill>
            <a:srgbClr val="E9E8C2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59" name="Freeform 3"/>
          <p:cNvSpPr/>
          <p:nvPr/>
        </p:nvSpPr>
        <p:spPr>
          <a:xfrm>
            <a:off x="-36512" y="260350"/>
            <a:ext cx="792162" cy="4895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57559556" y="0"/>
              </a:cxn>
              <a:cxn ang="0">
                <a:pos x="0" y="2147483647"/>
              </a:cxn>
              <a:cxn ang="0">
                <a:pos x="0" y="0"/>
              </a:cxn>
            </a:cxnLst>
            <a:rect l="0" t="0" r="0" b="0"/>
            <a:pathLst>
              <a:path w="499" h="3084">
                <a:moveTo>
                  <a:pt x="0" y="0"/>
                </a:moveTo>
                <a:lnTo>
                  <a:pt x="499" y="0"/>
                </a:lnTo>
                <a:lnTo>
                  <a:pt x="0" y="3084"/>
                </a:lnTo>
                <a:lnTo>
                  <a:pt x="0" y="0"/>
                </a:lnTo>
                <a:close/>
              </a:path>
            </a:pathLst>
          </a:custGeom>
          <a:solidFill>
            <a:srgbClr val="C2F1FA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0" name="Freeform 4"/>
          <p:cNvSpPr/>
          <p:nvPr/>
        </p:nvSpPr>
        <p:spPr>
          <a:xfrm>
            <a:off x="7486650" y="268288"/>
            <a:ext cx="1638300" cy="510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87297813" y="1015623763"/>
              </a:cxn>
              <a:cxn ang="0">
                <a:pos x="287297813" y="443547500"/>
              </a:cxn>
              <a:cxn ang="0">
                <a:pos x="0" y="0"/>
              </a:cxn>
            </a:cxnLst>
            <a:rect l="0" t="0" r="0" b="0"/>
            <a:pathLst>
              <a:path w="1032" h="3216">
                <a:moveTo>
                  <a:pt x="0" y="0"/>
                </a:moveTo>
                <a:cubicBezTo>
                  <a:pt x="344" y="0"/>
                  <a:pt x="688" y="0"/>
                  <a:pt x="1032" y="0"/>
                </a:cubicBezTo>
                <a:lnTo>
                  <a:pt x="1022" y="3216"/>
                </a:lnTo>
                <a:lnTo>
                  <a:pt x="114" y="403"/>
                </a:lnTo>
                <a:lnTo>
                  <a:pt x="114" y="176"/>
                </a:lnTo>
                <a:lnTo>
                  <a:pt x="0" y="0"/>
                </a:lnTo>
                <a:close/>
              </a:path>
            </a:pathLst>
          </a:custGeom>
          <a:solidFill>
            <a:srgbClr val="C2F1FA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9461" name="Group 5"/>
          <p:cNvGrpSpPr/>
          <p:nvPr/>
        </p:nvGrpSpPr>
        <p:grpSpPr>
          <a:xfrm rot="-539672" flipH="1">
            <a:off x="-612775" y="836613"/>
            <a:ext cx="2052638" cy="5111750"/>
            <a:chOff x="839" y="255"/>
            <a:chExt cx="1293" cy="3220"/>
          </a:xfrm>
        </p:grpSpPr>
        <p:grpSp>
          <p:nvGrpSpPr>
            <p:cNvPr id="19544" name="Group 6"/>
            <p:cNvGrpSpPr/>
            <p:nvPr/>
          </p:nvGrpSpPr>
          <p:grpSpPr>
            <a:xfrm rot="199197">
              <a:off x="839" y="255"/>
              <a:ext cx="1293" cy="3176"/>
              <a:chOff x="4558" y="346"/>
              <a:chExt cx="1202" cy="3402"/>
            </a:xfrm>
          </p:grpSpPr>
          <p:sp>
            <p:nvSpPr>
              <p:cNvPr id="19547" name="Line 7"/>
              <p:cNvSpPr/>
              <p:nvPr/>
            </p:nvSpPr>
            <p:spPr>
              <a:xfrm flipH="1" flipV="1">
                <a:off x="4558" y="391"/>
                <a:ext cx="1134" cy="3357"/>
              </a:xfrm>
              <a:prstGeom prst="line">
                <a:avLst/>
              </a:prstGeom>
              <a:ln w="381000" cap="flat" cmpd="sng">
                <a:solidFill>
                  <a:srgbClr val="AEAC58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48" name="Line 8"/>
              <p:cNvSpPr/>
              <p:nvPr/>
            </p:nvSpPr>
            <p:spPr>
              <a:xfrm flipH="1" flipV="1">
                <a:off x="4649" y="346"/>
                <a:ext cx="1111" cy="331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545" name="Line 9"/>
            <p:cNvSpPr/>
            <p:nvPr/>
          </p:nvSpPr>
          <p:spPr>
            <a:xfrm flipH="1" flipV="1">
              <a:off x="975" y="255"/>
              <a:ext cx="1043" cy="317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6" name="Line 10"/>
            <p:cNvSpPr/>
            <p:nvPr/>
          </p:nvSpPr>
          <p:spPr>
            <a:xfrm flipH="1" flipV="1">
              <a:off x="839" y="300"/>
              <a:ext cx="998" cy="317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9462" name="Picture 11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288" y="1123950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63" name="Group 12"/>
          <p:cNvGrpSpPr/>
          <p:nvPr/>
        </p:nvGrpSpPr>
        <p:grpSpPr>
          <a:xfrm>
            <a:off x="7235825" y="836613"/>
            <a:ext cx="2052638" cy="5111750"/>
            <a:chOff x="839" y="255"/>
            <a:chExt cx="1293" cy="3220"/>
          </a:xfrm>
        </p:grpSpPr>
        <p:grpSp>
          <p:nvGrpSpPr>
            <p:cNvPr id="19539" name="Group 13"/>
            <p:cNvGrpSpPr/>
            <p:nvPr/>
          </p:nvGrpSpPr>
          <p:grpSpPr>
            <a:xfrm rot="199197">
              <a:off x="839" y="255"/>
              <a:ext cx="1293" cy="3176"/>
              <a:chOff x="4558" y="346"/>
              <a:chExt cx="1202" cy="3402"/>
            </a:xfrm>
          </p:grpSpPr>
          <p:sp>
            <p:nvSpPr>
              <p:cNvPr id="19542" name="Line 14"/>
              <p:cNvSpPr/>
              <p:nvPr/>
            </p:nvSpPr>
            <p:spPr>
              <a:xfrm flipH="1" flipV="1">
                <a:off x="4558" y="391"/>
                <a:ext cx="1134" cy="3357"/>
              </a:xfrm>
              <a:prstGeom prst="line">
                <a:avLst/>
              </a:prstGeom>
              <a:ln w="381000" cap="flat" cmpd="sng">
                <a:solidFill>
                  <a:srgbClr val="AEAC58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43" name="Line 15"/>
              <p:cNvSpPr/>
              <p:nvPr/>
            </p:nvSpPr>
            <p:spPr>
              <a:xfrm flipH="1" flipV="1">
                <a:off x="4649" y="346"/>
                <a:ext cx="1111" cy="331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540" name="Line 16"/>
            <p:cNvSpPr/>
            <p:nvPr/>
          </p:nvSpPr>
          <p:spPr>
            <a:xfrm flipH="1" flipV="1">
              <a:off x="975" y="255"/>
              <a:ext cx="1043" cy="317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541" name="Line 17"/>
            <p:cNvSpPr/>
            <p:nvPr/>
          </p:nvSpPr>
          <p:spPr>
            <a:xfrm flipH="1" flipV="1">
              <a:off x="839" y="300"/>
              <a:ext cx="998" cy="317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9464" name="Picture 18" descr="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4292600"/>
            <a:ext cx="3600450" cy="269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5" name="Picture 19" descr="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325" y="4330700"/>
            <a:ext cx="3600450" cy="269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6" name="Picture 20" descr="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4365625"/>
            <a:ext cx="3600450" cy="269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7" name="Picture 21" descr="哈哈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113" y="-171450"/>
            <a:ext cx="3348037" cy="2509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8" name="Picture 22" descr="D008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3716338"/>
            <a:ext cx="517525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9" name="Picture 23" descr="D005s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900" y="5229225"/>
            <a:ext cx="574675" cy="863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70" name="Group 24"/>
          <p:cNvGrpSpPr/>
          <p:nvPr/>
        </p:nvGrpSpPr>
        <p:grpSpPr>
          <a:xfrm>
            <a:off x="1692275" y="5221288"/>
            <a:ext cx="2014538" cy="871537"/>
            <a:chOff x="1066" y="3203"/>
            <a:chExt cx="1269" cy="549"/>
          </a:xfrm>
        </p:grpSpPr>
        <p:pic>
          <p:nvPicPr>
            <p:cNvPr id="19535" name="Picture 25" descr="D005s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73" y="3208"/>
              <a:ext cx="362" cy="5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536" name="Picture 26" descr="D005s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66" y="3203"/>
              <a:ext cx="362" cy="5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537" name="Picture 27" descr="D005s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83" y="3203"/>
              <a:ext cx="362" cy="5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538" name="Picture 28" descr="D005s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5" y="3203"/>
              <a:ext cx="362" cy="54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9471" name="Picture 29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1771650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2" name="Picture 30" descr="D002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6138" y="981075"/>
            <a:ext cx="615950" cy="649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3" name="Picture 31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963" y="188913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4" name="Picture 32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692150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5" name="Picture 33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425" y="476250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6" name="Picture 34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4150" y="188913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7" name="Picture 35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5950" y="258763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8" name="Picture 36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350" y="331788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9" name="Picture 37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2213" y="260350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80" name="Picture 38" descr="未标题-1 拷贝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350" y="260350"/>
            <a:ext cx="5473700" cy="4103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81" name="Picture 39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813" y="404813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82" name="Picture 40" descr="上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4925" y="981075"/>
            <a:ext cx="7839075" cy="587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83" name="Picture 41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3288" y="404813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84" name="Picture 42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3788" y="620713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85" name="Picture 43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213" y="1196975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86" name="Picture 44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650" y="1771650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87" name="Picture 45" descr="我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80975" y="1412875"/>
            <a:ext cx="4140200" cy="3103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88" name="Picture 46" descr="dj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462343">
            <a:off x="6119813" y="260350"/>
            <a:ext cx="6048375" cy="453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89" name="Picture 47" descr="D002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325" y="981075"/>
            <a:ext cx="615950" cy="649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90" name="Picture 48" descr="D002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625" y="763588"/>
            <a:ext cx="615950" cy="649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91" name="Picture 49" descr="D002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4838" y="981075"/>
            <a:ext cx="615950" cy="649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92" name="Picture 50" descr="D002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2175" y="1196975"/>
            <a:ext cx="615950" cy="649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93" name="Picture 51" descr="D008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3932238"/>
            <a:ext cx="517525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94" name="Picture 52" descr="D008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5825" y="3860800"/>
            <a:ext cx="517525" cy="1008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95" name="Picture 53" descr="D008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8888" y="3932238"/>
            <a:ext cx="517525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96" name="Picture 54" descr="D008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250" y="3932238"/>
            <a:ext cx="517525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97" name="Picture 55" descr="哈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773362" y="3644900"/>
            <a:ext cx="6038850" cy="45275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98" name="Group 56"/>
          <p:cNvGrpSpPr/>
          <p:nvPr/>
        </p:nvGrpSpPr>
        <p:grpSpPr>
          <a:xfrm>
            <a:off x="0" y="5589588"/>
            <a:ext cx="4211638" cy="935037"/>
            <a:chOff x="0" y="3521"/>
            <a:chExt cx="2653" cy="589"/>
          </a:xfrm>
        </p:grpSpPr>
        <p:grpSp>
          <p:nvGrpSpPr>
            <p:cNvPr id="19531" name="Group 57"/>
            <p:cNvGrpSpPr/>
            <p:nvPr/>
          </p:nvGrpSpPr>
          <p:grpSpPr>
            <a:xfrm>
              <a:off x="0" y="3656"/>
              <a:ext cx="2608" cy="454"/>
              <a:chOff x="0" y="3702"/>
              <a:chExt cx="2608" cy="454"/>
            </a:xfrm>
          </p:grpSpPr>
          <p:sp>
            <p:nvSpPr>
              <p:cNvPr id="19533" name="Rectangle 58"/>
              <p:cNvSpPr/>
              <p:nvPr/>
            </p:nvSpPr>
            <p:spPr>
              <a:xfrm>
                <a:off x="0" y="3702"/>
                <a:ext cx="2608" cy="408"/>
              </a:xfrm>
              <a:prstGeom prst="rect">
                <a:avLst/>
              </a:prstGeom>
              <a:solidFill>
                <a:srgbClr val="AEAC58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534" name="Rectangle 59"/>
              <p:cNvSpPr/>
              <p:nvPr/>
            </p:nvSpPr>
            <p:spPr>
              <a:xfrm>
                <a:off x="0" y="3748"/>
                <a:ext cx="2608" cy="408"/>
              </a:xfrm>
              <a:prstGeom prst="rect">
                <a:avLst/>
              </a:prstGeom>
              <a:solidFill>
                <a:srgbClr val="AEAC58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532" name="AutoShape 60"/>
            <p:cNvSpPr/>
            <p:nvPr/>
          </p:nvSpPr>
          <p:spPr>
            <a:xfrm>
              <a:off x="2426" y="3521"/>
              <a:ext cx="227" cy="589"/>
            </a:xfrm>
            <a:prstGeom prst="cube">
              <a:avLst>
                <a:gd name="adj" fmla="val 25000"/>
              </a:avLst>
            </a:prstGeom>
            <a:solidFill>
              <a:srgbClr val="AEAC58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19499" name="Picture 61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89863" y="2997200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500" name="Picture 62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2088" y="3213100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501" name="Picture 63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5763" y="3213100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502" name="Picture 64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5763" y="3573463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503" name="Picture 65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7625" y="3573463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504" name="Picture 66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5113" y="3644900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505" name="Picture 67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0225" y="3932238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506" name="Picture 68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5113" y="4005263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507" name="Picture 69" descr="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950" y="4330700"/>
            <a:ext cx="3600450" cy="26987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508" name="Group 70"/>
          <p:cNvGrpSpPr/>
          <p:nvPr/>
        </p:nvGrpSpPr>
        <p:grpSpPr>
          <a:xfrm flipH="1">
            <a:off x="5003800" y="5589588"/>
            <a:ext cx="4211638" cy="935037"/>
            <a:chOff x="0" y="3521"/>
            <a:chExt cx="2653" cy="589"/>
          </a:xfrm>
        </p:grpSpPr>
        <p:grpSp>
          <p:nvGrpSpPr>
            <p:cNvPr id="19527" name="Group 71"/>
            <p:cNvGrpSpPr/>
            <p:nvPr/>
          </p:nvGrpSpPr>
          <p:grpSpPr>
            <a:xfrm>
              <a:off x="0" y="3656"/>
              <a:ext cx="2608" cy="454"/>
              <a:chOff x="0" y="3702"/>
              <a:chExt cx="2608" cy="454"/>
            </a:xfrm>
          </p:grpSpPr>
          <p:sp>
            <p:nvSpPr>
              <p:cNvPr id="19529" name="Rectangle 72"/>
              <p:cNvSpPr/>
              <p:nvPr/>
            </p:nvSpPr>
            <p:spPr>
              <a:xfrm>
                <a:off x="0" y="3702"/>
                <a:ext cx="2608" cy="408"/>
              </a:xfrm>
              <a:prstGeom prst="rect">
                <a:avLst/>
              </a:prstGeom>
              <a:solidFill>
                <a:srgbClr val="AEAC58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9530" name="Rectangle 73"/>
              <p:cNvSpPr/>
              <p:nvPr/>
            </p:nvSpPr>
            <p:spPr>
              <a:xfrm>
                <a:off x="0" y="3748"/>
                <a:ext cx="2608" cy="408"/>
              </a:xfrm>
              <a:prstGeom prst="rect">
                <a:avLst/>
              </a:prstGeom>
              <a:solidFill>
                <a:srgbClr val="AEAC58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528" name="AutoShape 74"/>
            <p:cNvSpPr/>
            <p:nvPr/>
          </p:nvSpPr>
          <p:spPr>
            <a:xfrm>
              <a:off x="2426" y="3521"/>
              <a:ext cx="227" cy="589"/>
            </a:xfrm>
            <a:prstGeom prst="cube">
              <a:avLst>
                <a:gd name="adj" fmla="val 25000"/>
              </a:avLst>
            </a:prstGeom>
            <a:solidFill>
              <a:srgbClr val="AEAC58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9509" name="Group 75"/>
          <p:cNvGrpSpPr/>
          <p:nvPr/>
        </p:nvGrpSpPr>
        <p:grpSpPr>
          <a:xfrm>
            <a:off x="8316913" y="1022350"/>
            <a:ext cx="782637" cy="750888"/>
            <a:chOff x="5063" y="644"/>
            <a:chExt cx="493" cy="473"/>
          </a:xfrm>
        </p:grpSpPr>
        <p:sp>
          <p:nvSpPr>
            <p:cNvPr id="19525" name="Oval 76"/>
            <p:cNvSpPr/>
            <p:nvPr/>
          </p:nvSpPr>
          <p:spPr>
            <a:xfrm>
              <a:off x="5063" y="644"/>
              <a:ext cx="493" cy="473"/>
            </a:xfrm>
            <a:prstGeom prst="ellipse">
              <a:avLst/>
            </a:prstGeom>
            <a:solidFill>
              <a:srgbClr val="FF964F"/>
            </a:solidFill>
            <a:ln w="9525">
              <a:noFill/>
            </a:ln>
          </p:spPr>
          <p:txBody>
            <a:bodyPr wrap="none" lIns="90000" tIns="46800" rIns="90000" bIns="46800" anchor="ctr" anchorCtr="0"/>
            <a:lstStyle/>
            <a:p>
              <a:r>
                <a:rPr lang="en-US" altLang="zh-CN" sz="3600" dirty="0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19526" name="Oval 77"/>
            <p:cNvSpPr/>
            <p:nvPr/>
          </p:nvSpPr>
          <p:spPr>
            <a:xfrm>
              <a:off x="5126" y="702"/>
              <a:ext cx="385" cy="369"/>
            </a:xfrm>
            <a:prstGeom prst="ellipse">
              <a:avLst/>
            </a:prstGeom>
            <a:solidFill>
              <a:srgbClr val="FF3300"/>
            </a:solidFill>
            <a:ln w="9525">
              <a:noFill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9510" name="Text Box 78"/>
          <p:cNvSpPr txBox="1"/>
          <p:nvPr/>
        </p:nvSpPr>
        <p:spPr>
          <a:xfrm>
            <a:off x="668338" y="5870575"/>
            <a:ext cx="27717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好  好  学  习</a:t>
            </a:r>
          </a:p>
        </p:txBody>
      </p:sp>
      <p:sp>
        <p:nvSpPr>
          <p:cNvPr id="19511" name="Text Box 79"/>
          <p:cNvSpPr txBox="1"/>
          <p:nvPr/>
        </p:nvSpPr>
        <p:spPr>
          <a:xfrm>
            <a:off x="5795963" y="5876925"/>
            <a:ext cx="27717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天  天  向  上</a:t>
            </a:r>
          </a:p>
        </p:txBody>
      </p:sp>
      <p:sp>
        <p:nvSpPr>
          <p:cNvPr id="19512" name="Text Box 80"/>
          <p:cNvSpPr txBox="1"/>
          <p:nvPr/>
        </p:nvSpPr>
        <p:spPr>
          <a:xfrm>
            <a:off x="3678238" y="115888"/>
            <a:ext cx="1109662" cy="4667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</a:rPr>
              <a:t>教学楼</a:t>
            </a:r>
          </a:p>
        </p:txBody>
      </p:sp>
      <p:sp>
        <p:nvSpPr>
          <p:cNvPr id="19513" name="Text Box 81"/>
          <p:cNvSpPr txBox="1"/>
          <p:nvPr/>
        </p:nvSpPr>
        <p:spPr>
          <a:xfrm rot="4620919">
            <a:off x="7489825" y="2208213"/>
            <a:ext cx="1109663" cy="4667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</a:rPr>
              <a:t>图书馆</a:t>
            </a:r>
          </a:p>
        </p:txBody>
      </p:sp>
      <p:sp>
        <p:nvSpPr>
          <p:cNvPr id="19514" name="Text Box 82"/>
          <p:cNvSpPr txBox="1"/>
          <p:nvPr/>
        </p:nvSpPr>
        <p:spPr>
          <a:xfrm>
            <a:off x="655638" y="2314575"/>
            <a:ext cx="1109662" cy="4667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</a:rPr>
              <a:t>体育馆</a:t>
            </a:r>
          </a:p>
        </p:txBody>
      </p:sp>
      <p:sp>
        <p:nvSpPr>
          <p:cNvPr id="19515" name="Line 83"/>
          <p:cNvSpPr/>
          <p:nvPr/>
        </p:nvSpPr>
        <p:spPr>
          <a:xfrm>
            <a:off x="2484438" y="3140075"/>
            <a:ext cx="4032250" cy="0"/>
          </a:xfrm>
          <a:prstGeom prst="line">
            <a:avLst/>
          </a:prstGeom>
          <a:ln w="63500" cap="flat" cmpd="sng">
            <a:solidFill>
              <a:srgbClr val="FF0000"/>
            </a:solidFill>
            <a:prstDash val="lg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516" name="Line 84"/>
          <p:cNvSpPr/>
          <p:nvPr/>
        </p:nvSpPr>
        <p:spPr>
          <a:xfrm rot="5400000">
            <a:off x="3706813" y="3355975"/>
            <a:ext cx="1439862" cy="0"/>
          </a:xfrm>
          <a:prstGeom prst="line">
            <a:avLst/>
          </a:prstGeom>
          <a:ln w="63500" cap="flat" cmpd="sng">
            <a:solidFill>
              <a:srgbClr val="FF0000"/>
            </a:solidFill>
            <a:prstDash val="lg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9517" name="Picture 85" descr="和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36925" y="1339850"/>
            <a:ext cx="1595438" cy="2016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6902" name="Text Box 86"/>
          <p:cNvSpPr txBox="1"/>
          <p:nvPr/>
        </p:nvSpPr>
        <p:spPr>
          <a:xfrm>
            <a:off x="6367463" y="2659063"/>
            <a:ext cx="876300" cy="9239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5400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东</a:t>
            </a:r>
          </a:p>
        </p:txBody>
      </p:sp>
      <p:sp>
        <p:nvSpPr>
          <p:cNvPr id="546903" name="Text Box 87"/>
          <p:cNvSpPr txBox="1"/>
          <p:nvPr/>
        </p:nvSpPr>
        <p:spPr>
          <a:xfrm>
            <a:off x="1547813" y="2649538"/>
            <a:ext cx="876300" cy="9239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5400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西</a:t>
            </a:r>
          </a:p>
        </p:txBody>
      </p:sp>
      <p:sp>
        <p:nvSpPr>
          <p:cNvPr id="546904" name="Text Box 88"/>
          <p:cNvSpPr txBox="1"/>
          <p:nvPr/>
        </p:nvSpPr>
        <p:spPr>
          <a:xfrm>
            <a:off x="3983038" y="908050"/>
            <a:ext cx="876300" cy="9239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5400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北</a:t>
            </a:r>
          </a:p>
        </p:txBody>
      </p:sp>
      <p:sp>
        <p:nvSpPr>
          <p:cNvPr id="546905" name="Text Box 89"/>
          <p:cNvSpPr txBox="1"/>
          <p:nvPr/>
        </p:nvSpPr>
        <p:spPr>
          <a:xfrm>
            <a:off x="3995738" y="3932238"/>
            <a:ext cx="876300" cy="9239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5400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南</a:t>
            </a:r>
          </a:p>
        </p:txBody>
      </p:sp>
      <p:sp>
        <p:nvSpPr>
          <p:cNvPr id="546906" name="Rectangle 90"/>
          <p:cNvSpPr/>
          <p:nvPr/>
        </p:nvSpPr>
        <p:spPr>
          <a:xfrm>
            <a:off x="0" y="5229225"/>
            <a:ext cx="9144000" cy="1295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46907" name="Text Box 91"/>
          <p:cNvSpPr txBox="1"/>
          <p:nvPr/>
        </p:nvSpPr>
        <p:spPr>
          <a:xfrm>
            <a:off x="1776413" y="5524500"/>
            <a:ext cx="49180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 dirty="0">
                <a:solidFill>
                  <a:srgbClr val="CC3399"/>
                </a:solidFill>
                <a:latin typeface="Arial" panose="020B0604020202020204" pitchFamily="34" charset="0"/>
              </a:rPr>
              <a:t>体育馆在操场的</a:t>
            </a:r>
            <a:r>
              <a:rPr lang="en-US" altLang="zh-CN" sz="3600" dirty="0">
                <a:solidFill>
                  <a:srgbClr val="CC3399"/>
                </a:solidFill>
                <a:latin typeface="Arial" panose="020B0604020202020204" pitchFamily="34" charset="0"/>
              </a:rPr>
              <a:t>(      )</a:t>
            </a:r>
            <a:r>
              <a:rPr lang="zh-CN" altLang="en-US" sz="3600" dirty="0">
                <a:solidFill>
                  <a:srgbClr val="CC3399"/>
                </a:solidFill>
                <a:latin typeface="Arial" panose="020B0604020202020204" pitchFamily="34" charset="0"/>
              </a:rPr>
              <a:t>面</a:t>
            </a:r>
          </a:p>
        </p:txBody>
      </p:sp>
      <p:sp>
        <p:nvSpPr>
          <p:cNvPr id="546908" name="Text Box 92"/>
          <p:cNvSpPr txBox="1"/>
          <p:nvPr/>
        </p:nvSpPr>
        <p:spPr>
          <a:xfrm>
            <a:off x="5292725" y="5535613"/>
            <a:ext cx="690563" cy="701675"/>
          </a:xfrm>
          <a:prstGeom prst="rect">
            <a:avLst/>
          </a:prstGeom>
          <a:noFill/>
          <a:ln w="127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4000" dirty="0">
                <a:solidFill>
                  <a:srgbClr val="0000FF"/>
                </a:solidFill>
                <a:latin typeface="Arial" panose="020B0604020202020204" pitchFamily="34" charset="0"/>
              </a:rPr>
              <a:t>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5469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5469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469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5469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hold"/>
                                        <p:tgtEl>
                                          <p:spTgt spid="5469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hold"/>
                                        <p:tgtEl>
                                          <p:spTgt spid="5469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5469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469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autoRev="1" fill="hold"/>
                                        <p:tgtEl>
                                          <p:spTgt spid="5469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autoRev="1" fill="hold"/>
                                        <p:tgtEl>
                                          <p:spTgt spid="5469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5469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5469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autoRev="1" fill="hold"/>
                                        <p:tgtEl>
                                          <p:spTgt spid="5469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autoRev="1" fill="hold"/>
                                        <p:tgtEl>
                                          <p:spTgt spid="5469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5469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5469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hold"/>
                                        <p:tgtEl>
                                          <p:spTgt spid="5469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hold"/>
                                        <p:tgtEl>
                                          <p:spTgt spid="5469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5469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5469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hold"/>
                                        <p:tgtEl>
                                          <p:spTgt spid="5469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hold"/>
                                        <p:tgtEl>
                                          <p:spTgt spid="5469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5469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5469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hold"/>
                                        <p:tgtEl>
                                          <p:spTgt spid="5469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hold"/>
                                        <p:tgtEl>
                                          <p:spTgt spid="5469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5469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5469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hold"/>
                                        <p:tgtEl>
                                          <p:spTgt spid="5469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hold"/>
                                        <p:tgtEl>
                                          <p:spTgt spid="5469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5469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5469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46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5469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546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546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6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6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902" grpId="0" animBg="1"/>
      <p:bldP spid="546902" grpId="1" animBg="1"/>
      <p:bldP spid="546903" grpId="0" animBg="1"/>
      <p:bldP spid="546903" grpId="1" animBg="1"/>
      <p:bldP spid="546904" grpId="0" animBg="1"/>
      <p:bldP spid="546904" grpId="1" animBg="1"/>
      <p:bldP spid="546905" grpId="0" animBg="1"/>
      <p:bldP spid="546905" grpId="1" animBg="1"/>
      <p:bldP spid="546906" grpId="0" animBg="1"/>
      <p:bldP spid="546907" grpId="0"/>
      <p:bldP spid="5469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/>
          <p:nvPr/>
        </p:nvSpPr>
        <p:spPr>
          <a:xfrm>
            <a:off x="0" y="620713"/>
            <a:ext cx="9144000" cy="5903912"/>
          </a:xfrm>
          <a:prstGeom prst="rect">
            <a:avLst/>
          </a:prstGeom>
          <a:solidFill>
            <a:srgbClr val="E9E8C2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83" name="Freeform 3"/>
          <p:cNvSpPr/>
          <p:nvPr/>
        </p:nvSpPr>
        <p:spPr>
          <a:xfrm>
            <a:off x="-36512" y="260350"/>
            <a:ext cx="792162" cy="4895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57559556" y="0"/>
              </a:cxn>
              <a:cxn ang="0">
                <a:pos x="0" y="2147483647"/>
              </a:cxn>
              <a:cxn ang="0">
                <a:pos x="0" y="0"/>
              </a:cxn>
            </a:cxnLst>
            <a:rect l="0" t="0" r="0" b="0"/>
            <a:pathLst>
              <a:path w="499" h="3084">
                <a:moveTo>
                  <a:pt x="0" y="0"/>
                </a:moveTo>
                <a:lnTo>
                  <a:pt x="499" y="0"/>
                </a:lnTo>
                <a:lnTo>
                  <a:pt x="0" y="3084"/>
                </a:lnTo>
                <a:lnTo>
                  <a:pt x="0" y="0"/>
                </a:lnTo>
                <a:close/>
              </a:path>
            </a:pathLst>
          </a:custGeom>
          <a:solidFill>
            <a:srgbClr val="C2F1FA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4" name="Freeform 4"/>
          <p:cNvSpPr/>
          <p:nvPr/>
        </p:nvSpPr>
        <p:spPr>
          <a:xfrm>
            <a:off x="7486650" y="268288"/>
            <a:ext cx="1638300" cy="510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87297813" y="1015623763"/>
              </a:cxn>
              <a:cxn ang="0">
                <a:pos x="287297813" y="443547500"/>
              </a:cxn>
              <a:cxn ang="0">
                <a:pos x="0" y="0"/>
              </a:cxn>
            </a:cxnLst>
            <a:rect l="0" t="0" r="0" b="0"/>
            <a:pathLst>
              <a:path w="1032" h="3216">
                <a:moveTo>
                  <a:pt x="0" y="0"/>
                </a:moveTo>
                <a:cubicBezTo>
                  <a:pt x="344" y="0"/>
                  <a:pt x="688" y="0"/>
                  <a:pt x="1032" y="0"/>
                </a:cubicBezTo>
                <a:lnTo>
                  <a:pt x="1022" y="3216"/>
                </a:lnTo>
                <a:lnTo>
                  <a:pt x="114" y="403"/>
                </a:lnTo>
                <a:lnTo>
                  <a:pt x="114" y="176"/>
                </a:lnTo>
                <a:lnTo>
                  <a:pt x="0" y="0"/>
                </a:lnTo>
                <a:close/>
              </a:path>
            </a:pathLst>
          </a:custGeom>
          <a:solidFill>
            <a:srgbClr val="C2F1FA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0485" name="Group 5"/>
          <p:cNvGrpSpPr/>
          <p:nvPr/>
        </p:nvGrpSpPr>
        <p:grpSpPr>
          <a:xfrm rot="-539672" flipH="1">
            <a:off x="-612775" y="836613"/>
            <a:ext cx="2052638" cy="5111750"/>
            <a:chOff x="839" y="255"/>
            <a:chExt cx="1293" cy="3220"/>
          </a:xfrm>
        </p:grpSpPr>
        <p:grpSp>
          <p:nvGrpSpPr>
            <p:cNvPr id="20568" name="Group 6"/>
            <p:cNvGrpSpPr/>
            <p:nvPr/>
          </p:nvGrpSpPr>
          <p:grpSpPr>
            <a:xfrm rot="199197">
              <a:off x="839" y="255"/>
              <a:ext cx="1293" cy="3176"/>
              <a:chOff x="4558" y="346"/>
              <a:chExt cx="1202" cy="3402"/>
            </a:xfrm>
          </p:grpSpPr>
          <p:sp>
            <p:nvSpPr>
              <p:cNvPr id="20571" name="Line 7"/>
              <p:cNvSpPr/>
              <p:nvPr/>
            </p:nvSpPr>
            <p:spPr>
              <a:xfrm flipH="1" flipV="1">
                <a:off x="4558" y="391"/>
                <a:ext cx="1134" cy="3357"/>
              </a:xfrm>
              <a:prstGeom prst="line">
                <a:avLst/>
              </a:prstGeom>
              <a:ln w="381000" cap="flat" cmpd="sng">
                <a:solidFill>
                  <a:srgbClr val="AEAC58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72" name="Line 8"/>
              <p:cNvSpPr/>
              <p:nvPr/>
            </p:nvSpPr>
            <p:spPr>
              <a:xfrm flipH="1" flipV="1">
                <a:off x="4649" y="346"/>
                <a:ext cx="1111" cy="331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0569" name="Line 9"/>
            <p:cNvSpPr/>
            <p:nvPr/>
          </p:nvSpPr>
          <p:spPr>
            <a:xfrm flipH="1" flipV="1">
              <a:off x="975" y="255"/>
              <a:ext cx="1043" cy="317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0" name="Line 10"/>
            <p:cNvSpPr/>
            <p:nvPr/>
          </p:nvSpPr>
          <p:spPr>
            <a:xfrm flipH="1" flipV="1">
              <a:off x="839" y="300"/>
              <a:ext cx="998" cy="317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0486" name="Picture 11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288" y="1123950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487" name="Group 12"/>
          <p:cNvGrpSpPr/>
          <p:nvPr/>
        </p:nvGrpSpPr>
        <p:grpSpPr>
          <a:xfrm>
            <a:off x="7235825" y="836613"/>
            <a:ext cx="2052638" cy="5111750"/>
            <a:chOff x="839" y="255"/>
            <a:chExt cx="1293" cy="3220"/>
          </a:xfrm>
        </p:grpSpPr>
        <p:grpSp>
          <p:nvGrpSpPr>
            <p:cNvPr id="20563" name="Group 13"/>
            <p:cNvGrpSpPr/>
            <p:nvPr/>
          </p:nvGrpSpPr>
          <p:grpSpPr>
            <a:xfrm rot="199197">
              <a:off x="839" y="255"/>
              <a:ext cx="1293" cy="3176"/>
              <a:chOff x="4558" y="346"/>
              <a:chExt cx="1202" cy="3402"/>
            </a:xfrm>
          </p:grpSpPr>
          <p:sp>
            <p:nvSpPr>
              <p:cNvPr id="20566" name="Line 14"/>
              <p:cNvSpPr/>
              <p:nvPr/>
            </p:nvSpPr>
            <p:spPr>
              <a:xfrm flipH="1" flipV="1">
                <a:off x="4558" y="391"/>
                <a:ext cx="1134" cy="3357"/>
              </a:xfrm>
              <a:prstGeom prst="line">
                <a:avLst/>
              </a:prstGeom>
              <a:ln w="381000" cap="flat" cmpd="sng">
                <a:solidFill>
                  <a:srgbClr val="AEAC58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567" name="Line 15"/>
              <p:cNvSpPr/>
              <p:nvPr/>
            </p:nvSpPr>
            <p:spPr>
              <a:xfrm flipH="1" flipV="1">
                <a:off x="4649" y="346"/>
                <a:ext cx="1111" cy="331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0564" name="Line 16"/>
            <p:cNvSpPr/>
            <p:nvPr/>
          </p:nvSpPr>
          <p:spPr>
            <a:xfrm flipH="1" flipV="1">
              <a:off x="975" y="255"/>
              <a:ext cx="1043" cy="317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5" name="Line 17"/>
            <p:cNvSpPr/>
            <p:nvPr/>
          </p:nvSpPr>
          <p:spPr>
            <a:xfrm flipH="1" flipV="1">
              <a:off x="839" y="300"/>
              <a:ext cx="998" cy="317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0488" name="Picture 18" descr="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4292600"/>
            <a:ext cx="3600450" cy="269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9" name="Picture 19" descr="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325" y="4330700"/>
            <a:ext cx="3600450" cy="269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0" name="Picture 20" descr="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4365625"/>
            <a:ext cx="3600450" cy="269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1" name="Picture 21" descr="哈哈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113" y="-171450"/>
            <a:ext cx="3348037" cy="2509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2" name="Picture 22" descr="D008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3716338"/>
            <a:ext cx="517525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3" name="Picture 23" descr="D005s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900" y="5229225"/>
            <a:ext cx="574675" cy="863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494" name="Group 24"/>
          <p:cNvGrpSpPr/>
          <p:nvPr/>
        </p:nvGrpSpPr>
        <p:grpSpPr>
          <a:xfrm>
            <a:off x="1692275" y="5221288"/>
            <a:ext cx="2014538" cy="871537"/>
            <a:chOff x="1066" y="3203"/>
            <a:chExt cx="1269" cy="549"/>
          </a:xfrm>
        </p:grpSpPr>
        <p:pic>
          <p:nvPicPr>
            <p:cNvPr id="20559" name="Picture 25" descr="D005s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73" y="3208"/>
              <a:ext cx="362" cy="5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60" name="Picture 26" descr="D005s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66" y="3203"/>
              <a:ext cx="362" cy="5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61" name="Picture 27" descr="D005s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83" y="3203"/>
              <a:ext cx="362" cy="5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62" name="Picture 28" descr="D005s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5" y="3203"/>
              <a:ext cx="362" cy="54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0495" name="Picture 29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1771650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6" name="Picture 30" descr="D002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6138" y="981075"/>
            <a:ext cx="615950" cy="649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7" name="Picture 31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963" y="188913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8" name="Picture 32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692150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9" name="Picture 33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425" y="476250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0" name="Picture 34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4150" y="188913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1" name="Picture 35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5950" y="258763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2" name="Picture 36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350" y="331788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3" name="Picture 37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2213" y="260350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4" name="Picture 38" descr="未标题-1 拷贝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350" y="260350"/>
            <a:ext cx="5473700" cy="4103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5" name="Picture 39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813" y="404813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6" name="Picture 40" descr="上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4925" y="981075"/>
            <a:ext cx="7839075" cy="587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7" name="Picture 41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3288" y="404813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8" name="Picture 42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3788" y="620713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9" name="Picture 43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213" y="1196975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0" name="Picture 44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650" y="1771650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1" name="Picture 45" descr="我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80975" y="1412875"/>
            <a:ext cx="4140200" cy="3103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2" name="Picture 46" descr="dj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462343">
            <a:off x="6119813" y="260350"/>
            <a:ext cx="6048375" cy="453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3" name="Picture 47" descr="D002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325" y="981075"/>
            <a:ext cx="615950" cy="649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4" name="Picture 48" descr="D002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625" y="763588"/>
            <a:ext cx="615950" cy="649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5" name="Picture 49" descr="D002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4838" y="981075"/>
            <a:ext cx="615950" cy="649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6" name="Picture 50" descr="D002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2175" y="1196975"/>
            <a:ext cx="615950" cy="649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7" name="Picture 51" descr="D008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3932238"/>
            <a:ext cx="517525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8" name="Picture 52" descr="D008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5825" y="3860800"/>
            <a:ext cx="517525" cy="1008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9" name="Picture 53" descr="D008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8888" y="3932238"/>
            <a:ext cx="517525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0" name="Picture 54" descr="D008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250" y="3932238"/>
            <a:ext cx="517525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1" name="Picture 55" descr="哈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773362" y="3644900"/>
            <a:ext cx="6038850" cy="45275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22" name="Group 56"/>
          <p:cNvGrpSpPr/>
          <p:nvPr/>
        </p:nvGrpSpPr>
        <p:grpSpPr>
          <a:xfrm>
            <a:off x="0" y="5589588"/>
            <a:ext cx="4211638" cy="935037"/>
            <a:chOff x="0" y="3521"/>
            <a:chExt cx="2653" cy="589"/>
          </a:xfrm>
        </p:grpSpPr>
        <p:grpSp>
          <p:nvGrpSpPr>
            <p:cNvPr id="20555" name="Group 57"/>
            <p:cNvGrpSpPr/>
            <p:nvPr/>
          </p:nvGrpSpPr>
          <p:grpSpPr>
            <a:xfrm>
              <a:off x="0" y="3656"/>
              <a:ext cx="2608" cy="454"/>
              <a:chOff x="0" y="3702"/>
              <a:chExt cx="2608" cy="454"/>
            </a:xfrm>
          </p:grpSpPr>
          <p:sp>
            <p:nvSpPr>
              <p:cNvPr id="20557" name="Rectangle 58"/>
              <p:cNvSpPr/>
              <p:nvPr/>
            </p:nvSpPr>
            <p:spPr>
              <a:xfrm>
                <a:off x="0" y="3702"/>
                <a:ext cx="2608" cy="408"/>
              </a:xfrm>
              <a:prstGeom prst="rect">
                <a:avLst/>
              </a:prstGeom>
              <a:solidFill>
                <a:srgbClr val="AEAC58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558" name="Rectangle 59"/>
              <p:cNvSpPr/>
              <p:nvPr/>
            </p:nvSpPr>
            <p:spPr>
              <a:xfrm>
                <a:off x="0" y="3748"/>
                <a:ext cx="2608" cy="408"/>
              </a:xfrm>
              <a:prstGeom prst="rect">
                <a:avLst/>
              </a:prstGeom>
              <a:solidFill>
                <a:srgbClr val="AEAC58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0556" name="AutoShape 60"/>
            <p:cNvSpPr/>
            <p:nvPr/>
          </p:nvSpPr>
          <p:spPr>
            <a:xfrm>
              <a:off x="2426" y="3521"/>
              <a:ext cx="227" cy="589"/>
            </a:xfrm>
            <a:prstGeom prst="cube">
              <a:avLst>
                <a:gd name="adj" fmla="val 25000"/>
              </a:avLst>
            </a:prstGeom>
            <a:solidFill>
              <a:srgbClr val="AEAC58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20523" name="Picture 61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89863" y="2997200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4" name="Picture 62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2088" y="3213100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5" name="Picture 63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5763" y="3213100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6" name="Picture 64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5763" y="3573463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7" name="Picture 65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7625" y="3573463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8" name="Picture 66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5113" y="3644900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9" name="Picture 67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0225" y="3932238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0" name="Picture 68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5113" y="4005263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1" name="Picture 69" descr="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950" y="4330700"/>
            <a:ext cx="3600450" cy="26987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32" name="Group 70"/>
          <p:cNvGrpSpPr/>
          <p:nvPr/>
        </p:nvGrpSpPr>
        <p:grpSpPr>
          <a:xfrm flipH="1">
            <a:off x="5003800" y="5589588"/>
            <a:ext cx="4211638" cy="935037"/>
            <a:chOff x="0" y="3521"/>
            <a:chExt cx="2653" cy="589"/>
          </a:xfrm>
        </p:grpSpPr>
        <p:grpSp>
          <p:nvGrpSpPr>
            <p:cNvPr id="20551" name="Group 71"/>
            <p:cNvGrpSpPr/>
            <p:nvPr/>
          </p:nvGrpSpPr>
          <p:grpSpPr>
            <a:xfrm>
              <a:off x="0" y="3656"/>
              <a:ext cx="2608" cy="454"/>
              <a:chOff x="0" y="3702"/>
              <a:chExt cx="2608" cy="454"/>
            </a:xfrm>
          </p:grpSpPr>
          <p:sp>
            <p:nvSpPr>
              <p:cNvPr id="20553" name="Rectangle 72"/>
              <p:cNvSpPr/>
              <p:nvPr/>
            </p:nvSpPr>
            <p:spPr>
              <a:xfrm>
                <a:off x="0" y="3702"/>
                <a:ext cx="2608" cy="408"/>
              </a:xfrm>
              <a:prstGeom prst="rect">
                <a:avLst/>
              </a:prstGeom>
              <a:solidFill>
                <a:srgbClr val="AEAC58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554" name="Rectangle 73"/>
              <p:cNvSpPr/>
              <p:nvPr/>
            </p:nvSpPr>
            <p:spPr>
              <a:xfrm>
                <a:off x="0" y="3748"/>
                <a:ext cx="2608" cy="408"/>
              </a:xfrm>
              <a:prstGeom prst="rect">
                <a:avLst/>
              </a:prstGeom>
              <a:solidFill>
                <a:srgbClr val="AEAC58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0552" name="AutoShape 74"/>
            <p:cNvSpPr/>
            <p:nvPr/>
          </p:nvSpPr>
          <p:spPr>
            <a:xfrm>
              <a:off x="2426" y="3521"/>
              <a:ext cx="227" cy="589"/>
            </a:xfrm>
            <a:prstGeom prst="cube">
              <a:avLst>
                <a:gd name="adj" fmla="val 25000"/>
              </a:avLst>
            </a:prstGeom>
            <a:solidFill>
              <a:srgbClr val="AEAC58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0533" name="Group 75"/>
          <p:cNvGrpSpPr/>
          <p:nvPr/>
        </p:nvGrpSpPr>
        <p:grpSpPr>
          <a:xfrm>
            <a:off x="8316913" y="1022350"/>
            <a:ext cx="782637" cy="750888"/>
            <a:chOff x="5063" y="644"/>
            <a:chExt cx="493" cy="473"/>
          </a:xfrm>
        </p:grpSpPr>
        <p:sp>
          <p:nvSpPr>
            <p:cNvPr id="20549" name="Oval 76"/>
            <p:cNvSpPr/>
            <p:nvPr/>
          </p:nvSpPr>
          <p:spPr>
            <a:xfrm>
              <a:off x="5063" y="644"/>
              <a:ext cx="493" cy="473"/>
            </a:xfrm>
            <a:prstGeom prst="ellipse">
              <a:avLst/>
            </a:prstGeom>
            <a:solidFill>
              <a:srgbClr val="FF964F"/>
            </a:solidFill>
            <a:ln w="9525">
              <a:noFill/>
            </a:ln>
          </p:spPr>
          <p:txBody>
            <a:bodyPr wrap="none" lIns="90000" tIns="46800" rIns="90000" bIns="46800" anchor="ctr" anchorCtr="0"/>
            <a:lstStyle/>
            <a:p>
              <a:r>
                <a:rPr lang="en-US" altLang="zh-CN" sz="3600" dirty="0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20550" name="Oval 77"/>
            <p:cNvSpPr/>
            <p:nvPr/>
          </p:nvSpPr>
          <p:spPr>
            <a:xfrm>
              <a:off x="5126" y="702"/>
              <a:ext cx="385" cy="369"/>
            </a:xfrm>
            <a:prstGeom prst="ellipse">
              <a:avLst/>
            </a:prstGeom>
            <a:solidFill>
              <a:srgbClr val="FF3300"/>
            </a:solidFill>
            <a:ln w="9525">
              <a:noFill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0534" name="Text Box 78"/>
          <p:cNvSpPr txBox="1"/>
          <p:nvPr/>
        </p:nvSpPr>
        <p:spPr>
          <a:xfrm>
            <a:off x="668338" y="5870575"/>
            <a:ext cx="27717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好  好  学  习</a:t>
            </a:r>
          </a:p>
        </p:txBody>
      </p:sp>
      <p:sp>
        <p:nvSpPr>
          <p:cNvPr id="20535" name="Text Box 79"/>
          <p:cNvSpPr txBox="1"/>
          <p:nvPr/>
        </p:nvSpPr>
        <p:spPr>
          <a:xfrm>
            <a:off x="5795963" y="5876925"/>
            <a:ext cx="27717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天  天  向  上</a:t>
            </a:r>
          </a:p>
        </p:txBody>
      </p:sp>
      <p:sp>
        <p:nvSpPr>
          <p:cNvPr id="20536" name="Text Box 80"/>
          <p:cNvSpPr txBox="1"/>
          <p:nvPr/>
        </p:nvSpPr>
        <p:spPr>
          <a:xfrm>
            <a:off x="3678238" y="115888"/>
            <a:ext cx="1109662" cy="4667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</a:rPr>
              <a:t>教学楼</a:t>
            </a:r>
          </a:p>
        </p:txBody>
      </p:sp>
      <p:sp>
        <p:nvSpPr>
          <p:cNvPr id="20537" name="Text Box 81"/>
          <p:cNvSpPr txBox="1"/>
          <p:nvPr/>
        </p:nvSpPr>
        <p:spPr>
          <a:xfrm rot="4620919">
            <a:off x="7489825" y="2208213"/>
            <a:ext cx="1109663" cy="4667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</a:rPr>
              <a:t>图书馆</a:t>
            </a:r>
          </a:p>
        </p:txBody>
      </p:sp>
      <p:sp>
        <p:nvSpPr>
          <p:cNvPr id="20538" name="Text Box 82"/>
          <p:cNvSpPr txBox="1"/>
          <p:nvPr/>
        </p:nvSpPr>
        <p:spPr>
          <a:xfrm>
            <a:off x="655638" y="2314575"/>
            <a:ext cx="1109662" cy="4667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</a:rPr>
              <a:t>体育馆</a:t>
            </a:r>
          </a:p>
        </p:txBody>
      </p:sp>
      <p:sp>
        <p:nvSpPr>
          <p:cNvPr id="20539" name="Line 83"/>
          <p:cNvSpPr/>
          <p:nvPr/>
        </p:nvSpPr>
        <p:spPr>
          <a:xfrm>
            <a:off x="2484438" y="3140075"/>
            <a:ext cx="4032250" cy="0"/>
          </a:xfrm>
          <a:prstGeom prst="line">
            <a:avLst/>
          </a:prstGeom>
          <a:ln w="63500" cap="flat" cmpd="sng">
            <a:solidFill>
              <a:srgbClr val="FF0000"/>
            </a:solidFill>
            <a:prstDash val="lg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40" name="Line 84"/>
          <p:cNvSpPr/>
          <p:nvPr/>
        </p:nvSpPr>
        <p:spPr>
          <a:xfrm rot="5400000">
            <a:off x="3706813" y="3355975"/>
            <a:ext cx="1439862" cy="0"/>
          </a:xfrm>
          <a:prstGeom prst="line">
            <a:avLst/>
          </a:prstGeom>
          <a:ln w="63500" cap="flat" cmpd="sng">
            <a:solidFill>
              <a:srgbClr val="FF0000"/>
            </a:solidFill>
            <a:prstDash val="lg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0541" name="Picture 85" descr="和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36925" y="1339850"/>
            <a:ext cx="1595438" cy="2016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7926" name="Text Box 86"/>
          <p:cNvSpPr txBox="1"/>
          <p:nvPr/>
        </p:nvSpPr>
        <p:spPr>
          <a:xfrm>
            <a:off x="6367463" y="2659063"/>
            <a:ext cx="876300" cy="9239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5400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东</a:t>
            </a:r>
          </a:p>
        </p:txBody>
      </p:sp>
      <p:sp>
        <p:nvSpPr>
          <p:cNvPr id="547927" name="Text Box 87"/>
          <p:cNvSpPr txBox="1"/>
          <p:nvPr/>
        </p:nvSpPr>
        <p:spPr>
          <a:xfrm>
            <a:off x="1547813" y="2649538"/>
            <a:ext cx="876300" cy="9239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5400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西</a:t>
            </a:r>
          </a:p>
        </p:txBody>
      </p:sp>
      <p:sp>
        <p:nvSpPr>
          <p:cNvPr id="547928" name="Text Box 88"/>
          <p:cNvSpPr txBox="1"/>
          <p:nvPr/>
        </p:nvSpPr>
        <p:spPr>
          <a:xfrm>
            <a:off x="3983038" y="908050"/>
            <a:ext cx="876300" cy="9239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5400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北</a:t>
            </a:r>
          </a:p>
        </p:txBody>
      </p:sp>
      <p:sp>
        <p:nvSpPr>
          <p:cNvPr id="547929" name="Text Box 89"/>
          <p:cNvSpPr txBox="1"/>
          <p:nvPr/>
        </p:nvSpPr>
        <p:spPr>
          <a:xfrm>
            <a:off x="3995738" y="3932238"/>
            <a:ext cx="876300" cy="9239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5400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南</a:t>
            </a:r>
          </a:p>
        </p:txBody>
      </p:sp>
      <p:sp>
        <p:nvSpPr>
          <p:cNvPr id="547930" name="Rectangle 90"/>
          <p:cNvSpPr/>
          <p:nvPr/>
        </p:nvSpPr>
        <p:spPr>
          <a:xfrm>
            <a:off x="0" y="5229225"/>
            <a:ext cx="9144000" cy="1295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47931" name="Text Box 91"/>
          <p:cNvSpPr txBox="1"/>
          <p:nvPr/>
        </p:nvSpPr>
        <p:spPr>
          <a:xfrm>
            <a:off x="1776413" y="5524500"/>
            <a:ext cx="49180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 dirty="0">
                <a:solidFill>
                  <a:srgbClr val="CC3399"/>
                </a:solidFill>
                <a:latin typeface="Arial" panose="020B0604020202020204" pitchFamily="34" charset="0"/>
              </a:rPr>
              <a:t>教学楼在操场的</a:t>
            </a:r>
            <a:r>
              <a:rPr lang="en-US" altLang="zh-CN" sz="3600" dirty="0">
                <a:solidFill>
                  <a:srgbClr val="CC3399"/>
                </a:solidFill>
                <a:latin typeface="Arial" panose="020B0604020202020204" pitchFamily="34" charset="0"/>
              </a:rPr>
              <a:t>(      )</a:t>
            </a:r>
            <a:r>
              <a:rPr lang="zh-CN" altLang="en-US" sz="3600" dirty="0">
                <a:solidFill>
                  <a:srgbClr val="CC3399"/>
                </a:solidFill>
                <a:latin typeface="Arial" panose="020B0604020202020204" pitchFamily="34" charset="0"/>
              </a:rPr>
              <a:t>面</a:t>
            </a:r>
          </a:p>
        </p:txBody>
      </p:sp>
      <p:sp>
        <p:nvSpPr>
          <p:cNvPr id="547932" name="Text Box 92"/>
          <p:cNvSpPr txBox="1"/>
          <p:nvPr/>
        </p:nvSpPr>
        <p:spPr>
          <a:xfrm>
            <a:off x="5292725" y="5535613"/>
            <a:ext cx="690563" cy="701675"/>
          </a:xfrm>
          <a:prstGeom prst="rect">
            <a:avLst/>
          </a:prstGeom>
          <a:noFill/>
          <a:ln w="127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4000" dirty="0">
                <a:solidFill>
                  <a:srgbClr val="0000FF"/>
                </a:solidFill>
                <a:latin typeface="Arial" panose="020B0604020202020204" pitchFamily="34" charset="0"/>
              </a:rPr>
              <a:t>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5479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547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47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5479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hold"/>
                                        <p:tgtEl>
                                          <p:spTgt spid="5479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hold"/>
                                        <p:tgtEl>
                                          <p:spTgt spid="5479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5479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479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autoRev="1" fill="hold"/>
                                        <p:tgtEl>
                                          <p:spTgt spid="5479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autoRev="1" fill="hold"/>
                                        <p:tgtEl>
                                          <p:spTgt spid="5479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5479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5479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autoRev="1" fill="hold"/>
                                        <p:tgtEl>
                                          <p:spTgt spid="5479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autoRev="1" fill="hold"/>
                                        <p:tgtEl>
                                          <p:spTgt spid="547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547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5479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hold"/>
                                        <p:tgtEl>
                                          <p:spTgt spid="5479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hold"/>
                                        <p:tgtEl>
                                          <p:spTgt spid="5479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5479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5479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hold"/>
                                        <p:tgtEl>
                                          <p:spTgt spid="5479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hold"/>
                                        <p:tgtEl>
                                          <p:spTgt spid="547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547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5479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hold"/>
                                        <p:tgtEl>
                                          <p:spTgt spid="5479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hold"/>
                                        <p:tgtEl>
                                          <p:spTgt spid="5479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5479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5479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hold"/>
                                        <p:tgtEl>
                                          <p:spTgt spid="5479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hold"/>
                                        <p:tgtEl>
                                          <p:spTgt spid="547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547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5479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4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5479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547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547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7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7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926" grpId="0" animBg="1"/>
      <p:bldP spid="547926" grpId="1" animBg="1"/>
      <p:bldP spid="547927" grpId="0" animBg="1"/>
      <p:bldP spid="547927" grpId="1" animBg="1"/>
      <p:bldP spid="547928" grpId="0" animBg="1"/>
      <p:bldP spid="547928" grpId="1" animBg="1"/>
      <p:bldP spid="547929" grpId="0" animBg="1"/>
      <p:bldP spid="547929" grpId="1" animBg="1"/>
      <p:bldP spid="547930" grpId="0" animBg="1"/>
      <p:bldP spid="547931" grpId="0"/>
      <p:bldP spid="5479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/>
          <p:nvPr/>
        </p:nvSpPr>
        <p:spPr>
          <a:xfrm>
            <a:off x="0" y="620713"/>
            <a:ext cx="9144000" cy="5903912"/>
          </a:xfrm>
          <a:prstGeom prst="rect">
            <a:avLst/>
          </a:prstGeom>
          <a:solidFill>
            <a:srgbClr val="E9E8C2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1507" name="Freeform 3"/>
          <p:cNvSpPr/>
          <p:nvPr/>
        </p:nvSpPr>
        <p:spPr>
          <a:xfrm>
            <a:off x="-36512" y="260350"/>
            <a:ext cx="792162" cy="4895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57559556" y="0"/>
              </a:cxn>
              <a:cxn ang="0">
                <a:pos x="0" y="2147483647"/>
              </a:cxn>
              <a:cxn ang="0">
                <a:pos x="0" y="0"/>
              </a:cxn>
            </a:cxnLst>
            <a:rect l="0" t="0" r="0" b="0"/>
            <a:pathLst>
              <a:path w="499" h="3084">
                <a:moveTo>
                  <a:pt x="0" y="0"/>
                </a:moveTo>
                <a:lnTo>
                  <a:pt x="499" y="0"/>
                </a:lnTo>
                <a:lnTo>
                  <a:pt x="0" y="3084"/>
                </a:lnTo>
                <a:lnTo>
                  <a:pt x="0" y="0"/>
                </a:lnTo>
                <a:close/>
              </a:path>
            </a:pathLst>
          </a:custGeom>
          <a:solidFill>
            <a:srgbClr val="C2F1FA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8" name="Freeform 4"/>
          <p:cNvSpPr/>
          <p:nvPr/>
        </p:nvSpPr>
        <p:spPr>
          <a:xfrm>
            <a:off x="7486650" y="268288"/>
            <a:ext cx="1638300" cy="510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87297813" y="1015623763"/>
              </a:cxn>
              <a:cxn ang="0">
                <a:pos x="287297813" y="443547500"/>
              </a:cxn>
              <a:cxn ang="0">
                <a:pos x="0" y="0"/>
              </a:cxn>
            </a:cxnLst>
            <a:rect l="0" t="0" r="0" b="0"/>
            <a:pathLst>
              <a:path w="1032" h="3216">
                <a:moveTo>
                  <a:pt x="0" y="0"/>
                </a:moveTo>
                <a:cubicBezTo>
                  <a:pt x="344" y="0"/>
                  <a:pt x="688" y="0"/>
                  <a:pt x="1032" y="0"/>
                </a:cubicBezTo>
                <a:lnTo>
                  <a:pt x="1022" y="3216"/>
                </a:lnTo>
                <a:lnTo>
                  <a:pt x="114" y="403"/>
                </a:lnTo>
                <a:lnTo>
                  <a:pt x="114" y="176"/>
                </a:lnTo>
                <a:lnTo>
                  <a:pt x="0" y="0"/>
                </a:lnTo>
                <a:close/>
              </a:path>
            </a:pathLst>
          </a:custGeom>
          <a:solidFill>
            <a:srgbClr val="C2F1FA">
              <a:alpha val="10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1509" name="Group 5"/>
          <p:cNvGrpSpPr/>
          <p:nvPr/>
        </p:nvGrpSpPr>
        <p:grpSpPr>
          <a:xfrm rot="-539672" flipH="1">
            <a:off x="-612775" y="836613"/>
            <a:ext cx="2052638" cy="5111750"/>
            <a:chOff x="839" y="255"/>
            <a:chExt cx="1293" cy="3220"/>
          </a:xfrm>
        </p:grpSpPr>
        <p:grpSp>
          <p:nvGrpSpPr>
            <p:cNvPr id="21592" name="Group 6"/>
            <p:cNvGrpSpPr/>
            <p:nvPr/>
          </p:nvGrpSpPr>
          <p:grpSpPr>
            <a:xfrm rot="199197">
              <a:off x="839" y="255"/>
              <a:ext cx="1293" cy="3176"/>
              <a:chOff x="4558" y="346"/>
              <a:chExt cx="1202" cy="3402"/>
            </a:xfrm>
          </p:grpSpPr>
          <p:sp>
            <p:nvSpPr>
              <p:cNvPr id="21595" name="Line 7"/>
              <p:cNvSpPr/>
              <p:nvPr/>
            </p:nvSpPr>
            <p:spPr>
              <a:xfrm flipH="1" flipV="1">
                <a:off x="4558" y="391"/>
                <a:ext cx="1134" cy="3357"/>
              </a:xfrm>
              <a:prstGeom prst="line">
                <a:avLst/>
              </a:prstGeom>
              <a:ln w="381000" cap="flat" cmpd="sng">
                <a:solidFill>
                  <a:srgbClr val="AEAC58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96" name="Line 8"/>
              <p:cNvSpPr/>
              <p:nvPr/>
            </p:nvSpPr>
            <p:spPr>
              <a:xfrm flipH="1" flipV="1">
                <a:off x="4649" y="346"/>
                <a:ext cx="1111" cy="331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1593" name="Line 9"/>
            <p:cNvSpPr/>
            <p:nvPr/>
          </p:nvSpPr>
          <p:spPr>
            <a:xfrm flipH="1" flipV="1">
              <a:off x="975" y="255"/>
              <a:ext cx="1043" cy="317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4" name="Line 10"/>
            <p:cNvSpPr/>
            <p:nvPr/>
          </p:nvSpPr>
          <p:spPr>
            <a:xfrm flipH="1" flipV="1">
              <a:off x="839" y="300"/>
              <a:ext cx="998" cy="317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1510" name="Picture 11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288" y="1123950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511" name="Group 12"/>
          <p:cNvGrpSpPr/>
          <p:nvPr/>
        </p:nvGrpSpPr>
        <p:grpSpPr>
          <a:xfrm>
            <a:off x="7235825" y="836613"/>
            <a:ext cx="2052638" cy="5111750"/>
            <a:chOff x="839" y="255"/>
            <a:chExt cx="1293" cy="3220"/>
          </a:xfrm>
        </p:grpSpPr>
        <p:grpSp>
          <p:nvGrpSpPr>
            <p:cNvPr id="21587" name="Group 13"/>
            <p:cNvGrpSpPr/>
            <p:nvPr/>
          </p:nvGrpSpPr>
          <p:grpSpPr>
            <a:xfrm rot="199197">
              <a:off x="839" y="255"/>
              <a:ext cx="1293" cy="3176"/>
              <a:chOff x="4558" y="346"/>
              <a:chExt cx="1202" cy="3402"/>
            </a:xfrm>
          </p:grpSpPr>
          <p:sp>
            <p:nvSpPr>
              <p:cNvPr id="21590" name="Line 14"/>
              <p:cNvSpPr/>
              <p:nvPr/>
            </p:nvSpPr>
            <p:spPr>
              <a:xfrm flipH="1" flipV="1">
                <a:off x="4558" y="391"/>
                <a:ext cx="1134" cy="3357"/>
              </a:xfrm>
              <a:prstGeom prst="line">
                <a:avLst/>
              </a:prstGeom>
              <a:ln w="381000" cap="flat" cmpd="sng">
                <a:solidFill>
                  <a:srgbClr val="AEAC58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91" name="Line 15"/>
              <p:cNvSpPr/>
              <p:nvPr/>
            </p:nvSpPr>
            <p:spPr>
              <a:xfrm flipH="1" flipV="1">
                <a:off x="4649" y="346"/>
                <a:ext cx="1111" cy="331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1588" name="Line 16"/>
            <p:cNvSpPr/>
            <p:nvPr/>
          </p:nvSpPr>
          <p:spPr>
            <a:xfrm flipH="1" flipV="1">
              <a:off x="975" y="255"/>
              <a:ext cx="1043" cy="317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9" name="Line 17"/>
            <p:cNvSpPr/>
            <p:nvPr/>
          </p:nvSpPr>
          <p:spPr>
            <a:xfrm flipH="1" flipV="1">
              <a:off x="839" y="300"/>
              <a:ext cx="998" cy="317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1512" name="Picture 18" descr="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4292600"/>
            <a:ext cx="3600450" cy="269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3" name="Picture 19" descr="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325" y="4330700"/>
            <a:ext cx="3600450" cy="269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20" descr="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4365625"/>
            <a:ext cx="3600450" cy="269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Picture 21" descr="哈哈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113" y="-171450"/>
            <a:ext cx="3348037" cy="2509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6" name="Picture 22" descr="D008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3716338"/>
            <a:ext cx="517525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Picture 23" descr="D005s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900" y="5229225"/>
            <a:ext cx="574675" cy="863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518" name="Group 24"/>
          <p:cNvGrpSpPr/>
          <p:nvPr/>
        </p:nvGrpSpPr>
        <p:grpSpPr>
          <a:xfrm>
            <a:off x="1692275" y="5221288"/>
            <a:ext cx="2014538" cy="871537"/>
            <a:chOff x="1066" y="3203"/>
            <a:chExt cx="1269" cy="549"/>
          </a:xfrm>
        </p:grpSpPr>
        <p:pic>
          <p:nvPicPr>
            <p:cNvPr id="21583" name="Picture 25" descr="D005s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73" y="3208"/>
              <a:ext cx="362" cy="5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84" name="Picture 26" descr="D005s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66" y="3203"/>
              <a:ext cx="362" cy="5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85" name="Picture 27" descr="D005s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83" y="3203"/>
              <a:ext cx="362" cy="5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86" name="Picture 28" descr="D005s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55" y="3203"/>
              <a:ext cx="362" cy="544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1519" name="Picture 29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1771650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0" name="Picture 30" descr="D002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6138" y="981075"/>
            <a:ext cx="615950" cy="649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1" name="Picture 31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963" y="188913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2" name="Picture 32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692150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3" name="Picture 33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425" y="476250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4" name="Picture 34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4150" y="188913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5" name="Picture 35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5950" y="258763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6" name="Picture 36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350" y="331788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7" name="Picture 37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2213" y="260350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8" name="Picture 38" descr="未标题-1 拷贝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3350" y="260350"/>
            <a:ext cx="5473700" cy="4103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9" name="Picture 39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813" y="404813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0" name="Picture 40" descr="上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4925" y="981075"/>
            <a:ext cx="7839075" cy="587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1" name="Picture 41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3288" y="404813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2" name="Picture 42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3788" y="620713"/>
            <a:ext cx="66992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3" name="Picture 43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213" y="1196975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4" name="Picture 44" descr="D003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650" y="1771650"/>
            <a:ext cx="669925" cy="1081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5" name="Picture 45" descr="我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80975" y="1412875"/>
            <a:ext cx="4140200" cy="3103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6" name="Picture 46" descr="dj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-462343">
            <a:off x="6119813" y="260350"/>
            <a:ext cx="6048375" cy="453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7" name="Picture 47" descr="D002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325" y="981075"/>
            <a:ext cx="615950" cy="649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8" name="Picture 48" descr="D002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625" y="763588"/>
            <a:ext cx="615950" cy="649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39" name="Picture 49" descr="D002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4838" y="981075"/>
            <a:ext cx="615950" cy="649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40" name="Picture 50" descr="D002s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2175" y="1196975"/>
            <a:ext cx="615950" cy="649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41" name="Picture 51" descr="D008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3932238"/>
            <a:ext cx="517525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42" name="Picture 52" descr="D008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5825" y="3860800"/>
            <a:ext cx="517525" cy="1008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43" name="Picture 53" descr="D008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8888" y="3932238"/>
            <a:ext cx="517525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44" name="Picture 54" descr="D008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250" y="3932238"/>
            <a:ext cx="517525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45" name="Picture 55" descr="哈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773362" y="3644900"/>
            <a:ext cx="6038850" cy="45275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546" name="Group 56"/>
          <p:cNvGrpSpPr/>
          <p:nvPr/>
        </p:nvGrpSpPr>
        <p:grpSpPr>
          <a:xfrm>
            <a:off x="0" y="5589588"/>
            <a:ext cx="4211638" cy="935037"/>
            <a:chOff x="0" y="3521"/>
            <a:chExt cx="2653" cy="589"/>
          </a:xfrm>
        </p:grpSpPr>
        <p:grpSp>
          <p:nvGrpSpPr>
            <p:cNvPr id="21579" name="Group 57"/>
            <p:cNvGrpSpPr/>
            <p:nvPr/>
          </p:nvGrpSpPr>
          <p:grpSpPr>
            <a:xfrm>
              <a:off x="0" y="3656"/>
              <a:ext cx="2608" cy="454"/>
              <a:chOff x="0" y="3702"/>
              <a:chExt cx="2608" cy="454"/>
            </a:xfrm>
          </p:grpSpPr>
          <p:sp>
            <p:nvSpPr>
              <p:cNvPr id="21581" name="Rectangle 58"/>
              <p:cNvSpPr/>
              <p:nvPr/>
            </p:nvSpPr>
            <p:spPr>
              <a:xfrm>
                <a:off x="0" y="3702"/>
                <a:ext cx="2608" cy="408"/>
              </a:xfrm>
              <a:prstGeom prst="rect">
                <a:avLst/>
              </a:prstGeom>
              <a:solidFill>
                <a:srgbClr val="AEAC58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582" name="Rectangle 59"/>
              <p:cNvSpPr/>
              <p:nvPr/>
            </p:nvSpPr>
            <p:spPr>
              <a:xfrm>
                <a:off x="0" y="3748"/>
                <a:ext cx="2608" cy="408"/>
              </a:xfrm>
              <a:prstGeom prst="rect">
                <a:avLst/>
              </a:prstGeom>
              <a:solidFill>
                <a:srgbClr val="AEAC58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580" name="AutoShape 60"/>
            <p:cNvSpPr/>
            <p:nvPr/>
          </p:nvSpPr>
          <p:spPr>
            <a:xfrm>
              <a:off x="2426" y="3521"/>
              <a:ext cx="227" cy="589"/>
            </a:xfrm>
            <a:prstGeom prst="cube">
              <a:avLst>
                <a:gd name="adj" fmla="val 25000"/>
              </a:avLst>
            </a:prstGeom>
            <a:solidFill>
              <a:srgbClr val="AEAC58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21547" name="Picture 61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89863" y="2997200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48" name="Picture 62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2088" y="3213100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49" name="Picture 63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5763" y="3213100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50" name="Picture 64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5763" y="3573463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51" name="Picture 65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7625" y="3573463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52" name="Picture 66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5113" y="3644900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53" name="Picture 67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0225" y="3932238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54" name="Picture 68" descr="D009s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5113" y="4005263"/>
            <a:ext cx="7429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55" name="Picture 69" descr="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950" y="4330700"/>
            <a:ext cx="3600450" cy="26987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556" name="Group 70"/>
          <p:cNvGrpSpPr/>
          <p:nvPr/>
        </p:nvGrpSpPr>
        <p:grpSpPr>
          <a:xfrm flipH="1">
            <a:off x="5003800" y="5589588"/>
            <a:ext cx="4211638" cy="935037"/>
            <a:chOff x="0" y="3521"/>
            <a:chExt cx="2653" cy="589"/>
          </a:xfrm>
        </p:grpSpPr>
        <p:grpSp>
          <p:nvGrpSpPr>
            <p:cNvPr id="21575" name="Group 71"/>
            <p:cNvGrpSpPr/>
            <p:nvPr/>
          </p:nvGrpSpPr>
          <p:grpSpPr>
            <a:xfrm>
              <a:off x="0" y="3656"/>
              <a:ext cx="2608" cy="454"/>
              <a:chOff x="0" y="3702"/>
              <a:chExt cx="2608" cy="454"/>
            </a:xfrm>
          </p:grpSpPr>
          <p:sp>
            <p:nvSpPr>
              <p:cNvPr id="21577" name="Rectangle 72"/>
              <p:cNvSpPr/>
              <p:nvPr/>
            </p:nvSpPr>
            <p:spPr>
              <a:xfrm>
                <a:off x="0" y="3702"/>
                <a:ext cx="2608" cy="408"/>
              </a:xfrm>
              <a:prstGeom prst="rect">
                <a:avLst/>
              </a:prstGeom>
              <a:solidFill>
                <a:srgbClr val="AEAC58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1578" name="Rectangle 73"/>
              <p:cNvSpPr/>
              <p:nvPr/>
            </p:nvSpPr>
            <p:spPr>
              <a:xfrm>
                <a:off x="0" y="3748"/>
                <a:ext cx="2608" cy="408"/>
              </a:xfrm>
              <a:prstGeom prst="rect">
                <a:avLst/>
              </a:prstGeom>
              <a:solidFill>
                <a:srgbClr val="AEAC58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576" name="AutoShape 74"/>
            <p:cNvSpPr/>
            <p:nvPr/>
          </p:nvSpPr>
          <p:spPr>
            <a:xfrm>
              <a:off x="2426" y="3521"/>
              <a:ext cx="227" cy="589"/>
            </a:xfrm>
            <a:prstGeom prst="cube">
              <a:avLst>
                <a:gd name="adj" fmla="val 25000"/>
              </a:avLst>
            </a:prstGeom>
            <a:solidFill>
              <a:srgbClr val="AEAC58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1557" name="Group 75"/>
          <p:cNvGrpSpPr/>
          <p:nvPr/>
        </p:nvGrpSpPr>
        <p:grpSpPr>
          <a:xfrm>
            <a:off x="8316913" y="1022350"/>
            <a:ext cx="782637" cy="750888"/>
            <a:chOff x="5063" y="644"/>
            <a:chExt cx="493" cy="473"/>
          </a:xfrm>
        </p:grpSpPr>
        <p:sp>
          <p:nvSpPr>
            <p:cNvPr id="21573" name="Oval 76"/>
            <p:cNvSpPr/>
            <p:nvPr/>
          </p:nvSpPr>
          <p:spPr>
            <a:xfrm>
              <a:off x="5063" y="644"/>
              <a:ext cx="493" cy="473"/>
            </a:xfrm>
            <a:prstGeom prst="ellipse">
              <a:avLst/>
            </a:prstGeom>
            <a:solidFill>
              <a:srgbClr val="FF964F"/>
            </a:solidFill>
            <a:ln w="9525">
              <a:noFill/>
            </a:ln>
          </p:spPr>
          <p:txBody>
            <a:bodyPr wrap="none" lIns="90000" tIns="46800" rIns="90000" bIns="46800" anchor="ctr" anchorCtr="0"/>
            <a:lstStyle/>
            <a:p>
              <a:r>
                <a:rPr lang="en-US" altLang="zh-CN" sz="3600" dirty="0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21574" name="Oval 77"/>
            <p:cNvSpPr/>
            <p:nvPr/>
          </p:nvSpPr>
          <p:spPr>
            <a:xfrm>
              <a:off x="5126" y="702"/>
              <a:ext cx="385" cy="369"/>
            </a:xfrm>
            <a:prstGeom prst="ellipse">
              <a:avLst/>
            </a:prstGeom>
            <a:solidFill>
              <a:srgbClr val="FF3300"/>
            </a:solidFill>
            <a:ln w="9525">
              <a:noFill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1558" name="Text Box 78"/>
          <p:cNvSpPr txBox="1"/>
          <p:nvPr/>
        </p:nvSpPr>
        <p:spPr>
          <a:xfrm>
            <a:off x="668338" y="5870575"/>
            <a:ext cx="27717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好  好  学  习</a:t>
            </a:r>
          </a:p>
        </p:txBody>
      </p:sp>
      <p:sp>
        <p:nvSpPr>
          <p:cNvPr id="21559" name="Text Box 79"/>
          <p:cNvSpPr txBox="1"/>
          <p:nvPr/>
        </p:nvSpPr>
        <p:spPr>
          <a:xfrm>
            <a:off x="5795963" y="5876925"/>
            <a:ext cx="27717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天  天  向  上</a:t>
            </a:r>
          </a:p>
        </p:txBody>
      </p:sp>
      <p:sp>
        <p:nvSpPr>
          <p:cNvPr id="21560" name="Text Box 80"/>
          <p:cNvSpPr txBox="1"/>
          <p:nvPr/>
        </p:nvSpPr>
        <p:spPr>
          <a:xfrm>
            <a:off x="3678238" y="115888"/>
            <a:ext cx="1109662" cy="4667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</a:rPr>
              <a:t>教学楼</a:t>
            </a:r>
          </a:p>
        </p:txBody>
      </p:sp>
      <p:sp>
        <p:nvSpPr>
          <p:cNvPr id="21561" name="Text Box 81"/>
          <p:cNvSpPr txBox="1"/>
          <p:nvPr/>
        </p:nvSpPr>
        <p:spPr>
          <a:xfrm rot="4620919">
            <a:off x="7489825" y="2208213"/>
            <a:ext cx="1109663" cy="4667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</a:rPr>
              <a:t>图书馆</a:t>
            </a:r>
          </a:p>
        </p:txBody>
      </p:sp>
      <p:sp>
        <p:nvSpPr>
          <p:cNvPr id="21562" name="Text Box 82"/>
          <p:cNvSpPr txBox="1"/>
          <p:nvPr/>
        </p:nvSpPr>
        <p:spPr>
          <a:xfrm>
            <a:off x="655638" y="2314575"/>
            <a:ext cx="1109662" cy="4667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</a:rPr>
              <a:t>体育馆</a:t>
            </a:r>
          </a:p>
        </p:txBody>
      </p:sp>
      <p:sp>
        <p:nvSpPr>
          <p:cNvPr id="21563" name="Line 83"/>
          <p:cNvSpPr/>
          <p:nvPr/>
        </p:nvSpPr>
        <p:spPr>
          <a:xfrm>
            <a:off x="2484438" y="3140075"/>
            <a:ext cx="4032250" cy="0"/>
          </a:xfrm>
          <a:prstGeom prst="line">
            <a:avLst/>
          </a:prstGeom>
          <a:ln w="63500" cap="flat" cmpd="sng">
            <a:solidFill>
              <a:srgbClr val="FF0000"/>
            </a:solidFill>
            <a:prstDash val="lg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64" name="Line 84"/>
          <p:cNvSpPr/>
          <p:nvPr/>
        </p:nvSpPr>
        <p:spPr>
          <a:xfrm rot="5400000">
            <a:off x="3706813" y="3355975"/>
            <a:ext cx="1439862" cy="0"/>
          </a:xfrm>
          <a:prstGeom prst="line">
            <a:avLst/>
          </a:prstGeom>
          <a:ln w="63500" cap="flat" cmpd="sng">
            <a:solidFill>
              <a:srgbClr val="FF0000"/>
            </a:solidFill>
            <a:prstDash val="lg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1565" name="Picture 85" descr="和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36925" y="1339850"/>
            <a:ext cx="1595438" cy="2016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8950" name="Text Box 86"/>
          <p:cNvSpPr txBox="1"/>
          <p:nvPr/>
        </p:nvSpPr>
        <p:spPr>
          <a:xfrm>
            <a:off x="6367463" y="2659063"/>
            <a:ext cx="876300" cy="9239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5400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东</a:t>
            </a:r>
          </a:p>
        </p:txBody>
      </p:sp>
      <p:sp>
        <p:nvSpPr>
          <p:cNvPr id="548951" name="Text Box 87"/>
          <p:cNvSpPr txBox="1"/>
          <p:nvPr/>
        </p:nvSpPr>
        <p:spPr>
          <a:xfrm>
            <a:off x="1547813" y="2649538"/>
            <a:ext cx="876300" cy="9239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5400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西</a:t>
            </a:r>
          </a:p>
        </p:txBody>
      </p:sp>
      <p:sp>
        <p:nvSpPr>
          <p:cNvPr id="548952" name="Text Box 88"/>
          <p:cNvSpPr txBox="1"/>
          <p:nvPr/>
        </p:nvSpPr>
        <p:spPr>
          <a:xfrm>
            <a:off x="3983038" y="908050"/>
            <a:ext cx="876300" cy="9239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5400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北</a:t>
            </a:r>
          </a:p>
        </p:txBody>
      </p:sp>
      <p:sp>
        <p:nvSpPr>
          <p:cNvPr id="548953" name="Text Box 89"/>
          <p:cNvSpPr txBox="1"/>
          <p:nvPr/>
        </p:nvSpPr>
        <p:spPr>
          <a:xfrm>
            <a:off x="3995738" y="3932238"/>
            <a:ext cx="876300" cy="9239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5400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南</a:t>
            </a:r>
          </a:p>
        </p:txBody>
      </p:sp>
      <p:sp>
        <p:nvSpPr>
          <p:cNvPr id="548954" name="Rectangle 90"/>
          <p:cNvSpPr/>
          <p:nvPr/>
        </p:nvSpPr>
        <p:spPr>
          <a:xfrm>
            <a:off x="0" y="6092825"/>
            <a:ext cx="9144000" cy="79216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48955" name="Text Box 91"/>
          <p:cNvSpPr txBox="1"/>
          <p:nvPr/>
        </p:nvSpPr>
        <p:spPr>
          <a:xfrm>
            <a:off x="2128838" y="6216650"/>
            <a:ext cx="44481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600" dirty="0">
                <a:solidFill>
                  <a:srgbClr val="CC3399"/>
                </a:solidFill>
                <a:latin typeface="Arial" panose="020B0604020202020204" pitchFamily="34" charset="0"/>
              </a:rPr>
              <a:t>大门在操场的</a:t>
            </a:r>
            <a:r>
              <a:rPr lang="en-US" altLang="zh-CN" sz="3600" dirty="0">
                <a:solidFill>
                  <a:srgbClr val="CC3399"/>
                </a:solidFill>
                <a:latin typeface="Arial" panose="020B0604020202020204" pitchFamily="34" charset="0"/>
              </a:rPr>
              <a:t>(      )</a:t>
            </a:r>
            <a:r>
              <a:rPr lang="zh-CN" altLang="en-US" sz="3600" dirty="0">
                <a:solidFill>
                  <a:srgbClr val="CC3399"/>
                </a:solidFill>
                <a:latin typeface="Arial" panose="020B0604020202020204" pitchFamily="34" charset="0"/>
              </a:rPr>
              <a:t>面</a:t>
            </a:r>
          </a:p>
        </p:txBody>
      </p:sp>
      <p:sp>
        <p:nvSpPr>
          <p:cNvPr id="548956" name="Text Box 92"/>
          <p:cNvSpPr txBox="1"/>
          <p:nvPr/>
        </p:nvSpPr>
        <p:spPr>
          <a:xfrm>
            <a:off x="5148263" y="6156325"/>
            <a:ext cx="690562" cy="701675"/>
          </a:xfrm>
          <a:prstGeom prst="rect">
            <a:avLst/>
          </a:prstGeom>
          <a:noFill/>
          <a:ln w="127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4000" dirty="0">
                <a:solidFill>
                  <a:srgbClr val="0000FF"/>
                </a:solidFill>
                <a:latin typeface="Arial" panose="020B0604020202020204" pitchFamily="34" charset="0"/>
              </a:rPr>
              <a:t>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5489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5489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5489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5489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hold"/>
                                        <p:tgtEl>
                                          <p:spTgt spid="5489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hold"/>
                                        <p:tgtEl>
                                          <p:spTgt spid="5489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5489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489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autoRev="1" fill="hold"/>
                                        <p:tgtEl>
                                          <p:spTgt spid="5489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autoRev="1" fill="hold"/>
                                        <p:tgtEl>
                                          <p:spTgt spid="5489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5489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5489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autoRev="1" fill="hold"/>
                                        <p:tgtEl>
                                          <p:spTgt spid="5489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autoRev="1" fill="hold"/>
                                        <p:tgtEl>
                                          <p:spTgt spid="5489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5489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5489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hold"/>
                                        <p:tgtEl>
                                          <p:spTgt spid="5489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hold"/>
                                        <p:tgtEl>
                                          <p:spTgt spid="5489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5489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5489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hold"/>
                                        <p:tgtEl>
                                          <p:spTgt spid="5489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hold"/>
                                        <p:tgtEl>
                                          <p:spTgt spid="5489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5489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5489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hold"/>
                                        <p:tgtEl>
                                          <p:spTgt spid="5489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hold"/>
                                        <p:tgtEl>
                                          <p:spTgt spid="5489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5489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5489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hold"/>
                                        <p:tgtEl>
                                          <p:spTgt spid="5489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hold"/>
                                        <p:tgtEl>
                                          <p:spTgt spid="5489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5489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5489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4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5489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548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548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8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8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950" grpId="0" animBg="1"/>
      <p:bldP spid="548950" grpId="1" animBg="1"/>
      <p:bldP spid="548951" grpId="0" animBg="1"/>
      <p:bldP spid="548951" grpId="1" animBg="1"/>
      <p:bldP spid="548952" grpId="0" animBg="1"/>
      <p:bldP spid="548952" grpId="1" animBg="1"/>
      <p:bldP spid="548953" grpId="0" animBg="1"/>
      <p:bldP spid="548953" grpId="1" animBg="1"/>
      <p:bldP spid="548954" grpId="0" animBg="1"/>
      <p:bldP spid="548955" grpId="0"/>
      <p:bldP spid="5489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3" descr="2005818215638343"/>
          <p:cNvPicPr>
            <a:picLocks noChangeAspect="1"/>
          </p:cNvPicPr>
          <p:nvPr/>
        </p:nvPicPr>
        <p:blipFill>
          <a:blip r:embed="rId3">
            <a:lum contrast="-3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9902" name="Text Box 14"/>
          <p:cNvSpPr txBox="1"/>
          <p:nvPr/>
        </p:nvSpPr>
        <p:spPr>
          <a:xfrm>
            <a:off x="3422650" y="134938"/>
            <a:ext cx="2444750" cy="701675"/>
          </a:xfrm>
          <a:prstGeom prst="rect">
            <a:avLst/>
          </a:prstGeom>
          <a:solidFill>
            <a:srgbClr val="66FF66"/>
          </a:solidFill>
          <a:ln w="12700">
            <a:noFill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sz="4000" dirty="0">
                <a:solidFill>
                  <a:srgbClr val="FF33CC"/>
                </a:solidFill>
                <a:latin typeface="Arial" panose="020B0604020202020204" pitchFamily="34" charset="0"/>
              </a:rPr>
              <a:t>夕阳西下</a:t>
            </a:r>
          </a:p>
        </p:txBody>
      </p:sp>
      <p:sp>
        <p:nvSpPr>
          <p:cNvPr id="549903" name="Text Box 15"/>
          <p:cNvSpPr txBox="1"/>
          <p:nvPr/>
        </p:nvSpPr>
        <p:spPr>
          <a:xfrm>
            <a:off x="3995738" y="5889625"/>
            <a:ext cx="876300" cy="9239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5400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东</a:t>
            </a:r>
          </a:p>
        </p:txBody>
      </p:sp>
      <p:sp>
        <p:nvSpPr>
          <p:cNvPr id="549904" name="Text Box 16"/>
          <p:cNvSpPr txBox="1"/>
          <p:nvPr/>
        </p:nvSpPr>
        <p:spPr>
          <a:xfrm>
            <a:off x="3924300" y="2289175"/>
            <a:ext cx="876300" cy="9239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5400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西</a:t>
            </a:r>
          </a:p>
        </p:txBody>
      </p:sp>
      <p:sp>
        <p:nvSpPr>
          <p:cNvPr id="549905" name="Text Box 17"/>
          <p:cNvSpPr txBox="1"/>
          <p:nvPr/>
        </p:nvSpPr>
        <p:spPr>
          <a:xfrm>
            <a:off x="6791325" y="3873500"/>
            <a:ext cx="876300" cy="9239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5400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北</a:t>
            </a:r>
          </a:p>
        </p:txBody>
      </p:sp>
      <p:sp>
        <p:nvSpPr>
          <p:cNvPr id="549906" name="Text Box 18"/>
          <p:cNvSpPr txBox="1"/>
          <p:nvPr/>
        </p:nvSpPr>
        <p:spPr>
          <a:xfrm>
            <a:off x="1116013" y="3944938"/>
            <a:ext cx="876300" cy="9239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5400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9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9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9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9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4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499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499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499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902" grpId="0" animBg="1"/>
      <p:bldP spid="549903" grpId="0" animBg="1"/>
      <p:bldP spid="549904" grpId="0" animBg="1"/>
      <p:bldP spid="549905" grpId="0" animBg="1"/>
      <p:bldP spid="549906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1107</Words>
  <Application>Microsoft Office PowerPoint</Application>
  <PresentationFormat>全屏显示(4:3)</PresentationFormat>
  <Paragraphs>311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7" baseType="lpstr">
      <vt:lpstr>方正姚体</vt:lpstr>
      <vt:lpstr>华文彩云</vt:lpstr>
      <vt:lpstr>华文新魏</vt:lpstr>
      <vt:lpstr>楷体_GB2312</vt:lpstr>
      <vt:lpstr>隶书</vt:lpstr>
      <vt:lpstr>宋体</vt:lpstr>
      <vt:lpstr>微软雅黑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2005-03-24T11:45:55Z</dcterms:created>
  <dcterms:modified xsi:type="dcterms:W3CDTF">2023-01-16T16:28:21Z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9FAF642B6BE042B6A1578E5300A74984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