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6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9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2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2082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1400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08C9C-B5CB-41D2-9692-772074A12E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318303"/>
            <a:ext cx="5320170" cy="622139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86949" y="1665876"/>
            <a:ext cx="195598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世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65582" y="1842847"/>
            <a:ext cx="16610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界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049262" y="1842847"/>
            <a:ext cx="16610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环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232942" y="1604320"/>
            <a:ext cx="2058577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6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境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814167" y="1842847"/>
            <a:ext cx="16610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日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84232" y="3839636"/>
            <a:ext cx="565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幼儿园世界环境日活动方案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206313" y="4521426"/>
            <a:ext cx="3676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000" smtClean="0">
                <a:solidFill>
                  <a:prstClr val="black"/>
                </a:solidFill>
                <a:cs typeface="+mn-ea"/>
                <a:sym typeface="+mn-lt"/>
              </a:rPr>
              <a:t>汇报人：</a:t>
            </a:r>
            <a:r>
              <a:rPr lang="en-US" altLang="zh-CN" sz="2000" smtClean="0">
                <a:solidFill>
                  <a:prstClr val="black"/>
                </a:solidFill>
                <a:cs typeface="+mn-ea"/>
                <a:sym typeface="+mn-lt"/>
              </a:rPr>
              <a:t>PPT818  </a:t>
            </a:r>
            <a:r>
              <a:rPr lang="zh-CN" altLang="en-US" sz="2000" smtClean="0">
                <a:solidFill>
                  <a:prstClr val="black"/>
                </a:solidFill>
                <a:cs typeface="+mn-ea"/>
                <a:sym typeface="+mn-lt"/>
              </a:rPr>
              <a:t>时间：</a:t>
            </a:r>
            <a:r>
              <a:rPr lang="en-US" altLang="zh-CN" sz="2000" smtClean="0">
                <a:solidFill>
                  <a:prstClr val="black"/>
                </a:solidFill>
                <a:cs typeface="+mn-ea"/>
                <a:sym typeface="+mn-lt"/>
              </a:rPr>
              <a:t>20XX</a:t>
            </a:r>
            <a:endParaRPr lang="zh-CN" altLang="en-US" sz="2000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/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4000" b="1" dirty="0">
                <a:solidFill>
                  <a:srgbClr val="389173"/>
                </a:solidFill>
                <a:cs typeface="+mn-ea"/>
                <a:sym typeface="+mn-lt"/>
              </a:rPr>
              <a:t>内容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7920743" y="2140645"/>
            <a:ext cx="2740211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600" b="1" spc="600" dirty="0">
                <a:solidFill>
                  <a:srgbClr val="0F876B"/>
                </a:solidFill>
                <a:cs typeface="+mn-ea"/>
                <a:sym typeface="+mn-lt"/>
              </a:rPr>
              <a:t>活动一</a:t>
            </a:r>
            <a:endParaRPr lang="en-US" sz="3600" b="1" spc="600" dirty="0">
              <a:solidFill>
                <a:srgbClr val="0F876B"/>
              </a:solidFill>
              <a:cs typeface="+mn-ea"/>
              <a:sym typeface="+mn-lt"/>
            </a:endParaRPr>
          </a:p>
        </p:txBody>
      </p:sp>
      <p:sp>
        <p:nvSpPr>
          <p:cNvPr id="8" name="Subtitle 2"/>
          <p:cNvSpPr txBox="1"/>
          <p:nvPr/>
        </p:nvSpPr>
        <p:spPr>
          <a:xfrm>
            <a:off x="962379" y="3475741"/>
            <a:ext cx="6121327" cy="22839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1</a:t>
            </a:r>
            <a:r>
              <a:rPr lang="zh-CN" altLang="en-US" sz="2400" dirty="0">
                <a:cs typeface="+mn-ea"/>
                <a:sym typeface="+mn-lt"/>
              </a:rPr>
              <a:t>、在全园开展收集废旧电池活动，发动家长将自己家里的电池搜集到幼儿园的废旧电池回收箱。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199561" y="3474595"/>
            <a:ext cx="3926305" cy="2286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/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4000" b="1" dirty="0">
                <a:solidFill>
                  <a:srgbClr val="389173"/>
                </a:solidFill>
                <a:cs typeface="+mn-ea"/>
                <a:sym typeface="+mn-lt"/>
              </a:rPr>
              <a:t>内容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Subtitle 2"/>
          <p:cNvSpPr txBox="1"/>
          <p:nvPr/>
        </p:nvSpPr>
        <p:spPr>
          <a:xfrm>
            <a:off x="4399662" y="3852324"/>
            <a:ext cx="5948105" cy="15762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2</a:t>
            </a:r>
            <a:r>
              <a:rPr lang="zh-CN" altLang="en-US" sz="2400" dirty="0">
                <a:cs typeface="+mn-ea"/>
                <a:sym typeface="+mn-lt"/>
              </a:rPr>
              <a:t>、幼儿园制定一份</a:t>
            </a:r>
            <a:r>
              <a:rPr lang="en-US" altLang="zh-CN" sz="2400" dirty="0">
                <a:cs typeface="+mn-ea"/>
                <a:sym typeface="+mn-lt"/>
              </a:rPr>
              <a:t>《</a:t>
            </a:r>
            <a:r>
              <a:rPr lang="zh-CN" altLang="en-US" sz="2400" dirty="0">
                <a:cs typeface="+mn-ea"/>
                <a:sym typeface="+mn-lt"/>
              </a:rPr>
              <a:t>低碳生活倡议书</a:t>
            </a:r>
            <a:r>
              <a:rPr lang="en-US" altLang="zh-CN" sz="2400" dirty="0">
                <a:cs typeface="+mn-ea"/>
                <a:sym typeface="+mn-lt"/>
              </a:rPr>
              <a:t>》</a:t>
            </a:r>
            <a:r>
              <a:rPr lang="zh-CN" altLang="en-US" sz="2400" dirty="0">
                <a:cs typeface="+mn-ea"/>
                <a:sym typeface="+mn-lt"/>
              </a:rPr>
              <a:t>，在幼儿园网页发布。</a:t>
            </a:r>
          </a:p>
        </p:txBody>
      </p:sp>
      <p:sp>
        <p:nvSpPr>
          <p:cNvPr id="11" name="文本框 62"/>
          <p:cNvSpPr txBox="1"/>
          <p:nvPr/>
        </p:nvSpPr>
        <p:spPr>
          <a:xfrm>
            <a:off x="4399662" y="2978486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rgbClr val="0F876B"/>
                </a:solidFill>
                <a:cs typeface="+mn-ea"/>
                <a:sym typeface="+mn-lt"/>
              </a:rPr>
              <a:t>活动二</a:t>
            </a:r>
          </a:p>
        </p:txBody>
      </p:sp>
      <p:sp>
        <p:nvSpPr>
          <p:cNvPr id="12" name="矩形: 圆角 11"/>
          <p:cNvSpPr/>
          <p:nvPr/>
        </p:nvSpPr>
        <p:spPr>
          <a:xfrm>
            <a:off x="1128717" y="2550192"/>
            <a:ext cx="9934567" cy="3308296"/>
          </a:xfrm>
          <a:prstGeom prst="roundRect">
            <a:avLst/>
          </a:prstGeom>
          <a:noFill/>
          <a:ln>
            <a:solidFill>
              <a:srgbClr val="0F87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704054" y="1317469"/>
            <a:ext cx="5561635" cy="5561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/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4000" b="1" dirty="0">
                <a:solidFill>
                  <a:srgbClr val="389173"/>
                </a:solidFill>
                <a:cs typeface="+mn-ea"/>
                <a:sym typeface="+mn-lt"/>
              </a:rPr>
              <a:t>内容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5331" y="196779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cs typeface="+mn-ea"/>
                <a:sym typeface="+mn-lt"/>
              </a:rPr>
              <a:t>3</a:t>
            </a:r>
            <a:r>
              <a:rPr lang="zh-CN" altLang="en-US" sz="2800" dirty="0">
                <a:cs typeface="+mn-ea"/>
                <a:sym typeface="+mn-lt"/>
              </a:rPr>
              <a:t>、孩子和家长一起收集有关“救救地球妈妈的图片”，布置主题墙，进行展出。</a:t>
            </a:r>
          </a:p>
        </p:txBody>
      </p:sp>
      <p:sp>
        <p:nvSpPr>
          <p:cNvPr id="10" name="矩形 9"/>
          <p:cNvSpPr/>
          <p:nvPr/>
        </p:nvSpPr>
        <p:spPr>
          <a:xfrm>
            <a:off x="5775768" y="4446103"/>
            <a:ext cx="5485902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cs typeface="+mn-ea"/>
                <a:sym typeface="+mn-lt"/>
              </a:rPr>
              <a:t>4</a:t>
            </a:r>
            <a:r>
              <a:rPr lang="zh-CN" altLang="en-US" sz="2800" dirty="0">
                <a:cs typeface="+mn-ea"/>
                <a:sym typeface="+mn-lt"/>
              </a:rPr>
              <a:t>、幼儿在</a:t>
            </a:r>
            <a:r>
              <a:rPr lang="en-US" altLang="zh-CN" sz="2800" dirty="0">
                <a:cs typeface="+mn-ea"/>
                <a:sym typeface="+mn-lt"/>
              </a:rPr>
              <a:t>XX</a:t>
            </a:r>
            <a:r>
              <a:rPr lang="zh-CN" altLang="en-US" sz="2800" dirty="0">
                <a:cs typeface="+mn-ea"/>
                <a:sym typeface="+mn-lt"/>
              </a:rPr>
              <a:t>公园开展“你丢我捡”清扫垃圾活动。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58268" y="1550681"/>
            <a:ext cx="2811684" cy="281168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249101" y="3429000"/>
            <a:ext cx="4487119" cy="3365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/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4000" b="1" dirty="0">
                <a:solidFill>
                  <a:srgbClr val="389173"/>
                </a:solidFill>
                <a:cs typeface="+mn-ea"/>
                <a:sym typeface="+mn-lt"/>
              </a:rPr>
              <a:t>内容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Subtitle 2"/>
          <p:cNvSpPr txBox="1"/>
          <p:nvPr/>
        </p:nvSpPr>
        <p:spPr>
          <a:xfrm>
            <a:off x="1851949" y="3124070"/>
            <a:ext cx="8495818" cy="22019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cs typeface="+mn-ea"/>
                <a:sym typeface="+mn-lt"/>
              </a:rPr>
              <a:t>5</a:t>
            </a:r>
            <a:r>
              <a:rPr lang="zh-CN" altLang="en-US" sz="2400" dirty="0">
                <a:cs typeface="+mn-ea"/>
                <a:sym typeface="+mn-lt"/>
              </a:rPr>
              <a:t>、幼儿制作“环保卡片”，并在公园向过往的叔叔阿姨、爷爷奶奶发放卡片，同时向每个人宣传“节约用水、节约用电、节约粮食、不要乱扔垃圾</a:t>
            </a:r>
            <a:r>
              <a:rPr lang="en-US" altLang="zh-CN" sz="2400" dirty="0">
                <a:cs typeface="+mn-ea"/>
                <a:sym typeface="+mn-lt"/>
              </a:rPr>
              <a:t>……”</a:t>
            </a:r>
            <a:r>
              <a:rPr lang="zh-CN" altLang="en-US" sz="2400" dirty="0">
                <a:cs typeface="+mn-ea"/>
                <a:sym typeface="+mn-lt"/>
              </a:rPr>
              <a:t>环保口号，让大家都知道</a:t>
            </a:r>
            <a:r>
              <a:rPr lang="zh-CN" altLang="en-US" sz="2400" dirty="0" smtClean="0">
                <a:cs typeface="+mn-ea"/>
                <a:sym typeface="+mn-lt"/>
              </a:rPr>
              <a:t>“世界环境日”，</a:t>
            </a:r>
            <a:r>
              <a:rPr lang="zh-CN" altLang="en-US" sz="2400" dirty="0">
                <a:cs typeface="+mn-ea"/>
                <a:sym typeface="+mn-lt"/>
              </a:rPr>
              <a:t>知道保护地球。</a:t>
            </a:r>
          </a:p>
        </p:txBody>
      </p:sp>
      <p:sp>
        <p:nvSpPr>
          <p:cNvPr id="11" name="文本框 62"/>
          <p:cNvSpPr txBox="1"/>
          <p:nvPr/>
        </p:nvSpPr>
        <p:spPr>
          <a:xfrm>
            <a:off x="1851949" y="2250233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rgbClr val="0F876B"/>
                </a:solidFill>
                <a:cs typeface="+mn-ea"/>
                <a:sym typeface="+mn-lt"/>
              </a:rPr>
              <a:t>活动五</a:t>
            </a:r>
          </a:p>
        </p:txBody>
      </p:sp>
      <p:sp>
        <p:nvSpPr>
          <p:cNvPr id="12" name="矩形: 圆角 11"/>
          <p:cNvSpPr/>
          <p:nvPr/>
        </p:nvSpPr>
        <p:spPr>
          <a:xfrm>
            <a:off x="1128716" y="1863523"/>
            <a:ext cx="9934567" cy="3971815"/>
          </a:xfrm>
          <a:prstGeom prst="roundRect">
            <a:avLst/>
          </a:prstGeom>
          <a:noFill/>
          <a:ln>
            <a:solidFill>
              <a:srgbClr val="0F87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/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4000" b="1" dirty="0">
                <a:solidFill>
                  <a:srgbClr val="389173"/>
                </a:solidFill>
                <a:cs typeface="+mn-ea"/>
                <a:sym typeface="+mn-lt"/>
              </a:rPr>
              <a:t>内容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86398" y="3627259"/>
            <a:ext cx="5497976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+mn-ea"/>
                <a:sym typeface="+mn-lt"/>
              </a:rPr>
              <a:t>6</a:t>
            </a:r>
            <a:r>
              <a:rPr lang="zh-CN" altLang="en-US" sz="2400" dirty="0">
                <a:cs typeface="+mn-ea"/>
                <a:sym typeface="+mn-lt"/>
              </a:rPr>
              <a:t>、和家长一起收集有关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救救地球妈妈的图片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，布置主题墙，进行展出。</a:t>
            </a:r>
          </a:p>
        </p:txBody>
      </p:sp>
      <p:sp>
        <p:nvSpPr>
          <p:cNvPr id="2" name="对话气泡: 圆角矩形 1"/>
          <p:cNvSpPr/>
          <p:nvPr/>
        </p:nvSpPr>
        <p:spPr>
          <a:xfrm>
            <a:off x="5237543" y="2500132"/>
            <a:ext cx="5995686" cy="2639027"/>
          </a:xfrm>
          <a:prstGeom prst="wedgeRoundRectCallout">
            <a:avLst>
              <a:gd name="adj1" fmla="val -50811"/>
              <a:gd name="adj2" fmla="val 54924"/>
              <a:gd name="adj3" fmla="val 16667"/>
            </a:avLst>
          </a:prstGeom>
          <a:noFill/>
          <a:ln w="28575">
            <a:solidFill>
              <a:srgbClr val="389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86398" y="2829368"/>
            <a:ext cx="2696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rgbClr val="389173"/>
                </a:solidFill>
                <a:cs typeface="+mn-ea"/>
                <a:sym typeface="+mn-lt"/>
              </a:rPr>
              <a:t>活动六：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793000">
            <a:off x="530253" y="1196530"/>
            <a:ext cx="5246228" cy="5246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/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4000" b="1" dirty="0">
                <a:solidFill>
                  <a:srgbClr val="389173"/>
                </a:solidFill>
                <a:cs typeface="+mn-ea"/>
                <a:sym typeface="+mn-lt"/>
              </a:rPr>
              <a:t>内容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66900" y="1931811"/>
            <a:ext cx="8458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2400" dirty="0">
                <a:cs typeface="+mn-ea"/>
                <a:sym typeface="+mn-lt"/>
              </a:rPr>
              <a:t>7</a:t>
            </a:r>
            <a:r>
              <a:rPr lang="zh-CN" altLang="en-US" sz="2400" dirty="0">
                <a:cs typeface="+mn-ea"/>
                <a:sym typeface="+mn-lt"/>
              </a:rPr>
              <a:t>、学念一首环保儿歌，开展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环保儿歌大家诵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活动。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45558" y="2651752"/>
            <a:ext cx="609407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你拍一，我拍一，环境保护是第一</a:t>
            </a:r>
            <a:r>
              <a:rPr lang="en-US" altLang="zh-CN" dirty="0">
                <a:cs typeface="+mn-ea"/>
                <a:sym typeface="+mn-lt"/>
              </a:rPr>
              <a:t>;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你拍二，我拍二，爱护小草和花儿</a:t>
            </a:r>
            <a:r>
              <a:rPr lang="en-US" altLang="zh-CN" dirty="0">
                <a:cs typeface="+mn-ea"/>
                <a:sym typeface="+mn-lt"/>
              </a:rPr>
              <a:t>;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你拍三，我拍三，别让垃圾堆成山</a:t>
            </a:r>
            <a:r>
              <a:rPr lang="en-US" altLang="zh-CN" dirty="0">
                <a:cs typeface="+mn-ea"/>
                <a:sym typeface="+mn-lt"/>
              </a:rPr>
              <a:t>;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你拍四，我拍四，墙上不能乱写字</a:t>
            </a:r>
            <a:r>
              <a:rPr lang="en-US" altLang="zh-CN" dirty="0">
                <a:cs typeface="+mn-ea"/>
                <a:sym typeface="+mn-lt"/>
              </a:rPr>
              <a:t>;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你拍五，我拍五，江湖河流要保护</a:t>
            </a:r>
            <a:r>
              <a:rPr lang="en-US" altLang="zh-CN" dirty="0">
                <a:cs typeface="+mn-ea"/>
                <a:sym typeface="+mn-lt"/>
              </a:rPr>
              <a:t>;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地球妈妈我的家，争做环保小卫士。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6816079" y="2222163"/>
            <a:ext cx="4206248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850217"/>
            <a:ext cx="4961626" cy="5157565"/>
          </a:xfrm>
          <a:prstGeom prst="rect">
            <a:avLst/>
          </a:prstGeom>
        </p:spPr>
      </p:pic>
      <p:sp>
        <p:nvSpPr>
          <p:cNvPr id="38" name="矩形: 圆角 37"/>
          <p:cNvSpPr/>
          <p:nvPr/>
        </p:nvSpPr>
        <p:spPr>
          <a:xfrm>
            <a:off x="5965753" y="2087337"/>
            <a:ext cx="3589888" cy="896918"/>
          </a:xfrm>
          <a:prstGeom prst="roundRect">
            <a:avLst>
              <a:gd name="adj" fmla="val 50000"/>
            </a:avLst>
          </a:prstGeom>
          <a:solidFill>
            <a:srgbClr val="389173"/>
          </a:solidFill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第四部分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93406" y="3414713"/>
            <a:ext cx="6134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spc="600" dirty="0"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分段教育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/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分段教育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80157" y="589982"/>
            <a:ext cx="9631687" cy="722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98394" y="1803494"/>
            <a:ext cx="7995211" cy="1227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cs typeface="+mn-ea"/>
                <a:sym typeface="+mn-lt"/>
              </a:rPr>
              <a:t>小班：</a:t>
            </a:r>
            <a:r>
              <a:rPr lang="zh-CN" altLang="en-US" sz="2400" dirty="0">
                <a:cs typeface="+mn-ea"/>
                <a:sym typeface="+mn-lt"/>
              </a:rPr>
              <a:t>课程参考：语言</a:t>
            </a:r>
            <a:r>
              <a:rPr lang="en-US" altLang="zh-CN" sz="2400" dirty="0">
                <a:cs typeface="+mn-ea"/>
                <a:sym typeface="+mn-lt"/>
              </a:rPr>
              <a:t>《</a:t>
            </a:r>
            <a:r>
              <a:rPr lang="zh-CN" altLang="en-US" sz="2400" dirty="0">
                <a:cs typeface="+mn-ea"/>
                <a:sym typeface="+mn-lt"/>
              </a:rPr>
              <a:t>垃圾悄悄话</a:t>
            </a:r>
            <a:r>
              <a:rPr lang="en-US" altLang="zh-CN" sz="2400" dirty="0">
                <a:cs typeface="+mn-ea"/>
                <a:sym typeface="+mn-lt"/>
              </a:rPr>
              <a:t>》</a:t>
            </a:r>
            <a:r>
              <a:rPr lang="zh-CN" altLang="en-US" sz="2400" dirty="0">
                <a:cs typeface="+mn-ea"/>
                <a:sym typeface="+mn-lt"/>
              </a:rPr>
              <a:t>社会</a:t>
            </a:r>
            <a:r>
              <a:rPr lang="en-US" altLang="zh-CN" sz="2400" dirty="0">
                <a:cs typeface="+mn-ea"/>
                <a:sym typeface="+mn-lt"/>
              </a:rPr>
              <a:t>《</a:t>
            </a:r>
            <a:r>
              <a:rPr lang="zh-CN" altLang="en-US" sz="2400" dirty="0">
                <a:cs typeface="+mn-ea"/>
                <a:sym typeface="+mn-lt"/>
              </a:rPr>
              <a:t>小小环保桶</a:t>
            </a:r>
            <a:r>
              <a:rPr lang="en-US" altLang="zh-CN" sz="2400" dirty="0">
                <a:cs typeface="+mn-ea"/>
                <a:sym typeface="+mn-lt"/>
              </a:rPr>
              <a:t>》</a:t>
            </a:r>
            <a:r>
              <a:rPr lang="zh-CN" altLang="en-US" sz="2400" dirty="0">
                <a:cs typeface="+mn-ea"/>
                <a:sym typeface="+mn-lt"/>
              </a:rPr>
              <a:t>科学</a:t>
            </a:r>
            <a:r>
              <a:rPr lang="en-US" altLang="zh-CN" sz="2400" dirty="0">
                <a:cs typeface="+mn-ea"/>
                <a:sym typeface="+mn-lt"/>
              </a:rPr>
              <a:t>《</a:t>
            </a:r>
            <a:r>
              <a:rPr lang="zh-CN" altLang="en-US" sz="2400" dirty="0">
                <a:cs typeface="+mn-ea"/>
                <a:sym typeface="+mn-lt"/>
              </a:rPr>
              <a:t>小鱼要喝干净的水</a:t>
            </a:r>
            <a:r>
              <a:rPr lang="en-US" altLang="zh-CN" sz="2400" dirty="0">
                <a:cs typeface="+mn-ea"/>
                <a:sym typeface="+mn-lt"/>
              </a:rPr>
              <a:t>》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/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分段教育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21516" y="1978376"/>
            <a:ext cx="9348968" cy="4535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cs typeface="+mn-ea"/>
                <a:sym typeface="+mn-lt"/>
              </a:rPr>
              <a:t>中班：</a:t>
            </a:r>
            <a:r>
              <a:rPr lang="zh-CN" altLang="en-US" sz="2400" dirty="0">
                <a:cs typeface="+mn-ea"/>
                <a:sym typeface="+mn-lt"/>
              </a:rPr>
              <a:t>课程参考：</a:t>
            </a:r>
            <a:r>
              <a:rPr lang="en-US" altLang="zh-CN" sz="2400" dirty="0">
                <a:cs typeface="+mn-ea"/>
                <a:sym typeface="+mn-lt"/>
              </a:rPr>
              <a:t>《</a:t>
            </a:r>
            <a:r>
              <a:rPr lang="zh-CN" altLang="en-US" sz="2400" dirty="0">
                <a:cs typeface="+mn-ea"/>
                <a:sym typeface="+mn-lt"/>
              </a:rPr>
              <a:t>认识地球</a:t>
            </a:r>
            <a:r>
              <a:rPr lang="en-US" altLang="zh-CN" sz="2400" dirty="0">
                <a:cs typeface="+mn-ea"/>
                <a:sym typeface="+mn-lt"/>
              </a:rPr>
              <a:t>》《</a:t>
            </a:r>
            <a:r>
              <a:rPr lang="zh-CN" altLang="en-US" sz="2400" dirty="0">
                <a:cs typeface="+mn-ea"/>
                <a:sym typeface="+mn-lt"/>
              </a:rPr>
              <a:t>地球是个美丽的圆</a:t>
            </a:r>
            <a:r>
              <a:rPr lang="en-US" altLang="zh-CN" sz="2400" dirty="0">
                <a:cs typeface="+mn-ea"/>
                <a:sym typeface="+mn-lt"/>
              </a:rPr>
              <a:t>》《</a:t>
            </a:r>
            <a:r>
              <a:rPr lang="zh-CN" altLang="en-US" sz="2400" dirty="0">
                <a:cs typeface="+mn-ea"/>
                <a:sym typeface="+mn-lt"/>
              </a:rPr>
              <a:t>时装表演</a:t>
            </a:r>
            <a:r>
              <a:rPr lang="en-US" altLang="zh-CN" sz="2400" dirty="0">
                <a:cs typeface="+mn-ea"/>
                <a:sym typeface="+mn-lt"/>
              </a:rPr>
              <a:t>》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1</a:t>
            </a:r>
            <a:r>
              <a:rPr lang="zh-CN" altLang="en-US" sz="2400" dirty="0">
                <a:cs typeface="+mn-ea"/>
                <a:sym typeface="+mn-lt"/>
              </a:rPr>
              <a:t>、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地球真美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：通过观看地球的美丽河山，让幼儿拥抱地球，表达保护地球的决心。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2</a:t>
            </a:r>
            <a:r>
              <a:rPr lang="zh-CN" altLang="en-US" sz="2400" dirty="0">
                <a:cs typeface="+mn-ea"/>
                <a:sym typeface="+mn-lt"/>
              </a:rPr>
              <a:t>、请幼儿参与布置墙饰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地球妈妈我爱你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、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我为地球过生日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等活动。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3</a:t>
            </a:r>
            <a:r>
              <a:rPr lang="zh-CN" altLang="en-US" sz="2400" dirty="0">
                <a:cs typeface="+mn-ea"/>
                <a:sym typeface="+mn-lt"/>
              </a:rPr>
              <a:t>、幼儿利用废旧材料自制服装，开展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环保时装秀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/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分段教育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65790" y="1811895"/>
            <a:ext cx="8860420" cy="1227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cs typeface="+mn-ea"/>
                <a:sym typeface="+mn-lt"/>
              </a:rPr>
              <a:t>大班：</a:t>
            </a:r>
            <a:r>
              <a:rPr lang="zh-CN" altLang="en-US" sz="2400" dirty="0">
                <a:cs typeface="+mn-ea"/>
                <a:sym typeface="+mn-lt"/>
              </a:rPr>
              <a:t>课程参考：</a:t>
            </a:r>
            <a:r>
              <a:rPr lang="en-US" altLang="zh-CN" sz="2400" dirty="0">
                <a:cs typeface="+mn-ea"/>
                <a:sym typeface="+mn-lt"/>
              </a:rPr>
              <a:t>《</a:t>
            </a:r>
            <a:r>
              <a:rPr lang="zh-CN" altLang="en-US" sz="2400" dirty="0">
                <a:cs typeface="+mn-ea"/>
                <a:sym typeface="+mn-lt"/>
              </a:rPr>
              <a:t>在地球上</a:t>
            </a:r>
            <a:r>
              <a:rPr lang="en-US" altLang="zh-CN" sz="2400" dirty="0">
                <a:cs typeface="+mn-ea"/>
                <a:sym typeface="+mn-lt"/>
              </a:rPr>
              <a:t>》《</a:t>
            </a:r>
            <a:r>
              <a:rPr lang="zh-CN" altLang="en-US" sz="2400" dirty="0">
                <a:cs typeface="+mn-ea"/>
                <a:sym typeface="+mn-lt"/>
              </a:rPr>
              <a:t>让我们的地球变得更干净</a:t>
            </a:r>
            <a:r>
              <a:rPr lang="en-US" altLang="zh-CN" sz="2400" dirty="0">
                <a:cs typeface="+mn-ea"/>
                <a:sym typeface="+mn-lt"/>
              </a:rPr>
              <a:t>》《</a:t>
            </a:r>
            <a:r>
              <a:rPr lang="zh-CN" altLang="en-US" sz="2400" dirty="0">
                <a:cs typeface="+mn-ea"/>
                <a:sym typeface="+mn-lt"/>
              </a:rPr>
              <a:t>变废为宝</a:t>
            </a:r>
            <a:r>
              <a:rPr lang="en-US" altLang="zh-CN" sz="2400" dirty="0">
                <a:cs typeface="+mn-ea"/>
                <a:sym typeface="+mn-lt"/>
              </a:rPr>
              <a:t>》《</a:t>
            </a:r>
            <a:r>
              <a:rPr lang="zh-CN" altLang="en-US" sz="2400" dirty="0">
                <a:cs typeface="+mn-ea"/>
                <a:sym typeface="+mn-lt"/>
              </a:rPr>
              <a:t>环保教育</a:t>
            </a:r>
            <a:r>
              <a:rPr lang="en-US" altLang="zh-CN" sz="2400" dirty="0">
                <a:cs typeface="+mn-ea"/>
                <a:sym typeface="+mn-lt"/>
              </a:rPr>
              <a:t>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17294" y="3429000"/>
            <a:ext cx="617798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每班一张世界地图</a:t>
            </a:r>
            <a:r>
              <a:rPr lang="en-US" altLang="zh-CN" dirty="0">
                <a:cs typeface="+mn-ea"/>
                <a:sym typeface="+mn-lt"/>
              </a:rPr>
              <a:t>(</a:t>
            </a:r>
            <a:r>
              <a:rPr lang="zh-CN" altLang="en-US" dirty="0">
                <a:cs typeface="+mn-ea"/>
                <a:sym typeface="+mn-lt"/>
              </a:rPr>
              <a:t>或者自绘、打印地球图</a:t>
            </a:r>
            <a:r>
              <a:rPr lang="en-US" altLang="zh-CN" dirty="0">
                <a:cs typeface="+mn-ea"/>
                <a:sym typeface="+mn-lt"/>
              </a:rPr>
              <a:t>)</a:t>
            </a:r>
            <a:r>
              <a:rPr lang="zh-CN" altLang="en-US" dirty="0">
                <a:cs typeface="+mn-ea"/>
                <a:sym typeface="+mn-lt"/>
              </a:rPr>
              <a:t>，开展打扮地球妈妈活动。如：搜集破坏地球的图片张贴在地图周围，提醒大家要爱护地球</a:t>
            </a:r>
            <a:r>
              <a:rPr lang="en-US" altLang="zh-CN" dirty="0">
                <a:cs typeface="+mn-ea"/>
                <a:sym typeface="+mn-lt"/>
              </a:rPr>
              <a:t>;</a:t>
            </a:r>
            <a:r>
              <a:rPr lang="zh-CN" altLang="en-US" dirty="0">
                <a:cs typeface="+mn-ea"/>
                <a:sym typeface="+mn-lt"/>
              </a:rPr>
              <a:t>给地球妈妈穿上绿裙子、戴上美丽的小花</a:t>
            </a:r>
            <a:r>
              <a:rPr lang="en-US" altLang="zh-CN" dirty="0">
                <a:cs typeface="+mn-ea"/>
                <a:sym typeface="+mn-lt"/>
              </a:rPr>
              <a:t>;</a:t>
            </a:r>
            <a:r>
              <a:rPr lang="zh-CN" altLang="en-US" dirty="0">
                <a:cs typeface="+mn-ea"/>
                <a:sym typeface="+mn-lt"/>
              </a:rPr>
              <a:t>按下一个个小小的手印，代表我们做环保小卫士的决心</a:t>
            </a:r>
            <a:r>
              <a:rPr lang="en-US" altLang="zh-CN" dirty="0">
                <a:cs typeface="+mn-ea"/>
                <a:sym typeface="+mn-lt"/>
              </a:rPr>
              <a:t>;</a:t>
            </a:r>
            <a:r>
              <a:rPr lang="zh-CN" altLang="en-US" dirty="0">
                <a:cs typeface="+mn-ea"/>
                <a:sym typeface="+mn-lt"/>
              </a:rPr>
              <a:t>画小动物将小动物送回家</a:t>
            </a:r>
            <a:r>
              <a:rPr lang="en-US" altLang="zh-CN" dirty="0">
                <a:cs typeface="+mn-ea"/>
                <a:sym typeface="+mn-lt"/>
              </a:rPr>
              <a:t>;</a:t>
            </a:r>
            <a:r>
              <a:rPr lang="zh-CN" altLang="en-US" dirty="0">
                <a:cs typeface="+mn-ea"/>
                <a:sym typeface="+mn-lt"/>
              </a:rPr>
              <a:t>为沙漠种树</a:t>
            </a:r>
            <a:r>
              <a:rPr lang="en-US" altLang="zh-CN" dirty="0">
                <a:cs typeface="+mn-ea"/>
                <a:sym typeface="+mn-lt"/>
              </a:rPr>
              <a:t>......</a:t>
            </a:r>
            <a:r>
              <a:rPr lang="zh-CN" altLang="en-US" dirty="0">
                <a:cs typeface="+mn-ea"/>
                <a:sym typeface="+mn-lt"/>
              </a:rPr>
              <a:t>通过擦、画、剪、贴等形式，围绕地图开展宣传教育。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6713317" y="2243952"/>
            <a:ext cx="4744655" cy="4744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36452" y="978600"/>
            <a:ext cx="3386595" cy="3362087"/>
            <a:chOff x="2348636" y="351618"/>
            <a:chExt cx="4107151" cy="3362087"/>
          </a:xfrm>
        </p:grpSpPr>
        <p:sp>
          <p:nvSpPr>
            <p:cNvPr id="16" name="文本框 15"/>
            <p:cNvSpPr txBox="1"/>
            <p:nvPr/>
          </p:nvSpPr>
          <p:spPr>
            <a:xfrm>
              <a:off x="2348636" y="351618"/>
              <a:ext cx="2370212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3800" b="1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rPr>
                <a:t>目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085576" y="1497714"/>
              <a:ext cx="2370211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3800" b="1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rPr>
                <a:t>录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137366" y="2020792"/>
            <a:ext cx="2995066" cy="646331"/>
            <a:chOff x="6621415" y="2158616"/>
            <a:chExt cx="2995066" cy="646331"/>
          </a:xfrm>
        </p:grpSpPr>
        <p:grpSp>
          <p:nvGrpSpPr>
            <p:cNvPr id="19" name="组合 18"/>
            <p:cNvGrpSpPr/>
            <p:nvPr/>
          </p:nvGrpSpPr>
          <p:grpSpPr>
            <a:xfrm>
              <a:off x="6621415" y="2231849"/>
              <a:ext cx="590250" cy="499863"/>
              <a:chOff x="1801765" y="3917774"/>
              <a:chExt cx="590250" cy="499863"/>
            </a:xfrm>
          </p:grpSpPr>
          <p:sp>
            <p:nvSpPr>
              <p:cNvPr id="21" name="圆角矩形 13"/>
              <p:cNvSpPr/>
              <p:nvPr/>
            </p:nvSpPr>
            <p:spPr bwMode="auto">
              <a:xfrm rot="2700000">
                <a:off x="1826217" y="3917054"/>
                <a:ext cx="499863" cy="501304"/>
              </a:xfrm>
              <a:prstGeom prst="roundRect">
                <a:avLst/>
              </a:prstGeom>
              <a:solidFill>
                <a:srgbClr val="519F18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dirty="0">
                  <a:solidFill>
                    <a:schemeClr val="bg1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文本框 13"/>
              <p:cNvSpPr txBox="1">
                <a:spLocks noChangeArrowheads="1"/>
              </p:cNvSpPr>
              <p:nvPr/>
            </p:nvSpPr>
            <p:spPr bwMode="auto">
              <a:xfrm>
                <a:off x="1801765" y="3936874"/>
                <a:ext cx="5902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/>
                <a:r>
                  <a:rPr lang="en-US" altLang="zh-CN" sz="2400" spc="-150" dirty="0">
                    <a:solidFill>
                      <a:schemeClr val="bg1"/>
                    </a:solidFill>
                    <a:latin typeface="+mn-ea"/>
                    <a:ea typeface="+mn-ea"/>
                    <a:cs typeface="+mn-ea"/>
                    <a:sym typeface="+mn-lt"/>
                  </a:rPr>
                  <a:t>01</a:t>
                </a: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7295483" y="2158616"/>
              <a:ext cx="23209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rPr>
                <a:t>活动目标</a:t>
              </a:r>
              <a:endParaRPr lang="en-US" altLang="zh-CN" sz="3600" dirty="0"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161098" y="3807750"/>
            <a:ext cx="3015808" cy="646331"/>
            <a:chOff x="6600673" y="2158616"/>
            <a:chExt cx="3015808" cy="646331"/>
          </a:xfrm>
        </p:grpSpPr>
        <p:grpSp>
          <p:nvGrpSpPr>
            <p:cNvPr id="24" name="组合 23"/>
            <p:cNvGrpSpPr/>
            <p:nvPr/>
          </p:nvGrpSpPr>
          <p:grpSpPr>
            <a:xfrm>
              <a:off x="6600673" y="2231849"/>
              <a:ext cx="590250" cy="499863"/>
              <a:chOff x="1781023" y="3917774"/>
              <a:chExt cx="590250" cy="499863"/>
            </a:xfrm>
          </p:grpSpPr>
          <p:sp>
            <p:nvSpPr>
              <p:cNvPr id="26" name="圆角矩形 13"/>
              <p:cNvSpPr/>
              <p:nvPr/>
            </p:nvSpPr>
            <p:spPr bwMode="auto">
              <a:xfrm rot="2700000">
                <a:off x="1826217" y="3917054"/>
                <a:ext cx="499863" cy="501304"/>
              </a:xfrm>
              <a:prstGeom prst="roundRect">
                <a:avLst/>
              </a:prstGeom>
              <a:solidFill>
                <a:srgbClr val="519F18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文本框 13"/>
              <p:cNvSpPr txBox="1">
                <a:spLocks noChangeArrowheads="1"/>
              </p:cNvSpPr>
              <p:nvPr/>
            </p:nvSpPr>
            <p:spPr bwMode="auto">
              <a:xfrm>
                <a:off x="1781023" y="3936874"/>
                <a:ext cx="5902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dist">
                  <a:defRPr sz="2400" spc="-150">
                    <a:solidFill>
                      <a:schemeClr val="bg1"/>
                    </a:solidFill>
                    <a:latin typeface="+mn-ea"/>
                    <a:cs typeface="+mn-ea"/>
                  </a:defRPr>
                </a:lvl1pPr>
                <a:lvl2pPr marL="742950" indent="-28575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dirty="0">
                    <a:sym typeface="+mn-lt"/>
                  </a:rPr>
                  <a:t>02</a:t>
                </a: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7295483" y="2158616"/>
              <a:ext cx="23209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rPr>
                <a:t>活动说明</a:t>
              </a:r>
              <a:endParaRPr lang="en-US" altLang="zh-CN" sz="3600" dirty="0"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528044" y="2021982"/>
            <a:ext cx="3015808" cy="646331"/>
            <a:chOff x="6600673" y="2158616"/>
            <a:chExt cx="3015808" cy="646331"/>
          </a:xfrm>
        </p:grpSpPr>
        <p:grpSp>
          <p:nvGrpSpPr>
            <p:cNvPr id="29" name="组合 28"/>
            <p:cNvGrpSpPr/>
            <p:nvPr/>
          </p:nvGrpSpPr>
          <p:grpSpPr>
            <a:xfrm>
              <a:off x="6600673" y="2231849"/>
              <a:ext cx="590250" cy="499863"/>
              <a:chOff x="1781023" y="3917774"/>
              <a:chExt cx="590250" cy="499863"/>
            </a:xfrm>
          </p:grpSpPr>
          <p:sp>
            <p:nvSpPr>
              <p:cNvPr id="31" name="圆角矩形 13"/>
              <p:cNvSpPr/>
              <p:nvPr/>
            </p:nvSpPr>
            <p:spPr bwMode="auto">
              <a:xfrm rot="2700000">
                <a:off x="1826217" y="3917054"/>
                <a:ext cx="499863" cy="501304"/>
              </a:xfrm>
              <a:prstGeom prst="roundRect">
                <a:avLst/>
              </a:prstGeom>
              <a:solidFill>
                <a:srgbClr val="519F18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文本框 13"/>
              <p:cNvSpPr txBox="1">
                <a:spLocks noChangeArrowheads="1"/>
              </p:cNvSpPr>
              <p:nvPr/>
            </p:nvSpPr>
            <p:spPr bwMode="auto">
              <a:xfrm>
                <a:off x="1781023" y="3936874"/>
                <a:ext cx="5902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dist">
                  <a:defRPr sz="2400" spc="-150">
                    <a:solidFill>
                      <a:schemeClr val="bg1"/>
                    </a:solidFill>
                    <a:latin typeface="+mn-ea"/>
                    <a:cs typeface="+mn-ea"/>
                  </a:defRPr>
                </a:lvl1pPr>
                <a:lvl2pPr marL="742950" indent="-28575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dirty="0">
                    <a:sym typeface="+mn-lt"/>
                  </a:rPr>
                  <a:t>03</a:t>
                </a: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7295483" y="2158616"/>
              <a:ext cx="23209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rPr>
                <a:t>活动内容</a:t>
              </a:r>
              <a:endParaRPr lang="en-US" altLang="zh-CN" sz="3600" dirty="0"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528044" y="3808940"/>
            <a:ext cx="3015808" cy="646331"/>
            <a:chOff x="6600673" y="2158616"/>
            <a:chExt cx="3015808" cy="646331"/>
          </a:xfrm>
        </p:grpSpPr>
        <p:grpSp>
          <p:nvGrpSpPr>
            <p:cNvPr id="34" name="组合 33"/>
            <p:cNvGrpSpPr/>
            <p:nvPr/>
          </p:nvGrpSpPr>
          <p:grpSpPr>
            <a:xfrm>
              <a:off x="6600673" y="2231849"/>
              <a:ext cx="590250" cy="499863"/>
              <a:chOff x="1781023" y="3917774"/>
              <a:chExt cx="590250" cy="499863"/>
            </a:xfrm>
          </p:grpSpPr>
          <p:sp>
            <p:nvSpPr>
              <p:cNvPr id="36" name="圆角矩形 13"/>
              <p:cNvSpPr/>
              <p:nvPr/>
            </p:nvSpPr>
            <p:spPr bwMode="auto">
              <a:xfrm rot="2700000">
                <a:off x="1826217" y="3917054"/>
                <a:ext cx="499863" cy="501304"/>
              </a:xfrm>
              <a:prstGeom prst="roundRect">
                <a:avLst/>
              </a:prstGeom>
              <a:solidFill>
                <a:srgbClr val="519F18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文本框 13"/>
              <p:cNvSpPr txBox="1">
                <a:spLocks noChangeArrowheads="1"/>
              </p:cNvSpPr>
              <p:nvPr/>
            </p:nvSpPr>
            <p:spPr bwMode="auto">
              <a:xfrm>
                <a:off x="1781023" y="3936874"/>
                <a:ext cx="5902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dist">
                  <a:defRPr sz="2400" spc="-150">
                    <a:solidFill>
                      <a:schemeClr val="bg1"/>
                    </a:solidFill>
                    <a:latin typeface="+mn-ea"/>
                    <a:cs typeface="+mn-ea"/>
                  </a:defRPr>
                </a:lvl1pPr>
                <a:lvl2pPr marL="742950" indent="-28575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dirty="0">
                    <a:sym typeface="+mn-lt"/>
                  </a:rPr>
                  <a:t>04</a:t>
                </a:r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7295483" y="2158616"/>
              <a:ext cx="23209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rPr>
                <a:t>分段教育</a:t>
              </a:r>
              <a:endParaRPr lang="en-US" altLang="zh-CN" sz="3600" dirty="0"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318303"/>
            <a:ext cx="5320170" cy="622139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86949" y="1665876"/>
            <a:ext cx="195598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世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65582" y="1842847"/>
            <a:ext cx="16610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界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049262" y="1842847"/>
            <a:ext cx="16610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环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232942" y="1604320"/>
            <a:ext cx="2058577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6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境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814167" y="1842847"/>
            <a:ext cx="16610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日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84232" y="3839636"/>
            <a:ext cx="565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幼儿园世界环境日活动方案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244413" y="4534126"/>
            <a:ext cx="3676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mtClean="0">
                <a:cs typeface="+mn-ea"/>
                <a:sym typeface="+mn-lt"/>
              </a:rPr>
              <a:t>汇报人：</a:t>
            </a:r>
            <a:r>
              <a:rPr lang="en-US" altLang="zh-CN" sz="2000" smtClean="0">
                <a:cs typeface="+mn-ea"/>
                <a:sym typeface="+mn-lt"/>
              </a:rPr>
              <a:t>PPT818  </a:t>
            </a:r>
            <a:r>
              <a:rPr lang="zh-CN" altLang="en-US" sz="2000" smtClean="0">
                <a:cs typeface="+mn-ea"/>
                <a:sym typeface="+mn-lt"/>
              </a:rPr>
              <a:t>时间：</a:t>
            </a:r>
            <a:r>
              <a:rPr lang="en-US" altLang="zh-CN" sz="2000" smtClean="0">
                <a:cs typeface="+mn-ea"/>
                <a:sym typeface="+mn-lt"/>
              </a:rPr>
              <a:t>20XX</a:t>
            </a:r>
            <a:endParaRPr lang="zh-CN" altLang="en-US" sz="20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850217"/>
            <a:ext cx="4961626" cy="5157565"/>
          </a:xfrm>
          <a:prstGeom prst="rect">
            <a:avLst/>
          </a:prstGeom>
        </p:spPr>
      </p:pic>
      <p:sp>
        <p:nvSpPr>
          <p:cNvPr id="38" name="矩形: 圆角 37"/>
          <p:cNvSpPr/>
          <p:nvPr/>
        </p:nvSpPr>
        <p:spPr>
          <a:xfrm>
            <a:off x="5965753" y="2087337"/>
            <a:ext cx="3589888" cy="896918"/>
          </a:xfrm>
          <a:prstGeom prst="roundRect">
            <a:avLst>
              <a:gd name="adj" fmla="val 50000"/>
            </a:avLst>
          </a:prstGeom>
          <a:solidFill>
            <a:srgbClr val="389173"/>
          </a:solidFill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第一部分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93406" y="3414713"/>
            <a:ext cx="6134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spc="600" dirty="0"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活动目标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/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活动目标</a:t>
            </a:r>
          </a:p>
        </p:txBody>
      </p:sp>
      <p:sp>
        <p:nvSpPr>
          <p:cNvPr id="8" name="矩形 7"/>
          <p:cNvSpPr/>
          <p:nvPr/>
        </p:nvSpPr>
        <p:spPr>
          <a:xfrm>
            <a:off x="1612739" y="2738850"/>
            <a:ext cx="89665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dirty="0">
                <a:cs typeface="+mn-ea"/>
                <a:sym typeface="+mn-lt"/>
              </a:rPr>
              <a:t>今年</a:t>
            </a:r>
            <a:r>
              <a:rPr lang="zh-CN" altLang="en-US" dirty="0" smtClean="0">
                <a:cs typeface="+mn-ea"/>
                <a:sym typeface="+mn-lt"/>
              </a:rPr>
              <a:t>的</a:t>
            </a:r>
            <a:r>
              <a:rPr lang="en-US" altLang="zh-CN" dirty="0">
                <a:cs typeface="+mn-ea"/>
                <a:sym typeface="+mn-lt"/>
              </a:rPr>
              <a:t>6</a:t>
            </a:r>
            <a:r>
              <a:rPr lang="zh-CN" altLang="en-US" dirty="0" smtClean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 smtClean="0">
                <a:cs typeface="+mn-ea"/>
                <a:sym typeface="+mn-lt"/>
              </a:rPr>
              <a:t>日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CN" altLang="en-US" dirty="0" smtClean="0">
                <a:cs typeface="+mn-ea"/>
                <a:sym typeface="+mn-lt"/>
              </a:rPr>
              <a:t>是世界环境日，</a:t>
            </a:r>
            <a:r>
              <a:rPr lang="zh-CN" altLang="en-US" dirty="0">
                <a:cs typeface="+mn-ea"/>
                <a:sym typeface="+mn-lt"/>
              </a:rPr>
              <a:t>在全球地震灾难不断的大背景下，通过地球日宣传活动，让大家牢记</a:t>
            </a:r>
            <a:r>
              <a:rPr lang="en-US" altLang="zh-CN" dirty="0">
                <a:cs typeface="+mn-ea"/>
                <a:sym typeface="+mn-lt"/>
              </a:rPr>
              <a:t>“</a:t>
            </a:r>
            <a:r>
              <a:rPr lang="zh-CN" altLang="en-US" dirty="0">
                <a:cs typeface="+mn-ea"/>
                <a:sym typeface="+mn-lt"/>
              </a:rPr>
              <a:t>我们只有一个地球</a:t>
            </a:r>
            <a:r>
              <a:rPr lang="en-US" altLang="zh-CN" dirty="0">
                <a:cs typeface="+mn-ea"/>
                <a:sym typeface="+mn-lt"/>
              </a:rPr>
              <a:t>”</a:t>
            </a:r>
            <a:r>
              <a:rPr lang="zh-CN" altLang="en-US" dirty="0">
                <a:cs typeface="+mn-ea"/>
                <a:sym typeface="+mn-lt"/>
              </a:rPr>
              <a:t>。在我们寄予厚望、无限憧憬、尽情享受的生活的同时，更应以感恩之心负起保护的责任，才会使其更加美好，更适合我们生存。</a:t>
            </a:r>
          </a:p>
        </p:txBody>
      </p:sp>
      <p:sp>
        <p:nvSpPr>
          <p:cNvPr id="9" name="矩形 8"/>
          <p:cNvSpPr/>
          <p:nvPr/>
        </p:nvSpPr>
        <p:spPr>
          <a:xfrm>
            <a:off x="1015645" y="1781076"/>
            <a:ext cx="2746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b="1" dirty="0">
                <a:cs typeface="+mn-ea"/>
                <a:sym typeface="+mn-lt"/>
              </a:rPr>
              <a:t>一、活动来源：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/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活动目标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15645" y="1781076"/>
            <a:ext cx="2746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b="1" dirty="0">
                <a:cs typeface="+mn-ea"/>
                <a:sym typeface="+mn-lt"/>
              </a:rPr>
              <a:t>二、活动目的：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63269">
            <a:off x="682904" y="2294731"/>
            <a:ext cx="4189071" cy="418907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479403" y="2992730"/>
            <a:ext cx="64971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、知</a:t>
            </a:r>
            <a:r>
              <a:rPr lang="zh-CN" altLang="en-US" dirty="0" smtClean="0">
                <a:cs typeface="+mn-ea"/>
                <a:sym typeface="+mn-lt"/>
              </a:rPr>
              <a:t>道世界环境日，</a:t>
            </a:r>
            <a:r>
              <a:rPr lang="zh-CN" altLang="en-US" dirty="0">
                <a:cs typeface="+mn-ea"/>
                <a:sym typeface="+mn-lt"/>
              </a:rPr>
              <a:t>了解和感受地球生态环境日益恶化的现象。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、知道地球是我们生活的地方，我们要和动物、植物做朋友，共同来保护地球。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、培养幼儿从生活中的小事做起，萌发保护环境、爱护环境做文明小朋友的意识。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850217"/>
            <a:ext cx="4961626" cy="5157565"/>
          </a:xfrm>
          <a:prstGeom prst="rect">
            <a:avLst/>
          </a:prstGeom>
        </p:spPr>
      </p:pic>
      <p:sp>
        <p:nvSpPr>
          <p:cNvPr id="38" name="矩形: 圆角 37"/>
          <p:cNvSpPr/>
          <p:nvPr/>
        </p:nvSpPr>
        <p:spPr>
          <a:xfrm>
            <a:off x="5965753" y="2087337"/>
            <a:ext cx="3589888" cy="896918"/>
          </a:xfrm>
          <a:prstGeom prst="roundRect">
            <a:avLst>
              <a:gd name="adj" fmla="val 50000"/>
            </a:avLst>
          </a:prstGeom>
          <a:solidFill>
            <a:srgbClr val="389173"/>
          </a:solidFill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第二部分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93406" y="3414713"/>
            <a:ext cx="6134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spc="600" dirty="0"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活动说明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17004" y="63855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/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4000" b="1" dirty="0">
                <a:solidFill>
                  <a:srgbClr val="389173"/>
                </a:solidFill>
                <a:cs typeface="+mn-ea"/>
                <a:sym typeface="+mn-lt"/>
              </a:rPr>
              <a:t>说明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754333" y="2274029"/>
            <a:ext cx="2679700" cy="784225"/>
            <a:chOff x="4967786" y="1725304"/>
            <a:chExt cx="2679700" cy="784225"/>
          </a:xfrm>
        </p:grpSpPr>
        <p:grpSp>
          <p:nvGrpSpPr>
            <p:cNvPr id="11" name="组合 10"/>
            <p:cNvGrpSpPr/>
            <p:nvPr/>
          </p:nvGrpSpPr>
          <p:grpSpPr>
            <a:xfrm flipV="1">
              <a:off x="4967786" y="1725304"/>
              <a:ext cx="2679700" cy="784225"/>
              <a:chOff x="1060" y="4977"/>
              <a:chExt cx="4220" cy="1235"/>
            </a:xfrm>
          </p:grpSpPr>
          <p:sp>
            <p:nvSpPr>
              <p:cNvPr id="13" name="î$ľiďè"/>
              <p:cNvSpPr/>
              <p:nvPr/>
            </p:nvSpPr>
            <p:spPr>
              <a:xfrm>
                <a:off x="2974" y="4977"/>
                <a:ext cx="373" cy="276"/>
              </a:xfrm>
              <a:prstGeom prst="triangle">
                <a:avLst/>
              </a:prstGeom>
              <a:solidFill>
                <a:srgbClr val="0F87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4" name="íṡliḍê"/>
              <p:cNvSpPr/>
              <p:nvPr/>
            </p:nvSpPr>
            <p:spPr>
              <a:xfrm>
                <a:off x="1060" y="5253"/>
                <a:ext cx="4220" cy="959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0F87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9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2800" b="1" i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6"/>
            <p:cNvSpPr txBox="1"/>
            <p:nvPr/>
          </p:nvSpPr>
          <p:spPr>
            <a:xfrm>
              <a:off x="5445406" y="1798552"/>
              <a:ext cx="1949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>
                  <a:solidFill>
                    <a:srgbClr val="0F876B"/>
                  </a:solidFill>
                  <a:cs typeface="+mn-ea"/>
                  <a:sym typeface="+mn-lt"/>
                </a:rPr>
                <a:t>活动主题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1754333" y="3399637"/>
            <a:ext cx="434166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000" dirty="0">
                <a:cs typeface="+mn-ea"/>
                <a:sym typeface="+mn-lt"/>
              </a:rPr>
              <a:t>世界主题：“通呼吸，共奋斗”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754333" y="4319831"/>
            <a:ext cx="2679700" cy="784225"/>
            <a:chOff x="4967786" y="1725304"/>
            <a:chExt cx="2679700" cy="784225"/>
          </a:xfrm>
        </p:grpSpPr>
        <p:grpSp>
          <p:nvGrpSpPr>
            <p:cNvPr id="17" name="组合 16"/>
            <p:cNvGrpSpPr/>
            <p:nvPr/>
          </p:nvGrpSpPr>
          <p:grpSpPr>
            <a:xfrm flipV="1">
              <a:off x="4967786" y="1725304"/>
              <a:ext cx="2679700" cy="784225"/>
              <a:chOff x="1060" y="4977"/>
              <a:chExt cx="4220" cy="1235"/>
            </a:xfrm>
          </p:grpSpPr>
          <p:sp>
            <p:nvSpPr>
              <p:cNvPr id="19" name="î$ľiďè"/>
              <p:cNvSpPr/>
              <p:nvPr/>
            </p:nvSpPr>
            <p:spPr>
              <a:xfrm>
                <a:off x="2974" y="4977"/>
                <a:ext cx="373" cy="276"/>
              </a:xfrm>
              <a:prstGeom prst="triangle">
                <a:avLst/>
              </a:prstGeom>
              <a:solidFill>
                <a:srgbClr val="0F87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0" name="íṡliḍê"/>
              <p:cNvSpPr/>
              <p:nvPr/>
            </p:nvSpPr>
            <p:spPr>
              <a:xfrm>
                <a:off x="1060" y="5253"/>
                <a:ext cx="4220" cy="959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0F87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9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2800" b="1" i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6"/>
            <p:cNvSpPr txBox="1"/>
            <p:nvPr/>
          </p:nvSpPr>
          <p:spPr>
            <a:xfrm>
              <a:off x="5445406" y="1798552"/>
              <a:ext cx="1949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>
                  <a:solidFill>
                    <a:srgbClr val="0F876B"/>
                  </a:solidFill>
                  <a:cs typeface="+mn-ea"/>
                  <a:sym typeface="+mn-lt"/>
                </a:rPr>
                <a:t>活动时间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1754334" y="5341186"/>
            <a:ext cx="219263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2000" dirty="0" smtClean="0">
                <a:cs typeface="+mn-ea"/>
                <a:sym typeface="+mn-lt"/>
              </a:rPr>
              <a:t>20XX</a:t>
            </a:r>
            <a:r>
              <a:rPr lang="zh-CN" altLang="en-US" sz="2000" dirty="0" smtClean="0">
                <a:cs typeface="+mn-ea"/>
                <a:sym typeface="+mn-lt"/>
              </a:rPr>
              <a:t>年</a:t>
            </a:r>
            <a:r>
              <a:rPr lang="en-US" altLang="zh-CN" sz="2000" dirty="0">
                <a:cs typeface="+mn-ea"/>
                <a:sym typeface="+mn-lt"/>
              </a:rPr>
              <a:t>6</a:t>
            </a:r>
            <a:r>
              <a:rPr lang="zh-CN" altLang="en-US" sz="2000" dirty="0">
                <a:cs typeface="+mn-ea"/>
                <a:sym typeface="+mn-lt"/>
              </a:rPr>
              <a:t>月</a:t>
            </a:r>
            <a:r>
              <a:rPr lang="en-US" altLang="zh-CN" sz="2000" dirty="0">
                <a:cs typeface="+mn-ea"/>
                <a:sym typeface="+mn-lt"/>
              </a:rPr>
              <a:t>5</a:t>
            </a:r>
            <a:r>
              <a:rPr lang="zh-CN" altLang="en-US" sz="2000" dirty="0">
                <a:cs typeface="+mn-ea"/>
                <a:sym typeface="+mn-lt"/>
              </a:rPr>
              <a:t>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4434032" y="1079505"/>
            <a:ext cx="7757967" cy="5818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-1300224" y="-943336"/>
            <a:ext cx="11127129" cy="8345347"/>
          </a:xfrm>
          <a:prstGeom prst="rect">
            <a:avLst/>
          </a:prstGeom>
        </p:spPr>
      </p:pic>
      <p:sp>
        <p:nvSpPr>
          <p:cNvPr id="7" name="PA-文本框 25"/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4000" b="1" dirty="0">
                <a:solidFill>
                  <a:srgbClr val="389173"/>
                </a:solidFill>
                <a:cs typeface="+mn-ea"/>
                <a:sym typeface="+mn-lt"/>
              </a:rPr>
              <a:t>说明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327949" y="2305882"/>
            <a:ext cx="1877437" cy="328468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sz="2000" b="1" dirty="0">
                <a:cs typeface="+mn-ea"/>
                <a:sym typeface="+mn-lt"/>
              </a:rPr>
              <a:t>活动形式：</a:t>
            </a:r>
            <a:r>
              <a:rPr lang="zh-CN" altLang="en-US" sz="2000" dirty="0">
                <a:cs typeface="+mn-ea"/>
                <a:sym typeface="+mn-lt"/>
              </a:rPr>
              <a:t>观看课件、主题教学等。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850217"/>
            <a:ext cx="4961626" cy="5157565"/>
          </a:xfrm>
          <a:prstGeom prst="rect">
            <a:avLst/>
          </a:prstGeom>
        </p:spPr>
      </p:pic>
      <p:sp>
        <p:nvSpPr>
          <p:cNvPr id="38" name="矩形: 圆角 37"/>
          <p:cNvSpPr/>
          <p:nvPr/>
        </p:nvSpPr>
        <p:spPr>
          <a:xfrm>
            <a:off x="5965753" y="2087337"/>
            <a:ext cx="3589888" cy="896918"/>
          </a:xfrm>
          <a:prstGeom prst="roundRect">
            <a:avLst>
              <a:gd name="adj" fmla="val 50000"/>
            </a:avLst>
          </a:prstGeom>
          <a:solidFill>
            <a:srgbClr val="389173"/>
          </a:solidFill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第三部分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93406" y="3414713"/>
            <a:ext cx="6134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spc="600" dirty="0"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活动内容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M0MDk4Nzc4YjljODllMGFjMTBlM2YxZjYzYzJmZW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www.2ppt.com 提供免费下载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3lgwh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770</Words>
  <Application>Microsoft Office PowerPoint</Application>
  <PresentationFormat>宽屏</PresentationFormat>
  <Paragraphs>81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汉仪中圆简</vt:lpstr>
      <vt:lpstr>宋体</vt:lpstr>
      <vt:lpstr>微软雅黑</vt:lpstr>
      <vt:lpstr>Arial</vt:lpstr>
      <vt:lpstr>Calibri</vt:lpstr>
      <vt:lpstr>www.2ppt.com 提供免费下载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2022-06-02T11:24:13Z</dcterms:created>
  <dcterms:modified xsi:type="dcterms:W3CDTF">2023-01-10T10:33:00Z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713F58705E2B4FF5A70BB337F7031D98</vt:lpwstr>
  </property>
  <property fmtid="{D5CDD505-2E9C-101B-9397-08002B2CF9AE}" pid="3" name="KSOProductBuildVer">
    <vt:lpwstr>2052-11.1.0.11744</vt:lpwstr>
  </property>
</Properties>
</file>