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1.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8"/>
  </p:notesMasterIdLst>
  <p:handoutMasterIdLst>
    <p:handoutMasterId r:id="rId59"/>
  </p:handoutMasterIdLst>
  <p:sldIdLst>
    <p:sldId id="257" r:id="rId2"/>
    <p:sldId id="260" r:id="rId3"/>
    <p:sldId id="259" r:id="rId4"/>
    <p:sldId id="261" r:id="rId5"/>
    <p:sldId id="264" r:id="rId6"/>
    <p:sldId id="266" r:id="rId7"/>
    <p:sldId id="265" r:id="rId8"/>
    <p:sldId id="262"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63"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8" r:id="rId51"/>
    <p:sldId id="309" r:id="rId52"/>
    <p:sldId id="310" r:id="rId53"/>
    <p:sldId id="311" r:id="rId54"/>
    <p:sldId id="312" r:id="rId55"/>
    <p:sldId id="313" r:id="rId56"/>
    <p:sldId id="258" r:id="rId5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5">
          <p15:clr>
            <a:srgbClr val="A4A3A4"/>
          </p15:clr>
        </p15:guide>
        <p15:guide id="2" orient="horz" pos="3816">
          <p15:clr>
            <a:srgbClr val="A4A3A4"/>
          </p15:clr>
        </p15:guide>
        <p15:guide id="3" orient="horz" pos="7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5090D"/>
    <a:srgbClr val="E6E6E6"/>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08" d="100"/>
          <a:sy n="108" d="100"/>
        </p:scale>
        <p:origin x="654" y="-30"/>
      </p:cViewPr>
      <p:guideLst>
        <p:guide pos="415"/>
        <p:guide orient="horz" pos="3816"/>
        <p:guide orient="horz" pos="7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39716-12DE-4218-A073-974831AE4840}"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6FBAFD-E8E9-4E09-92C3-7E1F5CAABE8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296FBAFD-E8E9-4E09-92C3-7E1F5CAABE8D}" type="slidenum">
              <a:rPr lang="zh-CN" altLang="en-US" smtClean="0"/>
              <a:t>28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DA2CC75-8280-4D50-8556-C2874ADEF926}"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2CC75-8280-4D50-8556-C2874ADEF926}"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90E77-D57C-49F8-ADC2-FB99C50EBC2E}" type="slidenum">
              <a:rPr lang="zh-CN" altLang="en-US" smtClean="0"/>
              <a:t>‹#›</a:t>
            </a:fld>
            <a:endParaRPr lang="zh-CN" altLang="en-US"/>
          </a:p>
        </p:txBody>
      </p:sp>
      <p:sp>
        <p:nvSpPr>
          <p:cNvPr id="7" name="页面-上"/>
          <p:cNvSpPr/>
          <p:nvPr userDrawn="1"/>
        </p:nvSpPr>
        <p:spPr>
          <a:xfrm>
            <a:off x="5778500" y="-22860000"/>
            <a:ext cx="635000" cy="635000"/>
          </a:xfrm>
          <a:prstGeom prst="ellipse">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面-下"/>
          <p:cNvSpPr/>
          <p:nvPr userDrawn="1"/>
        </p:nvSpPr>
        <p:spPr>
          <a:xfrm>
            <a:off x="5778500" y="22860000"/>
            <a:ext cx="635000" cy="635000"/>
          </a:xfrm>
          <a:prstGeom prst="ellipse">
            <a:avLst/>
          </a:prstGeom>
          <a:noFill/>
          <a:ln w="12700" cap="flat" cmpd="sng" algn="ctr">
            <a:noFill/>
            <a:prstDash val="solid"/>
            <a:miter lim="800000"/>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39.xml"/><Relationship Id="rId7"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10" Type="http://schemas.openxmlformats.org/officeDocument/2006/relationships/image" Target="../media/image18.png"/><Relationship Id="rId4" Type="http://schemas.openxmlformats.org/officeDocument/2006/relationships/tags" Target="../tags/tag40.xml"/><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45.xml"/><Relationship Id="rId7" Type="http://schemas.openxmlformats.org/officeDocument/2006/relationships/image" Target="../media/image12.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10" Type="http://schemas.openxmlformats.org/officeDocument/2006/relationships/image" Target="../media/image20.png"/><Relationship Id="rId4" Type="http://schemas.openxmlformats.org/officeDocument/2006/relationships/tags" Target="../tags/tag46.xm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50.xml"/><Relationship Id="rId7" Type="http://schemas.openxmlformats.org/officeDocument/2006/relationships/image" Target="../media/image12.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55.xml"/><Relationship Id="rId7" Type="http://schemas.openxmlformats.org/officeDocument/2006/relationships/image" Target="../media/image12.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60.xml"/><Relationship Id="rId7" Type="http://schemas.openxmlformats.org/officeDocument/2006/relationships/image" Target="../media/image12.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65.xml"/><Relationship Id="rId7" Type="http://schemas.openxmlformats.org/officeDocument/2006/relationships/image" Target="../media/image12.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70.xml"/><Relationship Id="rId7" Type="http://schemas.openxmlformats.org/officeDocument/2006/relationships/image" Target="../media/image12.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2.xml"/><Relationship Id="rId5" Type="http://schemas.openxmlformats.org/officeDocument/2006/relationships/tags" Target="../tags/tag72.xml"/><Relationship Id="rId4" Type="http://schemas.openxmlformats.org/officeDocument/2006/relationships/tags" Target="../tags/tag71.xml"/><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75.xml"/><Relationship Id="rId7" Type="http://schemas.openxmlformats.org/officeDocument/2006/relationships/image" Target="../media/image12.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80.xml"/><Relationship Id="rId7" Type="http://schemas.openxmlformats.org/officeDocument/2006/relationships/image" Target="../media/image12.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2.xml"/><Relationship Id="rId5" Type="http://schemas.openxmlformats.org/officeDocument/2006/relationships/tags" Target="../tags/tag82.xml"/><Relationship Id="rId4" Type="http://schemas.openxmlformats.org/officeDocument/2006/relationships/tags" Target="../tags/tag81.xml"/><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85.xml"/><Relationship Id="rId7" Type="http://schemas.openxmlformats.org/officeDocument/2006/relationships/image" Target="../media/image12.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2.xml"/><Relationship Id="rId5" Type="http://schemas.openxmlformats.org/officeDocument/2006/relationships/tags" Target="../tags/tag87.xml"/><Relationship Id="rId10" Type="http://schemas.openxmlformats.org/officeDocument/2006/relationships/image" Target="../media/image22.png"/><Relationship Id="rId4" Type="http://schemas.openxmlformats.org/officeDocument/2006/relationships/tags" Target="../tags/tag86.xml"/><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6.xml"/><Relationship Id="rId7" Type="http://schemas.openxmlformats.org/officeDocument/2006/relationships/image" Target="../media/image8.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90.xml"/><Relationship Id="rId7" Type="http://schemas.openxmlformats.org/officeDocument/2006/relationships/image" Target="../media/image12.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2.xml"/><Relationship Id="rId5" Type="http://schemas.openxmlformats.org/officeDocument/2006/relationships/tags" Target="../tags/tag92.xml"/><Relationship Id="rId10" Type="http://schemas.openxmlformats.org/officeDocument/2006/relationships/image" Target="../media/image23.png"/><Relationship Id="rId4" Type="http://schemas.openxmlformats.org/officeDocument/2006/relationships/tags" Target="../tags/tag91.xml"/><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95.xml"/><Relationship Id="rId7" Type="http://schemas.openxmlformats.org/officeDocument/2006/relationships/image" Target="../media/image12.pn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2.xml"/><Relationship Id="rId5" Type="http://schemas.openxmlformats.org/officeDocument/2006/relationships/tags" Target="../tags/tag97.xml"/><Relationship Id="rId4" Type="http://schemas.openxmlformats.org/officeDocument/2006/relationships/tags" Target="../tags/tag96.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0.xml"/><Relationship Id="rId7" Type="http://schemas.openxmlformats.org/officeDocument/2006/relationships/tags" Target="../tags/tag104.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image" Target="../media/image24.png"/><Relationship Id="rId5" Type="http://schemas.openxmlformats.org/officeDocument/2006/relationships/tags" Target="../tags/tag102.xml"/><Relationship Id="rId10" Type="http://schemas.openxmlformats.org/officeDocument/2006/relationships/image" Target="../media/image13.png"/><Relationship Id="rId4" Type="http://schemas.openxmlformats.org/officeDocument/2006/relationships/tags" Target="../tags/tag101.xml"/><Relationship Id="rId9"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7.xml"/><Relationship Id="rId7" Type="http://schemas.openxmlformats.org/officeDocument/2006/relationships/tags" Target="../tags/tag111.xml"/><Relationship Id="rId12" Type="http://schemas.openxmlformats.org/officeDocument/2006/relationships/image" Target="../media/image26.pn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image" Target="../media/image13.png"/><Relationship Id="rId5" Type="http://schemas.openxmlformats.org/officeDocument/2006/relationships/tags" Target="../tags/tag109.xml"/><Relationship Id="rId10" Type="http://schemas.openxmlformats.org/officeDocument/2006/relationships/image" Target="../media/image12.png"/><Relationship Id="rId4" Type="http://schemas.openxmlformats.org/officeDocument/2006/relationships/tags" Target="../tags/tag108.xml"/><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4.xml"/><Relationship Id="rId7" Type="http://schemas.openxmlformats.org/officeDocument/2006/relationships/tags" Target="../tags/tag118.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10" Type="http://schemas.openxmlformats.org/officeDocument/2006/relationships/image" Target="../media/image13.png"/><Relationship Id="rId4" Type="http://schemas.openxmlformats.org/officeDocument/2006/relationships/tags" Target="../tags/tag115.xml"/><Relationship Id="rId9" Type="http://schemas.openxmlformats.org/officeDocument/2006/relationships/image" Target="../media/image12.png"/></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image" Target="../media/image27.png"/><Relationship Id="rId5" Type="http://schemas.openxmlformats.org/officeDocument/2006/relationships/tags" Target="../tags/tag123.xml"/><Relationship Id="rId10" Type="http://schemas.openxmlformats.org/officeDocument/2006/relationships/image" Target="../media/image13.png"/><Relationship Id="rId4" Type="http://schemas.openxmlformats.org/officeDocument/2006/relationships/tags" Target="../tags/tag122.xml"/><Relationship Id="rId9" Type="http://schemas.openxmlformats.org/officeDocument/2006/relationships/image" Target="../media/image12.png"/></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28.xml"/><Relationship Id="rId7" Type="http://schemas.openxmlformats.org/officeDocument/2006/relationships/image" Target="../media/image12.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slideLayout" Target="../slideLayouts/slideLayout2.xml"/><Relationship Id="rId5" Type="http://schemas.openxmlformats.org/officeDocument/2006/relationships/tags" Target="../tags/tag130.xml"/><Relationship Id="rId4" Type="http://schemas.openxmlformats.org/officeDocument/2006/relationships/tags" Target="../tags/tag129.xml"/><Relationship Id="rId9" Type="http://schemas.openxmlformats.org/officeDocument/2006/relationships/image" Target="../media/image28.png"/></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33.xml"/><Relationship Id="rId7" Type="http://schemas.openxmlformats.org/officeDocument/2006/relationships/image" Target="../media/image12.png"/><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slideLayout" Target="../slideLayouts/slideLayout2.xml"/><Relationship Id="rId5" Type="http://schemas.openxmlformats.org/officeDocument/2006/relationships/tags" Target="../tags/tag135.xml"/><Relationship Id="rId4" Type="http://schemas.openxmlformats.org/officeDocument/2006/relationships/tags" Target="../tags/tag134.xml"/><Relationship Id="rId9" Type="http://schemas.openxmlformats.org/officeDocument/2006/relationships/image" Target="../media/image29.png"/></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38.xml"/><Relationship Id="rId7" Type="http://schemas.openxmlformats.org/officeDocument/2006/relationships/notesSlide" Target="../notesSlides/notesSlide1.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Layout" Target="../slideLayouts/slideLayout2.xml"/><Relationship Id="rId5" Type="http://schemas.openxmlformats.org/officeDocument/2006/relationships/tags" Target="../tags/tag140.xml"/><Relationship Id="rId4" Type="http://schemas.openxmlformats.org/officeDocument/2006/relationships/tags" Target="../tags/tag139.xml"/><Relationship Id="rId9" Type="http://schemas.openxmlformats.org/officeDocument/2006/relationships/image" Target="../media/image13.png"/></Relationships>
</file>

<file path=ppt/slides/_rels/slide2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43.xml"/><Relationship Id="rId7" Type="http://schemas.openxmlformats.org/officeDocument/2006/relationships/image" Target="../media/image12.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Layout" Target="../slideLayouts/slideLayout2.xml"/><Relationship Id="rId5" Type="http://schemas.openxmlformats.org/officeDocument/2006/relationships/tags" Target="../tags/tag145.xml"/><Relationship Id="rId4" Type="http://schemas.openxmlformats.org/officeDocument/2006/relationships/tags" Target="../tags/tag14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9.xml"/><Relationship Id="rId7" Type="http://schemas.openxmlformats.org/officeDocument/2006/relationships/image" Target="../media/image7.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48.xml"/><Relationship Id="rId7" Type="http://schemas.openxmlformats.org/officeDocument/2006/relationships/image" Target="../media/image8.pn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Layout" Target="../slideLayouts/slideLayout2.xml"/><Relationship Id="rId9" Type="http://schemas.openxmlformats.org/officeDocument/2006/relationships/image" Target="../media/image11.png"/></Relationships>
</file>

<file path=ppt/slides/_rels/slide3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51.xml"/><Relationship Id="rId7" Type="http://schemas.openxmlformats.org/officeDocument/2006/relationships/slideLayout" Target="../slideLayouts/slideLayout2.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5" Type="http://schemas.openxmlformats.org/officeDocument/2006/relationships/tags" Target="../tags/tag153.xml"/><Relationship Id="rId10" Type="http://schemas.openxmlformats.org/officeDocument/2006/relationships/image" Target="../media/image30.png"/><Relationship Id="rId4" Type="http://schemas.openxmlformats.org/officeDocument/2006/relationships/tags" Target="../tags/tag152.xml"/><Relationship Id="rId9"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tags" Target="../tags/tag157.xml"/><Relationship Id="rId7" Type="http://schemas.openxmlformats.org/officeDocument/2006/relationships/image" Target="../media/image13.png"/><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image" Target="../media/image12.png"/><Relationship Id="rId5" Type="http://schemas.openxmlformats.org/officeDocument/2006/relationships/slideLayout" Target="../slideLayouts/slideLayout2.xml"/><Relationship Id="rId4" Type="http://schemas.openxmlformats.org/officeDocument/2006/relationships/tags" Target="../tags/tag158.xml"/></Relationships>
</file>

<file path=ppt/slides/_rels/slide3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161.xml"/><Relationship Id="rId7" Type="http://schemas.openxmlformats.org/officeDocument/2006/relationships/image" Target="../media/image13.png"/><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image" Target="../media/image12.png"/><Relationship Id="rId5" Type="http://schemas.openxmlformats.org/officeDocument/2006/relationships/slideLayout" Target="../slideLayouts/slideLayout2.xml"/><Relationship Id="rId4" Type="http://schemas.openxmlformats.org/officeDocument/2006/relationships/tags" Target="../tags/tag162.xml"/></Relationships>
</file>

<file path=ppt/slides/_rels/slide3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165.xml"/><Relationship Id="rId7" Type="http://schemas.openxmlformats.org/officeDocument/2006/relationships/image" Target="../media/image13.png"/><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image" Target="../media/image12.png"/><Relationship Id="rId5" Type="http://schemas.openxmlformats.org/officeDocument/2006/relationships/slideLayout" Target="../slideLayouts/slideLayout2.xml"/><Relationship Id="rId4" Type="http://schemas.openxmlformats.org/officeDocument/2006/relationships/tags" Target="../tags/tag166.xml"/></Relationships>
</file>

<file path=ppt/slides/_rels/slide35.xml.rels><?xml version="1.0" encoding="UTF-8" standalone="yes"?>
<Relationships xmlns="http://schemas.openxmlformats.org/package/2006/relationships"><Relationship Id="rId3" Type="http://schemas.openxmlformats.org/officeDocument/2006/relationships/tags" Target="../tags/tag169.xml"/><Relationship Id="rId7" Type="http://schemas.openxmlformats.org/officeDocument/2006/relationships/image" Target="../media/image13.png"/><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image" Target="../media/image12.png"/><Relationship Id="rId5" Type="http://schemas.openxmlformats.org/officeDocument/2006/relationships/slideLayout" Target="../slideLayouts/slideLayout2.xml"/><Relationship Id="rId4" Type="http://schemas.openxmlformats.org/officeDocument/2006/relationships/tags" Target="../tags/tag170.xml"/></Relationships>
</file>

<file path=ppt/slides/_rels/slide36.xml.rels><?xml version="1.0" encoding="UTF-8" standalone="yes"?>
<Relationships xmlns="http://schemas.openxmlformats.org/package/2006/relationships"><Relationship Id="rId3" Type="http://schemas.openxmlformats.org/officeDocument/2006/relationships/tags" Target="../tags/tag173.xml"/><Relationship Id="rId7" Type="http://schemas.openxmlformats.org/officeDocument/2006/relationships/image" Target="../media/image13.png"/><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image" Target="../media/image12.png"/><Relationship Id="rId5" Type="http://schemas.openxmlformats.org/officeDocument/2006/relationships/image" Target="../media/image33.png"/><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176.xml"/><Relationship Id="rId7" Type="http://schemas.openxmlformats.org/officeDocument/2006/relationships/image" Target="../media/image13.png"/><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image" Target="../media/image12.png"/><Relationship Id="rId5" Type="http://schemas.openxmlformats.org/officeDocument/2006/relationships/slideLayout" Target="../slideLayouts/slideLayout2.xml"/><Relationship Id="rId4" Type="http://schemas.openxmlformats.org/officeDocument/2006/relationships/tags" Target="../tags/tag177.xml"/></Relationships>
</file>

<file path=ppt/slides/_rels/slide3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180.xml"/><Relationship Id="rId7" Type="http://schemas.openxmlformats.org/officeDocument/2006/relationships/image" Target="../media/image13.png"/><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image" Target="../media/image12.png"/><Relationship Id="rId5" Type="http://schemas.openxmlformats.org/officeDocument/2006/relationships/slideLayout" Target="../slideLayouts/slideLayout2.xml"/><Relationship Id="rId4" Type="http://schemas.openxmlformats.org/officeDocument/2006/relationships/tags" Target="../tags/tag181.xml"/></Relationships>
</file>

<file path=ppt/slides/_rels/slide3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84.xml"/><Relationship Id="rId7" Type="http://schemas.openxmlformats.org/officeDocument/2006/relationships/image" Target="../media/image12.png"/><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slideLayout" Target="../slideLayouts/slideLayout2.xml"/><Relationship Id="rId5" Type="http://schemas.openxmlformats.org/officeDocument/2006/relationships/tags" Target="../tags/tag186.xml"/><Relationship Id="rId10" Type="http://schemas.openxmlformats.org/officeDocument/2006/relationships/image" Target="../media/image36.png"/><Relationship Id="rId4" Type="http://schemas.openxmlformats.org/officeDocument/2006/relationships/tags" Target="../tags/tag185.xml"/><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2.xml"/><Relationship Id="rId7" Type="http://schemas.openxmlformats.org/officeDocument/2006/relationships/image" Target="../media/image8.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Layout" Target="../slideLayouts/slideLayout2.xml"/><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89.xml"/><Relationship Id="rId7" Type="http://schemas.openxmlformats.org/officeDocument/2006/relationships/image" Target="../media/image12.png"/><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slideLayout" Target="../slideLayouts/slideLayout2.xml"/><Relationship Id="rId5" Type="http://schemas.openxmlformats.org/officeDocument/2006/relationships/tags" Target="../tags/tag191.xml"/><Relationship Id="rId4" Type="http://schemas.openxmlformats.org/officeDocument/2006/relationships/tags" Target="../tags/tag190.xml"/></Relationships>
</file>

<file path=ppt/slides/_rels/slide4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94.xml"/><Relationship Id="rId7" Type="http://schemas.openxmlformats.org/officeDocument/2006/relationships/image" Target="../media/image12.png"/><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slideLayout" Target="../slideLayouts/slideLayout2.xml"/><Relationship Id="rId5" Type="http://schemas.openxmlformats.org/officeDocument/2006/relationships/tags" Target="../tags/tag196.xml"/><Relationship Id="rId4" Type="http://schemas.openxmlformats.org/officeDocument/2006/relationships/tags" Target="../tags/tag195.xml"/></Relationships>
</file>

<file path=ppt/slides/_rels/slide4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99.xml"/><Relationship Id="rId7" Type="http://schemas.openxmlformats.org/officeDocument/2006/relationships/image" Target="../media/image12.png"/><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slideLayout" Target="../slideLayouts/slideLayout2.xml"/><Relationship Id="rId5" Type="http://schemas.openxmlformats.org/officeDocument/2006/relationships/tags" Target="../tags/tag201.xml"/><Relationship Id="rId4" Type="http://schemas.openxmlformats.org/officeDocument/2006/relationships/tags" Target="../tags/tag200.xml"/><Relationship Id="rId9" Type="http://schemas.openxmlformats.org/officeDocument/2006/relationships/image" Target="../media/image37.png"/></Relationships>
</file>

<file path=ppt/slides/_rels/slide4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204.xml"/><Relationship Id="rId7" Type="http://schemas.openxmlformats.org/officeDocument/2006/relationships/image" Target="../media/image12.png"/><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slideLayout" Target="../slideLayouts/slideLayout2.xml"/><Relationship Id="rId5" Type="http://schemas.openxmlformats.org/officeDocument/2006/relationships/tags" Target="../tags/tag206.xml"/><Relationship Id="rId4" Type="http://schemas.openxmlformats.org/officeDocument/2006/relationships/tags" Target="../tags/tag205.xml"/><Relationship Id="rId9" Type="http://schemas.openxmlformats.org/officeDocument/2006/relationships/image" Target="../media/image38.png"/></Relationships>
</file>

<file path=ppt/slides/_rels/slide4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209.xml"/><Relationship Id="rId7" Type="http://schemas.openxmlformats.org/officeDocument/2006/relationships/image" Target="../media/image13.png"/><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image" Target="../media/image12.png"/><Relationship Id="rId5" Type="http://schemas.openxmlformats.org/officeDocument/2006/relationships/slideLayout" Target="../slideLayouts/slideLayout2.xml"/><Relationship Id="rId4" Type="http://schemas.openxmlformats.org/officeDocument/2006/relationships/tags" Target="../tags/tag210.xml"/><Relationship Id="rId9" Type="http://schemas.openxmlformats.org/officeDocument/2006/relationships/image" Target="../media/image40.png"/></Relationships>
</file>

<file path=ppt/slides/_rels/slide4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213.xml"/><Relationship Id="rId7" Type="http://schemas.openxmlformats.org/officeDocument/2006/relationships/image" Target="../media/image12.png"/><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slideLayout" Target="../slideLayouts/slideLayout2.xml"/><Relationship Id="rId5" Type="http://schemas.openxmlformats.org/officeDocument/2006/relationships/tags" Target="../tags/tag215.xml"/><Relationship Id="rId4" Type="http://schemas.openxmlformats.org/officeDocument/2006/relationships/tags" Target="../tags/tag214.xml"/></Relationships>
</file>

<file path=ppt/slides/_rels/slide4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218.xml"/><Relationship Id="rId7" Type="http://schemas.openxmlformats.org/officeDocument/2006/relationships/image" Target="../media/image13.png"/><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image" Target="../media/image12.png"/><Relationship Id="rId5" Type="http://schemas.openxmlformats.org/officeDocument/2006/relationships/slideLayout" Target="../slideLayouts/slideLayout2.xml"/><Relationship Id="rId4" Type="http://schemas.openxmlformats.org/officeDocument/2006/relationships/tags" Target="../tags/tag219.xml"/></Relationships>
</file>

<file path=ppt/slides/_rels/slide4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222.xml"/><Relationship Id="rId7" Type="http://schemas.openxmlformats.org/officeDocument/2006/relationships/image" Target="../media/image42.png"/><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slideLayout" Target="../slideLayouts/slideLayout2.xml"/><Relationship Id="rId5" Type="http://schemas.openxmlformats.org/officeDocument/2006/relationships/tags" Target="../tags/tag224.xml"/><Relationship Id="rId10" Type="http://schemas.openxmlformats.org/officeDocument/2006/relationships/image" Target="../media/image13.png"/><Relationship Id="rId4" Type="http://schemas.openxmlformats.org/officeDocument/2006/relationships/tags" Target="../tags/tag223.xml"/><Relationship Id="rId9" Type="http://schemas.openxmlformats.org/officeDocument/2006/relationships/image" Target="../media/image12.png"/></Relationships>
</file>

<file path=ppt/slides/_rels/slide4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227.xml"/><Relationship Id="rId7" Type="http://schemas.openxmlformats.org/officeDocument/2006/relationships/slideLayout" Target="../slideLayouts/slideLayout2.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 Id="rId9" Type="http://schemas.openxmlformats.org/officeDocument/2006/relationships/image" Target="../media/image13.png"/></Relationships>
</file>

<file path=ppt/slides/_rels/slide4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233.xml"/><Relationship Id="rId7" Type="http://schemas.openxmlformats.org/officeDocument/2006/relationships/image" Target="../media/image12.png"/><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slideLayout" Target="../slideLayouts/slideLayout2.xml"/><Relationship Id="rId5" Type="http://schemas.openxmlformats.org/officeDocument/2006/relationships/tags" Target="../tags/tag235.xml"/><Relationship Id="rId4" Type="http://schemas.openxmlformats.org/officeDocument/2006/relationships/tags" Target="../tags/tag234.xml"/></Relationships>
</file>

<file path=ppt/slides/_rels/slide5.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4.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tags" Target="../tags/tag238.xml"/><Relationship Id="rId7" Type="http://schemas.openxmlformats.org/officeDocument/2006/relationships/image" Target="../media/image13.png"/><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image" Target="../media/image12.png"/><Relationship Id="rId5" Type="http://schemas.openxmlformats.org/officeDocument/2006/relationships/slideLayout" Target="../slideLayouts/slideLayout2.xml"/><Relationship Id="rId4" Type="http://schemas.openxmlformats.org/officeDocument/2006/relationships/tags" Target="../tags/tag239.xml"/></Relationships>
</file>

<file path=ppt/slides/_rels/slide51.xml.rels><?xml version="1.0" encoding="UTF-8" standalone="yes"?>
<Relationships xmlns="http://schemas.openxmlformats.org/package/2006/relationships"><Relationship Id="rId3" Type="http://schemas.openxmlformats.org/officeDocument/2006/relationships/tags" Target="../tags/tag242.xml"/><Relationship Id="rId7" Type="http://schemas.openxmlformats.org/officeDocument/2006/relationships/image" Target="../media/image13.png"/><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image" Target="../media/image12.png"/><Relationship Id="rId5" Type="http://schemas.openxmlformats.org/officeDocument/2006/relationships/slideLayout" Target="../slideLayouts/slideLayout2.xml"/><Relationship Id="rId4" Type="http://schemas.openxmlformats.org/officeDocument/2006/relationships/tags" Target="../tags/tag243.xml"/></Relationships>
</file>

<file path=ppt/slides/_rels/slide52.xml.rels><?xml version="1.0" encoding="UTF-8" standalone="yes"?>
<Relationships xmlns="http://schemas.openxmlformats.org/package/2006/relationships"><Relationship Id="rId3" Type="http://schemas.openxmlformats.org/officeDocument/2006/relationships/tags" Target="../tags/tag246.xml"/><Relationship Id="rId7" Type="http://schemas.openxmlformats.org/officeDocument/2006/relationships/image" Target="../media/image13.png"/><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image" Target="../media/image12.png"/><Relationship Id="rId5" Type="http://schemas.openxmlformats.org/officeDocument/2006/relationships/slideLayout" Target="../slideLayouts/slideLayout2.xml"/><Relationship Id="rId4" Type="http://schemas.openxmlformats.org/officeDocument/2006/relationships/tags" Target="../tags/tag247.xml"/></Relationships>
</file>

<file path=ppt/slides/_rels/slide53.xml.rels><?xml version="1.0" encoding="UTF-8" standalone="yes"?>
<Relationships xmlns="http://schemas.openxmlformats.org/package/2006/relationships"><Relationship Id="rId3" Type="http://schemas.openxmlformats.org/officeDocument/2006/relationships/tags" Target="../tags/tag250.xml"/><Relationship Id="rId7" Type="http://schemas.openxmlformats.org/officeDocument/2006/relationships/image" Target="../media/image13.png"/><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image" Target="../media/image12.png"/><Relationship Id="rId5" Type="http://schemas.openxmlformats.org/officeDocument/2006/relationships/slideLayout" Target="../slideLayouts/slideLayout2.xml"/><Relationship Id="rId4" Type="http://schemas.openxmlformats.org/officeDocument/2006/relationships/tags" Target="../tags/tag251.xml"/></Relationships>
</file>

<file path=ppt/slides/_rels/slide5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254.xml"/><Relationship Id="rId7" Type="http://schemas.openxmlformats.org/officeDocument/2006/relationships/image" Target="../media/image12.png"/><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slideLayout" Target="../slideLayouts/slideLayout2.xml"/><Relationship Id="rId5" Type="http://schemas.openxmlformats.org/officeDocument/2006/relationships/tags" Target="../tags/tag256.xml"/><Relationship Id="rId4" Type="http://schemas.openxmlformats.org/officeDocument/2006/relationships/tags" Target="../tags/tag255.xml"/></Relationships>
</file>

<file path=ppt/slides/_rels/slide5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259.xml"/><Relationship Id="rId7" Type="http://schemas.openxmlformats.org/officeDocument/2006/relationships/image" Target="../media/image12.png"/><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image" Target="../media/image44.png"/><Relationship Id="rId5" Type="http://schemas.openxmlformats.org/officeDocument/2006/relationships/slideLayout" Target="../slideLayouts/slideLayout2.xml"/><Relationship Id="rId4" Type="http://schemas.openxmlformats.org/officeDocument/2006/relationships/tags" Target="../tags/tag260.xml"/></Relationships>
</file>

<file path=ppt/slides/_rels/slide5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63.xml"/><Relationship Id="rId7" Type="http://schemas.openxmlformats.org/officeDocument/2006/relationships/image" Target="../media/image4.png"/><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13.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2.png"/><Relationship Id="rId5" Type="http://schemas.openxmlformats.org/officeDocument/2006/relationships/slideLayout" Target="../slideLayouts/slideLayout2.xml"/><Relationship Id="rId4" Type="http://schemas.openxmlformats.org/officeDocument/2006/relationships/tags" Target="../tags/tag19.xml"/></Relationships>
</file>

<file path=ppt/slides/_rels/slide7.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image" Target="../media/image15.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13.png"/><Relationship Id="rId5" Type="http://schemas.openxmlformats.org/officeDocument/2006/relationships/tags" Target="../tags/tag24.xml"/><Relationship Id="rId10" Type="http://schemas.openxmlformats.org/officeDocument/2006/relationships/image" Target="../media/image12.png"/><Relationship Id="rId4" Type="http://schemas.openxmlformats.org/officeDocument/2006/relationships/tags" Target="../tags/tag23.xml"/><Relationship Id="rId9"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0.xml"/><Relationship Id="rId7" Type="http://schemas.openxmlformats.org/officeDocument/2006/relationships/image" Target="../media/image8.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Layout" Target="../slideLayouts/slideLayout2.xm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33.xml"/><Relationship Id="rId7"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image" Target="../media/image17.png"/><Relationship Id="rId5" Type="http://schemas.openxmlformats.org/officeDocument/2006/relationships/tags" Target="../tags/tag35.xml"/><Relationship Id="rId10" Type="http://schemas.openxmlformats.org/officeDocument/2006/relationships/image" Target="../media/image16.png"/><Relationship Id="rId4" Type="http://schemas.openxmlformats.org/officeDocument/2006/relationships/tags" Target="../tags/tag34.xm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screen"/>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7" name="矩形 26"/>
          <p:cNvSpPr/>
          <p:nvPr/>
        </p:nvSpPr>
        <p:spPr>
          <a:xfrm>
            <a:off x="0" y="0"/>
            <a:ext cx="12192000" cy="6858000"/>
          </a:xfrm>
          <a:prstGeom prst="rect">
            <a:avLst/>
          </a:prstGeom>
          <a:gradFill flip="none" rotWithShape="1">
            <a:gsLst>
              <a:gs pos="23000">
                <a:srgbClr val="FFFFFF"/>
              </a:gs>
              <a:gs pos="93000">
                <a:srgbClr val="FFFFFF">
                  <a:alpha val="0"/>
                </a:srgbClr>
              </a:gs>
            </a:gsLst>
            <a:lin ang="54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6" cstate="screen"/>
          <a:stretch>
            <a:fillRect/>
          </a:stretch>
        </p:blipFill>
        <p:spPr>
          <a:xfrm>
            <a:off x="10510992" y="2870200"/>
            <a:ext cx="1681008" cy="3886200"/>
          </a:xfrm>
          <a:prstGeom prst="rect">
            <a:avLst/>
          </a:prstGeom>
        </p:spPr>
      </p:pic>
      <p:sp>
        <p:nvSpPr>
          <p:cNvPr id="15" name="文本框 8"/>
          <p:cNvSpPr txBox="1"/>
          <p:nvPr/>
        </p:nvSpPr>
        <p:spPr>
          <a:xfrm>
            <a:off x="3818446" y="1048820"/>
            <a:ext cx="4906454" cy="430839"/>
          </a:xfrm>
          <a:prstGeom prst="rect">
            <a:avLst/>
          </a:prstGeom>
          <a:noFill/>
        </p:spPr>
        <p:txBody>
          <a:bodyPr wrap="square" lIns="121873" tIns="60936" rIns="121873" bIns="6093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sz="2000"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sz="2000"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sz="2000"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周年专题党课</a:t>
            </a:r>
            <a:r>
              <a:rPr kumimoji="0" lang="en-US" altLang="zh-CN" sz="2000"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sz="2000"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sp>
        <p:nvSpPr>
          <p:cNvPr id="16" name="文本框 8"/>
          <p:cNvSpPr txBox="1"/>
          <p:nvPr/>
        </p:nvSpPr>
        <p:spPr>
          <a:xfrm>
            <a:off x="2351596" y="1715570"/>
            <a:ext cx="7382954" cy="400061"/>
          </a:xfrm>
          <a:prstGeom prst="rect">
            <a:avLst/>
          </a:prstGeom>
          <a:noFill/>
        </p:spPr>
        <p:txBody>
          <a:bodyPr wrap="square" lIns="121873" tIns="60936" rIns="121873" bIns="6093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sz="1800"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党政部门</a:t>
            </a:r>
            <a:r>
              <a:rPr kumimoji="0" lang="en-US" altLang="zh-CN" sz="1800"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sz="1800"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国有企业</a:t>
            </a:r>
            <a:r>
              <a:rPr kumimoji="0" lang="en-US" altLang="zh-CN" sz="1800"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sz="1800"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党支部</a:t>
            </a:r>
            <a:r>
              <a:rPr kumimoji="0" lang="en-US" altLang="zh-CN" sz="1800"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2021</a:t>
            </a:r>
            <a:r>
              <a:rPr kumimoji="0" lang="zh-CN" altLang="en-US" sz="1800"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年党史学习教育专题辅导</a:t>
            </a:r>
            <a:r>
              <a:rPr kumimoji="0" lang="en-US" altLang="zh-CN" sz="1800"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sz="1800"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sp>
        <p:nvSpPr>
          <p:cNvPr id="18" name="文本框 8"/>
          <p:cNvSpPr txBox="1"/>
          <p:nvPr/>
        </p:nvSpPr>
        <p:spPr>
          <a:xfrm>
            <a:off x="7682122" y="2357335"/>
            <a:ext cx="3344653" cy="861726"/>
          </a:xfrm>
          <a:prstGeom prst="rect">
            <a:avLst/>
          </a:prstGeom>
          <a:noFill/>
        </p:spPr>
        <p:txBody>
          <a:bodyPr wrap="square" lIns="121873" tIns="60936" rIns="121873" bIns="6093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0" cap="none" spc="0" normalizeH="0" baseline="0" noProof="0" dirty="0">
                <a:ln>
                  <a:noFill/>
                </a:ln>
                <a:gradFill>
                  <a:gsLst>
                    <a:gs pos="17000">
                      <a:srgbClr val="E5090D"/>
                    </a:gs>
                    <a:gs pos="72000">
                      <a:srgbClr val="C00000"/>
                    </a:gs>
                  </a:gsLst>
                  <a:lin ang="2700000" scaled="0"/>
                </a:gradFill>
                <a:effectLst>
                  <a:glow rad="127000">
                    <a:prstClr val="white"/>
                  </a:glow>
                </a:effectLst>
                <a:uLnTx/>
                <a:uFillTx/>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奋斗伟力</a:t>
            </a:r>
          </a:p>
        </p:txBody>
      </p:sp>
      <p:sp>
        <p:nvSpPr>
          <p:cNvPr id="21" name="文本框 8"/>
          <p:cNvSpPr txBox="1"/>
          <p:nvPr/>
        </p:nvSpPr>
        <p:spPr>
          <a:xfrm>
            <a:off x="6026934" y="1988003"/>
            <a:ext cx="1501398" cy="1600390"/>
          </a:xfrm>
          <a:prstGeom prst="rect">
            <a:avLst/>
          </a:prstGeom>
          <a:noFill/>
        </p:spPr>
        <p:txBody>
          <a:bodyPr wrap="none" lIns="121873" tIns="60936" rIns="121873" bIns="6093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9600" dirty="0">
                <a:gradFill>
                  <a:gsLst>
                    <a:gs pos="17000">
                      <a:srgbClr val="E5090D"/>
                    </a:gs>
                    <a:gs pos="72000">
                      <a:srgbClr val="C00000"/>
                    </a:gs>
                  </a:gsLst>
                  <a:lin ang="2700000" scaled="0"/>
                </a:gradFill>
                <a:effectLst/>
                <a:latin typeface="三极春联字体简" panose="00000500000000000000" pitchFamily="2" charset="-122"/>
                <a:ea typeface="三极春联字体简" panose="00000500000000000000" pitchFamily="2" charset="-122"/>
                <a:sym typeface="Arial" panose="020B0604020202020204" pitchFamily="34" charset="0"/>
              </a:rPr>
              <a:t>凝</a:t>
            </a:r>
          </a:p>
        </p:txBody>
      </p:sp>
      <p:sp>
        <p:nvSpPr>
          <p:cNvPr id="22" name="文本框 8"/>
          <p:cNvSpPr txBox="1"/>
          <p:nvPr/>
        </p:nvSpPr>
        <p:spPr>
          <a:xfrm>
            <a:off x="7167947" y="2218836"/>
            <a:ext cx="1110384" cy="1138725"/>
          </a:xfrm>
          <a:prstGeom prst="rect">
            <a:avLst/>
          </a:prstGeom>
          <a:noFill/>
        </p:spPr>
        <p:txBody>
          <a:bodyPr wrap="none" lIns="121873" tIns="60936" rIns="121873" bIns="6093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6600" dirty="0">
                <a:gradFill>
                  <a:gsLst>
                    <a:gs pos="17000">
                      <a:srgbClr val="E5090D"/>
                    </a:gs>
                    <a:gs pos="72000">
                      <a:srgbClr val="C00000"/>
                    </a:gs>
                  </a:gsLst>
                  <a:lin ang="2700000" scaled="0"/>
                </a:gradFill>
                <a:effectLst/>
                <a:latin typeface="三极春联字体简" panose="00000500000000000000" pitchFamily="2" charset="-122"/>
                <a:ea typeface="三极春联字体简" panose="00000500000000000000" pitchFamily="2" charset="-122"/>
                <a:sym typeface="Arial" panose="020B0604020202020204" pitchFamily="34" charset="0"/>
              </a:rPr>
              <a:t>聚</a:t>
            </a:r>
          </a:p>
        </p:txBody>
      </p:sp>
      <p:sp>
        <p:nvSpPr>
          <p:cNvPr id="17" name="文本框 8"/>
          <p:cNvSpPr txBox="1"/>
          <p:nvPr/>
        </p:nvSpPr>
        <p:spPr>
          <a:xfrm>
            <a:off x="3072801" y="2357335"/>
            <a:ext cx="3344654" cy="861726"/>
          </a:xfrm>
          <a:prstGeom prst="rect">
            <a:avLst/>
          </a:prstGeom>
          <a:noFill/>
        </p:spPr>
        <p:txBody>
          <a:bodyPr wrap="square" lIns="121873" tIns="60936" rIns="121873" bIns="6093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0" cap="none" spc="0" normalizeH="0" baseline="0" noProof="0" dirty="0">
                <a:ln>
                  <a:noFill/>
                </a:ln>
                <a:gradFill>
                  <a:gsLst>
                    <a:gs pos="17000">
                      <a:srgbClr val="E5090D"/>
                    </a:gs>
                    <a:gs pos="72000">
                      <a:srgbClr val="C00000"/>
                    </a:gs>
                  </a:gsLst>
                  <a:lin ang="2700000" scaled="0"/>
                </a:gradFill>
                <a:effectLst>
                  <a:glow rad="127000">
                    <a:prstClr val="white"/>
                  </a:glow>
                </a:effectLst>
                <a:uLnTx/>
                <a:uFillTx/>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百年党史 </a:t>
            </a:r>
          </a:p>
        </p:txBody>
      </p:sp>
      <p:sp>
        <p:nvSpPr>
          <p:cNvPr id="23" name="文本框 8"/>
          <p:cNvSpPr txBox="1"/>
          <p:nvPr/>
        </p:nvSpPr>
        <p:spPr>
          <a:xfrm>
            <a:off x="1444625" y="1988003"/>
            <a:ext cx="1501398" cy="1600390"/>
          </a:xfrm>
          <a:prstGeom prst="rect">
            <a:avLst/>
          </a:prstGeom>
          <a:noFill/>
        </p:spPr>
        <p:txBody>
          <a:bodyPr wrap="none" lIns="121873" tIns="60936" rIns="121873" bIns="6093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9600" dirty="0">
                <a:gradFill>
                  <a:gsLst>
                    <a:gs pos="17000">
                      <a:srgbClr val="E5090D"/>
                    </a:gs>
                    <a:gs pos="72000">
                      <a:srgbClr val="C00000"/>
                    </a:gs>
                  </a:gsLst>
                  <a:lin ang="2700000" scaled="0"/>
                </a:gradFill>
                <a:effectLst/>
                <a:latin typeface="三极春联字体简" panose="00000500000000000000" pitchFamily="2" charset="-122"/>
                <a:ea typeface="三极春联字体简" panose="00000500000000000000" pitchFamily="2" charset="-122"/>
                <a:sym typeface="Arial" panose="020B0604020202020204" pitchFamily="34" charset="0"/>
              </a:rPr>
              <a:t>学</a:t>
            </a:r>
          </a:p>
        </p:txBody>
      </p:sp>
      <p:sp>
        <p:nvSpPr>
          <p:cNvPr id="24" name="文本框 8"/>
          <p:cNvSpPr txBox="1"/>
          <p:nvPr/>
        </p:nvSpPr>
        <p:spPr>
          <a:xfrm>
            <a:off x="2476864" y="2218836"/>
            <a:ext cx="1110384" cy="1138725"/>
          </a:xfrm>
          <a:prstGeom prst="rect">
            <a:avLst/>
          </a:prstGeom>
          <a:noFill/>
        </p:spPr>
        <p:txBody>
          <a:bodyPr wrap="none" lIns="121873" tIns="60936" rIns="121873" bIns="6093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6600" dirty="0">
                <a:gradFill>
                  <a:gsLst>
                    <a:gs pos="17000">
                      <a:srgbClr val="E5090D"/>
                    </a:gs>
                    <a:gs pos="72000">
                      <a:srgbClr val="C00000"/>
                    </a:gs>
                  </a:gsLst>
                  <a:lin ang="2700000" scaled="0"/>
                </a:gradFill>
                <a:effectLst/>
                <a:latin typeface="三极春联字体简" panose="00000500000000000000" pitchFamily="2" charset="-122"/>
                <a:ea typeface="三极春联字体简" panose="00000500000000000000" pitchFamily="2" charset="-122"/>
                <a:sym typeface="Arial" panose="020B0604020202020204" pitchFamily="34" charset="0"/>
              </a:rPr>
              <a:t>好</a:t>
            </a:r>
          </a:p>
        </p:txBody>
      </p:sp>
      <p:grpSp>
        <p:nvGrpSpPr>
          <p:cNvPr id="39" name="组合 38"/>
          <p:cNvGrpSpPr/>
          <p:nvPr/>
        </p:nvGrpSpPr>
        <p:grpSpPr>
          <a:xfrm>
            <a:off x="4155222" y="4641487"/>
            <a:ext cx="3903681" cy="317221"/>
            <a:chOff x="4301422" y="3177358"/>
            <a:chExt cx="3903681" cy="317221"/>
          </a:xfrm>
        </p:grpSpPr>
        <p:grpSp>
          <p:nvGrpSpPr>
            <p:cNvPr id="33" name="组合 32"/>
            <p:cNvGrpSpPr/>
            <p:nvPr/>
          </p:nvGrpSpPr>
          <p:grpSpPr>
            <a:xfrm>
              <a:off x="4301422" y="3177358"/>
              <a:ext cx="2252221" cy="317149"/>
              <a:chOff x="3948172" y="4273839"/>
              <a:chExt cx="1574880" cy="221768"/>
            </a:xfrm>
          </p:grpSpPr>
          <p:sp>
            <p:nvSpPr>
              <p:cNvPr id="34" name="Freeform 7"/>
              <p:cNvSpPr>
                <a:spLocks noEditPoints="1"/>
              </p:cNvSpPr>
              <p:nvPr/>
            </p:nvSpPr>
            <p:spPr bwMode="auto">
              <a:xfrm>
                <a:off x="3948172" y="4275018"/>
                <a:ext cx="220589" cy="220589"/>
              </a:xfrm>
              <a:custGeom>
                <a:avLst/>
                <a:gdLst>
                  <a:gd name="T0" fmla="*/ 661 w 904"/>
                  <a:gd name="T1" fmla="*/ 461 h 905"/>
                  <a:gd name="T2" fmla="*/ 661 w 904"/>
                  <a:gd name="T3" fmla="*/ 339 h 905"/>
                  <a:gd name="T4" fmla="*/ 605 w 904"/>
                  <a:gd name="T5" fmla="*/ 339 h 905"/>
                  <a:gd name="T6" fmla="*/ 605 w 904"/>
                  <a:gd name="T7" fmla="*/ 461 h 905"/>
                  <a:gd name="T8" fmla="*/ 456 w 904"/>
                  <a:gd name="T9" fmla="*/ 610 h 905"/>
                  <a:gd name="T10" fmla="*/ 453 w 904"/>
                  <a:gd name="T11" fmla="*/ 610 h 905"/>
                  <a:gd name="T12" fmla="*/ 452 w 904"/>
                  <a:gd name="T13" fmla="*/ 610 h 905"/>
                  <a:gd name="T14" fmla="*/ 451 w 904"/>
                  <a:gd name="T15" fmla="*/ 610 h 905"/>
                  <a:gd name="T16" fmla="*/ 448 w 904"/>
                  <a:gd name="T17" fmla="*/ 610 h 905"/>
                  <a:gd name="T18" fmla="*/ 299 w 904"/>
                  <a:gd name="T19" fmla="*/ 461 h 905"/>
                  <a:gd name="T20" fmla="*/ 299 w 904"/>
                  <a:gd name="T21" fmla="*/ 339 h 905"/>
                  <a:gd name="T22" fmla="*/ 244 w 904"/>
                  <a:gd name="T23" fmla="*/ 339 h 905"/>
                  <a:gd name="T24" fmla="*/ 244 w 904"/>
                  <a:gd name="T25" fmla="*/ 461 h 905"/>
                  <a:gd name="T26" fmla="*/ 419 w 904"/>
                  <a:gd name="T27" fmla="*/ 664 h 905"/>
                  <a:gd name="T28" fmla="*/ 419 w 904"/>
                  <a:gd name="T29" fmla="*/ 752 h 905"/>
                  <a:gd name="T30" fmla="*/ 295 w 904"/>
                  <a:gd name="T31" fmla="*/ 787 h 905"/>
                  <a:gd name="T32" fmla="*/ 610 w 904"/>
                  <a:gd name="T33" fmla="*/ 787 h 905"/>
                  <a:gd name="T34" fmla="*/ 484 w 904"/>
                  <a:gd name="T35" fmla="*/ 751 h 905"/>
                  <a:gd name="T36" fmla="*/ 484 w 904"/>
                  <a:gd name="T37" fmla="*/ 664 h 905"/>
                  <a:gd name="T38" fmla="*/ 661 w 904"/>
                  <a:gd name="T39" fmla="*/ 461 h 905"/>
                  <a:gd name="T40" fmla="*/ 450 w 904"/>
                  <a:gd name="T41" fmla="*/ 558 h 905"/>
                  <a:gd name="T42" fmla="*/ 452 w 904"/>
                  <a:gd name="T43" fmla="*/ 558 h 905"/>
                  <a:gd name="T44" fmla="*/ 454 w 904"/>
                  <a:gd name="T45" fmla="*/ 558 h 905"/>
                  <a:gd name="T46" fmla="*/ 554 w 904"/>
                  <a:gd name="T47" fmla="*/ 459 h 905"/>
                  <a:gd name="T48" fmla="*/ 554 w 904"/>
                  <a:gd name="T49" fmla="*/ 218 h 905"/>
                  <a:gd name="T50" fmla="*/ 454 w 904"/>
                  <a:gd name="T51" fmla="*/ 118 h 905"/>
                  <a:gd name="T52" fmla="*/ 452 w 904"/>
                  <a:gd name="T53" fmla="*/ 118 h 905"/>
                  <a:gd name="T54" fmla="*/ 450 w 904"/>
                  <a:gd name="T55" fmla="*/ 118 h 905"/>
                  <a:gd name="T56" fmla="*/ 351 w 904"/>
                  <a:gd name="T57" fmla="*/ 218 h 905"/>
                  <a:gd name="T58" fmla="*/ 351 w 904"/>
                  <a:gd name="T59" fmla="*/ 459 h 905"/>
                  <a:gd name="T60" fmla="*/ 450 w 904"/>
                  <a:gd name="T61" fmla="*/ 558 h 905"/>
                  <a:gd name="T62" fmla="*/ 452 w 904"/>
                  <a:gd name="T63" fmla="*/ 0 h 905"/>
                  <a:gd name="T64" fmla="*/ 904 w 904"/>
                  <a:gd name="T65" fmla="*/ 453 h 905"/>
                  <a:gd name="T66" fmla="*/ 452 w 904"/>
                  <a:gd name="T67" fmla="*/ 905 h 905"/>
                  <a:gd name="T68" fmla="*/ 0 w 904"/>
                  <a:gd name="T69" fmla="*/ 453 h 905"/>
                  <a:gd name="T70" fmla="*/ 452 w 904"/>
                  <a:gd name="T7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905">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gradFill>
                <a:gsLst>
                  <a:gs pos="17000">
                    <a:srgbClr val="E5090D"/>
                  </a:gs>
                  <a:gs pos="72000">
                    <a:srgbClr val="C00000"/>
                  </a:gs>
                </a:gsLst>
                <a:lin ang="2700000" scaled="0"/>
              </a:gradFill>
              <a:ln>
                <a:noFill/>
              </a:ln>
            </p:spPr>
            <p:txBody>
              <a:bodyPr vert="horz" wrap="square" lIns="68562" tIns="34281" rIns="68562" bIns="3428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E7E6E6">
                      <a:lumMod val="25000"/>
                    </a:srgbClr>
                  </a:solidFill>
                  <a:effectLst/>
                  <a:uLnTx/>
                  <a:uFillTx/>
                  <a:latin typeface="思源黑体 Bold" panose="020B0800000000000000" pitchFamily="34" charset="-122"/>
                  <a:ea typeface="思源黑体 Bold" panose="020B0800000000000000" pitchFamily="34" charset="-122"/>
                  <a:sym typeface="Arial" panose="020B0604020202020204" pitchFamily="34" charset="0"/>
                </a:endParaRPr>
              </a:p>
            </p:txBody>
          </p:sp>
          <p:sp>
            <p:nvSpPr>
              <p:cNvPr id="35" name="TextBox 12"/>
              <p:cNvSpPr txBox="1"/>
              <p:nvPr/>
            </p:nvSpPr>
            <p:spPr>
              <a:xfrm>
                <a:off x="4167448" y="4273839"/>
                <a:ext cx="1355604" cy="218905"/>
              </a:xfrm>
              <a:prstGeom prst="rect">
                <a:avLst/>
              </a:prstGeom>
              <a:noFill/>
            </p:spPr>
            <p:txBody>
              <a:bodyPr wrap="square" lIns="68562" tIns="34281" rIns="68562" bIns="34281" rtlCol="0">
                <a:spAutoFit/>
              </a:bodyPr>
              <a:lstStyle>
                <a:defPPr>
                  <a:defRPr lang="zh-CN"/>
                </a:defPPr>
                <a:lvl1pPr>
                  <a:defRPr sz="2000">
                    <a:solidFill>
                      <a:schemeClr val="accent2"/>
                    </a:solidFill>
                    <a:latin typeface="+mn-ea"/>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smtClean="0">
                    <a:ln>
                      <a:noFill/>
                    </a:ln>
                    <a:solidFill>
                      <a:schemeClr val="tx1">
                        <a:lumMod val="75000"/>
                        <a:lumOff val="25000"/>
                      </a:schemeClr>
                    </a:solidFill>
                    <a:effectLst/>
                    <a:uLnTx/>
                    <a:uFillTx/>
                    <a:latin typeface="思源黑体 Bold" panose="020B0800000000000000" pitchFamily="34" charset="-122"/>
                    <a:ea typeface="思源黑体 Bold" panose="020B0800000000000000" pitchFamily="34" charset="-122"/>
                    <a:sym typeface="Arial" panose="020B0604020202020204" pitchFamily="34" charset="0"/>
                  </a:rPr>
                  <a:t>报告人：</a:t>
                </a:r>
                <a:r>
                  <a:rPr kumimoji="0" lang="en-US" altLang="zh-CN" sz="1600" b="0" i="0" u="none" strike="noStrike" kern="1200" cap="none" spc="0" normalizeH="0" baseline="0" noProof="0" smtClean="0">
                    <a:ln>
                      <a:noFill/>
                    </a:ln>
                    <a:solidFill>
                      <a:schemeClr val="tx1">
                        <a:lumMod val="75000"/>
                        <a:lumOff val="25000"/>
                      </a:schemeClr>
                    </a:solidFill>
                    <a:effectLst/>
                    <a:uLnTx/>
                    <a:uFillTx/>
                    <a:latin typeface="思源黑体 Bold" panose="020B0800000000000000" pitchFamily="34" charset="-122"/>
                    <a:ea typeface="思源黑体 Bold" panose="020B0800000000000000" pitchFamily="34" charset="-122"/>
                    <a:sym typeface="Arial" panose="020B0604020202020204" pitchFamily="34" charset="0"/>
                  </a:rPr>
                  <a:t>PPT818</a:t>
                </a:r>
                <a:endParaRPr kumimoji="0" lang="zh-CN" altLang="en-US" sz="1600" b="0" i="0" u="none" strike="noStrike" kern="1200" cap="none" spc="0" normalizeH="0" baseline="0" noProof="0" dirty="0">
                  <a:ln>
                    <a:noFill/>
                  </a:ln>
                  <a:solidFill>
                    <a:schemeClr val="tx1">
                      <a:lumMod val="75000"/>
                      <a:lumOff val="25000"/>
                    </a:schemeClr>
                  </a:solidFill>
                  <a:effectLst/>
                  <a:uLnTx/>
                  <a:uFillTx/>
                  <a:latin typeface="思源黑体 Bold" panose="020B0800000000000000" pitchFamily="34" charset="-122"/>
                  <a:ea typeface="思源黑体 Bold" panose="020B0800000000000000" pitchFamily="34" charset="-122"/>
                  <a:sym typeface="Arial" panose="020B0604020202020204" pitchFamily="34" charset="0"/>
                </a:endParaRPr>
              </a:p>
            </p:txBody>
          </p:sp>
        </p:grpSp>
        <p:grpSp>
          <p:nvGrpSpPr>
            <p:cNvPr id="36" name="组合 35"/>
            <p:cNvGrpSpPr/>
            <p:nvPr/>
          </p:nvGrpSpPr>
          <p:grpSpPr>
            <a:xfrm>
              <a:off x="6338194" y="3178163"/>
              <a:ext cx="1866909" cy="316416"/>
              <a:chOff x="6004541" y="4274351"/>
              <a:chExt cx="1305448" cy="221256"/>
            </a:xfrm>
          </p:grpSpPr>
          <p:sp>
            <p:nvSpPr>
              <p:cNvPr id="37" name="Freeform 10"/>
              <p:cNvSpPr>
                <a:spLocks noEditPoints="1"/>
              </p:cNvSpPr>
              <p:nvPr/>
            </p:nvSpPr>
            <p:spPr bwMode="auto">
              <a:xfrm>
                <a:off x="6004541" y="4275018"/>
                <a:ext cx="220589" cy="220589"/>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gradFill>
                <a:gsLst>
                  <a:gs pos="17000">
                    <a:srgbClr val="E5090D"/>
                  </a:gs>
                  <a:gs pos="72000">
                    <a:srgbClr val="C00000"/>
                  </a:gs>
                </a:gsLst>
                <a:lin ang="2700000" scaled="0"/>
              </a:gradFill>
              <a:ln>
                <a:noFill/>
              </a:ln>
            </p:spPr>
            <p:txBody>
              <a:bodyPr vert="horz" wrap="square" lIns="68562" tIns="34281" rIns="68562" bIns="34281" numCol="1" anchor="t" anchorCtr="0" compatLnSpc="1"/>
              <a:lstStyle/>
              <a:p>
                <a:endParaRPr lang="zh-CN" altLang="en-US" sz="2000">
                  <a:solidFill>
                    <a:srgbClr val="E7E6E6">
                      <a:lumMod val="25000"/>
                    </a:srgbClr>
                  </a:solidFill>
                  <a:latin typeface="思源黑体 Bold" panose="020B0800000000000000" pitchFamily="34" charset="-122"/>
                  <a:ea typeface="思源黑体 Bold" panose="020B0800000000000000" pitchFamily="34" charset="-122"/>
                  <a:sym typeface="Arial" panose="020B0604020202020204" pitchFamily="34" charset="0"/>
                </a:endParaRPr>
              </a:p>
            </p:txBody>
          </p:sp>
          <p:sp>
            <p:nvSpPr>
              <p:cNvPr id="38" name="TextBox 14"/>
              <p:cNvSpPr txBox="1"/>
              <p:nvPr/>
            </p:nvSpPr>
            <p:spPr>
              <a:xfrm>
                <a:off x="6226767" y="4274351"/>
                <a:ext cx="1083222" cy="220583"/>
              </a:xfrm>
              <a:prstGeom prst="rect">
                <a:avLst/>
              </a:prstGeom>
              <a:noFill/>
            </p:spPr>
            <p:txBody>
              <a:bodyPr wrap="none" lIns="68562" tIns="34281" rIns="68562" bIns="34281" rtlCol="0">
                <a:spAutoFit/>
              </a:bodyPr>
              <a:lstStyle>
                <a:defPPr>
                  <a:defRPr lang="zh-CN"/>
                </a:defPPr>
                <a:lvl1pPr>
                  <a:defRPr sz="2000">
                    <a:solidFill>
                      <a:schemeClr val="accent2"/>
                    </a:solidFill>
                    <a:latin typeface="+mn-ea"/>
                    <a:ea typeface="+mn-ea"/>
                  </a:defRPr>
                </a:lvl1pPr>
              </a:lstStyle>
              <a:p>
                <a:pPr>
                  <a:defRPr/>
                </a:pPr>
                <a:r>
                  <a:rPr lang="zh-CN" altLang="en-US" sz="1600" dirty="0">
                    <a:solidFill>
                      <a:schemeClr val="tx1">
                        <a:lumMod val="75000"/>
                        <a:lumOff val="25000"/>
                      </a:schemeClr>
                    </a:solidFill>
                    <a:latin typeface="思源黑体 Bold" panose="020B0800000000000000" pitchFamily="34" charset="-122"/>
                    <a:ea typeface="思源黑体 Bold" panose="020B0800000000000000" pitchFamily="34" charset="-122"/>
                    <a:sym typeface="Arial" panose="020B0604020202020204" pitchFamily="34" charset="0"/>
                  </a:rPr>
                  <a:t>单位：</a:t>
                </a:r>
                <a:r>
                  <a:rPr lang="en-US" altLang="zh-CN" sz="1600" dirty="0">
                    <a:solidFill>
                      <a:schemeClr val="tx1">
                        <a:lumMod val="75000"/>
                        <a:lumOff val="25000"/>
                      </a:schemeClr>
                    </a:solidFill>
                    <a:latin typeface="思源黑体 Bold" panose="020B0800000000000000" pitchFamily="34" charset="-122"/>
                    <a:ea typeface="思源黑体 Bold" panose="020B0800000000000000" pitchFamily="34" charset="-122"/>
                    <a:sym typeface="Arial" panose="020B0604020202020204" pitchFamily="34" charset="0"/>
                  </a:rPr>
                  <a:t>X</a:t>
                </a:r>
                <a:r>
                  <a:rPr lang="zh-CN" altLang="en-US" sz="1600" dirty="0">
                    <a:solidFill>
                      <a:schemeClr val="tx1">
                        <a:lumMod val="75000"/>
                        <a:lumOff val="25000"/>
                      </a:schemeClr>
                    </a:solidFill>
                    <a:latin typeface="思源黑体 Bold" panose="020B0800000000000000" pitchFamily="34" charset="-122"/>
                    <a:ea typeface="思源黑体 Bold" panose="020B0800000000000000" pitchFamily="34" charset="-122"/>
                    <a:sym typeface="Arial" panose="020B0604020202020204" pitchFamily="34" charset="0"/>
                  </a:rPr>
                  <a:t>市</a:t>
                </a:r>
                <a:r>
                  <a:rPr lang="en-US" altLang="zh-CN" sz="1600" dirty="0">
                    <a:solidFill>
                      <a:schemeClr val="tx1">
                        <a:lumMod val="75000"/>
                        <a:lumOff val="25000"/>
                      </a:schemeClr>
                    </a:solidFill>
                    <a:latin typeface="思源黑体 Bold" panose="020B0800000000000000" pitchFamily="34" charset="-122"/>
                    <a:ea typeface="思源黑体 Bold" panose="020B0800000000000000" pitchFamily="34" charset="-122"/>
                    <a:sym typeface="Arial" panose="020B0604020202020204" pitchFamily="34" charset="0"/>
                  </a:rPr>
                  <a:t>XX</a:t>
                </a:r>
                <a:r>
                  <a:rPr lang="zh-CN" altLang="en-US" sz="1600" dirty="0">
                    <a:solidFill>
                      <a:schemeClr val="tx1">
                        <a:lumMod val="75000"/>
                        <a:lumOff val="25000"/>
                      </a:schemeClr>
                    </a:solidFill>
                    <a:latin typeface="思源黑体 Bold" panose="020B0800000000000000" pitchFamily="34" charset="-122"/>
                    <a:ea typeface="思源黑体 Bold" panose="020B0800000000000000" pitchFamily="34" charset="-122"/>
                    <a:sym typeface="Arial" panose="020B0604020202020204" pitchFamily="34" charset="0"/>
                  </a:rPr>
                  <a:t>局</a:t>
                </a:r>
                <a:endParaRPr lang="zh-CN" altLang="zh-CN" sz="1600" dirty="0">
                  <a:solidFill>
                    <a:schemeClr val="tx1">
                      <a:lumMod val="75000"/>
                      <a:lumOff val="25000"/>
                    </a:schemeClr>
                  </a:solidFill>
                  <a:latin typeface="思源黑体 Bold" panose="020B0800000000000000" pitchFamily="34" charset="-122"/>
                  <a:ea typeface="思源黑体 Bold" panose="020B0800000000000000" pitchFamily="34" charset="-122"/>
                  <a:sym typeface="Arial" panose="020B0604020202020204" pitchFamily="34" charset="0"/>
                </a:endParaRPr>
              </a:p>
            </p:txBody>
          </p:sp>
        </p:grpSp>
      </p:grpSp>
      <p:sp>
        <p:nvSpPr>
          <p:cNvPr id="40" name="文本框 8"/>
          <p:cNvSpPr txBox="1"/>
          <p:nvPr/>
        </p:nvSpPr>
        <p:spPr>
          <a:xfrm>
            <a:off x="4210050" y="3442770"/>
            <a:ext cx="3771900" cy="430839"/>
          </a:xfrm>
          <a:prstGeom prst="rect">
            <a:avLst/>
          </a:prstGeom>
          <a:noFill/>
        </p:spPr>
        <p:txBody>
          <a:bodyPr wrap="square" lIns="121873" tIns="60936" rIns="121873" bIns="60936">
            <a:spAutoFit/>
          </a:bodyPr>
          <a:lstStyle>
            <a:defPPr>
              <a:defRPr lang="zh-CN"/>
            </a:defPPr>
            <a:lvl1pPr marR="0" lvl="0" indent="0" algn="ctr" fontAlgn="auto">
              <a:lnSpc>
                <a:spcPct val="100000"/>
              </a:lnSpc>
              <a:spcBef>
                <a:spcPts val="0"/>
              </a:spcBef>
              <a:spcAft>
                <a:spcPts val="0"/>
              </a:spcAft>
              <a:buClrTx/>
              <a:buSzTx/>
              <a:buFontTx/>
              <a:buNone/>
              <a:defRPr kumimoji="0" sz="1200" b="0" i="0" u="none" strike="noStrike" kern="0" cap="none" spc="0" normalizeH="0" baseline="0">
                <a:ln>
                  <a:noFill/>
                </a:ln>
                <a:solidFill>
                  <a:srgbClr val="E7E6E6">
                    <a:lumMod val="25000"/>
                  </a:srgbClr>
                </a:solidFill>
                <a:effectLst/>
                <a:uLnTx/>
                <a:uFillTx/>
                <a:latin typeface="思源黑体 Regular" panose="020B0500000000000000" pitchFamily="34" charset="-122"/>
                <a:ea typeface="思源黑体 Regular" panose="020B0500000000000000" pitchFamily="34" charset="-122"/>
                <a:cs typeface="思源黑体 Light" panose="020B0300000000000000" charset="-122"/>
              </a:defRPr>
            </a:lvl1pPr>
          </a:lstStyle>
          <a:p>
            <a:r>
              <a:rPr lang="zh-CN" altLang="en-US" sz="2000" dirty="0">
                <a:sym typeface="Arial" panose="020B0604020202020204" pitchFamily="34" charset="0"/>
              </a:rPr>
              <a:t>党史学习</a:t>
            </a:r>
            <a:r>
              <a:rPr lang="en-US" altLang="zh-CN" sz="2000" dirty="0">
                <a:sym typeface="Arial" panose="020B0604020202020204" pitchFamily="34" charset="0"/>
              </a:rPr>
              <a:t>/</a:t>
            </a:r>
            <a:r>
              <a:rPr lang="zh-CN" altLang="en-US" sz="2000" dirty="0">
                <a:sym typeface="Arial" panose="020B0604020202020204" pitchFamily="34" charset="0"/>
              </a:rPr>
              <a:t>党史教育</a:t>
            </a:r>
            <a:r>
              <a:rPr lang="en-US" altLang="zh-CN" sz="2000" dirty="0">
                <a:sym typeface="Arial" panose="020B0604020202020204" pitchFamily="34" charset="0"/>
              </a:rPr>
              <a:t>/</a:t>
            </a:r>
            <a:r>
              <a:rPr lang="zh-CN" altLang="en-US" sz="2000" dirty="0">
                <a:sym typeface="Arial" panose="020B0604020202020204" pitchFamily="34" charset="0"/>
              </a:rPr>
              <a:t>党政建设</a:t>
            </a:r>
          </a:p>
        </p:txBody>
      </p:sp>
      <p:grpSp>
        <p:nvGrpSpPr>
          <p:cNvPr id="42" name="组合 41"/>
          <p:cNvGrpSpPr/>
          <p:nvPr/>
        </p:nvGrpSpPr>
        <p:grpSpPr>
          <a:xfrm>
            <a:off x="3797300" y="3957732"/>
            <a:ext cx="4597400" cy="215494"/>
            <a:chOff x="2066113" y="1953018"/>
            <a:chExt cx="8039912" cy="376854"/>
          </a:xfrm>
        </p:grpSpPr>
        <p:pic>
          <p:nvPicPr>
            <p:cNvPr id="43" name="PA-图片 4"/>
            <p:cNvPicPr>
              <a:picLocks noChangeAspect="1"/>
            </p:cNvPicPr>
            <p:nvPr>
              <p:custDataLst>
                <p:tags r:id="rId1"/>
              </p:custDataLst>
            </p:nvPr>
          </p:nvPicPr>
          <p:blipFill>
            <a:blip r:embed="rId7" cstate="screen"/>
            <a:stretch>
              <a:fillRect/>
            </a:stretch>
          </p:blipFill>
          <p:spPr>
            <a:xfrm>
              <a:off x="5376427" y="1953018"/>
              <a:ext cx="1439146" cy="376854"/>
            </a:xfrm>
            <a:prstGeom prst="rect">
              <a:avLst/>
            </a:prstGeom>
          </p:spPr>
        </p:pic>
        <p:cxnSp>
          <p:nvCxnSpPr>
            <p:cNvPr id="44" name="PA-直接连接符 5"/>
            <p:cNvCxnSpPr/>
            <p:nvPr>
              <p:custDataLst>
                <p:tags r:id="rId2"/>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3"/>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pic>
        <p:nvPicPr>
          <p:cNvPr id="49" name="图片 48"/>
          <p:cNvPicPr>
            <a:picLocks noChangeAspect="1"/>
          </p:cNvPicPr>
          <p:nvPr/>
        </p:nvPicPr>
        <p:blipFill>
          <a:blip r:embed="rId8" cstate="screen"/>
          <a:stretch>
            <a:fillRect/>
          </a:stretch>
        </p:blipFill>
        <p:spPr>
          <a:xfrm>
            <a:off x="495300" y="355600"/>
            <a:ext cx="1244600" cy="1244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outVertical)">
                                      <p:cBhvr>
                                        <p:cTn id="23" dur="500"/>
                                        <p:tgtEl>
                                          <p:spTgt spid="16"/>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Effect transition="in" filter="fade">
                                      <p:cBhvr>
                                        <p:cTn id="35" dur="500"/>
                                        <p:tgtEl>
                                          <p:spTgt spid="24"/>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fltVal val="0"/>
                                          </p:val>
                                        </p:tav>
                                        <p:tav tm="100000">
                                          <p:val>
                                            <p:strVal val="#ppt_w"/>
                                          </p:val>
                                        </p:tav>
                                      </p:tavLst>
                                    </p:anim>
                                    <p:anim calcmode="lin" valueType="num">
                                      <p:cBhvr>
                                        <p:cTn id="46" dur="500" fill="hold"/>
                                        <p:tgtEl>
                                          <p:spTgt spid="21"/>
                                        </p:tgtEl>
                                        <p:attrNameLst>
                                          <p:attrName>ppt_h</p:attrName>
                                        </p:attrNameLst>
                                      </p:cBhvr>
                                      <p:tavLst>
                                        <p:tav tm="0">
                                          <p:val>
                                            <p:fltVal val="0"/>
                                          </p:val>
                                        </p:tav>
                                        <p:tav tm="100000">
                                          <p:val>
                                            <p:strVal val="#ppt_h"/>
                                          </p:val>
                                        </p:tav>
                                      </p:tavLst>
                                    </p:anim>
                                    <p:animEffect transition="in" filter="fade">
                                      <p:cBhvr>
                                        <p:cTn id="47" dur="500"/>
                                        <p:tgtEl>
                                          <p:spTgt spid="21"/>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p:cTn id="69" dur="500" fill="hold"/>
                                        <p:tgtEl>
                                          <p:spTgt spid="42"/>
                                        </p:tgtEl>
                                        <p:attrNameLst>
                                          <p:attrName>ppt_w</p:attrName>
                                        </p:attrNameLst>
                                      </p:cBhvr>
                                      <p:tavLst>
                                        <p:tav tm="0">
                                          <p:val>
                                            <p:fltVal val="0"/>
                                          </p:val>
                                        </p:tav>
                                        <p:tav tm="100000">
                                          <p:val>
                                            <p:strVal val="#ppt_w"/>
                                          </p:val>
                                        </p:tav>
                                      </p:tavLst>
                                    </p:anim>
                                    <p:anim calcmode="lin" valueType="num">
                                      <p:cBhvr>
                                        <p:cTn id="70" dur="500" fill="hold"/>
                                        <p:tgtEl>
                                          <p:spTgt spid="42"/>
                                        </p:tgtEl>
                                        <p:attrNameLst>
                                          <p:attrName>ppt_h</p:attrName>
                                        </p:attrNameLst>
                                      </p:cBhvr>
                                      <p:tavLst>
                                        <p:tav tm="0">
                                          <p:val>
                                            <p:fltVal val="0"/>
                                          </p:val>
                                        </p:tav>
                                        <p:tav tm="100000">
                                          <p:val>
                                            <p:strVal val="#ppt_h"/>
                                          </p:val>
                                        </p:tav>
                                      </p:tavLst>
                                    </p:anim>
                                    <p:animEffect transition="in" filter="fade">
                                      <p:cBhvr>
                                        <p:cTn id="71" dur="500"/>
                                        <p:tgtEl>
                                          <p:spTgt spid="42"/>
                                        </p:tgtEl>
                                      </p:cBhvr>
                                    </p:animEffect>
                                  </p:childTnLst>
                                </p:cTn>
                              </p:par>
                            </p:childTnLst>
                          </p:cTn>
                        </p:par>
                        <p:par>
                          <p:cTn id="72" fill="hold">
                            <p:stCondLst>
                              <p:cond delay="6500"/>
                            </p:stCondLst>
                            <p:childTnLst>
                              <p:par>
                                <p:cTn id="73" presetID="42" presetClass="entr" presetSubtype="0" fill="hold" nodeType="after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1000"/>
                                        <p:tgtEl>
                                          <p:spTgt spid="39"/>
                                        </p:tgtEl>
                                      </p:cBhvr>
                                    </p:animEffect>
                                    <p:anim calcmode="lin" valueType="num">
                                      <p:cBhvr>
                                        <p:cTn id="76" dur="1000" fill="hold"/>
                                        <p:tgtEl>
                                          <p:spTgt spid="39"/>
                                        </p:tgtEl>
                                        <p:attrNameLst>
                                          <p:attrName>ppt_x</p:attrName>
                                        </p:attrNameLst>
                                      </p:cBhvr>
                                      <p:tavLst>
                                        <p:tav tm="0">
                                          <p:val>
                                            <p:strVal val="#ppt_x"/>
                                          </p:val>
                                        </p:tav>
                                        <p:tav tm="100000">
                                          <p:val>
                                            <p:strVal val="#ppt_x"/>
                                          </p:val>
                                        </p:tav>
                                      </p:tavLst>
                                    </p:anim>
                                    <p:anim calcmode="lin" valueType="num">
                                      <p:cBhvr>
                                        <p:cTn id="77"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21" grpId="0"/>
      <p:bldP spid="22" grpId="0"/>
      <p:bldP spid="17" grpId="0"/>
      <p:bldP spid="23" grpId="0"/>
      <p:bldP spid="24" grpId="0"/>
      <p:bldP spid="4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4"/>
                </p:custDataLst>
              </p:nvPr>
            </p:nvPicPr>
            <p:blipFill>
              <a:blip r:embed="rId8" cstate="screen"/>
              <a:stretch>
                <a:fillRect/>
              </a:stretch>
            </p:blipFill>
            <p:spPr>
              <a:xfrm>
                <a:off x="5376427" y="1953018"/>
                <a:ext cx="1439146" cy="376854"/>
              </a:xfrm>
              <a:prstGeom prst="rect">
                <a:avLst/>
              </a:prstGeom>
            </p:spPr>
          </p:pic>
          <p:cxnSp>
            <p:nvCxnSpPr>
              <p:cNvPr id="44" name="PA-直接连接符 5"/>
              <p:cNvCxnSpPr/>
              <p:nvPr>
                <p:custDataLst>
                  <p:tags r:id="rId5"/>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6"/>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第二部分</a:t>
              </a:r>
            </a:p>
          </p:txBody>
        </p:sp>
        <p:pic>
          <p:nvPicPr>
            <p:cNvPr id="10" name="图片 9"/>
            <p:cNvPicPr>
              <a:picLocks noChangeAspect="1"/>
            </p:cNvPicPr>
            <p:nvPr/>
          </p:nvPicPr>
          <p:blipFill>
            <a:blip r:embed="rId9"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中国共产党在创立初期的革命活动</a:t>
            </a:r>
          </a:p>
        </p:txBody>
      </p:sp>
      <p:sp>
        <p:nvSpPr>
          <p:cNvPr id="132" name="矩形 131"/>
          <p:cNvSpPr/>
          <p:nvPr>
            <p:custDataLst>
              <p:tags r:id="rId1"/>
            </p:custDataLst>
          </p:nvPr>
        </p:nvSpPr>
        <p:spPr>
          <a:xfrm>
            <a:off x="900703" y="2503767"/>
            <a:ext cx="4411036" cy="412805"/>
          </a:xfrm>
          <a:prstGeom prst="rect">
            <a:avLst/>
          </a:prstGeom>
          <a:noFill/>
        </p:spPr>
        <p:txBody>
          <a:bodyPr wrap="square" lIns="0" tIns="0" rIns="0" bIns="0" rtlCol="0" anchor="t" anchorCtr="0">
            <a:spAutoFit/>
          </a:bodyPr>
          <a:lstStyle/>
          <a:p>
            <a:pPr marL="0" marR="0" lvl="0" indent="0" defTabSz="1216660" rtl="0" eaLnBrk="1" fontAlgn="auto" latinLnBrk="0" hangingPunct="1">
              <a:lnSpc>
                <a:spcPct val="150000"/>
              </a:lnSpc>
              <a:spcBef>
                <a:spcPct val="20000"/>
              </a:spcBef>
              <a:spcAft>
                <a:spcPts val="0"/>
              </a:spcAft>
              <a:buClrTx/>
              <a:buSzTx/>
              <a:buFontTx/>
              <a:buNone/>
              <a:defRPr/>
            </a:pPr>
            <a:r>
              <a:rPr lang="zh-CN" altLang="en-US"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推动统一战线的形成</a:t>
            </a:r>
          </a:p>
        </p:txBody>
      </p:sp>
      <p:sp>
        <p:nvSpPr>
          <p:cNvPr id="133" name="矩形 132"/>
          <p:cNvSpPr/>
          <p:nvPr>
            <p:custDataLst>
              <p:tags r:id="rId2"/>
            </p:custDataLst>
          </p:nvPr>
        </p:nvSpPr>
        <p:spPr>
          <a:xfrm>
            <a:off x="863600" y="4058216"/>
            <a:ext cx="3556000" cy="1438214"/>
          </a:xfrm>
          <a:prstGeom prst="rect">
            <a:avLst/>
          </a:prstGeom>
          <a:noFill/>
        </p:spPr>
        <p:txBody>
          <a:bodyPr wrap="square" lIns="0" tIns="0" rIns="0" bIns="0" rtlCol="0" anchor="t" anchorCtr="0">
            <a:spAutoFit/>
          </a:bodyPr>
          <a:lstStyle/>
          <a:p>
            <a:pPr marL="0" marR="0" lvl="0" indent="0" algn="just" defTabSz="1216660" rtl="0" eaLnBrk="1" fontAlgn="auto" latinLnBrk="0" hangingPunct="1">
              <a:lnSpc>
                <a:spcPct val="150000"/>
              </a:lnSpc>
              <a:spcBef>
                <a:spcPct val="20000"/>
              </a:spcBef>
              <a:spcAft>
                <a:spcPts val="0"/>
              </a:spcAft>
              <a:buClrTx/>
              <a:buSzTx/>
              <a:buFontTx/>
              <a:buNone/>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党的三大根据马列主义的策略思想，结合中国的具体情况，正确地确定了革命统一战线的方针政策，促进了国共合作的迅速形成。</a:t>
            </a:r>
          </a:p>
        </p:txBody>
      </p:sp>
      <p:sp>
        <p:nvSpPr>
          <p:cNvPr id="12" name="矩形: 圆角 11"/>
          <p:cNvSpPr/>
          <p:nvPr/>
        </p:nvSpPr>
        <p:spPr>
          <a:xfrm>
            <a:off x="849903" y="3304743"/>
            <a:ext cx="3607797" cy="416357"/>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宋体 Heavy" panose="02020900000000000000" pitchFamily="18" charset="-122"/>
                <a:ea typeface="思源宋体 Heavy" panose="02020900000000000000" pitchFamily="18" charset="-122"/>
              </a:rPr>
              <a:t>1923</a:t>
            </a:r>
            <a:r>
              <a:rPr lang="zh-CN" altLang="en-US" sz="2400" dirty="0">
                <a:solidFill>
                  <a:schemeClr val="bg1"/>
                </a:solidFill>
                <a:latin typeface="思源宋体 Heavy" panose="02020900000000000000" pitchFamily="18" charset="-122"/>
                <a:ea typeface="思源宋体 Heavy" panose="02020900000000000000" pitchFamily="18" charset="-122"/>
              </a:rPr>
              <a:t>年</a:t>
            </a:r>
            <a:r>
              <a:rPr lang="en-US" altLang="zh-CN" sz="2400" dirty="0">
                <a:solidFill>
                  <a:schemeClr val="bg1"/>
                </a:solidFill>
                <a:latin typeface="思源宋体 Heavy" panose="02020900000000000000" pitchFamily="18" charset="-122"/>
                <a:ea typeface="思源宋体 Heavy" panose="02020900000000000000" pitchFamily="18" charset="-122"/>
              </a:rPr>
              <a:t>6</a:t>
            </a:r>
            <a:r>
              <a:rPr lang="zh-CN" altLang="en-US" sz="2400" dirty="0">
                <a:solidFill>
                  <a:schemeClr val="bg1"/>
                </a:solidFill>
                <a:latin typeface="思源宋体 Heavy" panose="02020900000000000000" pitchFamily="18" charset="-122"/>
                <a:ea typeface="思源宋体 Heavy" panose="02020900000000000000" pitchFamily="18" charset="-122"/>
              </a:rPr>
              <a:t>月</a:t>
            </a:r>
            <a:r>
              <a:rPr lang="en-US" altLang="zh-CN" sz="2400" dirty="0">
                <a:solidFill>
                  <a:schemeClr val="bg1"/>
                </a:solidFill>
                <a:latin typeface="思源宋体 Heavy" panose="02020900000000000000" pitchFamily="18" charset="-122"/>
                <a:ea typeface="思源宋体 Heavy" panose="02020900000000000000" pitchFamily="18" charset="-122"/>
              </a:rPr>
              <a:t>12</a:t>
            </a:r>
            <a:r>
              <a:rPr lang="zh-CN" altLang="en-US" sz="2400" dirty="0">
                <a:solidFill>
                  <a:schemeClr val="bg1"/>
                </a:solidFill>
                <a:latin typeface="思源宋体 Heavy" panose="02020900000000000000" pitchFamily="18" charset="-122"/>
                <a:ea typeface="思源宋体 Heavy" panose="02020900000000000000" pitchFamily="18" charset="-122"/>
              </a:rPr>
              <a:t>日至</a:t>
            </a:r>
            <a:r>
              <a:rPr lang="en-US" altLang="zh-CN" sz="2400" dirty="0">
                <a:solidFill>
                  <a:schemeClr val="bg1"/>
                </a:solidFill>
                <a:latin typeface="思源宋体 Heavy" panose="02020900000000000000" pitchFamily="18" charset="-122"/>
                <a:ea typeface="思源宋体 Heavy" panose="02020900000000000000" pitchFamily="18" charset="-122"/>
              </a:rPr>
              <a:t>20</a:t>
            </a:r>
            <a:r>
              <a:rPr lang="zh-CN" altLang="en-US" sz="2400" dirty="0">
                <a:solidFill>
                  <a:schemeClr val="bg1"/>
                </a:solidFill>
                <a:latin typeface="思源宋体 Heavy" panose="02020900000000000000" pitchFamily="18" charset="-122"/>
                <a:ea typeface="思源宋体 Heavy" panose="02020900000000000000" pitchFamily="18" charset="-122"/>
              </a:rPr>
              <a:t>日 </a:t>
            </a:r>
          </a:p>
        </p:txBody>
      </p:sp>
      <p:sp>
        <p:nvSpPr>
          <p:cNvPr id="28" name="矩形 27"/>
          <p:cNvSpPr/>
          <p:nvPr>
            <p:custDataLst>
              <p:tags r:id="rId3"/>
            </p:custDataLst>
          </p:nvPr>
        </p:nvSpPr>
        <p:spPr>
          <a:xfrm>
            <a:off x="5080000" y="4058216"/>
            <a:ext cx="6527800" cy="1438214"/>
          </a:xfrm>
          <a:prstGeom prst="rect">
            <a:avLst/>
          </a:prstGeom>
          <a:noFill/>
        </p:spPr>
        <p:txBody>
          <a:bodyPr wrap="square" lIns="0" tIns="0" rIns="0" bIns="0" rtlCol="0" anchor="t" anchorCtr="0">
            <a:spAutoFit/>
          </a:bodyPr>
          <a:lstStyle/>
          <a:p>
            <a:pPr marL="0" marR="0" lvl="0" indent="0" algn="just" defTabSz="1216660" rtl="0" eaLnBrk="1" fontAlgn="auto" latinLnBrk="0" hangingPunct="1">
              <a:lnSpc>
                <a:spcPct val="150000"/>
              </a:lnSpc>
              <a:spcBef>
                <a:spcPct val="20000"/>
              </a:spcBef>
              <a:spcAft>
                <a:spcPts val="0"/>
              </a:spcAft>
              <a:buClrTx/>
              <a:buSzTx/>
              <a:buFontTx/>
              <a:buNone/>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中国国民党第一次全国代表大会通过了</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中国国民党第一次代表大会宣言</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，接受了中国共产党提出的反帝反封建主张，重新解释了三民主义，确定了联俄、联共、扶助农工的三大政策。标志着第一次国共合作的正式形成和第一次国内革命战争的正式开始。</a:t>
            </a:r>
          </a:p>
        </p:txBody>
      </p:sp>
      <p:sp>
        <p:nvSpPr>
          <p:cNvPr id="29" name="矩形: 圆角 28"/>
          <p:cNvSpPr/>
          <p:nvPr/>
        </p:nvSpPr>
        <p:spPr>
          <a:xfrm>
            <a:off x="5015503" y="3304743"/>
            <a:ext cx="3607797" cy="416357"/>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宋体 Heavy" panose="02020900000000000000" pitchFamily="18" charset="-122"/>
                <a:ea typeface="思源宋体 Heavy" panose="02020900000000000000" pitchFamily="18" charset="-122"/>
              </a:rPr>
              <a:t>1924</a:t>
            </a:r>
            <a:r>
              <a:rPr lang="zh-CN" altLang="en-US" sz="2400" dirty="0">
                <a:solidFill>
                  <a:schemeClr val="bg1"/>
                </a:solidFill>
                <a:latin typeface="思源宋体 Heavy" panose="02020900000000000000" pitchFamily="18" charset="-122"/>
                <a:ea typeface="思源宋体 Heavy" panose="02020900000000000000" pitchFamily="18" charset="-122"/>
              </a:rPr>
              <a:t>年</a:t>
            </a:r>
            <a:r>
              <a:rPr lang="en-US" altLang="zh-CN" sz="2400" dirty="0">
                <a:solidFill>
                  <a:schemeClr val="bg1"/>
                </a:solidFill>
                <a:latin typeface="思源宋体 Heavy" panose="02020900000000000000" pitchFamily="18" charset="-122"/>
                <a:ea typeface="思源宋体 Heavy" panose="02020900000000000000" pitchFamily="18" charset="-122"/>
              </a:rPr>
              <a:t>1</a:t>
            </a:r>
            <a:r>
              <a:rPr lang="zh-CN" altLang="en-US" sz="2400" dirty="0">
                <a:solidFill>
                  <a:schemeClr val="bg1"/>
                </a:solidFill>
                <a:latin typeface="思源宋体 Heavy" panose="02020900000000000000" pitchFamily="18" charset="-122"/>
                <a:ea typeface="思源宋体 Heavy" panose="02020900000000000000" pitchFamily="18" charset="-122"/>
              </a:rPr>
              <a:t>月</a:t>
            </a:r>
            <a:r>
              <a:rPr lang="en-US" altLang="zh-CN" sz="2400" dirty="0">
                <a:solidFill>
                  <a:schemeClr val="bg1"/>
                </a:solidFill>
                <a:latin typeface="思源宋体 Heavy" panose="02020900000000000000" pitchFamily="18" charset="-122"/>
                <a:ea typeface="思源宋体 Heavy" panose="02020900000000000000" pitchFamily="18" charset="-122"/>
              </a:rPr>
              <a:t>20</a:t>
            </a:r>
            <a:r>
              <a:rPr lang="zh-CN" altLang="en-US" sz="2400" dirty="0">
                <a:solidFill>
                  <a:schemeClr val="bg1"/>
                </a:solidFill>
                <a:latin typeface="思源宋体 Heavy" panose="02020900000000000000" pitchFamily="18" charset="-122"/>
                <a:ea typeface="思源宋体 Heavy" panose="02020900000000000000" pitchFamily="18" charset="-122"/>
              </a:rPr>
              <a:t>日至</a:t>
            </a:r>
            <a:r>
              <a:rPr lang="en-US" altLang="zh-CN" sz="2400" dirty="0">
                <a:solidFill>
                  <a:schemeClr val="bg1"/>
                </a:solidFill>
                <a:latin typeface="思源宋体 Heavy" panose="02020900000000000000" pitchFamily="18" charset="-122"/>
                <a:ea typeface="思源宋体 Heavy" panose="02020900000000000000" pitchFamily="18" charset="-122"/>
              </a:rPr>
              <a:t>30</a:t>
            </a:r>
            <a:r>
              <a:rPr lang="zh-CN" altLang="en-US" sz="2400" dirty="0">
                <a:solidFill>
                  <a:schemeClr val="bg1"/>
                </a:solidFill>
                <a:latin typeface="思源宋体 Heavy" panose="02020900000000000000" pitchFamily="18" charset="-122"/>
                <a:ea typeface="思源宋体 Heavy" panose="02020900000000000000" pitchFamily="18" charset="-122"/>
              </a:rPr>
              <a:t>日 </a:t>
            </a:r>
          </a:p>
        </p:txBody>
      </p:sp>
      <p:pic>
        <p:nvPicPr>
          <p:cNvPr id="17" name="图片 16"/>
          <p:cNvPicPr>
            <a:picLocks noChangeAspect="1"/>
          </p:cNvPicPr>
          <p:nvPr/>
        </p:nvPicPr>
        <p:blipFill>
          <a:blip r:embed="rId10" cstate="screen"/>
          <a:stretch>
            <a:fillRect/>
          </a:stretch>
        </p:blipFill>
        <p:spPr>
          <a:xfrm>
            <a:off x="8991594" y="1803394"/>
            <a:ext cx="2489206" cy="24892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500" fill="hold"/>
                                        <p:tgtEl>
                                          <p:spTgt spid="35"/>
                                        </p:tgtEl>
                                        <p:attrNameLst>
                                          <p:attrName>ppt_x</p:attrName>
                                        </p:attrNameLst>
                                      </p:cBhvr>
                                      <p:tavLst>
                                        <p:tav tm="0">
                                          <p:val>
                                            <p:strVal val="#ppt_x"/>
                                          </p:val>
                                        </p:tav>
                                        <p:tav tm="100000">
                                          <p:val>
                                            <p:strVal val="#ppt_x"/>
                                          </p:val>
                                        </p:tav>
                                      </p:tavLst>
                                    </p:anim>
                                    <p:anim calcmode="lin" valueType="num">
                                      <p:cBhvr additive="base">
                                        <p:cTn id="19" dur="500" fill="hold"/>
                                        <p:tgtEl>
                                          <p:spTgt spid="35"/>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132"/>
                                        </p:tgtEl>
                                        <p:attrNameLst>
                                          <p:attrName>style.visibility</p:attrName>
                                        </p:attrNameLst>
                                      </p:cBhvr>
                                      <p:to>
                                        <p:strVal val="visible"/>
                                      </p:to>
                                    </p:set>
                                    <p:anim calcmode="lin" valueType="num">
                                      <p:cBhvr additive="base">
                                        <p:cTn id="23" dur="500" fill="hold"/>
                                        <p:tgtEl>
                                          <p:spTgt spid="132"/>
                                        </p:tgtEl>
                                        <p:attrNameLst>
                                          <p:attrName>ppt_x</p:attrName>
                                        </p:attrNameLst>
                                      </p:cBhvr>
                                      <p:tavLst>
                                        <p:tav tm="0">
                                          <p:val>
                                            <p:strVal val="#ppt_x"/>
                                          </p:val>
                                        </p:tav>
                                        <p:tav tm="100000">
                                          <p:val>
                                            <p:strVal val="#ppt_x"/>
                                          </p:val>
                                        </p:tav>
                                      </p:tavLst>
                                    </p:anim>
                                    <p:anim calcmode="lin" valueType="num">
                                      <p:cBhvr additive="base">
                                        <p:cTn id="24" dur="500" fill="hold"/>
                                        <p:tgtEl>
                                          <p:spTgt spid="132"/>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133"/>
                                        </p:tgtEl>
                                        <p:attrNameLst>
                                          <p:attrName>style.visibility</p:attrName>
                                        </p:attrNameLst>
                                      </p:cBhvr>
                                      <p:to>
                                        <p:strVal val="visible"/>
                                      </p:to>
                                    </p:set>
                                    <p:anim calcmode="lin" valueType="num">
                                      <p:cBhvr additive="base">
                                        <p:cTn id="33" dur="500" fill="hold"/>
                                        <p:tgtEl>
                                          <p:spTgt spid="133"/>
                                        </p:tgtEl>
                                        <p:attrNameLst>
                                          <p:attrName>ppt_x</p:attrName>
                                        </p:attrNameLst>
                                      </p:cBhvr>
                                      <p:tavLst>
                                        <p:tav tm="0">
                                          <p:val>
                                            <p:strVal val="#ppt_x"/>
                                          </p:val>
                                        </p:tav>
                                        <p:tav tm="100000">
                                          <p:val>
                                            <p:strVal val="#ppt_x"/>
                                          </p:val>
                                        </p:tav>
                                      </p:tavLst>
                                    </p:anim>
                                    <p:anim calcmode="lin" valueType="num">
                                      <p:cBhvr additive="base">
                                        <p:cTn id="34" dur="500" fill="hold"/>
                                        <p:tgtEl>
                                          <p:spTgt spid="133"/>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ppt_x"/>
                                          </p:val>
                                        </p:tav>
                                        <p:tav tm="100000">
                                          <p:val>
                                            <p:strVal val="#ppt_x"/>
                                          </p:val>
                                        </p:tav>
                                      </p:tavLst>
                                    </p:anim>
                                    <p:anim calcmode="lin" valueType="num">
                                      <p:cBhvr additive="base">
                                        <p:cTn id="39" dur="500" fill="hold"/>
                                        <p:tgtEl>
                                          <p:spTgt spid="29"/>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4"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32" grpId="0"/>
      <p:bldP spid="133" grpId="0"/>
      <p:bldP spid="12" grpId="0" animBg="1"/>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3"/>
                </p:custDataLst>
              </p:nvPr>
            </p:nvPicPr>
            <p:blipFill>
              <a:blip r:embed="rId7" cstate="screen"/>
              <a:stretch>
                <a:fillRect/>
              </a:stretch>
            </p:blipFill>
            <p:spPr>
              <a:xfrm>
                <a:off x="5376427" y="1953018"/>
                <a:ext cx="1439146" cy="376854"/>
              </a:xfrm>
              <a:prstGeom prst="rect">
                <a:avLst/>
              </a:prstGeom>
            </p:spPr>
          </p:pic>
          <p:cxnSp>
            <p:nvCxnSpPr>
              <p:cNvPr id="44" name="PA-直接连接符 5"/>
              <p:cNvCxnSpPr/>
              <p:nvPr>
                <p:custDataLst>
                  <p:tags r:id="rId4"/>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5"/>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第二部分</a:t>
              </a:r>
            </a:p>
          </p:txBody>
        </p:sp>
        <p:pic>
          <p:nvPicPr>
            <p:cNvPr id="10" name="图片 9"/>
            <p:cNvPicPr>
              <a:picLocks noChangeAspect="1"/>
            </p:cNvPicPr>
            <p:nvPr/>
          </p:nvPicPr>
          <p:blipFill>
            <a:blip r:embed="rId8"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中国共产党在创立初期的革命活动</a:t>
            </a:r>
          </a:p>
        </p:txBody>
      </p:sp>
      <p:pic>
        <p:nvPicPr>
          <p:cNvPr id="13" name="图片 12"/>
          <p:cNvPicPr>
            <a:picLocks noChangeAspect="1"/>
          </p:cNvPicPr>
          <p:nvPr/>
        </p:nvPicPr>
        <p:blipFill>
          <a:blip r:embed="rId9" cstate="screen"/>
          <a:stretch>
            <a:fillRect/>
          </a:stretch>
        </p:blipFill>
        <p:spPr>
          <a:xfrm>
            <a:off x="5870410" y="2336800"/>
            <a:ext cx="6321589" cy="4521200"/>
          </a:xfrm>
          <a:prstGeom prst="rect">
            <a:avLst/>
          </a:prstGeom>
        </p:spPr>
      </p:pic>
      <p:sp>
        <p:nvSpPr>
          <p:cNvPr id="132" name="矩形 131"/>
          <p:cNvSpPr/>
          <p:nvPr>
            <p:custDataLst>
              <p:tags r:id="rId1"/>
            </p:custDataLst>
          </p:nvPr>
        </p:nvSpPr>
        <p:spPr>
          <a:xfrm>
            <a:off x="900703" y="2503767"/>
            <a:ext cx="4411036" cy="412805"/>
          </a:xfrm>
          <a:prstGeom prst="rect">
            <a:avLst/>
          </a:prstGeom>
          <a:noFill/>
        </p:spPr>
        <p:txBody>
          <a:bodyPr wrap="square" lIns="0" tIns="0" rIns="0" bIns="0" rtlCol="0" anchor="t" anchorCtr="0">
            <a:spAutoFit/>
          </a:bodyPr>
          <a:lstStyle/>
          <a:p>
            <a:pPr marL="0" marR="0" lvl="0" indent="0" defTabSz="1216660" rtl="0" eaLnBrk="1" fontAlgn="auto" latinLnBrk="0" hangingPunct="1">
              <a:lnSpc>
                <a:spcPct val="150000"/>
              </a:lnSpc>
              <a:spcBef>
                <a:spcPct val="20000"/>
              </a:spcBef>
              <a:spcAft>
                <a:spcPts val="0"/>
              </a:spcAft>
              <a:buClrTx/>
              <a:buSzTx/>
              <a:buFontTx/>
              <a:buNone/>
              <a:defRPr/>
            </a:pPr>
            <a:r>
              <a:rPr lang="zh-CN" altLang="en-US"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积极参加北伐战争</a:t>
            </a:r>
          </a:p>
        </p:txBody>
      </p:sp>
      <p:sp>
        <p:nvSpPr>
          <p:cNvPr id="133" name="矩形 132"/>
          <p:cNvSpPr/>
          <p:nvPr>
            <p:custDataLst>
              <p:tags r:id="rId2"/>
            </p:custDataLst>
          </p:nvPr>
        </p:nvSpPr>
        <p:spPr>
          <a:xfrm>
            <a:off x="863600" y="4159816"/>
            <a:ext cx="6832600" cy="1487458"/>
          </a:xfrm>
          <a:prstGeom prst="rect">
            <a:avLst/>
          </a:prstGeom>
          <a:noFill/>
        </p:spPr>
        <p:txBody>
          <a:bodyPr wrap="square" lIns="0" tIns="0" rIns="0" bIns="0" rtlCol="0" anchor="t" anchorCtr="0">
            <a:spAutoFit/>
          </a:bodyPr>
          <a:lstStyle/>
          <a:p>
            <a:pPr marL="342900" marR="0" lvl="0" indent="-342900" algn="just" defTabSz="1216660" rtl="0" eaLnBrk="1" fontAlgn="auto" latinLnBrk="0" hangingPunct="1">
              <a:lnSpc>
                <a:spcPct val="150000"/>
              </a:lnSpc>
              <a:spcBef>
                <a:spcPct val="20000"/>
              </a:spcBef>
              <a:spcAft>
                <a:spcPts val="0"/>
              </a:spcAft>
              <a:buClrTx/>
              <a:buSzTx/>
              <a:buFont typeface="+mj-lt"/>
              <a:buAutoNum type="arabicPeriod"/>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中国人民在中国共产党和国民党的共同组织领导下进行了反对帝国主义和北洋军阀的革命战争。</a:t>
            </a:r>
            <a:endPar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endParaRPr>
          </a:p>
          <a:p>
            <a:pPr marL="342900" marR="0" lvl="0" indent="-342900" algn="just" defTabSz="1216660" rtl="0" eaLnBrk="1" fontAlgn="auto" latinLnBrk="0" hangingPunct="1">
              <a:lnSpc>
                <a:spcPct val="150000"/>
              </a:lnSpc>
              <a:spcBef>
                <a:spcPct val="20000"/>
              </a:spcBef>
              <a:spcAft>
                <a:spcPts val="0"/>
              </a:spcAft>
              <a:buClrTx/>
              <a:buSzTx/>
              <a:buFont typeface="+mj-lt"/>
              <a:buAutoNum type="arabicPeriod"/>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结果，蒋介石反动集团窃取了革命果实，建立了新的军阀统治，轰轰烈烈的北伐战争以失败告终。</a:t>
            </a:r>
          </a:p>
        </p:txBody>
      </p:sp>
      <p:sp>
        <p:nvSpPr>
          <p:cNvPr id="12" name="矩形: 圆角 11"/>
          <p:cNvSpPr/>
          <p:nvPr/>
        </p:nvSpPr>
        <p:spPr>
          <a:xfrm>
            <a:off x="849903" y="3292043"/>
            <a:ext cx="3607797" cy="416357"/>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宋体 Heavy" panose="02020900000000000000" pitchFamily="18" charset="-122"/>
                <a:ea typeface="思源宋体 Heavy" panose="02020900000000000000" pitchFamily="18" charset="-122"/>
              </a:rPr>
              <a:t>1926</a:t>
            </a:r>
            <a:r>
              <a:rPr lang="zh-CN" altLang="en-US" sz="2400" dirty="0">
                <a:solidFill>
                  <a:schemeClr val="bg1"/>
                </a:solidFill>
                <a:latin typeface="思源宋体 Heavy" panose="02020900000000000000" pitchFamily="18" charset="-122"/>
                <a:ea typeface="思源宋体 Heavy" panose="02020900000000000000" pitchFamily="18" charset="-122"/>
              </a:rPr>
              <a:t>年至</a:t>
            </a:r>
            <a:r>
              <a:rPr lang="en-US" altLang="zh-CN" sz="2400" dirty="0">
                <a:solidFill>
                  <a:schemeClr val="bg1"/>
                </a:solidFill>
                <a:latin typeface="思源宋体 Heavy" panose="02020900000000000000" pitchFamily="18" charset="-122"/>
                <a:ea typeface="思源宋体 Heavy" panose="02020900000000000000" pitchFamily="18" charset="-122"/>
              </a:rPr>
              <a:t>1927</a:t>
            </a:r>
            <a:r>
              <a:rPr lang="zh-CN" altLang="en-US" sz="2400" dirty="0">
                <a:solidFill>
                  <a:schemeClr val="bg1"/>
                </a:solidFill>
                <a:latin typeface="思源宋体 Heavy" panose="02020900000000000000" pitchFamily="18" charset="-122"/>
                <a:ea typeface="思源宋体 Heavy" panose="02020900000000000000" pitchFamily="18" charset="-122"/>
              </a:rPr>
              <a:t>年间</a:t>
            </a:r>
          </a:p>
        </p:txBody>
      </p:sp>
      <p:pic>
        <p:nvPicPr>
          <p:cNvPr id="27" name="图片 26"/>
          <p:cNvPicPr>
            <a:picLocks noChangeAspect="1"/>
          </p:cNvPicPr>
          <p:nvPr/>
        </p:nvPicPr>
        <p:blipFill>
          <a:blip r:embed="rId10" cstate="screen"/>
          <a:stretch>
            <a:fillRect/>
          </a:stretch>
        </p:blipFill>
        <p:spPr>
          <a:xfrm>
            <a:off x="6591300" y="2200890"/>
            <a:ext cx="1803400" cy="19003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 fill="hold"/>
                                        <p:tgtEl>
                                          <p:spTgt spid="35"/>
                                        </p:tgtEl>
                                        <p:attrNameLst>
                                          <p:attrName>ppt_x</p:attrName>
                                        </p:attrNameLst>
                                      </p:cBhvr>
                                      <p:tavLst>
                                        <p:tav tm="0">
                                          <p:val>
                                            <p:strVal val="#ppt_x"/>
                                          </p:val>
                                        </p:tav>
                                        <p:tav tm="100000">
                                          <p:val>
                                            <p:strVal val="#ppt_x"/>
                                          </p:val>
                                        </p:tav>
                                      </p:tavLst>
                                    </p:anim>
                                    <p:anim calcmode="lin" valueType="num">
                                      <p:cBhvr additive="base">
                                        <p:cTn id="17" dur="50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132"/>
                                        </p:tgtEl>
                                        <p:attrNameLst>
                                          <p:attrName>style.visibility</p:attrName>
                                        </p:attrNameLst>
                                      </p:cBhvr>
                                      <p:to>
                                        <p:strVal val="visible"/>
                                      </p:to>
                                    </p:set>
                                    <p:anim calcmode="lin" valueType="num">
                                      <p:cBhvr additive="base">
                                        <p:cTn id="21" dur="500" fill="hold"/>
                                        <p:tgtEl>
                                          <p:spTgt spid="132"/>
                                        </p:tgtEl>
                                        <p:attrNameLst>
                                          <p:attrName>ppt_x</p:attrName>
                                        </p:attrNameLst>
                                      </p:cBhvr>
                                      <p:tavLst>
                                        <p:tav tm="0">
                                          <p:val>
                                            <p:strVal val="#ppt_x"/>
                                          </p:val>
                                        </p:tav>
                                        <p:tav tm="100000">
                                          <p:val>
                                            <p:strVal val="#ppt_x"/>
                                          </p:val>
                                        </p:tav>
                                      </p:tavLst>
                                    </p:anim>
                                    <p:anim calcmode="lin" valueType="num">
                                      <p:cBhvr additive="base">
                                        <p:cTn id="22" dur="500" fill="hold"/>
                                        <p:tgtEl>
                                          <p:spTgt spid="13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133"/>
                                        </p:tgtEl>
                                        <p:attrNameLst>
                                          <p:attrName>style.visibility</p:attrName>
                                        </p:attrNameLst>
                                      </p:cBhvr>
                                      <p:to>
                                        <p:strVal val="visible"/>
                                      </p:to>
                                    </p:set>
                                    <p:anim calcmode="lin" valueType="num">
                                      <p:cBhvr additive="base">
                                        <p:cTn id="36" dur="500" fill="hold"/>
                                        <p:tgtEl>
                                          <p:spTgt spid="133"/>
                                        </p:tgtEl>
                                        <p:attrNameLst>
                                          <p:attrName>ppt_x</p:attrName>
                                        </p:attrNameLst>
                                      </p:cBhvr>
                                      <p:tavLst>
                                        <p:tav tm="0">
                                          <p:val>
                                            <p:strVal val="#ppt_x"/>
                                          </p:val>
                                        </p:tav>
                                        <p:tav tm="100000">
                                          <p:val>
                                            <p:strVal val="#ppt_x"/>
                                          </p:val>
                                        </p:tav>
                                      </p:tavLst>
                                    </p:anim>
                                    <p:anim calcmode="lin" valueType="num">
                                      <p:cBhvr additive="base">
                                        <p:cTn id="37" dur="500" fill="hold"/>
                                        <p:tgtEl>
                                          <p:spTgt spid="133"/>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32" grpId="0"/>
      <p:bldP spid="133"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3"/>
                </p:custDataLst>
              </p:nvPr>
            </p:nvPicPr>
            <p:blipFill>
              <a:blip r:embed="rId7" cstate="screen"/>
              <a:stretch>
                <a:fillRect/>
              </a:stretch>
            </p:blipFill>
            <p:spPr>
              <a:xfrm>
                <a:off x="5376427" y="1953018"/>
                <a:ext cx="1439146" cy="376854"/>
              </a:xfrm>
              <a:prstGeom prst="rect">
                <a:avLst/>
              </a:prstGeom>
            </p:spPr>
          </p:pic>
          <p:cxnSp>
            <p:nvCxnSpPr>
              <p:cNvPr id="44" name="PA-直接连接符 5"/>
              <p:cNvCxnSpPr/>
              <p:nvPr>
                <p:custDataLst>
                  <p:tags r:id="rId4"/>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5"/>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第二部分</a:t>
              </a:r>
            </a:p>
          </p:txBody>
        </p:sp>
        <p:pic>
          <p:nvPicPr>
            <p:cNvPr id="10" name="图片 9"/>
            <p:cNvPicPr>
              <a:picLocks noChangeAspect="1"/>
            </p:cNvPicPr>
            <p:nvPr/>
          </p:nvPicPr>
          <p:blipFill>
            <a:blip r:embed="rId8"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 土地革命战争时期的革命活动</a:t>
            </a:r>
          </a:p>
        </p:txBody>
      </p:sp>
      <p:sp>
        <p:nvSpPr>
          <p:cNvPr id="132" name="矩形 131"/>
          <p:cNvSpPr/>
          <p:nvPr>
            <p:custDataLst>
              <p:tags r:id="rId1"/>
            </p:custDataLst>
          </p:nvPr>
        </p:nvSpPr>
        <p:spPr>
          <a:xfrm>
            <a:off x="900703" y="2378981"/>
            <a:ext cx="4411036" cy="412805"/>
          </a:xfrm>
          <a:prstGeom prst="rect">
            <a:avLst/>
          </a:prstGeom>
          <a:noFill/>
        </p:spPr>
        <p:txBody>
          <a:bodyPr wrap="square" lIns="0" tIns="0" rIns="0" bIns="0" rtlCol="0" anchor="t" anchorCtr="0">
            <a:spAutoFit/>
          </a:bodyPr>
          <a:lstStyle/>
          <a:p>
            <a:pPr marL="0" marR="0" lvl="0" indent="0" defTabSz="1216660" rtl="0" eaLnBrk="1" fontAlgn="auto" latinLnBrk="0" hangingPunct="1">
              <a:lnSpc>
                <a:spcPct val="150000"/>
              </a:lnSpc>
              <a:spcBef>
                <a:spcPct val="20000"/>
              </a:spcBef>
              <a:spcAft>
                <a:spcPts val="0"/>
              </a:spcAft>
              <a:buClrTx/>
              <a:buSzTx/>
              <a:buFontTx/>
              <a:buNone/>
              <a:defRPr/>
            </a:pPr>
            <a:r>
              <a:rPr lang="zh-CN" altLang="en-US"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发动了南昌起义</a:t>
            </a:r>
          </a:p>
        </p:txBody>
      </p:sp>
      <p:grpSp>
        <p:nvGrpSpPr>
          <p:cNvPr id="17" name="组合 16"/>
          <p:cNvGrpSpPr/>
          <p:nvPr/>
        </p:nvGrpSpPr>
        <p:grpSpPr>
          <a:xfrm>
            <a:off x="639206" y="3162300"/>
            <a:ext cx="7692040" cy="2521516"/>
            <a:chOff x="639206" y="3314700"/>
            <a:chExt cx="7692040" cy="2521516"/>
          </a:xfrm>
        </p:grpSpPr>
        <p:sp>
          <p:nvSpPr>
            <p:cNvPr id="29" name="矩形: 圆角 28"/>
            <p:cNvSpPr/>
            <p:nvPr/>
          </p:nvSpPr>
          <p:spPr>
            <a:xfrm flipH="1">
              <a:off x="639206" y="3314700"/>
              <a:ext cx="7692040" cy="2521516"/>
            </a:xfrm>
            <a:prstGeom prst="roundRect">
              <a:avLst>
                <a:gd name="adj" fmla="val 4167"/>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endParaRPr>
            </a:p>
          </p:txBody>
        </p:sp>
        <p:sp>
          <p:nvSpPr>
            <p:cNvPr id="133" name="矩形 132"/>
            <p:cNvSpPr/>
            <p:nvPr>
              <p:custDataLst>
                <p:tags r:id="rId2"/>
              </p:custDataLst>
            </p:nvPr>
          </p:nvSpPr>
          <p:spPr>
            <a:xfrm>
              <a:off x="1068926" y="3647063"/>
              <a:ext cx="6832600" cy="1856790"/>
            </a:xfrm>
            <a:prstGeom prst="rect">
              <a:avLst/>
            </a:prstGeom>
            <a:noFill/>
          </p:spPr>
          <p:txBody>
            <a:bodyPr wrap="square" lIns="0" tIns="0" rIns="0" bIns="0" rtlCol="0" anchor="t" anchorCtr="0">
              <a:spAutoFit/>
            </a:bodyPr>
            <a:lstStyle/>
            <a:p>
              <a:pPr marL="342900" marR="0" lvl="0" indent="-342900" algn="just" defTabSz="1216660" rtl="0" eaLnBrk="1" fontAlgn="auto" latinLnBrk="0" hangingPunct="1">
                <a:lnSpc>
                  <a:spcPct val="150000"/>
                </a:lnSpc>
                <a:spcBef>
                  <a:spcPct val="20000"/>
                </a:spcBef>
                <a:spcAft>
                  <a:spcPts val="0"/>
                </a:spcAft>
                <a:buClrTx/>
                <a:buSzTx/>
                <a:buFont typeface="+mj-lt"/>
                <a:buAutoNum type="arabicPeriod"/>
                <a:defRPr/>
              </a:pP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1927</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8</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日，在周恩来为书记的中共前敌委员会和贺龙、叶挺、朱德、刘伯承等领导下，党所掌握和影响的国民革命军等武装</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2</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万余人，在南昌举行的针对国民党的分共政策而发起的武装反抗。</a:t>
              </a:r>
              <a:endPar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endParaRPr>
            </a:p>
            <a:p>
              <a:pPr marL="342900" marR="0" lvl="0" indent="-342900" algn="just" defTabSz="1216660" rtl="0" eaLnBrk="1" fontAlgn="auto" latinLnBrk="0" hangingPunct="1">
                <a:lnSpc>
                  <a:spcPct val="150000"/>
                </a:lnSpc>
                <a:spcBef>
                  <a:spcPct val="20000"/>
                </a:spcBef>
                <a:spcAft>
                  <a:spcPts val="0"/>
                </a:spcAft>
                <a:buClrTx/>
                <a:buSzTx/>
                <a:buFont typeface="+mj-lt"/>
                <a:buAutoNum type="arabicPeriod"/>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这次起义打响了武装反抗国民党反动派的第一枪，开始了中国共产党独立地领导革命武装斗争和创建人民革命军队的新时期。</a:t>
              </a:r>
            </a:p>
          </p:txBody>
        </p:sp>
      </p:grpSp>
      <p:sp>
        <p:nvSpPr>
          <p:cNvPr id="12" name="矩形: 圆角 11"/>
          <p:cNvSpPr/>
          <p:nvPr/>
        </p:nvSpPr>
        <p:spPr>
          <a:xfrm>
            <a:off x="2843803" y="2402605"/>
            <a:ext cx="2528297" cy="416357"/>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宋体 Heavy" panose="02020900000000000000" pitchFamily="18" charset="-122"/>
                <a:ea typeface="思源宋体 Heavy" panose="02020900000000000000" pitchFamily="18" charset="-122"/>
              </a:rPr>
              <a:t>1927</a:t>
            </a:r>
            <a:r>
              <a:rPr lang="zh-CN" altLang="en-US" sz="2400" dirty="0">
                <a:solidFill>
                  <a:schemeClr val="bg1"/>
                </a:solidFill>
                <a:latin typeface="思源宋体 Heavy" panose="02020900000000000000" pitchFamily="18" charset="-122"/>
                <a:ea typeface="思源宋体 Heavy" panose="02020900000000000000" pitchFamily="18" charset="-122"/>
              </a:rPr>
              <a:t>年</a:t>
            </a:r>
            <a:r>
              <a:rPr lang="en-US" altLang="zh-CN" sz="2400" dirty="0">
                <a:solidFill>
                  <a:schemeClr val="bg1"/>
                </a:solidFill>
                <a:latin typeface="思源宋体 Heavy" panose="02020900000000000000" pitchFamily="18" charset="-122"/>
                <a:ea typeface="思源宋体 Heavy" panose="02020900000000000000" pitchFamily="18" charset="-122"/>
              </a:rPr>
              <a:t>8</a:t>
            </a:r>
            <a:r>
              <a:rPr lang="zh-CN" altLang="en-US" sz="2400" dirty="0">
                <a:solidFill>
                  <a:schemeClr val="bg1"/>
                </a:solidFill>
                <a:latin typeface="思源宋体 Heavy" panose="02020900000000000000" pitchFamily="18" charset="-122"/>
                <a:ea typeface="思源宋体 Heavy" panose="02020900000000000000" pitchFamily="18" charset="-122"/>
              </a:rPr>
              <a:t>月</a:t>
            </a:r>
            <a:r>
              <a:rPr lang="en-US" altLang="zh-CN" sz="2400" dirty="0">
                <a:solidFill>
                  <a:schemeClr val="bg1"/>
                </a:solidFill>
                <a:latin typeface="思源宋体 Heavy" panose="02020900000000000000" pitchFamily="18" charset="-122"/>
                <a:ea typeface="思源宋体 Heavy" panose="02020900000000000000" pitchFamily="18" charset="-122"/>
              </a:rPr>
              <a:t>1</a:t>
            </a:r>
            <a:r>
              <a:rPr lang="zh-CN" altLang="en-US" sz="2400" dirty="0">
                <a:solidFill>
                  <a:schemeClr val="bg1"/>
                </a:solidFill>
                <a:latin typeface="思源宋体 Heavy" panose="02020900000000000000" pitchFamily="18" charset="-122"/>
                <a:ea typeface="思源宋体 Heavy" panose="02020900000000000000" pitchFamily="18" charset="-122"/>
              </a:rPr>
              <a:t>日</a:t>
            </a:r>
          </a:p>
        </p:txBody>
      </p:sp>
      <p:grpSp>
        <p:nvGrpSpPr>
          <p:cNvPr id="16" name="组合 15"/>
          <p:cNvGrpSpPr/>
          <p:nvPr/>
        </p:nvGrpSpPr>
        <p:grpSpPr>
          <a:xfrm flipH="1">
            <a:off x="8650555" y="3129266"/>
            <a:ext cx="2525445" cy="2525445"/>
            <a:chOff x="1729055" y="2722866"/>
            <a:chExt cx="2895600" cy="2895600"/>
          </a:xfrm>
        </p:grpSpPr>
        <p:sp>
          <p:nvSpPr>
            <p:cNvPr id="26" name="椭圆 25"/>
            <p:cNvSpPr/>
            <p:nvPr/>
          </p:nvSpPr>
          <p:spPr>
            <a:xfrm rot="5400000">
              <a:off x="1729055" y="2722866"/>
              <a:ext cx="2895600" cy="2895600"/>
            </a:xfrm>
            <a:prstGeom prst="ellipse">
              <a:avLst/>
            </a:prstGeom>
            <a:gradFill>
              <a:gsLst>
                <a:gs pos="100000">
                  <a:srgbClr val="E83D32">
                    <a:alpha val="0"/>
                  </a:srgbClr>
                </a:gs>
                <a:gs pos="39000">
                  <a:srgbClr val="E83D32">
                    <a:alpha val="3000"/>
                  </a:srgbClr>
                </a:gs>
              </a:gsLst>
              <a:lin ang="5400000" scaled="0"/>
            </a:gradFill>
            <a:ln>
              <a:gradFill>
                <a:gsLst>
                  <a:gs pos="0">
                    <a:srgbClr val="940000"/>
                  </a:gs>
                  <a:gs pos="100000">
                    <a:srgbClr val="E83D3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2271980" y="3265791"/>
              <a:ext cx="1809750" cy="180975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南昌起义</a:t>
              </a:r>
            </a:p>
          </p:txBody>
        </p:sp>
      </p:grpSp>
      <p:sp>
        <p:nvSpPr>
          <p:cNvPr id="18" name="椭圆 17"/>
          <p:cNvSpPr/>
          <p:nvPr/>
        </p:nvSpPr>
        <p:spPr>
          <a:xfrm>
            <a:off x="8585200" y="3276600"/>
            <a:ext cx="254000" cy="2540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sp>
        <p:nvSpPr>
          <p:cNvPr id="33" name="椭圆 32"/>
          <p:cNvSpPr/>
          <p:nvPr/>
        </p:nvSpPr>
        <p:spPr>
          <a:xfrm>
            <a:off x="9245600" y="5651500"/>
            <a:ext cx="203200" cy="2032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nvGrpSpPr>
          <p:cNvPr id="20" name="组合 19"/>
          <p:cNvGrpSpPr/>
          <p:nvPr/>
        </p:nvGrpSpPr>
        <p:grpSpPr>
          <a:xfrm>
            <a:off x="10678771" y="3271361"/>
            <a:ext cx="856140" cy="856140"/>
            <a:chOff x="10678771" y="3271361"/>
            <a:chExt cx="856140" cy="856140"/>
          </a:xfrm>
        </p:grpSpPr>
        <p:sp>
          <p:nvSpPr>
            <p:cNvPr id="32" name="椭圆 31"/>
            <p:cNvSpPr/>
            <p:nvPr/>
          </p:nvSpPr>
          <p:spPr>
            <a:xfrm>
              <a:off x="10756900" y="3390900"/>
              <a:ext cx="698500" cy="6985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pic>
          <p:nvPicPr>
            <p:cNvPr id="34" name="图片 33"/>
            <p:cNvPicPr>
              <a:picLocks noChangeAspect="1"/>
            </p:cNvPicPr>
            <p:nvPr/>
          </p:nvPicPr>
          <p:blipFill>
            <a:blip r:embed="rId9" cstate="screen"/>
            <a:stretch>
              <a:fillRect/>
            </a:stretch>
          </p:blipFill>
          <p:spPr>
            <a:xfrm>
              <a:off x="10678771" y="3271361"/>
              <a:ext cx="856140" cy="85614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2"/>
                                        </p:tgtEl>
                                        <p:attrNameLst>
                                          <p:attrName>style.visibility</p:attrName>
                                        </p:attrNameLst>
                                      </p:cBhvr>
                                      <p:to>
                                        <p:strVal val="visible"/>
                                      </p:to>
                                    </p:set>
                                    <p:animEffect transition="in" filter="wipe(down)">
                                      <p:cBhvr>
                                        <p:cTn id="25" dur="500"/>
                                        <p:tgtEl>
                                          <p:spTgt spid="13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p:cTn id="43" dur="500" fill="hold"/>
                                        <p:tgtEl>
                                          <p:spTgt spid="33"/>
                                        </p:tgtEl>
                                        <p:attrNameLst>
                                          <p:attrName>ppt_w</p:attrName>
                                        </p:attrNameLst>
                                      </p:cBhvr>
                                      <p:tavLst>
                                        <p:tav tm="0">
                                          <p:val>
                                            <p:fltVal val="0"/>
                                          </p:val>
                                        </p:tav>
                                        <p:tav tm="100000">
                                          <p:val>
                                            <p:strVal val="#ppt_w"/>
                                          </p:val>
                                        </p:tav>
                                      </p:tavLst>
                                    </p:anim>
                                    <p:anim calcmode="lin" valueType="num">
                                      <p:cBhvr>
                                        <p:cTn id="44" dur="500" fill="hold"/>
                                        <p:tgtEl>
                                          <p:spTgt spid="33"/>
                                        </p:tgtEl>
                                        <p:attrNameLst>
                                          <p:attrName>ppt_h</p:attrName>
                                        </p:attrNameLst>
                                      </p:cBhvr>
                                      <p:tavLst>
                                        <p:tav tm="0">
                                          <p:val>
                                            <p:fltVal val="0"/>
                                          </p:val>
                                        </p:tav>
                                        <p:tav tm="100000">
                                          <p:val>
                                            <p:strVal val="#ppt_h"/>
                                          </p:val>
                                        </p:tav>
                                      </p:tavLst>
                                    </p:anim>
                                    <p:animEffect transition="in" filter="fade">
                                      <p:cBhvr>
                                        <p:cTn id="45" dur="500"/>
                                        <p:tgtEl>
                                          <p:spTgt spid="33"/>
                                        </p:tgtEl>
                                      </p:cBhvr>
                                    </p:animEffect>
                                  </p:childTnLst>
                                </p:cTn>
                              </p:par>
                              <p:par>
                                <p:cTn id="46" presetID="53" presetClass="entr" presetSubtype="16"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32" grpId="0"/>
      <p:bldP spid="12" grpId="0" animBg="1"/>
      <p:bldP spid="18"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3"/>
                </p:custDataLst>
              </p:nvPr>
            </p:nvPicPr>
            <p:blipFill>
              <a:blip r:embed="rId7" cstate="screen"/>
              <a:stretch>
                <a:fillRect/>
              </a:stretch>
            </p:blipFill>
            <p:spPr>
              <a:xfrm>
                <a:off x="5376427" y="1953018"/>
                <a:ext cx="1439146" cy="376854"/>
              </a:xfrm>
              <a:prstGeom prst="rect">
                <a:avLst/>
              </a:prstGeom>
            </p:spPr>
          </p:pic>
          <p:cxnSp>
            <p:nvCxnSpPr>
              <p:cNvPr id="44" name="PA-直接连接符 5"/>
              <p:cNvCxnSpPr/>
              <p:nvPr>
                <p:custDataLst>
                  <p:tags r:id="rId4"/>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5"/>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第二部分</a:t>
              </a:r>
            </a:p>
          </p:txBody>
        </p:sp>
        <p:pic>
          <p:nvPicPr>
            <p:cNvPr id="10" name="图片 9"/>
            <p:cNvPicPr>
              <a:picLocks noChangeAspect="1"/>
            </p:cNvPicPr>
            <p:nvPr/>
          </p:nvPicPr>
          <p:blipFill>
            <a:blip r:embed="rId8"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 土地革命战争时期的革命活动</a:t>
            </a:r>
          </a:p>
        </p:txBody>
      </p:sp>
      <p:sp>
        <p:nvSpPr>
          <p:cNvPr id="132" name="矩形 131"/>
          <p:cNvSpPr/>
          <p:nvPr>
            <p:custDataLst>
              <p:tags r:id="rId1"/>
            </p:custDataLst>
          </p:nvPr>
        </p:nvSpPr>
        <p:spPr>
          <a:xfrm>
            <a:off x="900703" y="2378981"/>
            <a:ext cx="4411036" cy="412805"/>
          </a:xfrm>
          <a:prstGeom prst="rect">
            <a:avLst/>
          </a:prstGeom>
          <a:noFill/>
        </p:spPr>
        <p:txBody>
          <a:bodyPr wrap="square" lIns="0" tIns="0" rIns="0" bIns="0" rtlCol="0" anchor="t" anchorCtr="0">
            <a:spAutoFit/>
          </a:bodyPr>
          <a:lstStyle/>
          <a:p>
            <a:pPr marL="0" marR="0" lvl="0" indent="0" defTabSz="1216660" rtl="0" eaLnBrk="1" fontAlgn="auto" latinLnBrk="0" hangingPunct="1">
              <a:lnSpc>
                <a:spcPct val="150000"/>
              </a:lnSpc>
              <a:spcBef>
                <a:spcPct val="20000"/>
              </a:spcBef>
              <a:spcAft>
                <a:spcPts val="0"/>
              </a:spcAft>
              <a:buClrTx/>
              <a:buSzTx/>
              <a:buFontTx/>
              <a:buNone/>
              <a:defRPr/>
            </a:pPr>
            <a:r>
              <a:rPr lang="zh-CN" altLang="en-US"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创建井冈山革命根据地</a:t>
            </a:r>
          </a:p>
        </p:txBody>
      </p:sp>
      <p:grpSp>
        <p:nvGrpSpPr>
          <p:cNvPr id="17" name="组合 16"/>
          <p:cNvGrpSpPr/>
          <p:nvPr/>
        </p:nvGrpSpPr>
        <p:grpSpPr>
          <a:xfrm>
            <a:off x="639206" y="3162300"/>
            <a:ext cx="7692040" cy="2521516"/>
            <a:chOff x="639206" y="3314700"/>
            <a:chExt cx="7692040" cy="2521516"/>
          </a:xfrm>
        </p:grpSpPr>
        <p:sp>
          <p:nvSpPr>
            <p:cNvPr id="29" name="矩形: 圆角 28"/>
            <p:cNvSpPr/>
            <p:nvPr/>
          </p:nvSpPr>
          <p:spPr>
            <a:xfrm flipH="1">
              <a:off x="639206" y="3314700"/>
              <a:ext cx="7692040" cy="2521516"/>
            </a:xfrm>
            <a:prstGeom prst="roundRect">
              <a:avLst>
                <a:gd name="adj" fmla="val 4167"/>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endParaRPr>
            </a:p>
          </p:txBody>
        </p:sp>
        <p:sp>
          <p:nvSpPr>
            <p:cNvPr id="133" name="矩形 132"/>
            <p:cNvSpPr/>
            <p:nvPr>
              <p:custDataLst>
                <p:tags r:id="rId2"/>
              </p:custDataLst>
            </p:nvPr>
          </p:nvSpPr>
          <p:spPr>
            <a:xfrm>
              <a:off x="1068926" y="3487019"/>
              <a:ext cx="6832600" cy="2176878"/>
            </a:xfrm>
            <a:prstGeom prst="rect">
              <a:avLst/>
            </a:prstGeom>
            <a:noFill/>
          </p:spPr>
          <p:txBody>
            <a:bodyPr wrap="square" lIns="0" tIns="0" rIns="0" bIns="0" rtlCol="0" anchor="t" anchorCtr="0">
              <a:spAutoFit/>
            </a:bodyPr>
            <a:lstStyle/>
            <a:p>
              <a:pPr marR="0" lvl="0" algn="just" defTabSz="1216660" rtl="0" eaLnBrk="1" fontAlgn="auto" latinLnBrk="0" hangingPunct="1">
                <a:lnSpc>
                  <a:spcPct val="150000"/>
                </a:lnSpc>
                <a:spcBef>
                  <a:spcPct val="20000"/>
                </a:spcBef>
                <a:spcAft>
                  <a:spcPts val="0"/>
                </a:spcAft>
                <a:buClrTx/>
                <a:buSzTx/>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 </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1927</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10</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毛泽东率领秋收起义的部队到达江西罗霄山脉中段的井冈山，先后在宁冈、永新、茶陵、遂川等县恢复和建立了党组织，发展武装力量，开展游击战争，领导农民打土豪分田地，建立红色政权，实行工农武装割据，创立了党领导下的第一个农村革命根据地。为中国革命的中心工作完成从城市到农村的伟大战略转移，走上农村包围城市，最后夺取城市，开辟了新的道路。</a:t>
              </a:r>
            </a:p>
          </p:txBody>
        </p:sp>
      </p:grpSp>
      <p:sp>
        <p:nvSpPr>
          <p:cNvPr id="12" name="矩形: 圆角 11"/>
          <p:cNvSpPr/>
          <p:nvPr/>
        </p:nvSpPr>
        <p:spPr>
          <a:xfrm>
            <a:off x="3618503" y="2402605"/>
            <a:ext cx="4141197" cy="416357"/>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宋体 Heavy" panose="02020900000000000000" pitchFamily="18" charset="-122"/>
                <a:ea typeface="思源宋体 Heavy" panose="02020900000000000000" pitchFamily="18" charset="-122"/>
              </a:rPr>
              <a:t>1927</a:t>
            </a:r>
            <a:r>
              <a:rPr lang="zh-CN" altLang="en-US" sz="2400" dirty="0">
                <a:solidFill>
                  <a:schemeClr val="bg1"/>
                </a:solidFill>
                <a:latin typeface="思源宋体 Heavy" panose="02020900000000000000" pitchFamily="18" charset="-122"/>
                <a:ea typeface="思源宋体 Heavy" panose="02020900000000000000" pitchFamily="18" charset="-122"/>
              </a:rPr>
              <a:t>年</a:t>
            </a:r>
            <a:r>
              <a:rPr lang="en-US" altLang="zh-CN" sz="2400" dirty="0">
                <a:solidFill>
                  <a:schemeClr val="bg1"/>
                </a:solidFill>
                <a:latin typeface="思源宋体 Heavy" panose="02020900000000000000" pitchFamily="18" charset="-122"/>
                <a:ea typeface="思源宋体 Heavy" panose="02020900000000000000" pitchFamily="18" charset="-122"/>
              </a:rPr>
              <a:t>10</a:t>
            </a:r>
            <a:r>
              <a:rPr lang="zh-CN" altLang="en-US" sz="2400" dirty="0">
                <a:solidFill>
                  <a:schemeClr val="bg1"/>
                </a:solidFill>
                <a:latin typeface="思源宋体 Heavy" panose="02020900000000000000" pitchFamily="18" charset="-122"/>
                <a:ea typeface="思源宋体 Heavy" panose="02020900000000000000" pitchFamily="18" charset="-122"/>
              </a:rPr>
              <a:t>月到</a:t>
            </a:r>
            <a:r>
              <a:rPr lang="en-US" altLang="zh-CN" sz="2400" dirty="0">
                <a:solidFill>
                  <a:schemeClr val="bg1"/>
                </a:solidFill>
                <a:latin typeface="思源宋体 Heavy" panose="02020900000000000000" pitchFamily="18" charset="-122"/>
                <a:ea typeface="思源宋体 Heavy" panose="02020900000000000000" pitchFamily="18" charset="-122"/>
              </a:rPr>
              <a:t>1930</a:t>
            </a:r>
            <a:r>
              <a:rPr lang="zh-CN" altLang="en-US" sz="2400" dirty="0">
                <a:solidFill>
                  <a:schemeClr val="bg1"/>
                </a:solidFill>
                <a:latin typeface="思源宋体 Heavy" panose="02020900000000000000" pitchFamily="18" charset="-122"/>
                <a:ea typeface="思源宋体 Heavy" panose="02020900000000000000" pitchFamily="18" charset="-122"/>
              </a:rPr>
              <a:t>年</a:t>
            </a:r>
            <a:r>
              <a:rPr lang="en-US" altLang="zh-CN" sz="2400" dirty="0">
                <a:solidFill>
                  <a:schemeClr val="bg1"/>
                </a:solidFill>
                <a:latin typeface="思源宋体 Heavy" panose="02020900000000000000" pitchFamily="18" charset="-122"/>
                <a:ea typeface="思源宋体 Heavy" panose="02020900000000000000" pitchFamily="18" charset="-122"/>
              </a:rPr>
              <a:t>2</a:t>
            </a:r>
            <a:r>
              <a:rPr lang="zh-CN" altLang="en-US" sz="2400" dirty="0">
                <a:solidFill>
                  <a:schemeClr val="bg1"/>
                </a:solidFill>
                <a:latin typeface="思源宋体 Heavy" panose="02020900000000000000" pitchFamily="18" charset="-122"/>
                <a:ea typeface="思源宋体 Heavy" panose="02020900000000000000" pitchFamily="18" charset="-122"/>
              </a:rPr>
              <a:t>月</a:t>
            </a:r>
          </a:p>
        </p:txBody>
      </p:sp>
      <p:grpSp>
        <p:nvGrpSpPr>
          <p:cNvPr id="16" name="组合 15"/>
          <p:cNvGrpSpPr/>
          <p:nvPr/>
        </p:nvGrpSpPr>
        <p:grpSpPr>
          <a:xfrm flipH="1">
            <a:off x="8650555" y="3129266"/>
            <a:ext cx="2525445" cy="2525445"/>
            <a:chOff x="1729055" y="2722866"/>
            <a:chExt cx="2895600" cy="2895600"/>
          </a:xfrm>
        </p:grpSpPr>
        <p:sp>
          <p:nvSpPr>
            <p:cNvPr id="26" name="椭圆 25"/>
            <p:cNvSpPr/>
            <p:nvPr/>
          </p:nvSpPr>
          <p:spPr>
            <a:xfrm rot="5400000">
              <a:off x="1729055" y="2722866"/>
              <a:ext cx="2895600" cy="2895600"/>
            </a:xfrm>
            <a:prstGeom prst="ellipse">
              <a:avLst/>
            </a:prstGeom>
            <a:gradFill>
              <a:gsLst>
                <a:gs pos="100000">
                  <a:srgbClr val="E83D32">
                    <a:alpha val="0"/>
                  </a:srgbClr>
                </a:gs>
                <a:gs pos="39000">
                  <a:srgbClr val="E83D32">
                    <a:alpha val="3000"/>
                  </a:srgbClr>
                </a:gs>
              </a:gsLst>
              <a:lin ang="5400000" scaled="0"/>
            </a:gradFill>
            <a:ln>
              <a:gradFill>
                <a:gsLst>
                  <a:gs pos="0">
                    <a:srgbClr val="940000"/>
                  </a:gs>
                  <a:gs pos="100000">
                    <a:srgbClr val="E83D3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2271980" y="3265791"/>
              <a:ext cx="1809750" cy="180975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井冈山革命根据地</a:t>
              </a:r>
            </a:p>
          </p:txBody>
        </p:sp>
      </p:grpSp>
      <p:sp>
        <p:nvSpPr>
          <p:cNvPr id="18" name="椭圆 17"/>
          <p:cNvSpPr/>
          <p:nvPr/>
        </p:nvSpPr>
        <p:spPr>
          <a:xfrm>
            <a:off x="8585200" y="3276600"/>
            <a:ext cx="254000" cy="2540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sp>
        <p:nvSpPr>
          <p:cNvPr id="33" name="椭圆 32"/>
          <p:cNvSpPr/>
          <p:nvPr/>
        </p:nvSpPr>
        <p:spPr>
          <a:xfrm>
            <a:off x="9245600" y="5651500"/>
            <a:ext cx="203200" cy="2032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nvGrpSpPr>
          <p:cNvPr id="20" name="组合 19"/>
          <p:cNvGrpSpPr/>
          <p:nvPr/>
        </p:nvGrpSpPr>
        <p:grpSpPr>
          <a:xfrm>
            <a:off x="10678771" y="3271361"/>
            <a:ext cx="856140" cy="856140"/>
            <a:chOff x="10678771" y="3271361"/>
            <a:chExt cx="856140" cy="856140"/>
          </a:xfrm>
        </p:grpSpPr>
        <p:sp>
          <p:nvSpPr>
            <p:cNvPr id="32" name="椭圆 31"/>
            <p:cNvSpPr/>
            <p:nvPr/>
          </p:nvSpPr>
          <p:spPr>
            <a:xfrm>
              <a:off x="10756900" y="3390900"/>
              <a:ext cx="698500" cy="6985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pic>
          <p:nvPicPr>
            <p:cNvPr id="34" name="图片 33"/>
            <p:cNvPicPr>
              <a:picLocks noChangeAspect="1"/>
            </p:cNvPicPr>
            <p:nvPr/>
          </p:nvPicPr>
          <p:blipFill>
            <a:blip r:embed="rId9" cstate="screen"/>
            <a:stretch>
              <a:fillRect/>
            </a:stretch>
          </p:blipFill>
          <p:spPr>
            <a:xfrm>
              <a:off x="10678771" y="3271361"/>
              <a:ext cx="856140" cy="85614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2"/>
                                        </p:tgtEl>
                                        <p:attrNameLst>
                                          <p:attrName>style.visibility</p:attrName>
                                        </p:attrNameLst>
                                      </p:cBhvr>
                                      <p:to>
                                        <p:strVal val="visible"/>
                                      </p:to>
                                    </p:set>
                                    <p:anim calcmode="lin" valueType="num">
                                      <p:cBhvr additive="base">
                                        <p:cTn id="26" dur="500" fill="hold"/>
                                        <p:tgtEl>
                                          <p:spTgt spid="132"/>
                                        </p:tgtEl>
                                        <p:attrNameLst>
                                          <p:attrName>ppt_x</p:attrName>
                                        </p:attrNameLst>
                                      </p:cBhvr>
                                      <p:tavLst>
                                        <p:tav tm="0">
                                          <p:val>
                                            <p:strVal val="#ppt_x"/>
                                          </p:val>
                                        </p:tav>
                                        <p:tav tm="100000">
                                          <p:val>
                                            <p:strVal val="#ppt_x"/>
                                          </p:val>
                                        </p:tav>
                                      </p:tavLst>
                                    </p:anim>
                                    <p:anim calcmode="lin" valueType="num">
                                      <p:cBhvr additive="base">
                                        <p:cTn id="27" dur="500" fill="hold"/>
                                        <p:tgtEl>
                                          <p:spTgt spid="13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500" fill="hold"/>
                                        <p:tgtEl>
                                          <p:spTgt spid="33"/>
                                        </p:tgtEl>
                                        <p:attrNameLst>
                                          <p:attrName>ppt_w</p:attrName>
                                        </p:attrNameLst>
                                      </p:cBhvr>
                                      <p:tavLst>
                                        <p:tav tm="0">
                                          <p:val>
                                            <p:fltVal val="0"/>
                                          </p:val>
                                        </p:tav>
                                        <p:tav tm="100000">
                                          <p:val>
                                            <p:strVal val="#ppt_w"/>
                                          </p:val>
                                        </p:tav>
                                      </p:tavLst>
                                    </p:anim>
                                    <p:anim calcmode="lin" valueType="num">
                                      <p:cBhvr>
                                        <p:cTn id="47" dur="500" fill="hold"/>
                                        <p:tgtEl>
                                          <p:spTgt spid="33"/>
                                        </p:tgtEl>
                                        <p:attrNameLst>
                                          <p:attrName>ppt_h</p:attrName>
                                        </p:attrNameLst>
                                      </p:cBhvr>
                                      <p:tavLst>
                                        <p:tav tm="0">
                                          <p:val>
                                            <p:fltVal val="0"/>
                                          </p:val>
                                        </p:tav>
                                        <p:tav tm="100000">
                                          <p:val>
                                            <p:strVal val="#ppt_h"/>
                                          </p:val>
                                        </p:tav>
                                      </p:tavLst>
                                    </p:anim>
                                    <p:animEffect transition="in" filter="fade">
                                      <p:cBhvr>
                                        <p:cTn id="48" dur="500"/>
                                        <p:tgtEl>
                                          <p:spTgt spid="33"/>
                                        </p:tgtEl>
                                      </p:cBhvr>
                                    </p:animEffect>
                                  </p:childTnLst>
                                </p:cTn>
                              </p:par>
                              <p:par>
                                <p:cTn id="49" presetID="53" presetClass="entr" presetSubtype="16"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fill="hold"/>
                                        <p:tgtEl>
                                          <p:spTgt spid="17"/>
                                        </p:tgtEl>
                                        <p:attrNameLst>
                                          <p:attrName>ppt_x</p:attrName>
                                        </p:attrNameLst>
                                      </p:cBhvr>
                                      <p:tavLst>
                                        <p:tav tm="0">
                                          <p:val>
                                            <p:strVal val="#ppt_x"/>
                                          </p:val>
                                        </p:tav>
                                        <p:tav tm="100000">
                                          <p:val>
                                            <p:strVal val="#ppt_x"/>
                                          </p:val>
                                        </p:tav>
                                      </p:tavLst>
                                    </p:anim>
                                    <p:anim calcmode="lin" valueType="num">
                                      <p:cBhvr additive="base">
                                        <p:cTn id="5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32" grpId="0"/>
      <p:bldP spid="12" grpId="0" animBg="1"/>
      <p:bldP spid="18"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3"/>
                </p:custDataLst>
              </p:nvPr>
            </p:nvPicPr>
            <p:blipFill>
              <a:blip r:embed="rId7" cstate="screen"/>
              <a:stretch>
                <a:fillRect/>
              </a:stretch>
            </p:blipFill>
            <p:spPr>
              <a:xfrm>
                <a:off x="5376427" y="1953018"/>
                <a:ext cx="1439146" cy="376854"/>
              </a:xfrm>
              <a:prstGeom prst="rect">
                <a:avLst/>
              </a:prstGeom>
            </p:spPr>
          </p:pic>
          <p:cxnSp>
            <p:nvCxnSpPr>
              <p:cNvPr id="44" name="PA-直接连接符 5"/>
              <p:cNvCxnSpPr/>
              <p:nvPr>
                <p:custDataLst>
                  <p:tags r:id="rId4"/>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5"/>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第二部分</a:t>
              </a:r>
            </a:p>
          </p:txBody>
        </p:sp>
        <p:pic>
          <p:nvPicPr>
            <p:cNvPr id="10" name="图片 9"/>
            <p:cNvPicPr>
              <a:picLocks noChangeAspect="1"/>
            </p:cNvPicPr>
            <p:nvPr/>
          </p:nvPicPr>
          <p:blipFill>
            <a:blip r:embed="rId8"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 土地革命战争时期的革命活动</a:t>
            </a:r>
          </a:p>
        </p:txBody>
      </p:sp>
      <p:sp>
        <p:nvSpPr>
          <p:cNvPr id="132" name="矩形 131"/>
          <p:cNvSpPr/>
          <p:nvPr>
            <p:custDataLst>
              <p:tags r:id="rId1"/>
            </p:custDataLst>
          </p:nvPr>
        </p:nvSpPr>
        <p:spPr>
          <a:xfrm>
            <a:off x="900703" y="2378981"/>
            <a:ext cx="4411036" cy="412805"/>
          </a:xfrm>
          <a:prstGeom prst="rect">
            <a:avLst/>
          </a:prstGeom>
          <a:noFill/>
        </p:spPr>
        <p:txBody>
          <a:bodyPr wrap="square" lIns="0" tIns="0" rIns="0" bIns="0" rtlCol="0" anchor="t" anchorCtr="0">
            <a:spAutoFit/>
          </a:bodyPr>
          <a:lstStyle/>
          <a:p>
            <a:pPr marL="0" marR="0" lvl="0" indent="0" defTabSz="1216660" rtl="0" eaLnBrk="1" fontAlgn="auto" latinLnBrk="0" hangingPunct="1">
              <a:lnSpc>
                <a:spcPct val="150000"/>
              </a:lnSpc>
              <a:spcBef>
                <a:spcPct val="20000"/>
              </a:spcBef>
              <a:spcAft>
                <a:spcPts val="0"/>
              </a:spcAft>
              <a:buClrTx/>
              <a:buSzTx/>
              <a:buFontTx/>
              <a:buNone/>
              <a:defRPr/>
            </a:pPr>
            <a:r>
              <a:rPr lang="zh-CN" altLang="en-US"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召开古田会议</a:t>
            </a:r>
          </a:p>
        </p:txBody>
      </p:sp>
      <p:grpSp>
        <p:nvGrpSpPr>
          <p:cNvPr id="17" name="组合 16"/>
          <p:cNvGrpSpPr/>
          <p:nvPr/>
        </p:nvGrpSpPr>
        <p:grpSpPr>
          <a:xfrm>
            <a:off x="639206" y="3162300"/>
            <a:ext cx="7692040" cy="2521516"/>
            <a:chOff x="639206" y="3314700"/>
            <a:chExt cx="7692040" cy="2521516"/>
          </a:xfrm>
        </p:grpSpPr>
        <p:sp>
          <p:nvSpPr>
            <p:cNvPr id="29" name="矩形: 圆角 28"/>
            <p:cNvSpPr/>
            <p:nvPr/>
          </p:nvSpPr>
          <p:spPr>
            <a:xfrm flipH="1">
              <a:off x="639206" y="3314700"/>
              <a:ext cx="7692040" cy="2521516"/>
            </a:xfrm>
            <a:prstGeom prst="roundRect">
              <a:avLst>
                <a:gd name="adj" fmla="val 4167"/>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endParaRPr>
            </a:p>
          </p:txBody>
        </p:sp>
        <p:sp>
          <p:nvSpPr>
            <p:cNvPr id="133" name="矩形 132"/>
            <p:cNvSpPr/>
            <p:nvPr>
              <p:custDataLst>
                <p:tags r:id="rId2"/>
              </p:custDataLst>
            </p:nvPr>
          </p:nvSpPr>
          <p:spPr>
            <a:xfrm>
              <a:off x="1068926" y="3487019"/>
              <a:ext cx="6832600" cy="1807546"/>
            </a:xfrm>
            <a:prstGeom prst="rect">
              <a:avLst/>
            </a:prstGeom>
            <a:noFill/>
          </p:spPr>
          <p:txBody>
            <a:bodyPr wrap="square" lIns="0" tIns="0" rIns="0" bIns="0" rtlCol="0" anchor="t" anchorCtr="0">
              <a:spAutoFit/>
            </a:bodyPr>
            <a:lstStyle/>
            <a:p>
              <a:pPr marR="0" lvl="0" algn="just" defTabSz="1216660" rtl="0" eaLnBrk="1" fontAlgn="auto" latinLnBrk="0" hangingPunct="1">
                <a:lnSpc>
                  <a:spcPct val="150000"/>
                </a:lnSpc>
                <a:spcBef>
                  <a:spcPct val="20000"/>
                </a:spcBef>
                <a:spcAft>
                  <a:spcPts val="0"/>
                </a:spcAft>
                <a:buClrTx/>
                <a:buSzTx/>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中国工农红军第四军福建上杭县古田镇召开。会议强调红军是一个</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执行革命的政治任务的武装集团</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党对军队的绝对领导决定着军队的性质和面貌，这是红军建设的根本原则；规定红军除了要进行打仗消灭敌人的军事活动之外，还要担负起宣传群众、组织群众、武装群众、帮助群众建立革命政权以至于建立共产党的组织等项重大任务。</a:t>
              </a:r>
            </a:p>
          </p:txBody>
        </p:sp>
      </p:grpSp>
      <p:sp>
        <p:nvSpPr>
          <p:cNvPr id="12" name="矩形: 圆角 11"/>
          <p:cNvSpPr/>
          <p:nvPr/>
        </p:nvSpPr>
        <p:spPr>
          <a:xfrm>
            <a:off x="2513603" y="2402605"/>
            <a:ext cx="3099797" cy="416357"/>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宋体 Heavy" panose="02020900000000000000" pitchFamily="18" charset="-122"/>
                <a:ea typeface="思源宋体 Heavy" panose="02020900000000000000" pitchFamily="18" charset="-122"/>
              </a:rPr>
              <a:t>1929</a:t>
            </a:r>
            <a:r>
              <a:rPr lang="zh-CN" altLang="en-US" sz="2400" dirty="0">
                <a:solidFill>
                  <a:schemeClr val="bg1"/>
                </a:solidFill>
                <a:latin typeface="思源宋体 Heavy" panose="02020900000000000000" pitchFamily="18" charset="-122"/>
                <a:ea typeface="思源宋体 Heavy" panose="02020900000000000000" pitchFamily="18" charset="-122"/>
              </a:rPr>
              <a:t>年</a:t>
            </a:r>
            <a:r>
              <a:rPr lang="en-US" altLang="zh-CN" sz="2400" dirty="0">
                <a:solidFill>
                  <a:schemeClr val="bg1"/>
                </a:solidFill>
                <a:latin typeface="思源宋体 Heavy" panose="02020900000000000000" pitchFamily="18" charset="-122"/>
                <a:ea typeface="思源宋体 Heavy" panose="02020900000000000000" pitchFamily="18" charset="-122"/>
              </a:rPr>
              <a:t>12</a:t>
            </a:r>
            <a:r>
              <a:rPr lang="zh-CN" altLang="en-US" sz="2400" dirty="0">
                <a:solidFill>
                  <a:schemeClr val="bg1"/>
                </a:solidFill>
                <a:latin typeface="思源宋体 Heavy" panose="02020900000000000000" pitchFamily="18" charset="-122"/>
                <a:ea typeface="思源宋体 Heavy" panose="02020900000000000000" pitchFamily="18" charset="-122"/>
              </a:rPr>
              <a:t>月下旬</a:t>
            </a:r>
          </a:p>
        </p:txBody>
      </p:sp>
      <p:grpSp>
        <p:nvGrpSpPr>
          <p:cNvPr id="16" name="组合 15"/>
          <p:cNvGrpSpPr/>
          <p:nvPr/>
        </p:nvGrpSpPr>
        <p:grpSpPr>
          <a:xfrm flipH="1">
            <a:off x="8650555" y="3129266"/>
            <a:ext cx="2525445" cy="2525445"/>
            <a:chOff x="1729055" y="2722866"/>
            <a:chExt cx="2895600" cy="2895600"/>
          </a:xfrm>
        </p:grpSpPr>
        <p:sp>
          <p:nvSpPr>
            <p:cNvPr id="26" name="椭圆 25"/>
            <p:cNvSpPr/>
            <p:nvPr/>
          </p:nvSpPr>
          <p:spPr>
            <a:xfrm rot="5400000">
              <a:off x="1729055" y="2722866"/>
              <a:ext cx="2895600" cy="2895600"/>
            </a:xfrm>
            <a:prstGeom prst="ellipse">
              <a:avLst/>
            </a:prstGeom>
            <a:gradFill>
              <a:gsLst>
                <a:gs pos="100000">
                  <a:srgbClr val="E83D32">
                    <a:alpha val="0"/>
                  </a:srgbClr>
                </a:gs>
                <a:gs pos="39000">
                  <a:srgbClr val="E83D32">
                    <a:alpha val="3000"/>
                  </a:srgbClr>
                </a:gs>
              </a:gsLst>
              <a:lin ang="5400000" scaled="0"/>
            </a:gradFill>
            <a:ln>
              <a:gradFill>
                <a:gsLst>
                  <a:gs pos="0">
                    <a:srgbClr val="940000"/>
                  </a:gs>
                  <a:gs pos="100000">
                    <a:srgbClr val="E83D3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2271980" y="3265791"/>
              <a:ext cx="1809750" cy="180975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古田会议</a:t>
              </a:r>
            </a:p>
          </p:txBody>
        </p:sp>
      </p:grpSp>
      <p:sp>
        <p:nvSpPr>
          <p:cNvPr id="18" name="椭圆 17"/>
          <p:cNvSpPr/>
          <p:nvPr/>
        </p:nvSpPr>
        <p:spPr>
          <a:xfrm>
            <a:off x="8585200" y="3276600"/>
            <a:ext cx="254000" cy="2540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sp>
        <p:nvSpPr>
          <p:cNvPr id="33" name="椭圆 32"/>
          <p:cNvSpPr/>
          <p:nvPr/>
        </p:nvSpPr>
        <p:spPr>
          <a:xfrm>
            <a:off x="9245600" y="5651500"/>
            <a:ext cx="203200" cy="2032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nvGrpSpPr>
          <p:cNvPr id="20" name="组合 19"/>
          <p:cNvGrpSpPr/>
          <p:nvPr/>
        </p:nvGrpSpPr>
        <p:grpSpPr>
          <a:xfrm>
            <a:off x="10678771" y="3271361"/>
            <a:ext cx="856140" cy="856140"/>
            <a:chOff x="10678771" y="3271361"/>
            <a:chExt cx="856140" cy="856140"/>
          </a:xfrm>
        </p:grpSpPr>
        <p:sp>
          <p:nvSpPr>
            <p:cNvPr id="32" name="椭圆 31"/>
            <p:cNvSpPr/>
            <p:nvPr/>
          </p:nvSpPr>
          <p:spPr>
            <a:xfrm>
              <a:off x="10756900" y="3390900"/>
              <a:ext cx="698500" cy="6985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pic>
          <p:nvPicPr>
            <p:cNvPr id="34" name="图片 33"/>
            <p:cNvPicPr>
              <a:picLocks noChangeAspect="1"/>
            </p:cNvPicPr>
            <p:nvPr/>
          </p:nvPicPr>
          <p:blipFill>
            <a:blip r:embed="rId9" cstate="screen"/>
            <a:stretch>
              <a:fillRect/>
            </a:stretch>
          </p:blipFill>
          <p:spPr>
            <a:xfrm>
              <a:off x="10678771" y="3271361"/>
              <a:ext cx="856140" cy="85614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2"/>
                                        </p:tgtEl>
                                        <p:attrNameLst>
                                          <p:attrName>style.visibility</p:attrName>
                                        </p:attrNameLst>
                                      </p:cBhvr>
                                      <p:to>
                                        <p:strVal val="visible"/>
                                      </p:to>
                                    </p:set>
                                    <p:animEffect transition="in" filter="fade">
                                      <p:cBhvr>
                                        <p:cTn id="26" dur="1000"/>
                                        <p:tgtEl>
                                          <p:spTgt spid="132"/>
                                        </p:tgtEl>
                                      </p:cBhvr>
                                    </p:animEffect>
                                    <p:anim calcmode="lin" valueType="num">
                                      <p:cBhvr>
                                        <p:cTn id="27" dur="1000" fill="hold"/>
                                        <p:tgtEl>
                                          <p:spTgt spid="132"/>
                                        </p:tgtEl>
                                        <p:attrNameLst>
                                          <p:attrName>ppt_x</p:attrName>
                                        </p:attrNameLst>
                                      </p:cBhvr>
                                      <p:tavLst>
                                        <p:tav tm="0">
                                          <p:val>
                                            <p:strVal val="#ppt_x"/>
                                          </p:val>
                                        </p:tav>
                                        <p:tav tm="100000">
                                          <p:val>
                                            <p:strVal val="#ppt_x"/>
                                          </p:val>
                                        </p:tav>
                                      </p:tavLst>
                                    </p:anim>
                                    <p:anim calcmode="lin" valueType="num">
                                      <p:cBhvr>
                                        <p:cTn id="28" dur="1000" fill="hold"/>
                                        <p:tgtEl>
                                          <p:spTgt spid="13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ppt_w</p:attrName>
                                        </p:attrNameLst>
                                      </p:cBhvr>
                                      <p:tavLst>
                                        <p:tav tm="0">
                                          <p:val>
                                            <p:fltVal val="0"/>
                                          </p:val>
                                        </p:tav>
                                        <p:tav tm="100000">
                                          <p:val>
                                            <p:strVal val="#ppt_w"/>
                                          </p:val>
                                        </p:tav>
                                      </p:tavLst>
                                    </p:anim>
                                    <p:anim calcmode="lin" valueType="num">
                                      <p:cBhvr>
                                        <p:cTn id="49" dur="500" fill="hold"/>
                                        <p:tgtEl>
                                          <p:spTgt spid="33"/>
                                        </p:tgtEl>
                                        <p:attrNameLst>
                                          <p:attrName>ppt_h</p:attrName>
                                        </p:attrNameLst>
                                      </p:cBhvr>
                                      <p:tavLst>
                                        <p:tav tm="0">
                                          <p:val>
                                            <p:fltVal val="0"/>
                                          </p:val>
                                        </p:tav>
                                        <p:tav tm="100000">
                                          <p:val>
                                            <p:strVal val="#ppt_h"/>
                                          </p:val>
                                        </p:tav>
                                      </p:tavLst>
                                    </p:anim>
                                    <p:animEffect transition="in" filter="fade">
                                      <p:cBhvr>
                                        <p:cTn id="50" dur="500"/>
                                        <p:tgtEl>
                                          <p:spTgt spid="33"/>
                                        </p:tgtEl>
                                      </p:cBhvr>
                                    </p:animEffect>
                                  </p:childTnLst>
                                </p:cTn>
                              </p:par>
                              <p:par>
                                <p:cTn id="51" presetID="53" presetClass="entr" presetSubtype="16"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32" grpId="0"/>
      <p:bldP spid="12" grpId="0" animBg="1"/>
      <p:bldP spid="18" grpId="0"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3"/>
                </p:custDataLst>
              </p:nvPr>
            </p:nvPicPr>
            <p:blipFill>
              <a:blip r:embed="rId7" cstate="screen"/>
              <a:stretch>
                <a:fillRect/>
              </a:stretch>
            </p:blipFill>
            <p:spPr>
              <a:xfrm>
                <a:off x="5376427" y="1953018"/>
                <a:ext cx="1439146" cy="376854"/>
              </a:xfrm>
              <a:prstGeom prst="rect">
                <a:avLst/>
              </a:prstGeom>
            </p:spPr>
          </p:pic>
          <p:cxnSp>
            <p:nvCxnSpPr>
              <p:cNvPr id="44" name="PA-直接连接符 5"/>
              <p:cNvCxnSpPr/>
              <p:nvPr>
                <p:custDataLst>
                  <p:tags r:id="rId4"/>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5"/>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第二部分</a:t>
              </a:r>
            </a:p>
          </p:txBody>
        </p:sp>
        <p:pic>
          <p:nvPicPr>
            <p:cNvPr id="10" name="图片 9"/>
            <p:cNvPicPr>
              <a:picLocks noChangeAspect="1"/>
            </p:cNvPicPr>
            <p:nvPr/>
          </p:nvPicPr>
          <p:blipFill>
            <a:blip r:embed="rId8"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 土地革命战争时期的革命活动</a:t>
            </a:r>
          </a:p>
        </p:txBody>
      </p:sp>
      <p:sp>
        <p:nvSpPr>
          <p:cNvPr id="132" name="矩形 131"/>
          <p:cNvSpPr/>
          <p:nvPr>
            <p:custDataLst>
              <p:tags r:id="rId1"/>
            </p:custDataLst>
          </p:nvPr>
        </p:nvSpPr>
        <p:spPr>
          <a:xfrm>
            <a:off x="900703" y="2378981"/>
            <a:ext cx="4411036" cy="412805"/>
          </a:xfrm>
          <a:prstGeom prst="rect">
            <a:avLst/>
          </a:prstGeom>
          <a:noFill/>
        </p:spPr>
        <p:txBody>
          <a:bodyPr wrap="square" lIns="0" tIns="0" rIns="0" bIns="0" rtlCol="0" anchor="t" anchorCtr="0">
            <a:spAutoFit/>
          </a:bodyPr>
          <a:lstStyle/>
          <a:p>
            <a:pPr marL="0" marR="0" lvl="0" indent="0" defTabSz="1216660" rtl="0" eaLnBrk="1" fontAlgn="auto" latinLnBrk="0" hangingPunct="1">
              <a:lnSpc>
                <a:spcPct val="150000"/>
              </a:lnSpc>
              <a:spcBef>
                <a:spcPct val="20000"/>
              </a:spcBef>
              <a:spcAft>
                <a:spcPts val="0"/>
              </a:spcAft>
              <a:buClrTx/>
              <a:buSzTx/>
              <a:buFontTx/>
              <a:buNone/>
              <a:defRPr/>
            </a:pPr>
            <a:r>
              <a:rPr lang="zh-CN" altLang="en-US"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领导红军进行反“围剿”战争</a:t>
            </a:r>
          </a:p>
        </p:txBody>
      </p:sp>
      <p:grpSp>
        <p:nvGrpSpPr>
          <p:cNvPr id="17" name="组合 16"/>
          <p:cNvGrpSpPr/>
          <p:nvPr/>
        </p:nvGrpSpPr>
        <p:grpSpPr>
          <a:xfrm>
            <a:off x="639206" y="3162300"/>
            <a:ext cx="7692040" cy="2806700"/>
            <a:chOff x="639206" y="3314700"/>
            <a:chExt cx="7692040" cy="2806700"/>
          </a:xfrm>
        </p:grpSpPr>
        <p:sp>
          <p:nvSpPr>
            <p:cNvPr id="29" name="矩形: 圆角 28"/>
            <p:cNvSpPr/>
            <p:nvPr/>
          </p:nvSpPr>
          <p:spPr>
            <a:xfrm flipH="1">
              <a:off x="639206" y="3314700"/>
              <a:ext cx="7692040" cy="2806700"/>
            </a:xfrm>
            <a:prstGeom prst="roundRect">
              <a:avLst>
                <a:gd name="adj" fmla="val 4167"/>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endParaRPr>
            </a:p>
          </p:txBody>
        </p:sp>
        <p:sp>
          <p:nvSpPr>
            <p:cNvPr id="133" name="矩形 132"/>
            <p:cNvSpPr/>
            <p:nvPr>
              <p:custDataLst>
                <p:tags r:id="rId2"/>
              </p:custDataLst>
            </p:nvPr>
          </p:nvSpPr>
          <p:spPr>
            <a:xfrm>
              <a:off x="1068926" y="3444945"/>
              <a:ext cx="6832600" cy="2546210"/>
            </a:xfrm>
            <a:prstGeom prst="rect">
              <a:avLst/>
            </a:prstGeom>
            <a:noFill/>
          </p:spPr>
          <p:txBody>
            <a:bodyPr wrap="square" lIns="0" tIns="0" rIns="0" bIns="0" rtlCol="0" anchor="t" anchorCtr="0">
              <a:spAutoFit/>
            </a:bodyPr>
            <a:lstStyle/>
            <a:p>
              <a:pPr marR="0" lvl="0" algn="just" defTabSz="1216660" rtl="0" eaLnBrk="1" fontAlgn="auto" latinLnBrk="0" hangingPunct="1">
                <a:lnSpc>
                  <a:spcPct val="150000"/>
                </a:lnSpc>
                <a:spcBef>
                  <a:spcPct val="20000"/>
                </a:spcBef>
                <a:spcAft>
                  <a:spcPts val="0"/>
                </a:spcAft>
                <a:buClrTx/>
                <a:buSzTx/>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在中国共产党的领导下，红军经过三年艰苦曲折的游击战争，粉碎了国民党反动派的多次“进剿”与“会剿”，至</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1930</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年夏，中国工农红军已发展到约</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10</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万人，在十余个省先后开辟了大小十多块革命根据地。中国工农红军的迅速发展和革命根据地的日益扩大，特别是李立三“左”倾冒险主义的军事行动，震动了国民党的反动统治。蒋冯阎军阀混战刚刚结束，蒋介石就调集军队，对红军和革命根据地，发动了大规模的反革命“围剿”。中央根据地是敌人“围剿”的重点。</a:t>
              </a:r>
            </a:p>
          </p:txBody>
        </p:sp>
      </p:grpSp>
      <p:sp>
        <p:nvSpPr>
          <p:cNvPr id="12" name="矩形: 圆角 11"/>
          <p:cNvSpPr/>
          <p:nvPr/>
        </p:nvSpPr>
        <p:spPr>
          <a:xfrm>
            <a:off x="4418603" y="2402605"/>
            <a:ext cx="3099797" cy="416357"/>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宋体 Heavy" panose="02020900000000000000" pitchFamily="18" charset="-122"/>
                <a:ea typeface="思源宋体 Heavy" panose="02020900000000000000" pitchFamily="18" charset="-122"/>
              </a:rPr>
              <a:t>1930</a:t>
            </a:r>
            <a:r>
              <a:rPr lang="zh-CN" altLang="en-US" sz="2400" dirty="0">
                <a:solidFill>
                  <a:schemeClr val="bg1"/>
                </a:solidFill>
                <a:latin typeface="思源宋体 Heavy" panose="02020900000000000000" pitchFamily="18" charset="-122"/>
                <a:ea typeface="思源宋体 Heavy" panose="02020900000000000000" pitchFamily="18" charset="-122"/>
              </a:rPr>
              <a:t>年</a:t>
            </a:r>
            <a:r>
              <a:rPr lang="en-US" altLang="zh-CN" sz="2400" dirty="0">
                <a:solidFill>
                  <a:schemeClr val="bg1"/>
                </a:solidFill>
                <a:latin typeface="思源宋体 Heavy" panose="02020900000000000000" pitchFamily="18" charset="-122"/>
                <a:ea typeface="思源宋体 Heavy" panose="02020900000000000000" pitchFamily="18" charset="-122"/>
              </a:rPr>
              <a:t>-1934</a:t>
            </a:r>
            <a:r>
              <a:rPr lang="zh-CN" altLang="en-US" sz="2400" dirty="0">
                <a:solidFill>
                  <a:schemeClr val="bg1"/>
                </a:solidFill>
                <a:latin typeface="思源宋体 Heavy" panose="02020900000000000000" pitchFamily="18" charset="-122"/>
                <a:ea typeface="思源宋体 Heavy" panose="02020900000000000000" pitchFamily="18" charset="-122"/>
              </a:rPr>
              <a:t>年</a:t>
            </a:r>
          </a:p>
        </p:txBody>
      </p:sp>
      <p:grpSp>
        <p:nvGrpSpPr>
          <p:cNvPr id="16" name="组合 15"/>
          <p:cNvGrpSpPr/>
          <p:nvPr/>
        </p:nvGrpSpPr>
        <p:grpSpPr>
          <a:xfrm flipH="1">
            <a:off x="8650555" y="3129266"/>
            <a:ext cx="2525445" cy="2525445"/>
            <a:chOff x="1729055" y="2722866"/>
            <a:chExt cx="2895600" cy="2895600"/>
          </a:xfrm>
        </p:grpSpPr>
        <p:sp>
          <p:nvSpPr>
            <p:cNvPr id="26" name="椭圆 25"/>
            <p:cNvSpPr/>
            <p:nvPr/>
          </p:nvSpPr>
          <p:spPr>
            <a:xfrm rot="5400000">
              <a:off x="1729055" y="2722866"/>
              <a:ext cx="2895600" cy="2895600"/>
            </a:xfrm>
            <a:prstGeom prst="ellipse">
              <a:avLst/>
            </a:prstGeom>
            <a:gradFill>
              <a:gsLst>
                <a:gs pos="100000">
                  <a:srgbClr val="E83D32">
                    <a:alpha val="0"/>
                  </a:srgbClr>
                </a:gs>
                <a:gs pos="39000">
                  <a:srgbClr val="E83D32">
                    <a:alpha val="3000"/>
                  </a:srgbClr>
                </a:gs>
              </a:gsLst>
              <a:lin ang="5400000" scaled="0"/>
            </a:gradFill>
            <a:ln>
              <a:gradFill>
                <a:gsLst>
                  <a:gs pos="0">
                    <a:srgbClr val="940000"/>
                  </a:gs>
                  <a:gs pos="100000">
                    <a:srgbClr val="E83D3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2271980" y="3265791"/>
              <a:ext cx="1809750" cy="180975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反“围剿” </a:t>
              </a:r>
            </a:p>
          </p:txBody>
        </p:sp>
      </p:grpSp>
      <p:sp>
        <p:nvSpPr>
          <p:cNvPr id="18" name="椭圆 17"/>
          <p:cNvSpPr/>
          <p:nvPr/>
        </p:nvSpPr>
        <p:spPr>
          <a:xfrm>
            <a:off x="8585200" y="3276600"/>
            <a:ext cx="254000" cy="2540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sp>
        <p:nvSpPr>
          <p:cNvPr id="33" name="椭圆 32"/>
          <p:cNvSpPr/>
          <p:nvPr/>
        </p:nvSpPr>
        <p:spPr>
          <a:xfrm>
            <a:off x="9245600" y="5651500"/>
            <a:ext cx="203200" cy="2032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nvGrpSpPr>
          <p:cNvPr id="20" name="组合 19"/>
          <p:cNvGrpSpPr/>
          <p:nvPr/>
        </p:nvGrpSpPr>
        <p:grpSpPr>
          <a:xfrm>
            <a:off x="10678771" y="3271361"/>
            <a:ext cx="856140" cy="856140"/>
            <a:chOff x="10678771" y="3271361"/>
            <a:chExt cx="856140" cy="856140"/>
          </a:xfrm>
        </p:grpSpPr>
        <p:sp>
          <p:nvSpPr>
            <p:cNvPr id="32" name="椭圆 31"/>
            <p:cNvSpPr/>
            <p:nvPr/>
          </p:nvSpPr>
          <p:spPr>
            <a:xfrm>
              <a:off x="10756900" y="3390900"/>
              <a:ext cx="698500" cy="6985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pic>
          <p:nvPicPr>
            <p:cNvPr id="34" name="图片 33"/>
            <p:cNvPicPr>
              <a:picLocks noChangeAspect="1"/>
            </p:cNvPicPr>
            <p:nvPr/>
          </p:nvPicPr>
          <p:blipFill>
            <a:blip r:embed="rId9" cstate="screen"/>
            <a:stretch>
              <a:fillRect/>
            </a:stretch>
          </p:blipFill>
          <p:spPr>
            <a:xfrm>
              <a:off x="10678771" y="3271361"/>
              <a:ext cx="856140" cy="85614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2"/>
                                        </p:tgtEl>
                                        <p:attrNameLst>
                                          <p:attrName>style.visibility</p:attrName>
                                        </p:attrNameLst>
                                      </p:cBhvr>
                                      <p:to>
                                        <p:strVal val="visible"/>
                                      </p:to>
                                    </p:set>
                                    <p:animEffect transition="in" filter="fade">
                                      <p:cBhvr>
                                        <p:cTn id="26" dur="1000"/>
                                        <p:tgtEl>
                                          <p:spTgt spid="132"/>
                                        </p:tgtEl>
                                      </p:cBhvr>
                                    </p:animEffect>
                                    <p:anim calcmode="lin" valueType="num">
                                      <p:cBhvr>
                                        <p:cTn id="27" dur="1000" fill="hold"/>
                                        <p:tgtEl>
                                          <p:spTgt spid="132"/>
                                        </p:tgtEl>
                                        <p:attrNameLst>
                                          <p:attrName>ppt_x</p:attrName>
                                        </p:attrNameLst>
                                      </p:cBhvr>
                                      <p:tavLst>
                                        <p:tav tm="0">
                                          <p:val>
                                            <p:strVal val="#ppt_x"/>
                                          </p:val>
                                        </p:tav>
                                        <p:tav tm="100000">
                                          <p:val>
                                            <p:strVal val="#ppt_x"/>
                                          </p:val>
                                        </p:tav>
                                      </p:tavLst>
                                    </p:anim>
                                    <p:anim calcmode="lin" valueType="num">
                                      <p:cBhvr>
                                        <p:cTn id="28" dur="1000" fill="hold"/>
                                        <p:tgtEl>
                                          <p:spTgt spid="13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1000" fill="hold"/>
                                        <p:tgtEl>
                                          <p:spTgt spid="16"/>
                                        </p:tgtEl>
                                        <p:attrNameLst>
                                          <p:attrName>ppt_w</p:attrName>
                                        </p:attrNameLst>
                                      </p:cBhvr>
                                      <p:tavLst>
                                        <p:tav tm="0">
                                          <p:val>
                                            <p:fltVal val="0"/>
                                          </p:val>
                                        </p:tav>
                                        <p:tav tm="100000">
                                          <p:val>
                                            <p:strVal val="#ppt_w"/>
                                          </p:val>
                                        </p:tav>
                                      </p:tavLst>
                                    </p:anim>
                                    <p:anim calcmode="lin" valueType="num">
                                      <p:cBhvr>
                                        <p:cTn id="39" dur="1000" fill="hold"/>
                                        <p:tgtEl>
                                          <p:spTgt spid="16"/>
                                        </p:tgtEl>
                                        <p:attrNameLst>
                                          <p:attrName>ppt_h</p:attrName>
                                        </p:attrNameLst>
                                      </p:cBhvr>
                                      <p:tavLst>
                                        <p:tav tm="0">
                                          <p:val>
                                            <p:fltVal val="0"/>
                                          </p:val>
                                        </p:tav>
                                        <p:tav tm="100000">
                                          <p:val>
                                            <p:strVal val="#ppt_h"/>
                                          </p:val>
                                        </p:tav>
                                      </p:tavLst>
                                    </p:anim>
                                    <p:anim calcmode="lin" valueType="num">
                                      <p:cBhvr>
                                        <p:cTn id="40" dur="1000" fill="hold"/>
                                        <p:tgtEl>
                                          <p:spTgt spid="16"/>
                                        </p:tgtEl>
                                        <p:attrNameLst>
                                          <p:attrName>style.rotation</p:attrName>
                                        </p:attrNameLst>
                                      </p:cBhvr>
                                      <p:tavLst>
                                        <p:tav tm="0">
                                          <p:val>
                                            <p:fltVal val="90"/>
                                          </p:val>
                                        </p:tav>
                                        <p:tav tm="100000">
                                          <p:val>
                                            <p:fltVal val="0"/>
                                          </p:val>
                                        </p:tav>
                                      </p:tavLst>
                                    </p:anim>
                                    <p:animEffect transition="in" filter="fade">
                                      <p:cBhvr>
                                        <p:cTn id="41" dur="1000"/>
                                        <p:tgtEl>
                                          <p:spTgt spid="16"/>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1000" fill="hold"/>
                                        <p:tgtEl>
                                          <p:spTgt spid="18"/>
                                        </p:tgtEl>
                                        <p:attrNameLst>
                                          <p:attrName>ppt_w</p:attrName>
                                        </p:attrNameLst>
                                      </p:cBhvr>
                                      <p:tavLst>
                                        <p:tav tm="0">
                                          <p:val>
                                            <p:fltVal val="0"/>
                                          </p:val>
                                        </p:tav>
                                        <p:tav tm="100000">
                                          <p:val>
                                            <p:strVal val="#ppt_w"/>
                                          </p:val>
                                        </p:tav>
                                      </p:tavLst>
                                    </p:anim>
                                    <p:anim calcmode="lin" valueType="num">
                                      <p:cBhvr>
                                        <p:cTn id="45" dur="1000" fill="hold"/>
                                        <p:tgtEl>
                                          <p:spTgt spid="18"/>
                                        </p:tgtEl>
                                        <p:attrNameLst>
                                          <p:attrName>ppt_h</p:attrName>
                                        </p:attrNameLst>
                                      </p:cBhvr>
                                      <p:tavLst>
                                        <p:tav tm="0">
                                          <p:val>
                                            <p:fltVal val="0"/>
                                          </p:val>
                                        </p:tav>
                                        <p:tav tm="100000">
                                          <p:val>
                                            <p:strVal val="#ppt_h"/>
                                          </p:val>
                                        </p:tav>
                                      </p:tavLst>
                                    </p:anim>
                                    <p:anim calcmode="lin" valueType="num">
                                      <p:cBhvr>
                                        <p:cTn id="46" dur="1000" fill="hold"/>
                                        <p:tgtEl>
                                          <p:spTgt spid="18"/>
                                        </p:tgtEl>
                                        <p:attrNameLst>
                                          <p:attrName>style.rotation</p:attrName>
                                        </p:attrNameLst>
                                      </p:cBhvr>
                                      <p:tavLst>
                                        <p:tav tm="0">
                                          <p:val>
                                            <p:fltVal val="90"/>
                                          </p:val>
                                        </p:tav>
                                        <p:tav tm="100000">
                                          <p:val>
                                            <p:fltVal val="0"/>
                                          </p:val>
                                        </p:tav>
                                      </p:tavLst>
                                    </p:anim>
                                    <p:animEffect transition="in" filter="fade">
                                      <p:cBhvr>
                                        <p:cTn id="47" dur="1000"/>
                                        <p:tgtEl>
                                          <p:spTgt spid="18"/>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 calcmode="lin" valueType="num">
                                      <p:cBhvr>
                                        <p:cTn id="52" dur="1000" fill="hold"/>
                                        <p:tgtEl>
                                          <p:spTgt spid="33"/>
                                        </p:tgtEl>
                                        <p:attrNameLst>
                                          <p:attrName>style.rotation</p:attrName>
                                        </p:attrNameLst>
                                      </p:cBhvr>
                                      <p:tavLst>
                                        <p:tav tm="0">
                                          <p:val>
                                            <p:fltVal val="90"/>
                                          </p:val>
                                        </p:tav>
                                        <p:tav tm="100000">
                                          <p:val>
                                            <p:fltVal val="0"/>
                                          </p:val>
                                        </p:tav>
                                      </p:tavLst>
                                    </p:anim>
                                    <p:animEffect transition="in" filter="fade">
                                      <p:cBhvr>
                                        <p:cTn id="53" dur="1000"/>
                                        <p:tgtEl>
                                          <p:spTgt spid="33"/>
                                        </p:tgtEl>
                                      </p:cBhvr>
                                    </p:animEffect>
                                  </p:childTnLst>
                                </p:cTn>
                              </p:par>
                              <p:par>
                                <p:cTn id="54" presetID="31"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1000" fill="hold"/>
                                        <p:tgtEl>
                                          <p:spTgt spid="20"/>
                                        </p:tgtEl>
                                        <p:attrNameLst>
                                          <p:attrName>ppt_w</p:attrName>
                                        </p:attrNameLst>
                                      </p:cBhvr>
                                      <p:tavLst>
                                        <p:tav tm="0">
                                          <p:val>
                                            <p:fltVal val="0"/>
                                          </p:val>
                                        </p:tav>
                                        <p:tav tm="100000">
                                          <p:val>
                                            <p:strVal val="#ppt_w"/>
                                          </p:val>
                                        </p:tav>
                                      </p:tavLst>
                                    </p:anim>
                                    <p:anim calcmode="lin" valueType="num">
                                      <p:cBhvr>
                                        <p:cTn id="57" dur="1000" fill="hold"/>
                                        <p:tgtEl>
                                          <p:spTgt spid="20"/>
                                        </p:tgtEl>
                                        <p:attrNameLst>
                                          <p:attrName>ppt_h</p:attrName>
                                        </p:attrNameLst>
                                      </p:cBhvr>
                                      <p:tavLst>
                                        <p:tav tm="0">
                                          <p:val>
                                            <p:fltVal val="0"/>
                                          </p:val>
                                        </p:tav>
                                        <p:tav tm="100000">
                                          <p:val>
                                            <p:strVal val="#ppt_h"/>
                                          </p:val>
                                        </p:tav>
                                      </p:tavLst>
                                    </p:anim>
                                    <p:anim calcmode="lin" valueType="num">
                                      <p:cBhvr>
                                        <p:cTn id="58" dur="1000" fill="hold"/>
                                        <p:tgtEl>
                                          <p:spTgt spid="20"/>
                                        </p:tgtEl>
                                        <p:attrNameLst>
                                          <p:attrName>style.rotation</p:attrName>
                                        </p:attrNameLst>
                                      </p:cBhvr>
                                      <p:tavLst>
                                        <p:tav tm="0">
                                          <p:val>
                                            <p:fltVal val="90"/>
                                          </p:val>
                                        </p:tav>
                                        <p:tav tm="100000">
                                          <p:val>
                                            <p:fltVal val="0"/>
                                          </p:val>
                                        </p:tav>
                                      </p:tavLst>
                                    </p:anim>
                                    <p:animEffect transition="in" filter="fade">
                                      <p:cBhvr>
                                        <p:cTn id="59" dur="10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32" grpId="0"/>
      <p:bldP spid="12" grpId="0" animBg="1"/>
      <p:bldP spid="18"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3"/>
                </p:custDataLst>
              </p:nvPr>
            </p:nvPicPr>
            <p:blipFill>
              <a:blip r:embed="rId7" cstate="screen"/>
              <a:stretch>
                <a:fillRect/>
              </a:stretch>
            </p:blipFill>
            <p:spPr>
              <a:xfrm>
                <a:off x="5376427" y="1953018"/>
                <a:ext cx="1439146" cy="376854"/>
              </a:xfrm>
              <a:prstGeom prst="rect">
                <a:avLst/>
              </a:prstGeom>
            </p:spPr>
          </p:pic>
          <p:cxnSp>
            <p:nvCxnSpPr>
              <p:cNvPr id="44" name="PA-直接连接符 5"/>
              <p:cNvCxnSpPr/>
              <p:nvPr>
                <p:custDataLst>
                  <p:tags r:id="rId4"/>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5"/>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第二部分</a:t>
              </a:r>
            </a:p>
          </p:txBody>
        </p:sp>
        <p:pic>
          <p:nvPicPr>
            <p:cNvPr id="10" name="图片 9"/>
            <p:cNvPicPr>
              <a:picLocks noChangeAspect="1"/>
            </p:cNvPicPr>
            <p:nvPr/>
          </p:nvPicPr>
          <p:blipFill>
            <a:blip r:embed="rId8"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 土地革命战争时期的革命活动</a:t>
            </a:r>
          </a:p>
        </p:txBody>
      </p:sp>
      <p:sp>
        <p:nvSpPr>
          <p:cNvPr id="132" name="矩形 131"/>
          <p:cNvSpPr/>
          <p:nvPr>
            <p:custDataLst>
              <p:tags r:id="rId1"/>
            </p:custDataLst>
          </p:nvPr>
        </p:nvSpPr>
        <p:spPr>
          <a:xfrm>
            <a:off x="900703" y="2378981"/>
            <a:ext cx="4411036" cy="412805"/>
          </a:xfrm>
          <a:prstGeom prst="rect">
            <a:avLst/>
          </a:prstGeom>
          <a:noFill/>
        </p:spPr>
        <p:txBody>
          <a:bodyPr wrap="square" lIns="0" tIns="0" rIns="0" bIns="0" rtlCol="0" anchor="t" anchorCtr="0">
            <a:spAutoFit/>
          </a:bodyPr>
          <a:lstStyle/>
          <a:p>
            <a:pPr marL="0" marR="0" lvl="0" indent="0" defTabSz="1216660" rtl="0" eaLnBrk="1" fontAlgn="auto" latinLnBrk="0" hangingPunct="1">
              <a:lnSpc>
                <a:spcPct val="150000"/>
              </a:lnSpc>
              <a:spcBef>
                <a:spcPct val="20000"/>
              </a:spcBef>
              <a:spcAft>
                <a:spcPts val="0"/>
              </a:spcAft>
              <a:buClrTx/>
              <a:buSzTx/>
              <a:buFontTx/>
              <a:buNone/>
              <a:defRPr/>
            </a:pPr>
            <a:r>
              <a:rPr lang="zh-CN" altLang="en-US"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中央红军主力长征</a:t>
            </a:r>
          </a:p>
        </p:txBody>
      </p:sp>
      <p:grpSp>
        <p:nvGrpSpPr>
          <p:cNvPr id="17" name="组合 16"/>
          <p:cNvGrpSpPr/>
          <p:nvPr/>
        </p:nvGrpSpPr>
        <p:grpSpPr>
          <a:xfrm>
            <a:off x="639206" y="3162300"/>
            <a:ext cx="7692040" cy="2806700"/>
            <a:chOff x="639206" y="3314700"/>
            <a:chExt cx="7692040" cy="2806700"/>
          </a:xfrm>
        </p:grpSpPr>
        <p:sp>
          <p:nvSpPr>
            <p:cNvPr id="29" name="矩形: 圆角 28"/>
            <p:cNvSpPr/>
            <p:nvPr/>
          </p:nvSpPr>
          <p:spPr>
            <a:xfrm flipH="1">
              <a:off x="639206" y="3314700"/>
              <a:ext cx="7692040" cy="2806700"/>
            </a:xfrm>
            <a:prstGeom prst="roundRect">
              <a:avLst>
                <a:gd name="adj" fmla="val 4167"/>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endParaRPr>
            </a:p>
          </p:txBody>
        </p:sp>
        <p:sp>
          <p:nvSpPr>
            <p:cNvPr id="133" name="矩形 132"/>
            <p:cNvSpPr/>
            <p:nvPr>
              <p:custDataLst>
                <p:tags r:id="rId2"/>
              </p:custDataLst>
            </p:nvPr>
          </p:nvSpPr>
          <p:spPr>
            <a:xfrm>
              <a:off x="1068926" y="3571945"/>
              <a:ext cx="6832600" cy="2176878"/>
            </a:xfrm>
            <a:prstGeom prst="rect">
              <a:avLst/>
            </a:prstGeom>
            <a:noFill/>
          </p:spPr>
          <p:txBody>
            <a:bodyPr wrap="square" lIns="0" tIns="0" rIns="0" bIns="0" rtlCol="0" anchor="t" anchorCtr="0">
              <a:spAutoFit/>
            </a:bodyPr>
            <a:lstStyle/>
            <a:p>
              <a:pPr marR="0" lvl="0" algn="just" defTabSz="1216660" rtl="0" eaLnBrk="1" fontAlgn="auto" latinLnBrk="0" hangingPunct="1">
                <a:lnSpc>
                  <a:spcPct val="150000"/>
                </a:lnSpc>
                <a:spcBef>
                  <a:spcPct val="20000"/>
                </a:spcBef>
                <a:spcAft>
                  <a:spcPts val="0"/>
                </a:spcAft>
                <a:buClrTx/>
                <a:buSzTx/>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由于敌强我弱的客观形势和王明“左”倾冒险主义的错误的影响，中央红军未能打破蒋介石的第五次“围剿”， </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1934</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10</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月，中央红军主力被迫退出中央革命根据地，突围转移，开始长征。</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1936</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10</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月，中国工农红军第一、二、四方面军在甘肃会宁胜利会师。至此，红军长征胜利结束。长征的意义在于</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锻炼和考验了党和红军的精华</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扩大了中国共产党的政治影响</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实现了战略性的转移。</a:t>
              </a:r>
            </a:p>
          </p:txBody>
        </p:sp>
      </p:grpSp>
      <p:sp>
        <p:nvSpPr>
          <p:cNvPr id="12" name="矩形: 圆角 11"/>
          <p:cNvSpPr/>
          <p:nvPr/>
        </p:nvSpPr>
        <p:spPr>
          <a:xfrm>
            <a:off x="3097803" y="2402605"/>
            <a:ext cx="3099797" cy="416357"/>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宋体 Heavy" panose="02020900000000000000" pitchFamily="18" charset="-122"/>
                <a:ea typeface="思源宋体 Heavy" panose="02020900000000000000" pitchFamily="18" charset="-122"/>
              </a:rPr>
              <a:t>1934</a:t>
            </a:r>
            <a:r>
              <a:rPr lang="zh-CN" altLang="en-US" sz="2400" dirty="0">
                <a:solidFill>
                  <a:schemeClr val="bg1"/>
                </a:solidFill>
                <a:latin typeface="思源宋体 Heavy" panose="02020900000000000000" pitchFamily="18" charset="-122"/>
                <a:ea typeface="思源宋体 Heavy" panose="02020900000000000000" pitchFamily="18" charset="-122"/>
              </a:rPr>
              <a:t>年</a:t>
            </a:r>
            <a:r>
              <a:rPr lang="en-US" altLang="zh-CN" sz="2400" dirty="0">
                <a:solidFill>
                  <a:schemeClr val="bg1"/>
                </a:solidFill>
                <a:latin typeface="思源宋体 Heavy" panose="02020900000000000000" pitchFamily="18" charset="-122"/>
                <a:ea typeface="思源宋体 Heavy" panose="02020900000000000000" pitchFamily="18" charset="-122"/>
              </a:rPr>
              <a:t>10</a:t>
            </a:r>
            <a:r>
              <a:rPr lang="zh-CN" altLang="en-US" sz="2400" dirty="0">
                <a:solidFill>
                  <a:schemeClr val="bg1"/>
                </a:solidFill>
                <a:latin typeface="思源宋体 Heavy" panose="02020900000000000000" pitchFamily="18" charset="-122"/>
                <a:ea typeface="思源宋体 Heavy" panose="02020900000000000000" pitchFamily="18" charset="-122"/>
              </a:rPr>
              <a:t>月</a:t>
            </a:r>
          </a:p>
        </p:txBody>
      </p:sp>
      <p:grpSp>
        <p:nvGrpSpPr>
          <p:cNvPr id="16" name="组合 15"/>
          <p:cNvGrpSpPr/>
          <p:nvPr/>
        </p:nvGrpSpPr>
        <p:grpSpPr>
          <a:xfrm flipH="1">
            <a:off x="8650555" y="3129266"/>
            <a:ext cx="2525445" cy="2525445"/>
            <a:chOff x="1729055" y="2722866"/>
            <a:chExt cx="2895600" cy="2895600"/>
          </a:xfrm>
        </p:grpSpPr>
        <p:sp>
          <p:nvSpPr>
            <p:cNvPr id="26" name="椭圆 25"/>
            <p:cNvSpPr/>
            <p:nvPr/>
          </p:nvSpPr>
          <p:spPr>
            <a:xfrm rot="5400000">
              <a:off x="1729055" y="2722866"/>
              <a:ext cx="2895600" cy="2895600"/>
            </a:xfrm>
            <a:prstGeom prst="ellipse">
              <a:avLst/>
            </a:prstGeom>
            <a:gradFill>
              <a:gsLst>
                <a:gs pos="100000">
                  <a:srgbClr val="E83D32">
                    <a:alpha val="0"/>
                  </a:srgbClr>
                </a:gs>
                <a:gs pos="39000">
                  <a:srgbClr val="E83D32">
                    <a:alpha val="3000"/>
                  </a:srgbClr>
                </a:gs>
              </a:gsLst>
              <a:lin ang="5400000" scaled="0"/>
            </a:gradFill>
            <a:ln>
              <a:gradFill>
                <a:gsLst>
                  <a:gs pos="0">
                    <a:srgbClr val="940000"/>
                  </a:gs>
                  <a:gs pos="100000">
                    <a:srgbClr val="E83D3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2271980" y="3265791"/>
              <a:ext cx="1809750" cy="180975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长征开始</a:t>
              </a:r>
            </a:p>
          </p:txBody>
        </p:sp>
      </p:grpSp>
      <p:sp>
        <p:nvSpPr>
          <p:cNvPr id="18" name="椭圆 17"/>
          <p:cNvSpPr/>
          <p:nvPr/>
        </p:nvSpPr>
        <p:spPr>
          <a:xfrm>
            <a:off x="8585200" y="3276600"/>
            <a:ext cx="254000" cy="2540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sp>
        <p:nvSpPr>
          <p:cNvPr id="33" name="椭圆 32"/>
          <p:cNvSpPr/>
          <p:nvPr/>
        </p:nvSpPr>
        <p:spPr>
          <a:xfrm>
            <a:off x="9245600" y="5651500"/>
            <a:ext cx="203200" cy="2032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nvGrpSpPr>
          <p:cNvPr id="20" name="组合 19"/>
          <p:cNvGrpSpPr/>
          <p:nvPr/>
        </p:nvGrpSpPr>
        <p:grpSpPr>
          <a:xfrm>
            <a:off x="10678771" y="3271361"/>
            <a:ext cx="856140" cy="856140"/>
            <a:chOff x="10678771" y="3271361"/>
            <a:chExt cx="856140" cy="856140"/>
          </a:xfrm>
        </p:grpSpPr>
        <p:sp>
          <p:nvSpPr>
            <p:cNvPr id="32" name="椭圆 31"/>
            <p:cNvSpPr/>
            <p:nvPr/>
          </p:nvSpPr>
          <p:spPr>
            <a:xfrm>
              <a:off x="10756900" y="3390900"/>
              <a:ext cx="698500" cy="6985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pic>
          <p:nvPicPr>
            <p:cNvPr id="34" name="图片 33"/>
            <p:cNvPicPr>
              <a:picLocks noChangeAspect="1"/>
            </p:cNvPicPr>
            <p:nvPr/>
          </p:nvPicPr>
          <p:blipFill>
            <a:blip r:embed="rId9" cstate="screen"/>
            <a:stretch>
              <a:fillRect/>
            </a:stretch>
          </p:blipFill>
          <p:spPr>
            <a:xfrm>
              <a:off x="10678771" y="3271361"/>
              <a:ext cx="856140" cy="85614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2"/>
                                        </p:tgtEl>
                                        <p:attrNameLst>
                                          <p:attrName>style.visibility</p:attrName>
                                        </p:attrNameLst>
                                      </p:cBhvr>
                                      <p:to>
                                        <p:strVal val="visible"/>
                                      </p:to>
                                    </p:set>
                                    <p:anim calcmode="lin" valueType="num">
                                      <p:cBhvr additive="base">
                                        <p:cTn id="25" dur="500" fill="hold"/>
                                        <p:tgtEl>
                                          <p:spTgt spid="132"/>
                                        </p:tgtEl>
                                        <p:attrNameLst>
                                          <p:attrName>ppt_x</p:attrName>
                                        </p:attrNameLst>
                                      </p:cBhvr>
                                      <p:tavLst>
                                        <p:tav tm="0">
                                          <p:val>
                                            <p:strVal val="#ppt_x"/>
                                          </p:val>
                                        </p:tav>
                                        <p:tav tm="100000">
                                          <p:val>
                                            <p:strVal val="#ppt_x"/>
                                          </p:val>
                                        </p:tav>
                                      </p:tavLst>
                                    </p:anim>
                                    <p:anim calcmode="lin" valueType="num">
                                      <p:cBhvr additive="base">
                                        <p:cTn id="26" dur="500" fill="hold"/>
                                        <p:tgtEl>
                                          <p:spTgt spid="13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32" grpId="0"/>
      <p:bldP spid="12" grpId="0" animBg="1"/>
      <p:bldP spid="18" grpId="0" animBg="1"/>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3"/>
                </p:custDataLst>
              </p:nvPr>
            </p:nvPicPr>
            <p:blipFill>
              <a:blip r:embed="rId7" cstate="screen"/>
              <a:stretch>
                <a:fillRect/>
              </a:stretch>
            </p:blipFill>
            <p:spPr>
              <a:xfrm>
                <a:off x="5376427" y="1953018"/>
                <a:ext cx="1439146" cy="376854"/>
              </a:xfrm>
              <a:prstGeom prst="rect">
                <a:avLst/>
              </a:prstGeom>
            </p:spPr>
          </p:pic>
          <p:cxnSp>
            <p:nvCxnSpPr>
              <p:cNvPr id="44" name="PA-直接连接符 5"/>
              <p:cNvCxnSpPr/>
              <p:nvPr>
                <p:custDataLst>
                  <p:tags r:id="rId4"/>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5"/>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第二部分</a:t>
              </a:r>
            </a:p>
          </p:txBody>
        </p:sp>
        <p:pic>
          <p:nvPicPr>
            <p:cNvPr id="10" name="图片 9"/>
            <p:cNvPicPr>
              <a:picLocks noChangeAspect="1"/>
            </p:cNvPicPr>
            <p:nvPr/>
          </p:nvPicPr>
          <p:blipFill>
            <a:blip r:embed="rId8"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 土地革命战争时期的革命活动</a:t>
            </a:r>
          </a:p>
        </p:txBody>
      </p:sp>
      <p:sp>
        <p:nvSpPr>
          <p:cNvPr id="132" name="矩形 131"/>
          <p:cNvSpPr/>
          <p:nvPr>
            <p:custDataLst>
              <p:tags r:id="rId1"/>
            </p:custDataLst>
          </p:nvPr>
        </p:nvSpPr>
        <p:spPr>
          <a:xfrm>
            <a:off x="900703" y="2378981"/>
            <a:ext cx="4411036" cy="412805"/>
          </a:xfrm>
          <a:prstGeom prst="rect">
            <a:avLst/>
          </a:prstGeom>
          <a:noFill/>
        </p:spPr>
        <p:txBody>
          <a:bodyPr wrap="square" lIns="0" tIns="0" rIns="0" bIns="0" rtlCol="0" anchor="t" anchorCtr="0">
            <a:spAutoFit/>
          </a:bodyPr>
          <a:lstStyle/>
          <a:p>
            <a:pPr marL="0" marR="0" lvl="0" indent="0" defTabSz="1216660" rtl="0" eaLnBrk="1" fontAlgn="auto" latinLnBrk="0" hangingPunct="1">
              <a:lnSpc>
                <a:spcPct val="150000"/>
              </a:lnSpc>
              <a:spcBef>
                <a:spcPct val="20000"/>
              </a:spcBef>
              <a:spcAft>
                <a:spcPts val="0"/>
              </a:spcAft>
              <a:buClrTx/>
              <a:buSzTx/>
              <a:buFontTx/>
              <a:buNone/>
              <a:defRPr/>
            </a:pPr>
            <a:r>
              <a:rPr lang="zh-CN" altLang="en-US"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召开了具有特别重要意义的遵义会议</a:t>
            </a:r>
          </a:p>
        </p:txBody>
      </p:sp>
      <p:grpSp>
        <p:nvGrpSpPr>
          <p:cNvPr id="17" name="组合 16"/>
          <p:cNvGrpSpPr/>
          <p:nvPr/>
        </p:nvGrpSpPr>
        <p:grpSpPr>
          <a:xfrm>
            <a:off x="639206" y="3162300"/>
            <a:ext cx="7692040" cy="2806700"/>
            <a:chOff x="639206" y="3314700"/>
            <a:chExt cx="7692040" cy="2806700"/>
          </a:xfrm>
        </p:grpSpPr>
        <p:sp>
          <p:nvSpPr>
            <p:cNvPr id="29" name="矩形: 圆角 28"/>
            <p:cNvSpPr/>
            <p:nvPr/>
          </p:nvSpPr>
          <p:spPr>
            <a:xfrm flipH="1">
              <a:off x="639206" y="3314700"/>
              <a:ext cx="7692040" cy="2806700"/>
            </a:xfrm>
            <a:prstGeom prst="roundRect">
              <a:avLst>
                <a:gd name="adj" fmla="val 4167"/>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endParaRPr>
            </a:p>
          </p:txBody>
        </p:sp>
        <p:sp>
          <p:nvSpPr>
            <p:cNvPr id="133" name="矩形 132"/>
            <p:cNvSpPr/>
            <p:nvPr>
              <p:custDataLst>
                <p:tags r:id="rId2"/>
              </p:custDataLst>
            </p:nvPr>
          </p:nvSpPr>
          <p:spPr>
            <a:xfrm>
              <a:off x="1068926" y="3571945"/>
              <a:ext cx="6832600" cy="2176878"/>
            </a:xfrm>
            <a:prstGeom prst="rect">
              <a:avLst/>
            </a:prstGeom>
            <a:noFill/>
          </p:spPr>
          <p:txBody>
            <a:bodyPr wrap="square" lIns="0" tIns="0" rIns="0" bIns="0" rtlCol="0" anchor="t" anchorCtr="0">
              <a:spAutoFit/>
            </a:bodyPr>
            <a:lstStyle/>
            <a:p>
              <a:pPr marR="0" lvl="0" algn="just" defTabSz="1216660" rtl="0" eaLnBrk="1" fontAlgn="auto" latinLnBrk="0" hangingPunct="1">
                <a:lnSpc>
                  <a:spcPct val="150000"/>
                </a:lnSpc>
                <a:spcBef>
                  <a:spcPct val="20000"/>
                </a:spcBef>
                <a:spcAft>
                  <a:spcPts val="0"/>
                </a:spcAft>
                <a:buClrTx/>
                <a:buSzTx/>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中共中央在遵义召开了政治局扩大会议。会议集中全力解决当时最紧迫的军事问题和组织问题，遵义会议结束了王明“左”倾教条主义在党中央的统治，开始确立了以毛泽东为核心的新的中央的正确领导，从而在极端危急的关头，挽救了红军，挽救了党，挽救了中国革命。遵义会议是中共独立自主地运用马克思列宁主义原理，解决中国革命问题的一次极为重要的会议，是中国共产党历史上一个生死攸关的转折点。</a:t>
              </a:r>
            </a:p>
          </p:txBody>
        </p:sp>
      </p:grpSp>
      <p:sp>
        <p:nvSpPr>
          <p:cNvPr id="12" name="矩形: 圆角 11"/>
          <p:cNvSpPr/>
          <p:nvPr/>
        </p:nvSpPr>
        <p:spPr>
          <a:xfrm>
            <a:off x="5104403" y="2402605"/>
            <a:ext cx="3099797" cy="416357"/>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宋体 Heavy" panose="02020900000000000000" pitchFamily="18" charset="-122"/>
                <a:ea typeface="思源宋体 Heavy" panose="02020900000000000000" pitchFamily="18" charset="-122"/>
              </a:rPr>
              <a:t>1934</a:t>
            </a:r>
            <a:r>
              <a:rPr lang="zh-CN" altLang="en-US" sz="2400" dirty="0">
                <a:solidFill>
                  <a:schemeClr val="bg1"/>
                </a:solidFill>
                <a:latin typeface="思源宋体 Heavy" panose="02020900000000000000" pitchFamily="18" charset="-122"/>
                <a:ea typeface="思源宋体 Heavy" panose="02020900000000000000" pitchFamily="18" charset="-122"/>
              </a:rPr>
              <a:t>年</a:t>
            </a:r>
            <a:r>
              <a:rPr lang="en-US" altLang="zh-CN" sz="2400" dirty="0">
                <a:solidFill>
                  <a:schemeClr val="bg1"/>
                </a:solidFill>
                <a:latin typeface="思源宋体 Heavy" panose="02020900000000000000" pitchFamily="18" charset="-122"/>
                <a:ea typeface="思源宋体 Heavy" panose="02020900000000000000" pitchFamily="18" charset="-122"/>
              </a:rPr>
              <a:t>10</a:t>
            </a:r>
            <a:r>
              <a:rPr lang="zh-CN" altLang="en-US" sz="2400" dirty="0">
                <a:solidFill>
                  <a:schemeClr val="bg1"/>
                </a:solidFill>
                <a:latin typeface="思源宋体 Heavy" panose="02020900000000000000" pitchFamily="18" charset="-122"/>
                <a:ea typeface="思源宋体 Heavy" panose="02020900000000000000" pitchFamily="18" charset="-122"/>
              </a:rPr>
              <a:t>月</a:t>
            </a:r>
          </a:p>
        </p:txBody>
      </p:sp>
      <p:grpSp>
        <p:nvGrpSpPr>
          <p:cNvPr id="16" name="组合 15"/>
          <p:cNvGrpSpPr/>
          <p:nvPr/>
        </p:nvGrpSpPr>
        <p:grpSpPr>
          <a:xfrm flipH="1">
            <a:off x="8650555" y="3129266"/>
            <a:ext cx="2525445" cy="2525445"/>
            <a:chOff x="1729055" y="2722866"/>
            <a:chExt cx="2895600" cy="2895600"/>
          </a:xfrm>
        </p:grpSpPr>
        <p:sp>
          <p:nvSpPr>
            <p:cNvPr id="26" name="椭圆 25"/>
            <p:cNvSpPr/>
            <p:nvPr/>
          </p:nvSpPr>
          <p:spPr>
            <a:xfrm rot="5400000">
              <a:off x="1729055" y="2722866"/>
              <a:ext cx="2895600" cy="2895600"/>
            </a:xfrm>
            <a:prstGeom prst="ellipse">
              <a:avLst/>
            </a:prstGeom>
            <a:gradFill>
              <a:gsLst>
                <a:gs pos="100000">
                  <a:srgbClr val="E83D32">
                    <a:alpha val="0"/>
                  </a:srgbClr>
                </a:gs>
                <a:gs pos="39000">
                  <a:srgbClr val="E83D32">
                    <a:alpha val="3000"/>
                  </a:srgbClr>
                </a:gs>
              </a:gsLst>
              <a:lin ang="5400000" scaled="0"/>
            </a:gradFill>
            <a:ln>
              <a:gradFill>
                <a:gsLst>
                  <a:gs pos="0">
                    <a:srgbClr val="940000"/>
                  </a:gs>
                  <a:gs pos="100000">
                    <a:srgbClr val="E83D3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2271980" y="3265791"/>
              <a:ext cx="1809750" cy="180975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遵义会议</a:t>
              </a:r>
            </a:p>
          </p:txBody>
        </p:sp>
      </p:grpSp>
      <p:sp>
        <p:nvSpPr>
          <p:cNvPr id="18" name="椭圆 17"/>
          <p:cNvSpPr/>
          <p:nvPr/>
        </p:nvSpPr>
        <p:spPr>
          <a:xfrm>
            <a:off x="8585200" y="3276600"/>
            <a:ext cx="254000" cy="2540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sp>
        <p:nvSpPr>
          <p:cNvPr id="33" name="椭圆 32"/>
          <p:cNvSpPr/>
          <p:nvPr/>
        </p:nvSpPr>
        <p:spPr>
          <a:xfrm>
            <a:off x="9245600" y="5651500"/>
            <a:ext cx="203200" cy="2032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nvGrpSpPr>
          <p:cNvPr id="20" name="组合 19"/>
          <p:cNvGrpSpPr/>
          <p:nvPr/>
        </p:nvGrpSpPr>
        <p:grpSpPr>
          <a:xfrm>
            <a:off x="10678771" y="3271361"/>
            <a:ext cx="856140" cy="856140"/>
            <a:chOff x="10678771" y="3271361"/>
            <a:chExt cx="856140" cy="856140"/>
          </a:xfrm>
        </p:grpSpPr>
        <p:sp>
          <p:nvSpPr>
            <p:cNvPr id="32" name="椭圆 31"/>
            <p:cNvSpPr/>
            <p:nvPr/>
          </p:nvSpPr>
          <p:spPr>
            <a:xfrm>
              <a:off x="10756900" y="3390900"/>
              <a:ext cx="698500" cy="6985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pic>
          <p:nvPicPr>
            <p:cNvPr id="34" name="图片 33"/>
            <p:cNvPicPr>
              <a:picLocks noChangeAspect="1"/>
            </p:cNvPicPr>
            <p:nvPr/>
          </p:nvPicPr>
          <p:blipFill>
            <a:blip r:embed="rId9" cstate="screen"/>
            <a:stretch>
              <a:fillRect/>
            </a:stretch>
          </p:blipFill>
          <p:spPr>
            <a:xfrm>
              <a:off x="10678771" y="3271361"/>
              <a:ext cx="856140" cy="85614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2"/>
                                        </p:tgtEl>
                                        <p:attrNameLst>
                                          <p:attrName>style.visibility</p:attrName>
                                        </p:attrNameLst>
                                      </p:cBhvr>
                                      <p:to>
                                        <p:strVal val="visible"/>
                                      </p:to>
                                    </p:set>
                                    <p:anim calcmode="lin" valueType="num">
                                      <p:cBhvr>
                                        <p:cTn id="25" dur="500" fill="hold"/>
                                        <p:tgtEl>
                                          <p:spTgt spid="132"/>
                                        </p:tgtEl>
                                        <p:attrNameLst>
                                          <p:attrName>ppt_w</p:attrName>
                                        </p:attrNameLst>
                                      </p:cBhvr>
                                      <p:tavLst>
                                        <p:tav tm="0">
                                          <p:val>
                                            <p:fltVal val="0"/>
                                          </p:val>
                                        </p:tav>
                                        <p:tav tm="100000">
                                          <p:val>
                                            <p:strVal val="#ppt_w"/>
                                          </p:val>
                                        </p:tav>
                                      </p:tavLst>
                                    </p:anim>
                                    <p:anim calcmode="lin" valueType="num">
                                      <p:cBhvr>
                                        <p:cTn id="26" dur="500" fill="hold"/>
                                        <p:tgtEl>
                                          <p:spTgt spid="132"/>
                                        </p:tgtEl>
                                        <p:attrNameLst>
                                          <p:attrName>ppt_h</p:attrName>
                                        </p:attrNameLst>
                                      </p:cBhvr>
                                      <p:tavLst>
                                        <p:tav tm="0">
                                          <p:val>
                                            <p:fltVal val="0"/>
                                          </p:val>
                                        </p:tav>
                                        <p:tav tm="100000">
                                          <p:val>
                                            <p:strVal val="#ppt_h"/>
                                          </p:val>
                                        </p:tav>
                                      </p:tavLst>
                                    </p:anim>
                                    <p:animEffect transition="in" filter="fade">
                                      <p:cBhvr>
                                        <p:cTn id="27" dur="500"/>
                                        <p:tgtEl>
                                          <p:spTgt spid="1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32" grpId="0"/>
      <p:bldP spid="12" grpId="0" animBg="1"/>
      <p:bldP spid="18"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3"/>
                </p:custDataLst>
              </p:nvPr>
            </p:nvPicPr>
            <p:blipFill>
              <a:blip r:embed="rId7" cstate="screen"/>
              <a:stretch>
                <a:fillRect/>
              </a:stretch>
            </p:blipFill>
            <p:spPr>
              <a:xfrm>
                <a:off x="5376427" y="1953018"/>
                <a:ext cx="1439146" cy="376854"/>
              </a:xfrm>
              <a:prstGeom prst="rect">
                <a:avLst/>
              </a:prstGeom>
            </p:spPr>
          </p:pic>
          <p:cxnSp>
            <p:nvCxnSpPr>
              <p:cNvPr id="44" name="PA-直接连接符 5"/>
              <p:cNvCxnSpPr/>
              <p:nvPr>
                <p:custDataLst>
                  <p:tags r:id="rId4"/>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5"/>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第二部分</a:t>
              </a:r>
            </a:p>
          </p:txBody>
        </p:sp>
        <p:pic>
          <p:nvPicPr>
            <p:cNvPr id="10" name="图片 9"/>
            <p:cNvPicPr>
              <a:picLocks noChangeAspect="1"/>
            </p:cNvPicPr>
            <p:nvPr/>
          </p:nvPicPr>
          <p:blipFill>
            <a:blip r:embed="rId8"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 土地革命战争时期的革命活动</a:t>
            </a:r>
          </a:p>
        </p:txBody>
      </p:sp>
      <p:sp>
        <p:nvSpPr>
          <p:cNvPr id="132" name="矩形 131"/>
          <p:cNvSpPr/>
          <p:nvPr>
            <p:custDataLst>
              <p:tags r:id="rId1"/>
            </p:custDataLst>
          </p:nvPr>
        </p:nvSpPr>
        <p:spPr>
          <a:xfrm>
            <a:off x="900703" y="2378981"/>
            <a:ext cx="4411036" cy="412805"/>
          </a:xfrm>
          <a:prstGeom prst="rect">
            <a:avLst/>
          </a:prstGeom>
          <a:noFill/>
        </p:spPr>
        <p:txBody>
          <a:bodyPr wrap="square" lIns="0" tIns="0" rIns="0" bIns="0" rtlCol="0" anchor="t" anchorCtr="0">
            <a:spAutoFit/>
          </a:bodyPr>
          <a:lstStyle/>
          <a:p>
            <a:pPr marL="0" marR="0" lvl="0" indent="0" defTabSz="1216660" rtl="0" eaLnBrk="1" fontAlgn="auto" latinLnBrk="0" hangingPunct="1">
              <a:lnSpc>
                <a:spcPct val="150000"/>
              </a:lnSpc>
              <a:spcBef>
                <a:spcPct val="20000"/>
              </a:spcBef>
              <a:spcAft>
                <a:spcPts val="0"/>
              </a:spcAft>
              <a:buClrTx/>
              <a:buSzTx/>
              <a:buFontTx/>
              <a:buNone/>
              <a:defRPr/>
            </a:pPr>
            <a:r>
              <a:rPr lang="zh-CN" altLang="en-US"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发表</a:t>
            </a:r>
            <a:r>
              <a:rPr lang="en-US" altLang="zh-CN"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a:t>
            </a:r>
            <a:r>
              <a:rPr lang="zh-CN" altLang="en-US"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为抗日救国告全体同胞书</a:t>
            </a:r>
            <a:r>
              <a:rPr lang="en-US" altLang="zh-CN"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a:t>
            </a:r>
          </a:p>
        </p:txBody>
      </p:sp>
      <p:grpSp>
        <p:nvGrpSpPr>
          <p:cNvPr id="17" name="组合 16"/>
          <p:cNvGrpSpPr/>
          <p:nvPr/>
        </p:nvGrpSpPr>
        <p:grpSpPr>
          <a:xfrm>
            <a:off x="639206" y="3162300"/>
            <a:ext cx="7692040" cy="2806700"/>
            <a:chOff x="639206" y="3314700"/>
            <a:chExt cx="7692040" cy="2806700"/>
          </a:xfrm>
        </p:grpSpPr>
        <p:sp>
          <p:nvSpPr>
            <p:cNvPr id="29" name="矩形: 圆角 28"/>
            <p:cNvSpPr/>
            <p:nvPr/>
          </p:nvSpPr>
          <p:spPr>
            <a:xfrm flipH="1">
              <a:off x="639206" y="3314700"/>
              <a:ext cx="7692040" cy="2806700"/>
            </a:xfrm>
            <a:prstGeom prst="roundRect">
              <a:avLst>
                <a:gd name="adj" fmla="val 4167"/>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endParaRPr>
            </a:p>
          </p:txBody>
        </p:sp>
        <p:sp>
          <p:nvSpPr>
            <p:cNvPr id="133" name="矩形 132"/>
            <p:cNvSpPr/>
            <p:nvPr>
              <p:custDataLst>
                <p:tags r:id="rId2"/>
              </p:custDataLst>
            </p:nvPr>
          </p:nvSpPr>
          <p:spPr>
            <a:xfrm>
              <a:off x="1068926" y="3800545"/>
              <a:ext cx="6832600" cy="1807546"/>
            </a:xfrm>
            <a:prstGeom prst="rect">
              <a:avLst/>
            </a:prstGeom>
            <a:noFill/>
          </p:spPr>
          <p:txBody>
            <a:bodyPr wrap="square" lIns="0" tIns="0" rIns="0" bIns="0" rtlCol="0" anchor="t" anchorCtr="0">
              <a:spAutoFit/>
            </a:bodyPr>
            <a:lstStyle/>
            <a:p>
              <a:pPr marR="0" lvl="0" algn="just" defTabSz="1216660" rtl="0" eaLnBrk="1" fontAlgn="auto" latinLnBrk="0" hangingPunct="1">
                <a:lnSpc>
                  <a:spcPct val="150000"/>
                </a:lnSpc>
                <a:spcBef>
                  <a:spcPct val="20000"/>
                </a:spcBef>
                <a:spcAft>
                  <a:spcPts val="0"/>
                </a:spcAft>
                <a:buClrTx/>
                <a:buSzTx/>
                <a:defRPr/>
              </a:pP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1935</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8</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日，中国共产党以中共中央和中华苏维埃中央政府的名义发表了</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为抗日救国告全体同胞书</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，向全体同胞呼吁：无论各党派部间过去和现在有任何政见和利害的不同，无论各界同胞有任何意见上或利益上的差异，无论各军队间过去和现在有任何敌对行动，都应该团结起来，停止内战，一致抗日。</a:t>
              </a:r>
            </a:p>
          </p:txBody>
        </p:sp>
      </p:grpSp>
      <p:sp>
        <p:nvSpPr>
          <p:cNvPr id="12" name="矩形: 圆角 11"/>
          <p:cNvSpPr/>
          <p:nvPr/>
        </p:nvSpPr>
        <p:spPr>
          <a:xfrm>
            <a:off x="4799603" y="2402605"/>
            <a:ext cx="2731497" cy="416357"/>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宋体 Heavy" panose="02020900000000000000" pitchFamily="18" charset="-122"/>
                <a:ea typeface="思源宋体 Heavy" panose="02020900000000000000" pitchFamily="18" charset="-122"/>
              </a:rPr>
              <a:t>1935</a:t>
            </a:r>
            <a:r>
              <a:rPr lang="zh-CN" altLang="en-US" sz="2400" dirty="0">
                <a:solidFill>
                  <a:schemeClr val="bg1"/>
                </a:solidFill>
                <a:latin typeface="思源宋体 Heavy" panose="02020900000000000000" pitchFamily="18" charset="-122"/>
                <a:ea typeface="思源宋体 Heavy" panose="02020900000000000000" pitchFamily="18" charset="-122"/>
              </a:rPr>
              <a:t>年</a:t>
            </a:r>
            <a:r>
              <a:rPr lang="en-US" altLang="zh-CN" sz="2400" dirty="0">
                <a:solidFill>
                  <a:schemeClr val="bg1"/>
                </a:solidFill>
                <a:latin typeface="思源宋体 Heavy" panose="02020900000000000000" pitchFamily="18" charset="-122"/>
                <a:ea typeface="思源宋体 Heavy" panose="02020900000000000000" pitchFamily="18" charset="-122"/>
              </a:rPr>
              <a:t>8</a:t>
            </a:r>
            <a:r>
              <a:rPr lang="zh-CN" altLang="en-US" sz="2400" dirty="0">
                <a:solidFill>
                  <a:schemeClr val="bg1"/>
                </a:solidFill>
                <a:latin typeface="思源宋体 Heavy" panose="02020900000000000000" pitchFamily="18" charset="-122"/>
                <a:ea typeface="思源宋体 Heavy" panose="02020900000000000000" pitchFamily="18" charset="-122"/>
              </a:rPr>
              <a:t>月</a:t>
            </a:r>
            <a:r>
              <a:rPr lang="en-US" altLang="zh-CN" sz="2400" dirty="0">
                <a:solidFill>
                  <a:schemeClr val="bg1"/>
                </a:solidFill>
                <a:latin typeface="思源宋体 Heavy" panose="02020900000000000000" pitchFamily="18" charset="-122"/>
                <a:ea typeface="思源宋体 Heavy" panose="02020900000000000000" pitchFamily="18" charset="-122"/>
              </a:rPr>
              <a:t>1</a:t>
            </a:r>
            <a:r>
              <a:rPr lang="zh-CN" altLang="en-US" sz="2400" dirty="0">
                <a:solidFill>
                  <a:schemeClr val="bg1"/>
                </a:solidFill>
                <a:latin typeface="思源宋体 Heavy" panose="02020900000000000000" pitchFamily="18" charset="-122"/>
                <a:ea typeface="思源宋体 Heavy" panose="02020900000000000000" pitchFamily="18" charset="-122"/>
              </a:rPr>
              <a:t>日 </a:t>
            </a:r>
          </a:p>
        </p:txBody>
      </p:sp>
      <p:grpSp>
        <p:nvGrpSpPr>
          <p:cNvPr id="16" name="组合 15"/>
          <p:cNvGrpSpPr/>
          <p:nvPr/>
        </p:nvGrpSpPr>
        <p:grpSpPr>
          <a:xfrm flipH="1">
            <a:off x="8650555" y="3129266"/>
            <a:ext cx="2525445" cy="2525445"/>
            <a:chOff x="1729055" y="2722866"/>
            <a:chExt cx="2895600" cy="2895600"/>
          </a:xfrm>
        </p:grpSpPr>
        <p:sp>
          <p:nvSpPr>
            <p:cNvPr id="26" name="椭圆 25"/>
            <p:cNvSpPr/>
            <p:nvPr/>
          </p:nvSpPr>
          <p:spPr>
            <a:xfrm rot="5400000">
              <a:off x="1729055" y="2722866"/>
              <a:ext cx="2895600" cy="2895600"/>
            </a:xfrm>
            <a:prstGeom prst="ellipse">
              <a:avLst/>
            </a:prstGeom>
            <a:gradFill>
              <a:gsLst>
                <a:gs pos="100000">
                  <a:srgbClr val="E83D32">
                    <a:alpha val="0"/>
                  </a:srgbClr>
                </a:gs>
                <a:gs pos="39000">
                  <a:srgbClr val="E83D32">
                    <a:alpha val="3000"/>
                  </a:srgbClr>
                </a:gs>
              </a:gsLst>
              <a:lin ang="5400000" scaled="0"/>
            </a:gradFill>
            <a:ln>
              <a:gradFill>
                <a:gsLst>
                  <a:gs pos="0">
                    <a:srgbClr val="940000"/>
                  </a:gs>
                  <a:gs pos="100000">
                    <a:srgbClr val="E83D3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2253267" y="3247078"/>
              <a:ext cx="1847177" cy="1847177"/>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一致抗日</a:t>
              </a:r>
            </a:p>
          </p:txBody>
        </p:sp>
      </p:grpSp>
      <p:sp>
        <p:nvSpPr>
          <p:cNvPr id="18" name="椭圆 17"/>
          <p:cNvSpPr/>
          <p:nvPr/>
        </p:nvSpPr>
        <p:spPr>
          <a:xfrm>
            <a:off x="8585200" y="3276600"/>
            <a:ext cx="254000" cy="2540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sp>
        <p:nvSpPr>
          <p:cNvPr id="33" name="椭圆 32"/>
          <p:cNvSpPr/>
          <p:nvPr/>
        </p:nvSpPr>
        <p:spPr>
          <a:xfrm>
            <a:off x="9245600" y="5651500"/>
            <a:ext cx="203200" cy="2032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nvGrpSpPr>
          <p:cNvPr id="20" name="组合 19"/>
          <p:cNvGrpSpPr/>
          <p:nvPr/>
        </p:nvGrpSpPr>
        <p:grpSpPr>
          <a:xfrm>
            <a:off x="10678771" y="3271361"/>
            <a:ext cx="856140" cy="856140"/>
            <a:chOff x="10678771" y="3271361"/>
            <a:chExt cx="856140" cy="856140"/>
          </a:xfrm>
        </p:grpSpPr>
        <p:sp>
          <p:nvSpPr>
            <p:cNvPr id="32" name="椭圆 31"/>
            <p:cNvSpPr/>
            <p:nvPr/>
          </p:nvSpPr>
          <p:spPr>
            <a:xfrm>
              <a:off x="10756900" y="3390900"/>
              <a:ext cx="698500" cy="6985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pic>
          <p:nvPicPr>
            <p:cNvPr id="34" name="图片 33"/>
            <p:cNvPicPr>
              <a:picLocks noChangeAspect="1"/>
            </p:cNvPicPr>
            <p:nvPr/>
          </p:nvPicPr>
          <p:blipFill>
            <a:blip r:embed="rId9" cstate="screen"/>
            <a:stretch>
              <a:fillRect/>
            </a:stretch>
          </p:blipFill>
          <p:spPr>
            <a:xfrm>
              <a:off x="10678771" y="3271361"/>
              <a:ext cx="856140" cy="85614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2"/>
                                        </p:tgtEl>
                                        <p:attrNameLst>
                                          <p:attrName>style.visibility</p:attrName>
                                        </p:attrNameLst>
                                      </p:cBhvr>
                                      <p:to>
                                        <p:strVal val="visible"/>
                                      </p:to>
                                    </p:set>
                                    <p:animEffect transition="in" filter="fade">
                                      <p:cBhvr>
                                        <p:cTn id="26" dur="1000"/>
                                        <p:tgtEl>
                                          <p:spTgt spid="132"/>
                                        </p:tgtEl>
                                      </p:cBhvr>
                                    </p:animEffect>
                                    <p:anim calcmode="lin" valueType="num">
                                      <p:cBhvr>
                                        <p:cTn id="27" dur="1000" fill="hold"/>
                                        <p:tgtEl>
                                          <p:spTgt spid="132"/>
                                        </p:tgtEl>
                                        <p:attrNameLst>
                                          <p:attrName>ppt_x</p:attrName>
                                        </p:attrNameLst>
                                      </p:cBhvr>
                                      <p:tavLst>
                                        <p:tav tm="0">
                                          <p:val>
                                            <p:strVal val="#ppt_x"/>
                                          </p:val>
                                        </p:tav>
                                        <p:tav tm="100000">
                                          <p:val>
                                            <p:strVal val="#ppt_x"/>
                                          </p:val>
                                        </p:tav>
                                      </p:tavLst>
                                    </p:anim>
                                    <p:anim calcmode="lin" valueType="num">
                                      <p:cBhvr>
                                        <p:cTn id="28" dur="1000" fill="hold"/>
                                        <p:tgtEl>
                                          <p:spTgt spid="13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1000" fill="hold"/>
                                        <p:tgtEl>
                                          <p:spTgt spid="16"/>
                                        </p:tgtEl>
                                        <p:attrNameLst>
                                          <p:attrName>ppt_w</p:attrName>
                                        </p:attrNameLst>
                                      </p:cBhvr>
                                      <p:tavLst>
                                        <p:tav tm="0">
                                          <p:val>
                                            <p:fltVal val="0"/>
                                          </p:val>
                                        </p:tav>
                                        <p:tav tm="100000">
                                          <p:val>
                                            <p:strVal val="#ppt_w"/>
                                          </p:val>
                                        </p:tav>
                                      </p:tavLst>
                                    </p:anim>
                                    <p:anim calcmode="lin" valueType="num">
                                      <p:cBhvr>
                                        <p:cTn id="39" dur="1000" fill="hold"/>
                                        <p:tgtEl>
                                          <p:spTgt spid="16"/>
                                        </p:tgtEl>
                                        <p:attrNameLst>
                                          <p:attrName>ppt_h</p:attrName>
                                        </p:attrNameLst>
                                      </p:cBhvr>
                                      <p:tavLst>
                                        <p:tav tm="0">
                                          <p:val>
                                            <p:fltVal val="0"/>
                                          </p:val>
                                        </p:tav>
                                        <p:tav tm="100000">
                                          <p:val>
                                            <p:strVal val="#ppt_h"/>
                                          </p:val>
                                        </p:tav>
                                      </p:tavLst>
                                    </p:anim>
                                    <p:anim calcmode="lin" valueType="num">
                                      <p:cBhvr>
                                        <p:cTn id="40" dur="1000" fill="hold"/>
                                        <p:tgtEl>
                                          <p:spTgt spid="16"/>
                                        </p:tgtEl>
                                        <p:attrNameLst>
                                          <p:attrName>style.rotation</p:attrName>
                                        </p:attrNameLst>
                                      </p:cBhvr>
                                      <p:tavLst>
                                        <p:tav tm="0">
                                          <p:val>
                                            <p:fltVal val="90"/>
                                          </p:val>
                                        </p:tav>
                                        <p:tav tm="100000">
                                          <p:val>
                                            <p:fltVal val="0"/>
                                          </p:val>
                                        </p:tav>
                                      </p:tavLst>
                                    </p:anim>
                                    <p:animEffect transition="in" filter="fade">
                                      <p:cBhvr>
                                        <p:cTn id="41" dur="1000"/>
                                        <p:tgtEl>
                                          <p:spTgt spid="16"/>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1000" fill="hold"/>
                                        <p:tgtEl>
                                          <p:spTgt spid="18"/>
                                        </p:tgtEl>
                                        <p:attrNameLst>
                                          <p:attrName>ppt_w</p:attrName>
                                        </p:attrNameLst>
                                      </p:cBhvr>
                                      <p:tavLst>
                                        <p:tav tm="0">
                                          <p:val>
                                            <p:fltVal val="0"/>
                                          </p:val>
                                        </p:tav>
                                        <p:tav tm="100000">
                                          <p:val>
                                            <p:strVal val="#ppt_w"/>
                                          </p:val>
                                        </p:tav>
                                      </p:tavLst>
                                    </p:anim>
                                    <p:anim calcmode="lin" valueType="num">
                                      <p:cBhvr>
                                        <p:cTn id="45" dur="1000" fill="hold"/>
                                        <p:tgtEl>
                                          <p:spTgt spid="18"/>
                                        </p:tgtEl>
                                        <p:attrNameLst>
                                          <p:attrName>ppt_h</p:attrName>
                                        </p:attrNameLst>
                                      </p:cBhvr>
                                      <p:tavLst>
                                        <p:tav tm="0">
                                          <p:val>
                                            <p:fltVal val="0"/>
                                          </p:val>
                                        </p:tav>
                                        <p:tav tm="100000">
                                          <p:val>
                                            <p:strVal val="#ppt_h"/>
                                          </p:val>
                                        </p:tav>
                                      </p:tavLst>
                                    </p:anim>
                                    <p:anim calcmode="lin" valueType="num">
                                      <p:cBhvr>
                                        <p:cTn id="46" dur="1000" fill="hold"/>
                                        <p:tgtEl>
                                          <p:spTgt spid="18"/>
                                        </p:tgtEl>
                                        <p:attrNameLst>
                                          <p:attrName>style.rotation</p:attrName>
                                        </p:attrNameLst>
                                      </p:cBhvr>
                                      <p:tavLst>
                                        <p:tav tm="0">
                                          <p:val>
                                            <p:fltVal val="90"/>
                                          </p:val>
                                        </p:tav>
                                        <p:tav tm="100000">
                                          <p:val>
                                            <p:fltVal val="0"/>
                                          </p:val>
                                        </p:tav>
                                      </p:tavLst>
                                    </p:anim>
                                    <p:animEffect transition="in" filter="fade">
                                      <p:cBhvr>
                                        <p:cTn id="47" dur="1000"/>
                                        <p:tgtEl>
                                          <p:spTgt spid="18"/>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 calcmode="lin" valueType="num">
                                      <p:cBhvr>
                                        <p:cTn id="52" dur="1000" fill="hold"/>
                                        <p:tgtEl>
                                          <p:spTgt spid="33"/>
                                        </p:tgtEl>
                                        <p:attrNameLst>
                                          <p:attrName>style.rotation</p:attrName>
                                        </p:attrNameLst>
                                      </p:cBhvr>
                                      <p:tavLst>
                                        <p:tav tm="0">
                                          <p:val>
                                            <p:fltVal val="90"/>
                                          </p:val>
                                        </p:tav>
                                        <p:tav tm="100000">
                                          <p:val>
                                            <p:fltVal val="0"/>
                                          </p:val>
                                        </p:tav>
                                      </p:tavLst>
                                    </p:anim>
                                    <p:animEffect transition="in" filter="fade">
                                      <p:cBhvr>
                                        <p:cTn id="53" dur="1000"/>
                                        <p:tgtEl>
                                          <p:spTgt spid="33"/>
                                        </p:tgtEl>
                                      </p:cBhvr>
                                    </p:animEffect>
                                  </p:childTnLst>
                                </p:cTn>
                              </p:par>
                              <p:par>
                                <p:cTn id="54" presetID="31"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1000" fill="hold"/>
                                        <p:tgtEl>
                                          <p:spTgt spid="20"/>
                                        </p:tgtEl>
                                        <p:attrNameLst>
                                          <p:attrName>ppt_w</p:attrName>
                                        </p:attrNameLst>
                                      </p:cBhvr>
                                      <p:tavLst>
                                        <p:tav tm="0">
                                          <p:val>
                                            <p:fltVal val="0"/>
                                          </p:val>
                                        </p:tav>
                                        <p:tav tm="100000">
                                          <p:val>
                                            <p:strVal val="#ppt_w"/>
                                          </p:val>
                                        </p:tav>
                                      </p:tavLst>
                                    </p:anim>
                                    <p:anim calcmode="lin" valueType="num">
                                      <p:cBhvr>
                                        <p:cTn id="57" dur="1000" fill="hold"/>
                                        <p:tgtEl>
                                          <p:spTgt spid="20"/>
                                        </p:tgtEl>
                                        <p:attrNameLst>
                                          <p:attrName>ppt_h</p:attrName>
                                        </p:attrNameLst>
                                      </p:cBhvr>
                                      <p:tavLst>
                                        <p:tav tm="0">
                                          <p:val>
                                            <p:fltVal val="0"/>
                                          </p:val>
                                        </p:tav>
                                        <p:tav tm="100000">
                                          <p:val>
                                            <p:strVal val="#ppt_h"/>
                                          </p:val>
                                        </p:tav>
                                      </p:tavLst>
                                    </p:anim>
                                    <p:anim calcmode="lin" valueType="num">
                                      <p:cBhvr>
                                        <p:cTn id="58" dur="1000" fill="hold"/>
                                        <p:tgtEl>
                                          <p:spTgt spid="20"/>
                                        </p:tgtEl>
                                        <p:attrNameLst>
                                          <p:attrName>style.rotation</p:attrName>
                                        </p:attrNameLst>
                                      </p:cBhvr>
                                      <p:tavLst>
                                        <p:tav tm="0">
                                          <p:val>
                                            <p:fltVal val="90"/>
                                          </p:val>
                                        </p:tav>
                                        <p:tav tm="100000">
                                          <p:val>
                                            <p:fltVal val="0"/>
                                          </p:val>
                                        </p:tav>
                                      </p:tavLst>
                                    </p:anim>
                                    <p:animEffect transition="in" filter="fade">
                                      <p:cBhvr>
                                        <p:cTn id="59" dur="10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32" grpId="0"/>
      <p:bldP spid="12" grpId="0" animBg="1"/>
      <p:bldP spid="18"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3"/>
                </p:custDataLst>
              </p:nvPr>
            </p:nvPicPr>
            <p:blipFill>
              <a:blip r:embed="rId7" cstate="screen"/>
              <a:stretch>
                <a:fillRect/>
              </a:stretch>
            </p:blipFill>
            <p:spPr>
              <a:xfrm>
                <a:off x="5376427" y="1953018"/>
                <a:ext cx="1439146" cy="376854"/>
              </a:xfrm>
              <a:prstGeom prst="rect">
                <a:avLst/>
              </a:prstGeom>
            </p:spPr>
          </p:pic>
          <p:cxnSp>
            <p:nvCxnSpPr>
              <p:cNvPr id="44" name="PA-直接连接符 5"/>
              <p:cNvCxnSpPr/>
              <p:nvPr>
                <p:custDataLst>
                  <p:tags r:id="rId4"/>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5"/>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第二部分</a:t>
              </a:r>
            </a:p>
          </p:txBody>
        </p:sp>
        <p:pic>
          <p:nvPicPr>
            <p:cNvPr id="10" name="图片 9"/>
            <p:cNvPicPr>
              <a:picLocks noChangeAspect="1"/>
            </p:cNvPicPr>
            <p:nvPr/>
          </p:nvPicPr>
          <p:blipFill>
            <a:blip r:embed="rId8"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 土地革命战争时期的革命活动</a:t>
            </a:r>
          </a:p>
        </p:txBody>
      </p:sp>
      <p:sp>
        <p:nvSpPr>
          <p:cNvPr id="132" name="矩形 131"/>
          <p:cNvSpPr/>
          <p:nvPr>
            <p:custDataLst>
              <p:tags r:id="rId1"/>
            </p:custDataLst>
          </p:nvPr>
        </p:nvSpPr>
        <p:spPr>
          <a:xfrm>
            <a:off x="900703" y="2378981"/>
            <a:ext cx="4411036" cy="412805"/>
          </a:xfrm>
          <a:prstGeom prst="rect">
            <a:avLst/>
          </a:prstGeom>
          <a:noFill/>
        </p:spPr>
        <p:txBody>
          <a:bodyPr wrap="square" lIns="0" tIns="0" rIns="0" bIns="0" rtlCol="0" anchor="t" anchorCtr="0">
            <a:spAutoFit/>
          </a:bodyPr>
          <a:lstStyle/>
          <a:p>
            <a:pPr marL="0" marR="0" lvl="0" indent="0" defTabSz="1216660" rtl="0" eaLnBrk="1" fontAlgn="auto" latinLnBrk="0" hangingPunct="1">
              <a:lnSpc>
                <a:spcPct val="150000"/>
              </a:lnSpc>
              <a:spcBef>
                <a:spcPct val="20000"/>
              </a:spcBef>
              <a:spcAft>
                <a:spcPts val="0"/>
              </a:spcAft>
              <a:buClrTx/>
              <a:buSzTx/>
              <a:buFontTx/>
              <a:buNone/>
              <a:defRPr/>
            </a:pPr>
            <a:r>
              <a:rPr lang="zh-CN" altLang="en-US"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瓦窑堡会议提出建立抗日统一战线</a:t>
            </a:r>
          </a:p>
        </p:txBody>
      </p:sp>
      <p:grpSp>
        <p:nvGrpSpPr>
          <p:cNvPr id="17" name="组合 16"/>
          <p:cNvGrpSpPr/>
          <p:nvPr/>
        </p:nvGrpSpPr>
        <p:grpSpPr>
          <a:xfrm>
            <a:off x="639206" y="3162300"/>
            <a:ext cx="7692040" cy="2806700"/>
            <a:chOff x="639206" y="3314700"/>
            <a:chExt cx="7692040" cy="2806700"/>
          </a:xfrm>
        </p:grpSpPr>
        <p:sp>
          <p:nvSpPr>
            <p:cNvPr id="29" name="矩形: 圆角 28"/>
            <p:cNvSpPr/>
            <p:nvPr/>
          </p:nvSpPr>
          <p:spPr>
            <a:xfrm flipH="1">
              <a:off x="639206" y="3314700"/>
              <a:ext cx="7692040" cy="2806700"/>
            </a:xfrm>
            <a:prstGeom prst="roundRect">
              <a:avLst>
                <a:gd name="adj" fmla="val 4167"/>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endParaRPr>
            </a:p>
          </p:txBody>
        </p:sp>
        <p:sp>
          <p:nvSpPr>
            <p:cNvPr id="133" name="矩形 132"/>
            <p:cNvSpPr/>
            <p:nvPr>
              <p:custDataLst>
                <p:tags r:id="rId2"/>
              </p:custDataLst>
            </p:nvPr>
          </p:nvSpPr>
          <p:spPr>
            <a:xfrm>
              <a:off x="3873500" y="3998943"/>
              <a:ext cx="4028026" cy="1438214"/>
            </a:xfrm>
            <a:prstGeom prst="rect">
              <a:avLst/>
            </a:prstGeom>
            <a:noFill/>
          </p:spPr>
          <p:txBody>
            <a:bodyPr wrap="square" lIns="0" tIns="0" rIns="0" bIns="0" rtlCol="0" anchor="t" anchorCtr="0">
              <a:spAutoFit/>
            </a:bodyPr>
            <a:lstStyle/>
            <a:p>
              <a:pPr marR="0" lvl="0" algn="just" defTabSz="1216660" rtl="0" eaLnBrk="1" fontAlgn="auto" latinLnBrk="0" hangingPunct="1">
                <a:lnSpc>
                  <a:spcPct val="150000"/>
                </a:lnSpc>
                <a:spcBef>
                  <a:spcPct val="20000"/>
                </a:spcBef>
                <a:spcAft>
                  <a:spcPts val="0"/>
                </a:spcAft>
                <a:buClrTx/>
                <a:buSzTx/>
                <a:defRPr/>
              </a:pP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1935</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12</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月，中国共产党在陕北子长县瓦窑堡召开中央政治局会议。会议确定了建立最广泛的抗日民族统一战线的政策，坚持无产阶级在统一战线中的领导权。</a:t>
              </a:r>
            </a:p>
          </p:txBody>
        </p:sp>
      </p:grpSp>
      <p:sp>
        <p:nvSpPr>
          <p:cNvPr id="12" name="矩形: 圆角 11"/>
          <p:cNvSpPr/>
          <p:nvPr/>
        </p:nvSpPr>
        <p:spPr>
          <a:xfrm>
            <a:off x="4990103" y="2402605"/>
            <a:ext cx="2731497" cy="416357"/>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宋体 Heavy" panose="02020900000000000000" pitchFamily="18" charset="-122"/>
                <a:ea typeface="思源宋体 Heavy" panose="02020900000000000000" pitchFamily="18" charset="-122"/>
              </a:rPr>
              <a:t>1935</a:t>
            </a:r>
            <a:r>
              <a:rPr lang="zh-CN" altLang="en-US" sz="2400" dirty="0">
                <a:solidFill>
                  <a:schemeClr val="bg1"/>
                </a:solidFill>
                <a:latin typeface="思源宋体 Heavy" panose="02020900000000000000" pitchFamily="18" charset="-122"/>
                <a:ea typeface="思源宋体 Heavy" panose="02020900000000000000" pitchFamily="18" charset="-122"/>
              </a:rPr>
              <a:t>年</a:t>
            </a:r>
            <a:r>
              <a:rPr lang="en-US" altLang="zh-CN" sz="2400" dirty="0">
                <a:solidFill>
                  <a:schemeClr val="bg1"/>
                </a:solidFill>
                <a:latin typeface="思源宋体 Heavy" panose="02020900000000000000" pitchFamily="18" charset="-122"/>
                <a:ea typeface="思源宋体 Heavy" panose="02020900000000000000" pitchFamily="18" charset="-122"/>
              </a:rPr>
              <a:t>12</a:t>
            </a:r>
            <a:r>
              <a:rPr lang="zh-CN" altLang="en-US" sz="2400" dirty="0">
                <a:solidFill>
                  <a:schemeClr val="bg1"/>
                </a:solidFill>
                <a:latin typeface="思源宋体 Heavy" panose="02020900000000000000" pitchFamily="18" charset="-122"/>
                <a:ea typeface="思源宋体 Heavy" panose="02020900000000000000" pitchFamily="18" charset="-122"/>
              </a:rPr>
              <a:t>月</a:t>
            </a:r>
          </a:p>
        </p:txBody>
      </p:sp>
      <p:grpSp>
        <p:nvGrpSpPr>
          <p:cNvPr id="16" name="组合 15"/>
          <p:cNvGrpSpPr/>
          <p:nvPr/>
        </p:nvGrpSpPr>
        <p:grpSpPr>
          <a:xfrm flipH="1">
            <a:off x="8650555" y="3129266"/>
            <a:ext cx="2525445" cy="2525445"/>
            <a:chOff x="1729055" y="2722866"/>
            <a:chExt cx="2895600" cy="2895600"/>
          </a:xfrm>
        </p:grpSpPr>
        <p:sp>
          <p:nvSpPr>
            <p:cNvPr id="26" name="椭圆 25"/>
            <p:cNvSpPr/>
            <p:nvPr/>
          </p:nvSpPr>
          <p:spPr>
            <a:xfrm rot="5400000">
              <a:off x="1729055" y="2722866"/>
              <a:ext cx="2895600" cy="2895600"/>
            </a:xfrm>
            <a:prstGeom prst="ellipse">
              <a:avLst/>
            </a:prstGeom>
            <a:gradFill>
              <a:gsLst>
                <a:gs pos="100000">
                  <a:srgbClr val="E83D32">
                    <a:alpha val="0"/>
                  </a:srgbClr>
                </a:gs>
                <a:gs pos="39000">
                  <a:srgbClr val="E83D32">
                    <a:alpha val="3000"/>
                  </a:srgbClr>
                </a:gs>
              </a:gsLst>
              <a:lin ang="5400000" scaled="0"/>
            </a:gradFill>
            <a:ln>
              <a:gradFill>
                <a:gsLst>
                  <a:gs pos="0">
                    <a:srgbClr val="940000"/>
                  </a:gs>
                  <a:gs pos="100000">
                    <a:srgbClr val="E83D3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2253267" y="3247078"/>
              <a:ext cx="1847177" cy="1847177"/>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统一战线</a:t>
              </a:r>
            </a:p>
          </p:txBody>
        </p:sp>
      </p:grpSp>
      <p:sp>
        <p:nvSpPr>
          <p:cNvPr id="18" name="椭圆 17"/>
          <p:cNvSpPr/>
          <p:nvPr/>
        </p:nvSpPr>
        <p:spPr>
          <a:xfrm>
            <a:off x="8585200" y="3276600"/>
            <a:ext cx="254000" cy="2540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sp>
        <p:nvSpPr>
          <p:cNvPr id="33" name="椭圆 32"/>
          <p:cNvSpPr/>
          <p:nvPr/>
        </p:nvSpPr>
        <p:spPr>
          <a:xfrm>
            <a:off x="9245600" y="5651500"/>
            <a:ext cx="203200" cy="2032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nvGrpSpPr>
          <p:cNvPr id="20" name="组合 19"/>
          <p:cNvGrpSpPr/>
          <p:nvPr/>
        </p:nvGrpSpPr>
        <p:grpSpPr>
          <a:xfrm>
            <a:off x="10678771" y="3271361"/>
            <a:ext cx="856140" cy="856140"/>
            <a:chOff x="10678771" y="3271361"/>
            <a:chExt cx="856140" cy="856140"/>
          </a:xfrm>
        </p:grpSpPr>
        <p:sp>
          <p:nvSpPr>
            <p:cNvPr id="32" name="椭圆 31"/>
            <p:cNvSpPr/>
            <p:nvPr/>
          </p:nvSpPr>
          <p:spPr>
            <a:xfrm>
              <a:off x="10756900" y="3390900"/>
              <a:ext cx="698500" cy="6985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pic>
          <p:nvPicPr>
            <p:cNvPr id="34" name="图片 33"/>
            <p:cNvPicPr>
              <a:picLocks noChangeAspect="1"/>
            </p:cNvPicPr>
            <p:nvPr/>
          </p:nvPicPr>
          <p:blipFill>
            <a:blip r:embed="rId9" cstate="screen"/>
            <a:stretch>
              <a:fillRect/>
            </a:stretch>
          </p:blipFill>
          <p:spPr>
            <a:xfrm>
              <a:off x="10678771" y="3271361"/>
              <a:ext cx="856140" cy="856140"/>
            </a:xfrm>
            <a:prstGeom prst="rect">
              <a:avLst/>
            </a:prstGeom>
          </p:spPr>
        </p:pic>
      </p:grpSp>
      <p:pic>
        <p:nvPicPr>
          <p:cNvPr id="13" name="图片 12"/>
          <p:cNvPicPr>
            <a:picLocks noChangeAspect="1"/>
          </p:cNvPicPr>
          <p:nvPr/>
        </p:nvPicPr>
        <p:blipFill>
          <a:blip r:embed="rId10" cstate="screen"/>
          <a:stretch>
            <a:fillRect/>
          </a:stretch>
        </p:blipFill>
        <p:spPr>
          <a:xfrm>
            <a:off x="635000" y="3009900"/>
            <a:ext cx="3238500" cy="3238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2"/>
                                        </p:tgtEl>
                                        <p:attrNameLst>
                                          <p:attrName>style.visibility</p:attrName>
                                        </p:attrNameLst>
                                      </p:cBhvr>
                                      <p:to>
                                        <p:strVal val="visible"/>
                                      </p:to>
                                    </p:set>
                                    <p:anim calcmode="lin" valueType="num">
                                      <p:cBhvr>
                                        <p:cTn id="24" dur="500" fill="hold"/>
                                        <p:tgtEl>
                                          <p:spTgt spid="132"/>
                                        </p:tgtEl>
                                        <p:attrNameLst>
                                          <p:attrName>ppt_w</p:attrName>
                                        </p:attrNameLst>
                                      </p:cBhvr>
                                      <p:tavLst>
                                        <p:tav tm="0">
                                          <p:val>
                                            <p:fltVal val="0"/>
                                          </p:val>
                                        </p:tav>
                                        <p:tav tm="100000">
                                          <p:val>
                                            <p:strVal val="#ppt_w"/>
                                          </p:val>
                                        </p:tav>
                                      </p:tavLst>
                                    </p:anim>
                                    <p:anim calcmode="lin" valueType="num">
                                      <p:cBhvr>
                                        <p:cTn id="25" dur="500" fill="hold"/>
                                        <p:tgtEl>
                                          <p:spTgt spid="132"/>
                                        </p:tgtEl>
                                        <p:attrNameLst>
                                          <p:attrName>ppt_h</p:attrName>
                                        </p:attrNameLst>
                                      </p:cBhvr>
                                      <p:tavLst>
                                        <p:tav tm="0">
                                          <p:val>
                                            <p:fltVal val="0"/>
                                          </p:val>
                                        </p:tav>
                                        <p:tav tm="100000">
                                          <p:val>
                                            <p:strVal val="#ppt_h"/>
                                          </p:val>
                                        </p:tav>
                                      </p:tavLst>
                                    </p:anim>
                                    <p:animEffect transition="in" filter="fade">
                                      <p:cBhvr>
                                        <p:cTn id="26" dur="500"/>
                                        <p:tgtEl>
                                          <p:spTgt spid="13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1000" fill="hold"/>
                                        <p:tgtEl>
                                          <p:spTgt spid="16"/>
                                        </p:tgtEl>
                                        <p:attrNameLst>
                                          <p:attrName>ppt_w</p:attrName>
                                        </p:attrNameLst>
                                      </p:cBhvr>
                                      <p:tavLst>
                                        <p:tav tm="0">
                                          <p:val>
                                            <p:fltVal val="0"/>
                                          </p:val>
                                        </p:tav>
                                        <p:tav tm="100000">
                                          <p:val>
                                            <p:strVal val="#ppt_w"/>
                                          </p:val>
                                        </p:tav>
                                      </p:tavLst>
                                    </p:anim>
                                    <p:anim calcmode="lin" valueType="num">
                                      <p:cBhvr>
                                        <p:cTn id="37" dur="1000" fill="hold"/>
                                        <p:tgtEl>
                                          <p:spTgt spid="16"/>
                                        </p:tgtEl>
                                        <p:attrNameLst>
                                          <p:attrName>ppt_h</p:attrName>
                                        </p:attrNameLst>
                                      </p:cBhvr>
                                      <p:tavLst>
                                        <p:tav tm="0">
                                          <p:val>
                                            <p:fltVal val="0"/>
                                          </p:val>
                                        </p:tav>
                                        <p:tav tm="100000">
                                          <p:val>
                                            <p:strVal val="#ppt_h"/>
                                          </p:val>
                                        </p:tav>
                                      </p:tavLst>
                                    </p:anim>
                                    <p:anim calcmode="lin" valueType="num">
                                      <p:cBhvr>
                                        <p:cTn id="38" dur="1000" fill="hold"/>
                                        <p:tgtEl>
                                          <p:spTgt spid="16"/>
                                        </p:tgtEl>
                                        <p:attrNameLst>
                                          <p:attrName>style.rotation</p:attrName>
                                        </p:attrNameLst>
                                      </p:cBhvr>
                                      <p:tavLst>
                                        <p:tav tm="0">
                                          <p:val>
                                            <p:fltVal val="90"/>
                                          </p:val>
                                        </p:tav>
                                        <p:tav tm="100000">
                                          <p:val>
                                            <p:fltVal val="0"/>
                                          </p:val>
                                        </p:tav>
                                      </p:tavLst>
                                    </p:anim>
                                    <p:animEffect transition="in" filter="fade">
                                      <p:cBhvr>
                                        <p:cTn id="39" dur="1000"/>
                                        <p:tgtEl>
                                          <p:spTgt spid="16"/>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 calcmode="lin" valueType="num">
                                      <p:cBhvr>
                                        <p:cTn id="44" dur="1000" fill="hold"/>
                                        <p:tgtEl>
                                          <p:spTgt spid="18"/>
                                        </p:tgtEl>
                                        <p:attrNameLst>
                                          <p:attrName>style.rotation</p:attrName>
                                        </p:attrNameLst>
                                      </p:cBhvr>
                                      <p:tavLst>
                                        <p:tav tm="0">
                                          <p:val>
                                            <p:fltVal val="90"/>
                                          </p:val>
                                        </p:tav>
                                        <p:tav tm="100000">
                                          <p:val>
                                            <p:fltVal val="0"/>
                                          </p:val>
                                        </p:tav>
                                      </p:tavLst>
                                    </p:anim>
                                    <p:animEffect transition="in" filter="fade">
                                      <p:cBhvr>
                                        <p:cTn id="45" dur="1000"/>
                                        <p:tgtEl>
                                          <p:spTgt spid="18"/>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p:cTn id="48" dur="1000" fill="hold"/>
                                        <p:tgtEl>
                                          <p:spTgt spid="33"/>
                                        </p:tgtEl>
                                        <p:attrNameLst>
                                          <p:attrName>ppt_w</p:attrName>
                                        </p:attrNameLst>
                                      </p:cBhvr>
                                      <p:tavLst>
                                        <p:tav tm="0">
                                          <p:val>
                                            <p:fltVal val="0"/>
                                          </p:val>
                                        </p:tav>
                                        <p:tav tm="100000">
                                          <p:val>
                                            <p:strVal val="#ppt_w"/>
                                          </p:val>
                                        </p:tav>
                                      </p:tavLst>
                                    </p:anim>
                                    <p:anim calcmode="lin" valueType="num">
                                      <p:cBhvr>
                                        <p:cTn id="49" dur="1000" fill="hold"/>
                                        <p:tgtEl>
                                          <p:spTgt spid="33"/>
                                        </p:tgtEl>
                                        <p:attrNameLst>
                                          <p:attrName>ppt_h</p:attrName>
                                        </p:attrNameLst>
                                      </p:cBhvr>
                                      <p:tavLst>
                                        <p:tav tm="0">
                                          <p:val>
                                            <p:fltVal val="0"/>
                                          </p:val>
                                        </p:tav>
                                        <p:tav tm="100000">
                                          <p:val>
                                            <p:strVal val="#ppt_h"/>
                                          </p:val>
                                        </p:tav>
                                      </p:tavLst>
                                    </p:anim>
                                    <p:anim calcmode="lin" valueType="num">
                                      <p:cBhvr>
                                        <p:cTn id="50" dur="1000" fill="hold"/>
                                        <p:tgtEl>
                                          <p:spTgt spid="33"/>
                                        </p:tgtEl>
                                        <p:attrNameLst>
                                          <p:attrName>style.rotation</p:attrName>
                                        </p:attrNameLst>
                                      </p:cBhvr>
                                      <p:tavLst>
                                        <p:tav tm="0">
                                          <p:val>
                                            <p:fltVal val="90"/>
                                          </p:val>
                                        </p:tav>
                                        <p:tav tm="100000">
                                          <p:val>
                                            <p:fltVal val="0"/>
                                          </p:val>
                                        </p:tav>
                                      </p:tavLst>
                                    </p:anim>
                                    <p:animEffect transition="in" filter="fade">
                                      <p:cBhvr>
                                        <p:cTn id="51" dur="1000"/>
                                        <p:tgtEl>
                                          <p:spTgt spid="33"/>
                                        </p:tgtEl>
                                      </p:cBhvr>
                                    </p:animEffect>
                                  </p:childTnLst>
                                </p:cTn>
                              </p:par>
                              <p:par>
                                <p:cTn id="52" presetID="31"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1000" fill="hold"/>
                                        <p:tgtEl>
                                          <p:spTgt spid="20"/>
                                        </p:tgtEl>
                                        <p:attrNameLst>
                                          <p:attrName>ppt_w</p:attrName>
                                        </p:attrNameLst>
                                      </p:cBhvr>
                                      <p:tavLst>
                                        <p:tav tm="0">
                                          <p:val>
                                            <p:fltVal val="0"/>
                                          </p:val>
                                        </p:tav>
                                        <p:tav tm="100000">
                                          <p:val>
                                            <p:strVal val="#ppt_w"/>
                                          </p:val>
                                        </p:tav>
                                      </p:tavLst>
                                    </p:anim>
                                    <p:anim calcmode="lin" valueType="num">
                                      <p:cBhvr>
                                        <p:cTn id="55" dur="1000" fill="hold"/>
                                        <p:tgtEl>
                                          <p:spTgt spid="20"/>
                                        </p:tgtEl>
                                        <p:attrNameLst>
                                          <p:attrName>ppt_h</p:attrName>
                                        </p:attrNameLst>
                                      </p:cBhvr>
                                      <p:tavLst>
                                        <p:tav tm="0">
                                          <p:val>
                                            <p:fltVal val="0"/>
                                          </p:val>
                                        </p:tav>
                                        <p:tav tm="100000">
                                          <p:val>
                                            <p:strVal val="#ppt_h"/>
                                          </p:val>
                                        </p:tav>
                                      </p:tavLst>
                                    </p:anim>
                                    <p:anim calcmode="lin" valueType="num">
                                      <p:cBhvr>
                                        <p:cTn id="56" dur="1000" fill="hold"/>
                                        <p:tgtEl>
                                          <p:spTgt spid="20"/>
                                        </p:tgtEl>
                                        <p:attrNameLst>
                                          <p:attrName>style.rotation</p:attrName>
                                        </p:attrNameLst>
                                      </p:cBhvr>
                                      <p:tavLst>
                                        <p:tav tm="0">
                                          <p:val>
                                            <p:fltVal val="90"/>
                                          </p:val>
                                        </p:tav>
                                        <p:tav tm="100000">
                                          <p:val>
                                            <p:fltVal val="0"/>
                                          </p:val>
                                        </p:tav>
                                      </p:tavLst>
                                    </p:anim>
                                    <p:animEffect transition="in" filter="fade">
                                      <p:cBhvr>
                                        <p:cTn id="57" dur="10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ppt_x"/>
                                          </p:val>
                                        </p:tav>
                                        <p:tav tm="100000">
                                          <p:val>
                                            <p:strVal val="#ppt_x"/>
                                          </p:val>
                                        </p:tav>
                                      </p:tavLst>
                                    </p:anim>
                                    <p:anim calcmode="lin" valueType="num">
                                      <p:cBhvr additive="base">
                                        <p:cTn id="63" dur="500" fill="hold"/>
                                        <p:tgtEl>
                                          <p:spTgt spid="13"/>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500" fill="hold"/>
                                        <p:tgtEl>
                                          <p:spTgt spid="17"/>
                                        </p:tgtEl>
                                        <p:attrNameLst>
                                          <p:attrName>ppt_x</p:attrName>
                                        </p:attrNameLst>
                                      </p:cBhvr>
                                      <p:tavLst>
                                        <p:tav tm="0">
                                          <p:val>
                                            <p:strVal val="#ppt_x"/>
                                          </p:val>
                                        </p:tav>
                                        <p:tav tm="100000">
                                          <p:val>
                                            <p:strVal val="#ppt_x"/>
                                          </p:val>
                                        </p:tav>
                                      </p:tavLst>
                                    </p:anim>
                                    <p:anim calcmode="lin" valueType="num">
                                      <p:cBhvr additive="base">
                                        <p:cTn id="6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32" grpId="0"/>
      <p:bldP spid="12" grpId="0" animBg="1"/>
      <p:bldP spid="18"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rotWithShape="1">
          <a:blip r:embed="rId5" cstate="screen"/>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3" name="矩形 12"/>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周年专题党课</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8797780" y="1069346"/>
            <a:ext cx="2931059" cy="144774"/>
            <a:chOff x="2066113" y="1953018"/>
            <a:chExt cx="8039912" cy="376854"/>
          </a:xfrm>
        </p:grpSpPr>
        <p:pic>
          <p:nvPicPr>
            <p:cNvPr id="43" name="PA-图片 4"/>
            <p:cNvPicPr>
              <a:picLocks noChangeAspect="1"/>
            </p:cNvPicPr>
            <p:nvPr>
              <p:custDataLst>
                <p:tags r:id="rId1"/>
              </p:custDataLst>
            </p:nvPr>
          </p:nvPicPr>
          <p:blipFill>
            <a:blip r:embed="rId6" cstate="screen"/>
            <a:stretch>
              <a:fillRect/>
            </a:stretch>
          </p:blipFill>
          <p:spPr>
            <a:xfrm>
              <a:off x="5376427" y="1953018"/>
              <a:ext cx="1439146" cy="376854"/>
            </a:xfrm>
            <a:prstGeom prst="rect">
              <a:avLst/>
            </a:prstGeom>
          </p:spPr>
        </p:pic>
        <p:cxnSp>
          <p:nvCxnSpPr>
            <p:cNvPr id="44" name="PA-直接连接符 5"/>
            <p:cNvCxnSpPr/>
            <p:nvPr>
              <p:custDataLst>
                <p:tags r:id="rId2"/>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3"/>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pic>
        <p:nvPicPr>
          <p:cNvPr id="49" name="图片 48"/>
          <p:cNvPicPr>
            <a:picLocks noChangeAspect="1"/>
          </p:cNvPicPr>
          <p:nvPr/>
        </p:nvPicPr>
        <p:blipFill>
          <a:blip r:embed="rId7" cstate="screen"/>
          <a:stretch>
            <a:fillRect/>
          </a:stretch>
        </p:blipFill>
        <p:spPr>
          <a:xfrm>
            <a:off x="3759200" y="5838825"/>
            <a:ext cx="762000" cy="802968"/>
          </a:xfrm>
          <a:prstGeom prst="rect">
            <a:avLst/>
          </a:prstGeom>
        </p:spPr>
      </p:pic>
      <p:sp>
        <p:nvSpPr>
          <p:cNvPr id="11" name="矩形: 圆角 10"/>
          <p:cNvSpPr/>
          <p:nvPr/>
        </p:nvSpPr>
        <p:spPr>
          <a:xfrm>
            <a:off x="1219200" y="1649075"/>
            <a:ext cx="9753600" cy="4813296"/>
          </a:xfrm>
          <a:prstGeom prst="roundRect">
            <a:avLst>
              <a:gd name="adj" fmla="val 2152"/>
            </a:avLst>
          </a:prstGeom>
          <a:noFill/>
          <a:ln w="15875">
            <a:gradFill>
              <a:gsLst>
                <a:gs pos="46000">
                  <a:schemeClr val="bg1">
                    <a:lumMod val="85000"/>
                  </a:schemeClr>
                </a:gs>
                <a:gs pos="84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8"/>
          <p:cNvSpPr txBox="1"/>
          <p:nvPr/>
        </p:nvSpPr>
        <p:spPr>
          <a:xfrm>
            <a:off x="1409101" y="985735"/>
            <a:ext cx="965799" cy="292339"/>
          </a:xfrm>
          <a:prstGeom prst="rect">
            <a:avLst/>
          </a:prstGeom>
          <a:noFill/>
        </p:spPr>
        <p:txBody>
          <a:bodyPr wrap="square" lIns="121873" tIns="60936" rIns="121873" bIns="60936">
            <a:spAutoFit/>
          </a:bodyPr>
          <a:lstStyle/>
          <a:p>
            <a:pPr lvl="0" algn="dist">
              <a:defRPr/>
            </a:pPr>
            <a:r>
              <a:rPr lang="en-US" altLang="zh-CN" sz="1050" kern="0" dirty="0">
                <a:gradFill>
                  <a:gsLst>
                    <a:gs pos="17000">
                      <a:srgbClr val="E5090D"/>
                    </a:gs>
                    <a:gs pos="72000">
                      <a:srgbClr val="C00000"/>
                    </a:gs>
                  </a:gsLst>
                  <a:lin ang="2700000" scaled="0"/>
                </a:gradFill>
                <a:effectLst>
                  <a:glow rad="127000">
                    <a:prstClr val="white"/>
                  </a:glow>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PREFACE</a:t>
            </a:r>
          </a:p>
        </p:txBody>
      </p:sp>
      <p:sp>
        <p:nvSpPr>
          <p:cNvPr id="17" name="文本框 8"/>
          <p:cNvSpPr txBox="1"/>
          <p:nvPr/>
        </p:nvSpPr>
        <p:spPr>
          <a:xfrm>
            <a:off x="575660" y="715956"/>
            <a:ext cx="1303940" cy="615505"/>
          </a:xfrm>
          <a:prstGeom prst="rect">
            <a:avLst/>
          </a:prstGeom>
          <a:noFill/>
        </p:spPr>
        <p:txBody>
          <a:bodyPr wrap="square" lIns="121873" tIns="60936" rIns="121873" bIns="60936">
            <a:spAutoFit/>
          </a:bodyPr>
          <a:lstStyle/>
          <a:p>
            <a:pPr lvl="0">
              <a:defRPr/>
            </a:pPr>
            <a:r>
              <a:rPr lang="zh-CN" altLang="en-US" sz="3200" kern="0" dirty="0">
                <a:gradFill>
                  <a:gsLst>
                    <a:gs pos="17000">
                      <a:srgbClr val="E5090D"/>
                    </a:gs>
                    <a:gs pos="72000">
                      <a:srgbClr val="C00000"/>
                    </a:gs>
                  </a:gsLst>
                  <a:lin ang="2700000" scaled="0"/>
                </a:gradFill>
                <a:effectLst>
                  <a:glow rad="127000">
                    <a:prstClr val="white"/>
                  </a:glow>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前言</a:t>
            </a:r>
          </a:p>
        </p:txBody>
      </p:sp>
      <p:pic>
        <p:nvPicPr>
          <p:cNvPr id="36" name="图片 35"/>
          <p:cNvPicPr>
            <a:picLocks noChangeAspect="1"/>
          </p:cNvPicPr>
          <p:nvPr/>
        </p:nvPicPr>
        <p:blipFill rotWithShape="1">
          <a:blip r:embed="rId8" cstate="screen"/>
          <a:srcRect/>
          <a:stretch>
            <a:fillRect/>
          </a:stretch>
        </p:blipFill>
        <p:spPr>
          <a:xfrm>
            <a:off x="0" y="2004590"/>
            <a:ext cx="12192000" cy="4853411"/>
          </a:xfrm>
          <a:custGeom>
            <a:avLst/>
            <a:gdLst>
              <a:gd name="connsiteX0" fmla="*/ 0 w 12192000"/>
              <a:gd name="connsiteY0" fmla="*/ 0 h 4853411"/>
              <a:gd name="connsiteX1" fmla="*/ 12192000 w 12192000"/>
              <a:gd name="connsiteY1" fmla="*/ 0 h 4853411"/>
              <a:gd name="connsiteX2" fmla="*/ 12192000 w 12192000"/>
              <a:gd name="connsiteY2" fmla="*/ 4853411 h 4853411"/>
              <a:gd name="connsiteX3" fmla="*/ 0 w 12192000"/>
              <a:gd name="connsiteY3" fmla="*/ 4853411 h 4853411"/>
            </a:gdLst>
            <a:ahLst/>
            <a:cxnLst>
              <a:cxn ang="0">
                <a:pos x="connsiteX0" y="connsiteY0"/>
              </a:cxn>
              <a:cxn ang="0">
                <a:pos x="connsiteX1" y="connsiteY1"/>
              </a:cxn>
              <a:cxn ang="0">
                <a:pos x="connsiteX2" y="connsiteY2"/>
              </a:cxn>
              <a:cxn ang="0">
                <a:pos x="connsiteX3" y="connsiteY3"/>
              </a:cxn>
            </a:cxnLst>
            <a:rect l="l" t="t" r="r" b="b"/>
            <a:pathLst>
              <a:path w="12192000" h="4853411">
                <a:moveTo>
                  <a:pt x="0" y="0"/>
                </a:moveTo>
                <a:lnTo>
                  <a:pt x="12192000" y="0"/>
                </a:lnTo>
                <a:lnTo>
                  <a:pt x="12192000" y="4853411"/>
                </a:lnTo>
                <a:lnTo>
                  <a:pt x="0" y="4853411"/>
                </a:lnTo>
                <a:close/>
              </a:path>
            </a:pathLst>
          </a:custGeom>
        </p:spPr>
      </p:pic>
      <p:sp>
        <p:nvSpPr>
          <p:cNvPr id="33" name="Aitds3-1"/>
          <p:cNvSpPr txBox="1"/>
          <p:nvPr/>
        </p:nvSpPr>
        <p:spPr>
          <a:xfrm>
            <a:off x="3746500" y="2136178"/>
            <a:ext cx="6336444" cy="2639312"/>
          </a:xfrm>
          <a:prstGeom prst="rect">
            <a:avLst/>
          </a:prstGeom>
          <a:noFill/>
        </p:spPr>
        <p:txBody>
          <a:bodyPr wrap="square" rtlCol="0">
            <a:spAutoFit/>
          </a:bodyPr>
          <a:lstStyle/>
          <a:p>
            <a:pPr algn="just" hangingPunct="0">
              <a:lnSpc>
                <a:spcPct val="150000"/>
              </a:lnSpc>
              <a:spcBef>
                <a:spcPts val="0"/>
              </a:spcBef>
            </a:pPr>
            <a:r>
              <a:rPr lang="en-US" altLang="zh-CN"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2021</a:t>
            </a: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年是中国共产党成立</a:t>
            </a:r>
            <a:r>
              <a:rPr lang="en-US" altLang="zh-CN"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100</a:t>
            </a: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周年，从</a:t>
            </a:r>
            <a:r>
              <a:rPr lang="en-US" altLang="zh-CN"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1921</a:t>
            </a: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年成立以来，党已经走过了</a:t>
            </a:r>
            <a:r>
              <a:rPr lang="en-US" altLang="zh-CN"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97</a:t>
            </a: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年艰辛而辉煌 的风雨历程。</a:t>
            </a:r>
            <a:endParaRPr lang="en-US" altLang="zh-CN"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algn="just" hangingPunct="0">
              <a:lnSpc>
                <a:spcPct val="150000"/>
              </a:lnSpc>
              <a:spcBef>
                <a:spcPts val="0"/>
              </a:spcBef>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党的历史是中华民族的独立、解放、繁荣和为中国人民的自由 、民主、幸福而不懈奋斗的历史。</a:t>
            </a:r>
            <a:endParaRPr lang="en-US" altLang="zh-CN"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algn="just" hangingPunct="0">
              <a:lnSpc>
                <a:spcPct val="150000"/>
              </a:lnSpc>
              <a:spcBef>
                <a:spcPts val="0"/>
              </a:spcBef>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这</a:t>
            </a:r>
            <a:r>
              <a:rPr lang="en-US" altLang="zh-CN"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100</a:t>
            </a: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年，是马克思主义基本原理同中国具体实际相结 合、不断推进马克思主义中国化的</a:t>
            </a:r>
            <a:r>
              <a:rPr lang="en-US" altLang="zh-CN"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100</a:t>
            </a: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年，是我们党经受各种风浪考验、不断发展壮大， 不断开创各项事业新局面的</a:t>
            </a:r>
            <a:r>
              <a:rPr lang="en-US" altLang="zh-CN"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100</a:t>
            </a: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年。</a:t>
            </a:r>
          </a:p>
        </p:txBody>
      </p:sp>
      <p:sp>
        <p:nvSpPr>
          <p:cNvPr id="39" name="文本框 8"/>
          <p:cNvSpPr txBox="1"/>
          <p:nvPr/>
        </p:nvSpPr>
        <p:spPr>
          <a:xfrm>
            <a:off x="1617678" y="2278056"/>
            <a:ext cx="2065322" cy="861726"/>
          </a:xfrm>
          <a:prstGeom prst="rect">
            <a:avLst/>
          </a:prstGeom>
          <a:noFill/>
        </p:spPr>
        <p:txBody>
          <a:bodyPr vert="horz" wrap="square" lIns="121873" tIns="60936" rIns="121873" bIns="60936">
            <a:spAutoFit/>
          </a:bodyPr>
          <a:lstStyle/>
          <a:p>
            <a:pPr lvl="0">
              <a:defRPr/>
            </a:pPr>
            <a:r>
              <a:rPr lang="zh-CN" altLang="en-US" sz="2400" kern="0" dirty="0">
                <a:gradFill>
                  <a:gsLst>
                    <a:gs pos="17000">
                      <a:srgbClr val="E5090D"/>
                    </a:gs>
                    <a:gs pos="72000">
                      <a:srgbClr val="C00000"/>
                    </a:gs>
                  </a:gsLst>
                  <a:lin ang="2700000" scaled="0"/>
                </a:gradFill>
                <a:effectLst>
                  <a:glow rad="127000">
                    <a:prstClr val="white"/>
                  </a:glow>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中国共产党成立</a:t>
            </a:r>
            <a:r>
              <a:rPr lang="en-US" altLang="zh-CN" sz="2400" kern="0" dirty="0">
                <a:gradFill>
                  <a:gsLst>
                    <a:gs pos="17000">
                      <a:srgbClr val="E5090D"/>
                    </a:gs>
                    <a:gs pos="72000">
                      <a:srgbClr val="C00000"/>
                    </a:gs>
                  </a:gsLst>
                  <a:lin ang="2700000" scaled="0"/>
                </a:gradFill>
                <a:effectLst>
                  <a:glow rad="127000">
                    <a:prstClr val="white"/>
                  </a:glow>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100</a:t>
            </a:r>
            <a:r>
              <a:rPr lang="zh-CN" altLang="en-US" sz="2400" kern="0" dirty="0">
                <a:gradFill>
                  <a:gsLst>
                    <a:gs pos="17000">
                      <a:srgbClr val="E5090D"/>
                    </a:gs>
                    <a:gs pos="72000">
                      <a:srgbClr val="C00000"/>
                    </a:gs>
                  </a:gsLst>
                  <a:lin ang="2700000" scaled="0"/>
                </a:gradFill>
                <a:effectLst>
                  <a:glow rad="127000">
                    <a:prstClr val="white"/>
                  </a:glow>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周年</a:t>
            </a:r>
          </a:p>
        </p:txBody>
      </p:sp>
      <p:sp>
        <p:nvSpPr>
          <p:cNvPr id="9" name="文本框 8"/>
          <p:cNvSpPr txBox="1"/>
          <p:nvPr/>
        </p:nvSpPr>
        <p:spPr>
          <a:xfrm>
            <a:off x="3258105" y="390617"/>
            <a:ext cx="3844031" cy="369332"/>
          </a:xfrm>
          <a:prstGeom prst="rect">
            <a:avLst/>
          </a:prstGeom>
          <a:noFill/>
        </p:spPr>
        <p:txBody>
          <a:bodyPr wrap="square" rtlCol="0">
            <a:spAutoFit/>
          </a:bodyPr>
          <a:lstStyle/>
          <a:p>
            <a:r>
              <a:rPr lang="en-US" altLang="zh-CN" dirty="0">
                <a:solidFill>
                  <a:srgbClr val="FFFFFF"/>
                </a:solidFill>
              </a:rPr>
              <a:t>https://www.ypppt.com/</a:t>
            </a:r>
            <a:endParaRPr lang="zh-CN" altLang="en-US"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outVertical)">
                                      <p:cBhvr>
                                        <p:cTn id="13" dur="500"/>
                                        <p:tgtEl>
                                          <p:spTgt spid="15"/>
                                        </p:tgtEl>
                                      </p:cBhvr>
                                    </p:animEffect>
                                  </p:childTnLst>
                                </p:cTn>
                              </p:par>
                              <p:par>
                                <p:cTn id="14" presetID="53" presetClass="entr" presetSubtype="16"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p:cTn id="23" dur="500" fill="hold"/>
                                        <p:tgtEl>
                                          <p:spTgt spid="46"/>
                                        </p:tgtEl>
                                        <p:attrNameLst>
                                          <p:attrName>ppt_w</p:attrName>
                                        </p:attrNameLst>
                                      </p:cBhvr>
                                      <p:tavLst>
                                        <p:tav tm="0">
                                          <p:val>
                                            <p:fltVal val="0"/>
                                          </p:val>
                                        </p:tav>
                                        <p:tav tm="100000">
                                          <p:val>
                                            <p:strVal val="#ppt_w"/>
                                          </p:val>
                                        </p:tav>
                                      </p:tavLst>
                                    </p:anim>
                                    <p:anim calcmode="lin" valueType="num">
                                      <p:cBhvr>
                                        <p:cTn id="24" dur="500" fill="hold"/>
                                        <p:tgtEl>
                                          <p:spTgt spid="46"/>
                                        </p:tgtEl>
                                        <p:attrNameLst>
                                          <p:attrName>ppt_h</p:attrName>
                                        </p:attrNameLst>
                                      </p:cBhvr>
                                      <p:tavLst>
                                        <p:tav tm="0">
                                          <p:val>
                                            <p:fltVal val="0"/>
                                          </p:val>
                                        </p:tav>
                                        <p:tav tm="100000">
                                          <p:val>
                                            <p:strVal val="#ppt_h"/>
                                          </p:val>
                                        </p:tav>
                                      </p:tavLst>
                                    </p:anim>
                                    <p:animEffect transition="in" filter="fade">
                                      <p:cBhvr>
                                        <p:cTn id="25" dur="500"/>
                                        <p:tgtEl>
                                          <p:spTgt spid="4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53" presetClass="entr" presetSubtype="16"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100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42"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animBg="1"/>
      <p:bldP spid="46" grpId="0"/>
      <p:bldP spid="17" grpId="0"/>
      <p:bldP spid="33"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3"/>
                </p:custDataLst>
              </p:nvPr>
            </p:nvPicPr>
            <p:blipFill>
              <a:blip r:embed="rId7" cstate="screen"/>
              <a:stretch>
                <a:fillRect/>
              </a:stretch>
            </p:blipFill>
            <p:spPr>
              <a:xfrm>
                <a:off x="5376427" y="1953018"/>
                <a:ext cx="1439146" cy="376854"/>
              </a:xfrm>
              <a:prstGeom prst="rect">
                <a:avLst/>
              </a:prstGeom>
            </p:spPr>
          </p:pic>
          <p:cxnSp>
            <p:nvCxnSpPr>
              <p:cNvPr id="44" name="PA-直接连接符 5"/>
              <p:cNvCxnSpPr/>
              <p:nvPr>
                <p:custDataLst>
                  <p:tags r:id="rId4"/>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5"/>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第二部分</a:t>
              </a:r>
            </a:p>
          </p:txBody>
        </p:sp>
        <p:pic>
          <p:nvPicPr>
            <p:cNvPr id="10" name="图片 9"/>
            <p:cNvPicPr>
              <a:picLocks noChangeAspect="1"/>
            </p:cNvPicPr>
            <p:nvPr/>
          </p:nvPicPr>
          <p:blipFill>
            <a:blip r:embed="rId8"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 土地革命战争时期的革命活动</a:t>
            </a:r>
          </a:p>
        </p:txBody>
      </p:sp>
      <p:sp>
        <p:nvSpPr>
          <p:cNvPr id="132" name="矩形 131"/>
          <p:cNvSpPr/>
          <p:nvPr>
            <p:custDataLst>
              <p:tags r:id="rId1"/>
            </p:custDataLst>
          </p:nvPr>
        </p:nvSpPr>
        <p:spPr>
          <a:xfrm>
            <a:off x="900703" y="2378981"/>
            <a:ext cx="4411036" cy="412805"/>
          </a:xfrm>
          <a:prstGeom prst="rect">
            <a:avLst/>
          </a:prstGeom>
          <a:noFill/>
        </p:spPr>
        <p:txBody>
          <a:bodyPr wrap="square" lIns="0" tIns="0" rIns="0" bIns="0" rtlCol="0" anchor="t" anchorCtr="0">
            <a:spAutoFit/>
          </a:bodyPr>
          <a:lstStyle/>
          <a:p>
            <a:pPr marL="0" marR="0" lvl="0" indent="0" defTabSz="1216660" rtl="0" eaLnBrk="1" fontAlgn="auto" latinLnBrk="0" hangingPunct="1">
              <a:lnSpc>
                <a:spcPct val="150000"/>
              </a:lnSpc>
              <a:spcBef>
                <a:spcPct val="20000"/>
              </a:spcBef>
              <a:spcAft>
                <a:spcPts val="0"/>
              </a:spcAft>
              <a:buClrTx/>
              <a:buSzTx/>
              <a:buFontTx/>
              <a:buNone/>
              <a:defRPr/>
            </a:pPr>
            <a:r>
              <a:rPr lang="zh-CN" altLang="en-US"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和平解决西安事变</a:t>
            </a:r>
          </a:p>
        </p:txBody>
      </p:sp>
      <p:grpSp>
        <p:nvGrpSpPr>
          <p:cNvPr id="17" name="组合 16"/>
          <p:cNvGrpSpPr/>
          <p:nvPr/>
        </p:nvGrpSpPr>
        <p:grpSpPr>
          <a:xfrm>
            <a:off x="639206" y="3162300"/>
            <a:ext cx="7692040" cy="2806700"/>
            <a:chOff x="639206" y="3314700"/>
            <a:chExt cx="7692040" cy="2806700"/>
          </a:xfrm>
        </p:grpSpPr>
        <p:sp>
          <p:nvSpPr>
            <p:cNvPr id="29" name="矩形: 圆角 28"/>
            <p:cNvSpPr/>
            <p:nvPr/>
          </p:nvSpPr>
          <p:spPr>
            <a:xfrm flipH="1">
              <a:off x="639206" y="3314700"/>
              <a:ext cx="7692040" cy="2806700"/>
            </a:xfrm>
            <a:prstGeom prst="roundRect">
              <a:avLst>
                <a:gd name="adj" fmla="val 4167"/>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endParaRPr>
            </a:p>
          </p:txBody>
        </p:sp>
        <p:sp>
          <p:nvSpPr>
            <p:cNvPr id="133" name="矩形 132"/>
            <p:cNvSpPr/>
            <p:nvPr>
              <p:custDataLst>
                <p:tags r:id="rId2"/>
              </p:custDataLst>
            </p:nvPr>
          </p:nvSpPr>
          <p:spPr>
            <a:xfrm>
              <a:off x="953563" y="3814277"/>
              <a:ext cx="5193237" cy="1807546"/>
            </a:xfrm>
            <a:prstGeom prst="rect">
              <a:avLst/>
            </a:prstGeom>
            <a:noFill/>
          </p:spPr>
          <p:txBody>
            <a:bodyPr wrap="square" lIns="0" tIns="0" rIns="0" bIns="0" rtlCol="0" anchor="t" anchorCtr="0">
              <a:spAutoFit/>
            </a:bodyPr>
            <a:lstStyle/>
            <a:p>
              <a:pPr marR="0" lvl="0" algn="just" defTabSz="1216660" rtl="0" eaLnBrk="1" fontAlgn="auto" latinLnBrk="0" hangingPunct="1">
                <a:lnSpc>
                  <a:spcPct val="150000"/>
                </a:lnSpc>
                <a:spcBef>
                  <a:spcPct val="20000"/>
                </a:spcBef>
                <a:spcAft>
                  <a:spcPts val="0"/>
                </a:spcAft>
                <a:buClrTx/>
                <a:buSzTx/>
                <a:defRPr/>
              </a:pP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1936</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12</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月，张学良和杨虎城在多次要求蒋介石联共抗日，“哭谏”无效后，毅然决定采取军事行动，于</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12</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日清晨在华清池扣留了蒋介石，囚禁了十几名国民党军政大员，并随即提出改组南京政府、停止一切内战等八项抗日救国主张。这就是震惊中外的西安事变。</a:t>
              </a:r>
            </a:p>
          </p:txBody>
        </p:sp>
      </p:grpSp>
      <p:sp>
        <p:nvSpPr>
          <p:cNvPr id="12" name="矩形: 圆角 11"/>
          <p:cNvSpPr/>
          <p:nvPr/>
        </p:nvSpPr>
        <p:spPr>
          <a:xfrm>
            <a:off x="3034303" y="2402605"/>
            <a:ext cx="2731497" cy="416357"/>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宋体 Heavy" panose="02020900000000000000" pitchFamily="18" charset="-122"/>
                <a:ea typeface="思源宋体 Heavy" panose="02020900000000000000" pitchFamily="18" charset="-122"/>
              </a:rPr>
              <a:t>1936</a:t>
            </a:r>
            <a:r>
              <a:rPr lang="zh-CN" altLang="en-US" sz="2400" dirty="0">
                <a:solidFill>
                  <a:schemeClr val="bg1"/>
                </a:solidFill>
                <a:latin typeface="思源宋体 Heavy" panose="02020900000000000000" pitchFamily="18" charset="-122"/>
                <a:ea typeface="思源宋体 Heavy" panose="02020900000000000000" pitchFamily="18" charset="-122"/>
              </a:rPr>
              <a:t>年</a:t>
            </a:r>
            <a:r>
              <a:rPr lang="en-US" altLang="zh-CN" sz="2400" dirty="0">
                <a:solidFill>
                  <a:schemeClr val="bg1"/>
                </a:solidFill>
                <a:latin typeface="思源宋体 Heavy" panose="02020900000000000000" pitchFamily="18" charset="-122"/>
                <a:ea typeface="思源宋体 Heavy" panose="02020900000000000000" pitchFamily="18" charset="-122"/>
              </a:rPr>
              <a:t>12</a:t>
            </a:r>
            <a:r>
              <a:rPr lang="zh-CN" altLang="en-US" sz="2400" dirty="0">
                <a:solidFill>
                  <a:schemeClr val="bg1"/>
                </a:solidFill>
                <a:latin typeface="思源宋体 Heavy" panose="02020900000000000000" pitchFamily="18" charset="-122"/>
                <a:ea typeface="思源宋体 Heavy" panose="02020900000000000000" pitchFamily="18" charset="-122"/>
              </a:rPr>
              <a:t>月</a:t>
            </a:r>
          </a:p>
        </p:txBody>
      </p:sp>
      <p:grpSp>
        <p:nvGrpSpPr>
          <p:cNvPr id="16" name="组合 15"/>
          <p:cNvGrpSpPr/>
          <p:nvPr/>
        </p:nvGrpSpPr>
        <p:grpSpPr>
          <a:xfrm flipH="1">
            <a:off x="8650555" y="3129266"/>
            <a:ext cx="2525445" cy="2525445"/>
            <a:chOff x="1729055" y="2722866"/>
            <a:chExt cx="2895600" cy="2895600"/>
          </a:xfrm>
        </p:grpSpPr>
        <p:sp>
          <p:nvSpPr>
            <p:cNvPr id="26" name="椭圆 25"/>
            <p:cNvSpPr/>
            <p:nvPr/>
          </p:nvSpPr>
          <p:spPr>
            <a:xfrm rot="5400000">
              <a:off x="1729055" y="2722866"/>
              <a:ext cx="2895600" cy="2895600"/>
            </a:xfrm>
            <a:prstGeom prst="ellipse">
              <a:avLst/>
            </a:prstGeom>
            <a:gradFill>
              <a:gsLst>
                <a:gs pos="100000">
                  <a:srgbClr val="E83D32">
                    <a:alpha val="0"/>
                  </a:srgbClr>
                </a:gs>
                <a:gs pos="39000">
                  <a:srgbClr val="E83D32">
                    <a:alpha val="3000"/>
                  </a:srgbClr>
                </a:gs>
              </a:gsLst>
              <a:lin ang="5400000" scaled="0"/>
            </a:gradFill>
            <a:ln>
              <a:gradFill>
                <a:gsLst>
                  <a:gs pos="0">
                    <a:srgbClr val="940000"/>
                  </a:gs>
                  <a:gs pos="100000">
                    <a:srgbClr val="E83D3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2253267" y="3247078"/>
              <a:ext cx="1847177" cy="1847177"/>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西安事变</a:t>
              </a:r>
            </a:p>
          </p:txBody>
        </p:sp>
      </p:grpSp>
      <p:sp>
        <p:nvSpPr>
          <p:cNvPr id="18" name="椭圆 17"/>
          <p:cNvSpPr/>
          <p:nvPr/>
        </p:nvSpPr>
        <p:spPr>
          <a:xfrm>
            <a:off x="8585200" y="3276600"/>
            <a:ext cx="254000" cy="2540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sp>
        <p:nvSpPr>
          <p:cNvPr id="33" name="椭圆 32"/>
          <p:cNvSpPr/>
          <p:nvPr/>
        </p:nvSpPr>
        <p:spPr>
          <a:xfrm>
            <a:off x="9245600" y="5651500"/>
            <a:ext cx="203200" cy="2032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nvGrpSpPr>
          <p:cNvPr id="20" name="组合 19"/>
          <p:cNvGrpSpPr/>
          <p:nvPr/>
        </p:nvGrpSpPr>
        <p:grpSpPr>
          <a:xfrm>
            <a:off x="10678771" y="3271361"/>
            <a:ext cx="856140" cy="856140"/>
            <a:chOff x="10678771" y="3271361"/>
            <a:chExt cx="856140" cy="856140"/>
          </a:xfrm>
        </p:grpSpPr>
        <p:sp>
          <p:nvSpPr>
            <p:cNvPr id="32" name="椭圆 31"/>
            <p:cNvSpPr/>
            <p:nvPr/>
          </p:nvSpPr>
          <p:spPr>
            <a:xfrm>
              <a:off x="10756900" y="3390900"/>
              <a:ext cx="698500" cy="6985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pic>
          <p:nvPicPr>
            <p:cNvPr id="34" name="图片 33"/>
            <p:cNvPicPr>
              <a:picLocks noChangeAspect="1"/>
            </p:cNvPicPr>
            <p:nvPr/>
          </p:nvPicPr>
          <p:blipFill>
            <a:blip r:embed="rId9" cstate="screen"/>
            <a:stretch>
              <a:fillRect/>
            </a:stretch>
          </p:blipFill>
          <p:spPr>
            <a:xfrm>
              <a:off x="10678771" y="3271361"/>
              <a:ext cx="856140" cy="856140"/>
            </a:xfrm>
            <a:prstGeom prst="rect">
              <a:avLst/>
            </a:prstGeom>
          </p:spPr>
        </p:pic>
      </p:grpSp>
      <p:pic>
        <p:nvPicPr>
          <p:cNvPr id="21" name="图片 20"/>
          <p:cNvPicPr>
            <a:picLocks noChangeAspect="1"/>
          </p:cNvPicPr>
          <p:nvPr/>
        </p:nvPicPr>
        <p:blipFill>
          <a:blip r:embed="rId10" cstate="screen"/>
          <a:stretch>
            <a:fillRect/>
          </a:stretch>
        </p:blipFill>
        <p:spPr>
          <a:xfrm>
            <a:off x="6197600" y="3378200"/>
            <a:ext cx="2171700" cy="2171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barn(inVertical)">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32"/>
                                        </p:tgtEl>
                                        <p:attrNameLst>
                                          <p:attrName>style.visibility</p:attrName>
                                        </p:attrNameLst>
                                      </p:cBhvr>
                                      <p:to>
                                        <p:strVal val="visible"/>
                                      </p:to>
                                    </p:set>
                                    <p:anim calcmode="lin" valueType="num">
                                      <p:cBhvr>
                                        <p:cTn id="24" dur="500" fill="hold"/>
                                        <p:tgtEl>
                                          <p:spTgt spid="132"/>
                                        </p:tgtEl>
                                        <p:attrNameLst>
                                          <p:attrName>ppt_w</p:attrName>
                                        </p:attrNameLst>
                                      </p:cBhvr>
                                      <p:tavLst>
                                        <p:tav tm="0">
                                          <p:val>
                                            <p:fltVal val="0"/>
                                          </p:val>
                                        </p:tav>
                                        <p:tav tm="100000">
                                          <p:val>
                                            <p:strVal val="#ppt_w"/>
                                          </p:val>
                                        </p:tav>
                                      </p:tavLst>
                                    </p:anim>
                                    <p:anim calcmode="lin" valueType="num">
                                      <p:cBhvr>
                                        <p:cTn id="25" dur="500" fill="hold"/>
                                        <p:tgtEl>
                                          <p:spTgt spid="132"/>
                                        </p:tgtEl>
                                        <p:attrNameLst>
                                          <p:attrName>ppt_h</p:attrName>
                                        </p:attrNameLst>
                                      </p:cBhvr>
                                      <p:tavLst>
                                        <p:tav tm="0">
                                          <p:val>
                                            <p:fltVal val="0"/>
                                          </p:val>
                                        </p:tav>
                                        <p:tav tm="100000">
                                          <p:val>
                                            <p:strVal val="#ppt_h"/>
                                          </p:val>
                                        </p:tav>
                                      </p:tavLst>
                                    </p:anim>
                                    <p:animEffect transition="in" filter="fade">
                                      <p:cBhvr>
                                        <p:cTn id="26" dur="500"/>
                                        <p:tgtEl>
                                          <p:spTgt spid="13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1000" fill="hold"/>
                                        <p:tgtEl>
                                          <p:spTgt spid="16"/>
                                        </p:tgtEl>
                                        <p:attrNameLst>
                                          <p:attrName>ppt_w</p:attrName>
                                        </p:attrNameLst>
                                      </p:cBhvr>
                                      <p:tavLst>
                                        <p:tav tm="0">
                                          <p:val>
                                            <p:fltVal val="0"/>
                                          </p:val>
                                        </p:tav>
                                        <p:tav tm="100000">
                                          <p:val>
                                            <p:strVal val="#ppt_w"/>
                                          </p:val>
                                        </p:tav>
                                      </p:tavLst>
                                    </p:anim>
                                    <p:anim calcmode="lin" valueType="num">
                                      <p:cBhvr>
                                        <p:cTn id="37" dur="1000" fill="hold"/>
                                        <p:tgtEl>
                                          <p:spTgt spid="16"/>
                                        </p:tgtEl>
                                        <p:attrNameLst>
                                          <p:attrName>ppt_h</p:attrName>
                                        </p:attrNameLst>
                                      </p:cBhvr>
                                      <p:tavLst>
                                        <p:tav tm="0">
                                          <p:val>
                                            <p:fltVal val="0"/>
                                          </p:val>
                                        </p:tav>
                                        <p:tav tm="100000">
                                          <p:val>
                                            <p:strVal val="#ppt_h"/>
                                          </p:val>
                                        </p:tav>
                                      </p:tavLst>
                                    </p:anim>
                                    <p:anim calcmode="lin" valueType="num">
                                      <p:cBhvr>
                                        <p:cTn id="38" dur="1000" fill="hold"/>
                                        <p:tgtEl>
                                          <p:spTgt spid="16"/>
                                        </p:tgtEl>
                                        <p:attrNameLst>
                                          <p:attrName>style.rotation</p:attrName>
                                        </p:attrNameLst>
                                      </p:cBhvr>
                                      <p:tavLst>
                                        <p:tav tm="0">
                                          <p:val>
                                            <p:fltVal val="90"/>
                                          </p:val>
                                        </p:tav>
                                        <p:tav tm="100000">
                                          <p:val>
                                            <p:fltVal val="0"/>
                                          </p:val>
                                        </p:tav>
                                      </p:tavLst>
                                    </p:anim>
                                    <p:animEffect transition="in" filter="fade">
                                      <p:cBhvr>
                                        <p:cTn id="39" dur="1000"/>
                                        <p:tgtEl>
                                          <p:spTgt spid="16"/>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 calcmode="lin" valueType="num">
                                      <p:cBhvr>
                                        <p:cTn id="44" dur="1000" fill="hold"/>
                                        <p:tgtEl>
                                          <p:spTgt spid="18"/>
                                        </p:tgtEl>
                                        <p:attrNameLst>
                                          <p:attrName>style.rotation</p:attrName>
                                        </p:attrNameLst>
                                      </p:cBhvr>
                                      <p:tavLst>
                                        <p:tav tm="0">
                                          <p:val>
                                            <p:fltVal val="90"/>
                                          </p:val>
                                        </p:tav>
                                        <p:tav tm="100000">
                                          <p:val>
                                            <p:fltVal val="0"/>
                                          </p:val>
                                        </p:tav>
                                      </p:tavLst>
                                    </p:anim>
                                    <p:animEffect transition="in" filter="fade">
                                      <p:cBhvr>
                                        <p:cTn id="45" dur="1000"/>
                                        <p:tgtEl>
                                          <p:spTgt spid="18"/>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p:cTn id="48" dur="1000" fill="hold"/>
                                        <p:tgtEl>
                                          <p:spTgt spid="33"/>
                                        </p:tgtEl>
                                        <p:attrNameLst>
                                          <p:attrName>ppt_w</p:attrName>
                                        </p:attrNameLst>
                                      </p:cBhvr>
                                      <p:tavLst>
                                        <p:tav tm="0">
                                          <p:val>
                                            <p:fltVal val="0"/>
                                          </p:val>
                                        </p:tav>
                                        <p:tav tm="100000">
                                          <p:val>
                                            <p:strVal val="#ppt_w"/>
                                          </p:val>
                                        </p:tav>
                                      </p:tavLst>
                                    </p:anim>
                                    <p:anim calcmode="lin" valueType="num">
                                      <p:cBhvr>
                                        <p:cTn id="49" dur="1000" fill="hold"/>
                                        <p:tgtEl>
                                          <p:spTgt spid="33"/>
                                        </p:tgtEl>
                                        <p:attrNameLst>
                                          <p:attrName>ppt_h</p:attrName>
                                        </p:attrNameLst>
                                      </p:cBhvr>
                                      <p:tavLst>
                                        <p:tav tm="0">
                                          <p:val>
                                            <p:fltVal val="0"/>
                                          </p:val>
                                        </p:tav>
                                        <p:tav tm="100000">
                                          <p:val>
                                            <p:strVal val="#ppt_h"/>
                                          </p:val>
                                        </p:tav>
                                      </p:tavLst>
                                    </p:anim>
                                    <p:anim calcmode="lin" valueType="num">
                                      <p:cBhvr>
                                        <p:cTn id="50" dur="1000" fill="hold"/>
                                        <p:tgtEl>
                                          <p:spTgt spid="33"/>
                                        </p:tgtEl>
                                        <p:attrNameLst>
                                          <p:attrName>style.rotation</p:attrName>
                                        </p:attrNameLst>
                                      </p:cBhvr>
                                      <p:tavLst>
                                        <p:tav tm="0">
                                          <p:val>
                                            <p:fltVal val="90"/>
                                          </p:val>
                                        </p:tav>
                                        <p:tav tm="100000">
                                          <p:val>
                                            <p:fltVal val="0"/>
                                          </p:val>
                                        </p:tav>
                                      </p:tavLst>
                                    </p:anim>
                                    <p:animEffect transition="in" filter="fade">
                                      <p:cBhvr>
                                        <p:cTn id="51" dur="1000"/>
                                        <p:tgtEl>
                                          <p:spTgt spid="33"/>
                                        </p:tgtEl>
                                      </p:cBhvr>
                                    </p:animEffect>
                                  </p:childTnLst>
                                </p:cTn>
                              </p:par>
                              <p:par>
                                <p:cTn id="52" presetID="31"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1000" fill="hold"/>
                                        <p:tgtEl>
                                          <p:spTgt spid="20"/>
                                        </p:tgtEl>
                                        <p:attrNameLst>
                                          <p:attrName>ppt_w</p:attrName>
                                        </p:attrNameLst>
                                      </p:cBhvr>
                                      <p:tavLst>
                                        <p:tav tm="0">
                                          <p:val>
                                            <p:fltVal val="0"/>
                                          </p:val>
                                        </p:tav>
                                        <p:tav tm="100000">
                                          <p:val>
                                            <p:strVal val="#ppt_w"/>
                                          </p:val>
                                        </p:tav>
                                      </p:tavLst>
                                    </p:anim>
                                    <p:anim calcmode="lin" valueType="num">
                                      <p:cBhvr>
                                        <p:cTn id="55" dur="1000" fill="hold"/>
                                        <p:tgtEl>
                                          <p:spTgt spid="20"/>
                                        </p:tgtEl>
                                        <p:attrNameLst>
                                          <p:attrName>ppt_h</p:attrName>
                                        </p:attrNameLst>
                                      </p:cBhvr>
                                      <p:tavLst>
                                        <p:tav tm="0">
                                          <p:val>
                                            <p:fltVal val="0"/>
                                          </p:val>
                                        </p:tav>
                                        <p:tav tm="100000">
                                          <p:val>
                                            <p:strVal val="#ppt_h"/>
                                          </p:val>
                                        </p:tav>
                                      </p:tavLst>
                                    </p:anim>
                                    <p:anim calcmode="lin" valueType="num">
                                      <p:cBhvr>
                                        <p:cTn id="56" dur="1000" fill="hold"/>
                                        <p:tgtEl>
                                          <p:spTgt spid="20"/>
                                        </p:tgtEl>
                                        <p:attrNameLst>
                                          <p:attrName>style.rotation</p:attrName>
                                        </p:attrNameLst>
                                      </p:cBhvr>
                                      <p:tavLst>
                                        <p:tav tm="0">
                                          <p:val>
                                            <p:fltVal val="90"/>
                                          </p:val>
                                        </p:tav>
                                        <p:tav tm="100000">
                                          <p:val>
                                            <p:fltVal val="0"/>
                                          </p:val>
                                        </p:tav>
                                      </p:tavLst>
                                    </p:anim>
                                    <p:animEffect transition="in" filter="fade">
                                      <p:cBhvr>
                                        <p:cTn id="57" dur="10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1000"/>
                                        <p:tgtEl>
                                          <p:spTgt spid="17"/>
                                        </p:tgtEl>
                                      </p:cBhvr>
                                    </p:animEffect>
                                    <p:anim calcmode="lin" valueType="num">
                                      <p:cBhvr>
                                        <p:cTn id="68" dur="1000" fill="hold"/>
                                        <p:tgtEl>
                                          <p:spTgt spid="17"/>
                                        </p:tgtEl>
                                        <p:attrNameLst>
                                          <p:attrName>ppt_x</p:attrName>
                                        </p:attrNameLst>
                                      </p:cBhvr>
                                      <p:tavLst>
                                        <p:tav tm="0">
                                          <p:val>
                                            <p:strVal val="#ppt_x"/>
                                          </p:val>
                                        </p:tav>
                                        <p:tav tm="100000">
                                          <p:val>
                                            <p:strVal val="#ppt_x"/>
                                          </p:val>
                                        </p:tav>
                                      </p:tavLst>
                                    </p:anim>
                                    <p:anim calcmode="lin" valueType="num">
                                      <p:cBhvr>
                                        <p:cTn id="6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32" grpId="0"/>
      <p:bldP spid="12" grpId="0" animBg="1"/>
      <p:bldP spid="18" grpId="0"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3"/>
                </p:custDataLst>
              </p:nvPr>
            </p:nvPicPr>
            <p:blipFill>
              <a:blip r:embed="rId7" cstate="screen"/>
              <a:stretch>
                <a:fillRect/>
              </a:stretch>
            </p:blipFill>
            <p:spPr>
              <a:xfrm>
                <a:off x="5376427" y="1953018"/>
                <a:ext cx="1439146" cy="376854"/>
              </a:xfrm>
              <a:prstGeom prst="rect">
                <a:avLst/>
              </a:prstGeom>
            </p:spPr>
          </p:pic>
          <p:cxnSp>
            <p:nvCxnSpPr>
              <p:cNvPr id="44" name="PA-直接连接符 5"/>
              <p:cNvCxnSpPr/>
              <p:nvPr>
                <p:custDataLst>
                  <p:tags r:id="rId4"/>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5"/>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第二部分</a:t>
              </a:r>
            </a:p>
          </p:txBody>
        </p:sp>
        <p:pic>
          <p:nvPicPr>
            <p:cNvPr id="10" name="图片 9"/>
            <p:cNvPicPr>
              <a:picLocks noChangeAspect="1"/>
            </p:cNvPicPr>
            <p:nvPr/>
          </p:nvPicPr>
          <p:blipFill>
            <a:blip r:embed="rId8"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中国共产党在抗日战争时期的革命历史</a:t>
            </a:r>
          </a:p>
        </p:txBody>
      </p:sp>
      <p:sp>
        <p:nvSpPr>
          <p:cNvPr id="132" name="矩形 131"/>
          <p:cNvSpPr/>
          <p:nvPr>
            <p:custDataLst>
              <p:tags r:id="rId1"/>
            </p:custDataLst>
          </p:nvPr>
        </p:nvSpPr>
        <p:spPr>
          <a:xfrm>
            <a:off x="900703" y="2442481"/>
            <a:ext cx="4411036" cy="412805"/>
          </a:xfrm>
          <a:prstGeom prst="rect">
            <a:avLst/>
          </a:prstGeom>
          <a:noFill/>
        </p:spPr>
        <p:txBody>
          <a:bodyPr wrap="square" lIns="0" tIns="0" rIns="0" bIns="0" rtlCol="0" anchor="t" anchorCtr="0">
            <a:spAutoFit/>
          </a:bodyPr>
          <a:lstStyle/>
          <a:p>
            <a:pPr marL="0" marR="0" lvl="0" indent="0" defTabSz="1216660" rtl="0" eaLnBrk="1" fontAlgn="auto" latinLnBrk="0" hangingPunct="1">
              <a:lnSpc>
                <a:spcPct val="150000"/>
              </a:lnSpc>
              <a:spcBef>
                <a:spcPct val="20000"/>
              </a:spcBef>
              <a:spcAft>
                <a:spcPts val="0"/>
              </a:spcAft>
              <a:buClrTx/>
              <a:buSzTx/>
              <a:buFontTx/>
              <a:buNone/>
              <a:defRPr/>
            </a:pPr>
            <a:r>
              <a:rPr lang="zh-CN" altLang="en-US"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平型关大捷</a:t>
            </a:r>
          </a:p>
        </p:txBody>
      </p:sp>
      <p:sp>
        <p:nvSpPr>
          <p:cNvPr id="133" name="矩形 132"/>
          <p:cNvSpPr/>
          <p:nvPr>
            <p:custDataLst>
              <p:tags r:id="rId2"/>
            </p:custDataLst>
          </p:nvPr>
        </p:nvSpPr>
        <p:spPr>
          <a:xfrm>
            <a:off x="928163" y="3331677"/>
            <a:ext cx="10654237" cy="2275366"/>
          </a:xfrm>
          <a:prstGeom prst="rect">
            <a:avLst/>
          </a:prstGeom>
          <a:noFill/>
        </p:spPr>
        <p:txBody>
          <a:bodyPr wrap="square" lIns="0" tIns="0" rIns="0" bIns="0" rtlCol="0" anchor="t" anchorCtr="0">
            <a:spAutoFit/>
          </a:bodyPr>
          <a:lstStyle/>
          <a:p>
            <a:pPr marR="0" lvl="0" algn="just" defTabSz="1216660" rtl="0" eaLnBrk="1" fontAlgn="auto" latinLnBrk="0" hangingPunct="1">
              <a:lnSpc>
                <a:spcPct val="150000"/>
              </a:lnSpc>
              <a:spcBef>
                <a:spcPct val="20000"/>
              </a:spcBef>
              <a:spcAft>
                <a:spcPts val="0"/>
              </a:spcAft>
              <a:buClrTx/>
              <a:buSzTx/>
              <a:defRPr/>
            </a:pP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1937</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9</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23</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日，一一五师主力以一个团和骑兵营的兵力伸向灵丘方向，牵制与打击日军增援部队，以三个团兵力冒雨埋伏在平型关东北公路两侧山地，待机歼敌。</a:t>
            </a:r>
            <a:endPar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endParaRPr>
          </a:p>
          <a:p>
            <a:pPr marR="0" lvl="0" algn="just" defTabSz="1216660" rtl="0" eaLnBrk="1" fontAlgn="auto" latinLnBrk="0" hangingPunct="1">
              <a:lnSpc>
                <a:spcPct val="150000"/>
              </a:lnSpc>
              <a:spcBef>
                <a:spcPct val="20000"/>
              </a:spcBef>
              <a:spcAft>
                <a:spcPts val="0"/>
              </a:spcAft>
              <a:buClrTx/>
              <a:buSzTx/>
              <a:defRPr/>
            </a:pP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25</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日拂晓，敌精锐部队板垣师团一部进入预伏地区，八路军立即发起攻击。经过</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小时激战，我军歼灭日军</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1000</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余人，击毁汽车</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100</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余辆，并缴获了大量武器和军用物资，取得了抗战以来歼灭战的第一个胜利。</a:t>
            </a:r>
            <a:endPar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endParaRPr>
          </a:p>
          <a:p>
            <a:pPr marR="0" lvl="0" algn="just" defTabSz="1216660" rtl="0" eaLnBrk="1" fontAlgn="auto" latinLnBrk="0" hangingPunct="1">
              <a:lnSpc>
                <a:spcPct val="150000"/>
              </a:lnSpc>
              <a:spcBef>
                <a:spcPct val="20000"/>
              </a:spcBef>
              <a:spcAft>
                <a:spcPts val="0"/>
              </a:spcAft>
              <a:buClrTx/>
              <a:buSzTx/>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这是八路军首战告捷、举世闻名的战斗，它打破了“日军不可战胜”的神话，鼓舞了全国军民抗战必胜的信心，提高了中国共产党和八路军在全国军民中的威信。</a:t>
            </a:r>
          </a:p>
        </p:txBody>
      </p:sp>
      <p:sp>
        <p:nvSpPr>
          <p:cNvPr id="12" name="矩形: 圆角 11"/>
          <p:cNvSpPr/>
          <p:nvPr/>
        </p:nvSpPr>
        <p:spPr>
          <a:xfrm>
            <a:off x="2424703" y="2466105"/>
            <a:ext cx="9157697" cy="416357"/>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宋体 Heavy" panose="02020900000000000000" pitchFamily="18" charset="-122"/>
                <a:ea typeface="思源宋体 Heavy" panose="02020900000000000000" pitchFamily="18" charset="-122"/>
              </a:rPr>
              <a:t>1937</a:t>
            </a:r>
            <a:r>
              <a:rPr lang="zh-CN" altLang="en-US" sz="2400" dirty="0">
                <a:solidFill>
                  <a:schemeClr val="bg1"/>
                </a:solidFill>
                <a:latin typeface="思源宋体 Heavy" panose="02020900000000000000" pitchFamily="18" charset="-122"/>
                <a:ea typeface="思源宋体 Heavy" panose="02020900000000000000" pitchFamily="18" charset="-122"/>
              </a:rPr>
              <a:t>年</a:t>
            </a:r>
            <a:r>
              <a:rPr lang="en-US" altLang="zh-CN" sz="2400" dirty="0">
                <a:solidFill>
                  <a:schemeClr val="bg1"/>
                </a:solidFill>
                <a:latin typeface="思源宋体 Heavy" panose="02020900000000000000" pitchFamily="18" charset="-122"/>
                <a:ea typeface="思源宋体 Heavy" panose="02020900000000000000" pitchFamily="18" charset="-122"/>
              </a:rPr>
              <a:t>7</a:t>
            </a:r>
            <a:r>
              <a:rPr lang="zh-CN" altLang="en-US" sz="2400" dirty="0">
                <a:solidFill>
                  <a:schemeClr val="bg1"/>
                </a:solidFill>
                <a:latin typeface="思源宋体 Heavy" panose="02020900000000000000" pitchFamily="18" charset="-122"/>
                <a:ea typeface="思源宋体 Heavy" panose="02020900000000000000" pitchFamily="18" charset="-122"/>
              </a:rPr>
              <a:t>月</a:t>
            </a:r>
            <a:r>
              <a:rPr lang="en-US" altLang="zh-CN" sz="2400" dirty="0">
                <a:solidFill>
                  <a:schemeClr val="bg1"/>
                </a:solidFill>
                <a:latin typeface="思源宋体 Heavy" panose="02020900000000000000" pitchFamily="18" charset="-122"/>
                <a:ea typeface="思源宋体 Heavy" panose="02020900000000000000" pitchFamily="18" charset="-122"/>
              </a:rPr>
              <a:t>—1945</a:t>
            </a:r>
            <a:r>
              <a:rPr lang="zh-CN" altLang="en-US" sz="2400" dirty="0">
                <a:solidFill>
                  <a:schemeClr val="bg1"/>
                </a:solidFill>
                <a:latin typeface="思源宋体 Heavy" panose="02020900000000000000" pitchFamily="18" charset="-122"/>
                <a:ea typeface="思源宋体 Heavy" panose="02020900000000000000" pitchFamily="18" charset="-122"/>
              </a:rPr>
              <a:t>年</a:t>
            </a:r>
            <a:r>
              <a:rPr lang="en-US" altLang="zh-CN" sz="2400" dirty="0">
                <a:solidFill>
                  <a:schemeClr val="bg1"/>
                </a:solidFill>
                <a:latin typeface="思源宋体 Heavy" panose="02020900000000000000" pitchFamily="18" charset="-122"/>
                <a:ea typeface="思源宋体 Heavy" panose="02020900000000000000" pitchFamily="18" charset="-122"/>
              </a:rPr>
              <a:t>8</a:t>
            </a:r>
            <a:r>
              <a:rPr lang="zh-CN" altLang="en-US" sz="2400" dirty="0">
                <a:solidFill>
                  <a:schemeClr val="bg1"/>
                </a:solidFill>
                <a:latin typeface="思源宋体 Heavy" panose="02020900000000000000" pitchFamily="18" charset="-122"/>
                <a:ea typeface="思源宋体 Heavy" panose="02020900000000000000" pitchFamily="18" charset="-122"/>
              </a:rPr>
              <a:t>月 “七七” 事件</a:t>
            </a: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132"/>
                                        </p:tgtEl>
                                        <p:attrNameLst>
                                          <p:attrName>style.visibility</p:attrName>
                                        </p:attrNameLst>
                                      </p:cBhvr>
                                      <p:to>
                                        <p:strVal val="visible"/>
                                      </p:to>
                                    </p:set>
                                    <p:anim calcmode="lin" valueType="num">
                                      <p:cBhvr>
                                        <p:cTn id="24" dur="500" fill="hold"/>
                                        <p:tgtEl>
                                          <p:spTgt spid="132"/>
                                        </p:tgtEl>
                                        <p:attrNameLst>
                                          <p:attrName>ppt_w</p:attrName>
                                        </p:attrNameLst>
                                      </p:cBhvr>
                                      <p:tavLst>
                                        <p:tav tm="0">
                                          <p:val>
                                            <p:fltVal val="0"/>
                                          </p:val>
                                        </p:tav>
                                        <p:tav tm="100000">
                                          <p:val>
                                            <p:strVal val="#ppt_w"/>
                                          </p:val>
                                        </p:tav>
                                      </p:tavLst>
                                    </p:anim>
                                    <p:anim calcmode="lin" valueType="num">
                                      <p:cBhvr>
                                        <p:cTn id="25" dur="500" fill="hold"/>
                                        <p:tgtEl>
                                          <p:spTgt spid="132"/>
                                        </p:tgtEl>
                                        <p:attrNameLst>
                                          <p:attrName>ppt_h</p:attrName>
                                        </p:attrNameLst>
                                      </p:cBhvr>
                                      <p:tavLst>
                                        <p:tav tm="0">
                                          <p:val>
                                            <p:fltVal val="0"/>
                                          </p:val>
                                        </p:tav>
                                        <p:tav tm="100000">
                                          <p:val>
                                            <p:strVal val="#ppt_h"/>
                                          </p:val>
                                        </p:tav>
                                      </p:tavLst>
                                    </p:anim>
                                    <p:animEffect transition="in" filter="fade">
                                      <p:cBhvr>
                                        <p:cTn id="26" dur="500"/>
                                        <p:tgtEl>
                                          <p:spTgt spid="132"/>
                                        </p:tgtEl>
                                      </p:cBhvr>
                                    </p:animEffect>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133"/>
                                        </p:tgtEl>
                                        <p:attrNameLst>
                                          <p:attrName>style.visibility</p:attrName>
                                        </p:attrNameLst>
                                      </p:cBhvr>
                                      <p:to>
                                        <p:strVal val="visible"/>
                                      </p:to>
                                    </p:set>
                                    <p:anim calcmode="lin" valueType="num">
                                      <p:cBhvr>
                                        <p:cTn id="30" dur="500" fill="hold"/>
                                        <p:tgtEl>
                                          <p:spTgt spid="133"/>
                                        </p:tgtEl>
                                        <p:attrNameLst>
                                          <p:attrName>ppt_w</p:attrName>
                                        </p:attrNameLst>
                                      </p:cBhvr>
                                      <p:tavLst>
                                        <p:tav tm="0">
                                          <p:val>
                                            <p:fltVal val="0"/>
                                          </p:val>
                                        </p:tav>
                                        <p:tav tm="100000">
                                          <p:val>
                                            <p:strVal val="#ppt_w"/>
                                          </p:val>
                                        </p:tav>
                                      </p:tavLst>
                                    </p:anim>
                                    <p:anim calcmode="lin" valueType="num">
                                      <p:cBhvr>
                                        <p:cTn id="31" dur="500" fill="hold"/>
                                        <p:tgtEl>
                                          <p:spTgt spid="133"/>
                                        </p:tgtEl>
                                        <p:attrNameLst>
                                          <p:attrName>ppt_h</p:attrName>
                                        </p:attrNameLst>
                                      </p:cBhvr>
                                      <p:tavLst>
                                        <p:tav tm="0">
                                          <p:val>
                                            <p:fltVal val="0"/>
                                          </p:val>
                                        </p:tav>
                                        <p:tav tm="100000">
                                          <p:val>
                                            <p:strVal val="#ppt_h"/>
                                          </p:val>
                                        </p:tav>
                                      </p:tavLst>
                                    </p:anim>
                                    <p:animEffect transition="in" filter="fade">
                                      <p:cBhvr>
                                        <p:cTn id="32" dur="500"/>
                                        <p:tgtEl>
                                          <p:spTgt spid="133"/>
                                        </p:tgtEl>
                                      </p:cBhvr>
                                    </p:animEffect>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32" grpId="0"/>
      <p:bldP spid="133"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5"/>
                </p:custDataLst>
              </p:nvPr>
            </p:nvPicPr>
            <p:blipFill>
              <a:blip r:embed="rId9" cstate="screen"/>
              <a:stretch>
                <a:fillRect/>
              </a:stretch>
            </p:blipFill>
            <p:spPr>
              <a:xfrm>
                <a:off x="5376427" y="1953018"/>
                <a:ext cx="1439146" cy="376854"/>
              </a:xfrm>
              <a:prstGeom prst="rect">
                <a:avLst/>
              </a:prstGeom>
            </p:spPr>
          </p:pic>
          <p:cxnSp>
            <p:nvCxnSpPr>
              <p:cNvPr id="44" name="PA-直接连接符 5"/>
              <p:cNvCxnSpPr/>
              <p:nvPr>
                <p:custDataLst>
                  <p:tags r:id="rId6"/>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7"/>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第二部分</a:t>
              </a:r>
            </a:p>
          </p:txBody>
        </p:sp>
        <p:pic>
          <p:nvPicPr>
            <p:cNvPr id="10" name="图片 9"/>
            <p:cNvPicPr>
              <a:picLocks noChangeAspect="1"/>
            </p:cNvPicPr>
            <p:nvPr/>
          </p:nvPicPr>
          <p:blipFill>
            <a:blip r:embed="rId10"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中国共产党在抗日战争时期的革命历史</a:t>
            </a:r>
          </a:p>
        </p:txBody>
      </p:sp>
      <p:sp>
        <p:nvSpPr>
          <p:cNvPr id="132" name="矩形 131"/>
          <p:cNvSpPr/>
          <p:nvPr>
            <p:custDataLst>
              <p:tags r:id="rId1"/>
            </p:custDataLst>
          </p:nvPr>
        </p:nvSpPr>
        <p:spPr>
          <a:xfrm>
            <a:off x="1777003" y="2442481"/>
            <a:ext cx="3226797" cy="412805"/>
          </a:xfrm>
          <a:prstGeom prst="rect">
            <a:avLst/>
          </a:prstGeom>
          <a:noFill/>
        </p:spPr>
        <p:txBody>
          <a:bodyPr wrap="square" lIns="0" tIns="0" rIns="0" bIns="0" rtlCol="0" anchor="t" anchorCtr="0">
            <a:spAutoFit/>
          </a:bodyPr>
          <a:lstStyle/>
          <a:p>
            <a:pPr marL="0" marR="0" lvl="0" indent="0" defTabSz="1216660" rtl="0" eaLnBrk="1" fontAlgn="auto" latinLnBrk="0" hangingPunct="1">
              <a:lnSpc>
                <a:spcPct val="150000"/>
              </a:lnSpc>
              <a:spcBef>
                <a:spcPct val="20000"/>
              </a:spcBef>
              <a:spcAft>
                <a:spcPts val="0"/>
              </a:spcAft>
              <a:buClrTx/>
              <a:buSzTx/>
              <a:buFontTx/>
              <a:buNone/>
              <a:defRPr/>
            </a:pPr>
            <a:r>
              <a:rPr lang="zh-CN" altLang="en-US"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建立敌后方抗日根据地</a:t>
            </a:r>
          </a:p>
        </p:txBody>
      </p:sp>
      <p:sp>
        <p:nvSpPr>
          <p:cNvPr id="133" name="矩形 132"/>
          <p:cNvSpPr/>
          <p:nvPr>
            <p:custDataLst>
              <p:tags r:id="rId2"/>
            </p:custDataLst>
          </p:nvPr>
        </p:nvSpPr>
        <p:spPr>
          <a:xfrm>
            <a:off x="1804463" y="2948442"/>
            <a:ext cx="6374337" cy="330219"/>
          </a:xfrm>
          <a:prstGeom prst="rect">
            <a:avLst/>
          </a:prstGeom>
          <a:noFill/>
        </p:spPr>
        <p:txBody>
          <a:bodyPr wrap="square" lIns="0" tIns="0" rIns="0" bIns="0" rtlCol="0" anchor="t" anchorCtr="0">
            <a:spAutoFit/>
          </a:bodyPr>
          <a:lstStyle/>
          <a:p>
            <a:pPr marR="0" lvl="0" algn="just" defTabSz="1216660" rtl="0" eaLnBrk="1" fontAlgn="auto" latinLnBrk="0" hangingPunct="1">
              <a:lnSpc>
                <a:spcPct val="150000"/>
              </a:lnSpc>
              <a:spcBef>
                <a:spcPct val="20000"/>
              </a:spcBef>
              <a:spcAft>
                <a:spcPts val="0"/>
              </a:spcAft>
              <a:buClrTx/>
              <a:buSzTx/>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华北抗日根据地。以五台山为中心的晋察冀抗日根据地</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105</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师。</a:t>
            </a:r>
          </a:p>
        </p:txBody>
      </p:sp>
      <p:sp>
        <p:nvSpPr>
          <p:cNvPr id="22" name="矩形 21"/>
          <p:cNvSpPr/>
          <p:nvPr>
            <p:custDataLst>
              <p:tags r:id="rId3"/>
            </p:custDataLst>
          </p:nvPr>
        </p:nvSpPr>
        <p:spPr>
          <a:xfrm>
            <a:off x="1777003" y="3651217"/>
            <a:ext cx="3226797" cy="412805"/>
          </a:xfrm>
          <a:prstGeom prst="rect">
            <a:avLst/>
          </a:prstGeom>
          <a:noFill/>
        </p:spPr>
        <p:txBody>
          <a:bodyPr wrap="square" lIns="0" tIns="0" rIns="0" bIns="0" rtlCol="0" anchor="t" anchorCtr="0">
            <a:spAutoFit/>
          </a:bodyPr>
          <a:lstStyle/>
          <a:p>
            <a:pPr marL="0" marR="0" lvl="0" indent="0" defTabSz="1216660" rtl="0" eaLnBrk="1" fontAlgn="auto" latinLnBrk="0" hangingPunct="1">
              <a:lnSpc>
                <a:spcPct val="150000"/>
              </a:lnSpc>
              <a:spcBef>
                <a:spcPct val="20000"/>
              </a:spcBef>
              <a:spcAft>
                <a:spcPts val="0"/>
              </a:spcAft>
              <a:buClrTx/>
              <a:buSzTx/>
              <a:buFontTx/>
              <a:buNone/>
              <a:defRPr/>
            </a:pPr>
            <a:r>
              <a:rPr lang="zh-CN" altLang="en-US"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百团大战</a:t>
            </a:r>
          </a:p>
        </p:txBody>
      </p:sp>
      <p:sp>
        <p:nvSpPr>
          <p:cNvPr id="23" name="矩形 22"/>
          <p:cNvSpPr/>
          <p:nvPr>
            <p:custDataLst>
              <p:tags r:id="rId4"/>
            </p:custDataLst>
          </p:nvPr>
        </p:nvSpPr>
        <p:spPr>
          <a:xfrm>
            <a:off x="1804463" y="4182577"/>
            <a:ext cx="6374337" cy="1807546"/>
          </a:xfrm>
          <a:prstGeom prst="rect">
            <a:avLst/>
          </a:prstGeom>
          <a:noFill/>
        </p:spPr>
        <p:txBody>
          <a:bodyPr wrap="square" lIns="0" tIns="0" rIns="0" bIns="0" rtlCol="0" anchor="t" anchorCtr="0">
            <a:spAutoFit/>
          </a:bodyPr>
          <a:lstStyle/>
          <a:p>
            <a:pPr marR="0" lvl="0" algn="just" defTabSz="1216660" rtl="0" eaLnBrk="1" fontAlgn="auto" latinLnBrk="0" hangingPunct="1">
              <a:lnSpc>
                <a:spcPct val="150000"/>
              </a:lnSpc>
              <a:spcBef>
                <a:spcPct val="20000"/>
              </a:spcBef>
              <a:spcAft>
                <a:spcPts val="0"/>
              </a:spcAft>
              <a:buClrTx/>
              <a:buSzTx/>
              <a:defRPr/>
            </a:pP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1940</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8</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20</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日至</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12</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5</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日，由朱德、彭德怀、左权领导，八路军在充分准备的基础上，出动了百余个团，约</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40</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万兵力，在人民群众配合下，向正太、同蒲、平汉、津浦、北宁、平绥、平古、白晋、德石等主要交通线上的日军及沿线两侧据点发动攻击，并配合各根据地军民进行反“扫荡”作战。</a:t>
            </a:r>
          </a:p>
        </p:txBody>
      </p:sp>
      <p:grpSp>
        <p:nvGrpSpPr>
          <p:cNvPr id="21" name="组合 20"/>
          <p:cNvGrpSpPr/>
          <p:nvPr/>
        </p:nvGrpSpPr>
        <p:grpSpPr>
          <a:xfrm>
            <a:off x="1193800" y="2400300"/>
            <a:ext cx="165100" cy="3556000"/>
            <a:chOff x="1193800" y="2463800"/>
            <a:chExt cx="165100" cy="3556000"/>
          </a:xfrm>
        </p:grpSpPr>
        <p:cxnSp>
          <p:nvCxnSpPr>
            <p:cNvPr id="13" name="直接连接符 12"/>
            <p:cNvCxnSpPr/>
            <p:nvPr/>
          </p:nvCxnSpPr>
          <p:spPr>
            <a:xfrm>
              <a:off x="1276350" y="2463800"/>
              <a:ext cx="0" cy="3556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1193800" y="2984500"/>
              <a:ext cx="165100" cy="1993900"/>
              <a:chOff x="1193800" y="2984500"/>
              <a:chExt cx="165100" cy="1993900"/>
            </a:xfrm>
          </p:grpSpPr>
          <p:sp>
            <p:nvSpPr>
              <p:cNvPr id="18" name="椭圆 17"/>
              <p:cNvSpPr/>
              <p:nvPr/>
            </p:nvSpPr>
            <p:spPr>
              <a:xfrm>
                <a:off x="1193800" y="2984500"/>
                <a:ext cx="165100" cy="1651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sp>
            <p:nvSpPr>
              <p:cNvPr id="29" name="椭圆 28"/>
              <p:cNvSpPr/>
              <p:nvPr/>
            </p:nvSpPr>
            <p:spPr>
              <a:xfrm>
                <a:off x="1193800" y="4813300"/>
                <a:ext cx="165100" cy="1651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grpSp>
      <p:pic>
        <p:nvPicPr>
          <p:cNvPr id="25" name="图片 24"/>
          <p:cNvPicPr>
            <a:picLocks noChangeAspect="1"/>
          </p:cNvPicPr>
          <p:nvPr/>
        </p:nvPicPr>
        <p:blipFill>
          <a:blip r:embed="rId11" cstate="screen"/>
          <a:stretch>
            <a:fillRect/>
          </a:stretch>
        </p:blipFill>
        <p:spPr>
          <a:xfrm>
            <a:off x="8267694" y="2120900"/>
            <a:ext cx="3886206" cy="3886206"/>
          </a:xfrm>
          <a:prstGeom prst="rect">
            <a:avLst/>
          </a:prstGeom>
        </p:spPr>
      </p:pic>
      <p:sp>
        <p:nvSpPr>
          <p:cNvPr id="34" name="文本框 8"/>
          <p:cNvSpPr txBox="1"/>
          <p:nvPr/>
        </p:nvSpPr>
        <p:spPr>
          <a:xfrm>
            <a:off x="7999381" y="2862396"/>
            <a:ext cx="1231011" cy="1201604"/>
          </a:xfrm>
          <a:prstGeom prst="rect">
            <a:avLst/>
          </a:prstGeom>
          <a:noFill/>
        </p:spPr>
        <p:txBody>
          <a:bodyPr vert="eaVert" wrap="square" lIns="121873" tIns="60936" rIns="121873" bIns="60936">
            <a:spAutoFit/>
          </a:bodyPr>
          <a:lstStyle/>
          <a:p>
            <a:pPr lvl="0" algn="ctr">
              <a:defRPr/>
            </a:pPr>
            <a:r>
              <a:rPr lang="zh-CN" altLang="en-US" sz="32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百团大战</a:t>
            </a: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childTnLst>
                          </p:cTn>
                        </p:par>
                        <p:par>
                          <p:cTn id="28" fill="hold">
                            <p:stCondLst>
                              <p:cond delay="500"/>
                            </p:stCondLst>
                            <p:childTnLst>
                              <p:par>
                                <p:cTn id="29" presetID="42" presetClass="entr" presetSubtype="0" fill="hold" grpId="0" nodeType="afterEffect">
                                  <p:stCondLst>
                                    <p:cond delay="0"/>
                                  </p:stCondLst>
                                  <p:childTnLst>
                                    <p:set>
                                      <p:cBhvr>
                                        <p:cTn id="30" dur="1" fill="hold">
                                          <p:stCondLst>
                                            <p:cond delay="0"/>
                                          </p:stCondLst>
                                        </p:cTn>
                                        <p:tgtEl>
                                          <p:spTgt spid="132"/>
                                        </p:tgtEl>
                                        <p:attrNameLst>
                                          <p:attrName>style.visibility</p:attrName>
                                        </p:attrNameLst>
                                      </p:cBhvr>
                                      <p:to>
                                        <p:strVal val="visible"/>
                                      </p:to>
                                    </p:set>
                                    <p:animEffect transition="in" filter="fade">
                                      <p:cBhvr>
                                        <p:cTn id="31" dur="1000"/>
                                        <p:tgtEl>
                                          <p:spTgt spid="132"/>
                                        </p:tgtEl>
                                      </p:cBhvr>
                                    </p:animEffect>
                                    <p:anim calcmode="lin" valueType="num">
                                      <p:cBhvr>
                                        <p:cTn id="32" dur="1000" fill="hold"/>
                                        <p:tgtEl>
                                          <p:spTgt spid="132"/>
                                        </p:tgtEl>
                                        <p:attrNameLst>
                                          <p:attrName>ppt_x</p:attrName>
                                        </p:attrNameLst>
                                      </p:cBhvr>
                                      <p:tavLst>
                                        <p:tav tm="0">
                                          <p:val>
                                            <p:strVal val="#ppt_x"/>
                                          </p:val>
                                        </p:tav>
                                        <p:tav tm="100000">
                                          <p:val>
                                            <p:strVal val="#ppt_x"/>
                                          </p:val>
                                        </p:tav>
                                      </p:tavLst>
                                    </p:anim>
                                    <p:anim calcmode="lin" valueType="num">
                                      <p:cBhvr>
                                        <p:cTn id="33" dur="1000" fill="hold"/>
                                        <p:tgtEl>
                                          <p:spTgt spid="132"/>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133"/>
                                        </p:tgtEl>
                                        <p:attrNameLst>
                                          <p:attrName>style.visibility</p:attrName>
                                        </p:attrNameLst>
                                      </p:cBhvr>
                                      <p:to>
                                        <p:strVal val="visible"/>
                                      </p:to>
                                    </p:set>
                                    <p:animEffect transition="in" filter="fade">
                                      <p:cBhvr>
                                        <p:cTn id="37" dur="1000"/>
                                        <p:tgtEl>
                                          <p:spTgt spid="133"/>
                                        </p:tgtEl>
                                      </p:cBhvr>
                                    </p:animEffect>
                                    <p:anim calcmode="lin" valueType="num">
                                      <p:cBhvr>
                                        <p:cTn id="38" dur="1000" fill="hold"/>
                                        <p:tgtEl>
                                          <p:spTgt spid="133"/>
                                        </p:tgtEl>
                                        <p:attrNameLst>
                                          <p:attrName>ppt_x</p:attrName>
                                        </p:attrNameLst>
                                      </p:cBhvr>
                                      <p:tavLst>
                                        <p:tav tm="0">
                                          <p:val>
                                            <p:strVal val="#ppt_x"/>
                                          </p:val>
                                        </p:tav>
                                        <p:tav tm="100000">
                                          <p:val>
                                            <p:strVal val="#ppt_x"/>
                                          </p:val>
                                        </p:tav>
                                      </p:tavLst>
                                    </p:anim>
                                    <p:anim calcmode="lin" valueType="num">
                                      <p:cBhvr>
                                        <p:cTn id="39" dur="1000" fill="hold"/>
                                        <p:tgtEl>
                                          <p:spTgt spid="133"/>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1000" fill="hold"/>
                                        <p:tgtEl>
                                          <p:spTgt spid="3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32" grpId="0"/>
      <p:bldP spid="133" grpId="0"/>
      <p:bldP spid="22" grpId="0"/>
      <p:bldP spid="23" grpId="0"/>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9" cstate="screen"/>
          <a:stretch>
            <a:fillRect/>
          </a:stretch>
        </p:blipFill>
        <p:spPr>
          <a:xfrm flipH="1">
            <a:off x="7996428" y="1866900"/>
            <a:ext cx="8010144" cy="6858000"/>
          </a:xfrm>
          <a:prstGeom prst="rect">
            <a:avLst/>
          </a:pr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5"/>
                </p:custDataLst>
              </p:nvPr>
            </p:nvPicPr>
            <p:blipFill>
              <a:blip r:embed="rId10" cstate="screen"/>
              <a:stretch>
                <a:fillRect/>
              </a:stretch>
            </p:blipFill>
            <p:spPr>
              <a:xfrm>
                <a:off x="5376427" y="1953018"/>
                <a:ext cx="1439146" cy="376854"/>
              </a:xfrm>
              <a:prstGeom prst="rect">
                <a:avLst/>
              </a:prstGeom>
            </p:spPr>
          </p:pic>
          <p:cxnSp>
            <p:nvCxnSpPr>
              <p:cNvPr id="44" name="PA-直接连接符 5"/>
              <p:cNvCxnSpPr/>
              <p:nvPr>
                <p:custDataLst>
                  <p:tags r:id="rId6"/>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7"/>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第二部分</a:t>
              </a:r>
            </a:p>
          </p:txBody>
        </p:sp>
        <p:pic>
          <p:nvPicPr>
            <p:cNvPr id="10" name="图片 9"/>
            <p:cNvPicPr>
              <a:picLocks noChangeAspect="1"/>
            </p:cNvPicPr>
            <p:nvPr/>
          </p:nvPicPr>
          <p:blipFill>
            <a:blip r:embed="rId11"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中国共产党在抗日战争时期的革命历史</a:t>
            </a:r>
          </a:p>
        </p:txBody>
      </p:sp>
      <p:sp>
        <p:nvSpPr>
          <p:cNvPr id="132" name="矩形 131"/>
          <p:cNvSpPr/>
          <p:nvPr>
            <p:custDataLst>
              <p:tags r:id="rId1"/>
            </p:custDataLst>
          </p:nvPr>
        </p:nvSpPr>
        <p:spPr>
          <a:xfrm>
            <a:off x="1777003" y="2620281"/>
            <a:ext cx="3226797" cy="412805"/>
          </a:xfrm>
          <a:prstGeom prst="rect">
            <a:avLst/>
          </a:prstGeom>
          <a:noFill/>
        </p:spPr>
        <p:txBody>
          <a:bodyPr wrap="square" lIns="0" tIns="0" rIns="0" bIns="0" rtlCol="0" anchor="t" anchorCtr="0">
            <a:spAutoFit/>
          </a:bodyPr>
          <a:lstStyle/>
          <a:p>
            <a:pPr marL="0" marR="0" lvl="0" indent="0" defTabSz="1216660" rtl="0" eaLnBrk="1" fontAlgn="auto" latinLnBrk="0" hangingPunct="1">
              <a:lnSpc>
                <a:spcPct val="150000"/>
              </a:lnSpc>
              <a:spcBef>
                <a:spcPct val="20000"/>
              </a:spcBef>
              <a:spcAft>
                <a:spcPts val="0"/>
              </a:spcAft>
              <a:buClrTx/>
              <a:buSzTx/>
              <a:buFontTx/>
              <a:buNone/>
              <a:defRPr/>
            </a:pPr>
            <a:r>
              <a:rPr lang="zh-CN" altLang="en-US"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巩固敌后抗日根据地</a:t>
            </a:r>
          </a:p>
        </p:txBody>
      </p:sp>
      <p:sp>
        <p:nvSpPr>
          <p:cNvPr id="133" name="矩形 132"/>
          <p:cNvSpPr/>
          <p:nvPr>
            <p:custDataLst>
              <p:tags r:id="rId2"/>
            </p:custDataLst>
          </p:nvPr>
        </p:nvSpPr>
        <p:spPr>
          <a:xfrm>
            <a:off x="1804463" y="3197521"/>
            <a:ext cx="6374337" cy="1068882"/>
          </a:xfrm>
          <a:prstGeom prst="rect">
            <a:avLst/>
          </a:prstGeom>
          <a:noFill/>
        </p:spPr>
        <p:txBody>
          <a:bodyPr wrap="square" lIns="0" tIns="0" rIns="0" bIns="0" rtlCol="0" anchor="t" anchorCtr="0">
            <a:spAutoFit/>
          </a:bodyPr>
          <a:lstStyle/>
          <a:p>
            <a:pPr marR="0" lvl="0" algn="just" defTabSz="1216660" rtl="0" eaLnBrk="1" fontAlgn="auto" latinLnBrk="0" hangingPunct="1">
              <a:lnSpc>
                <a:spcPct val="150000"/>
              </a:lnSpc>
              <a:spcBef>
                <a:spcPct val="20000"/>
              </a:spcBef>
              <a:spcAft>
                <a:spcPts val="0"/>
              </a:spcAft>
              <a:buClrTx/>
              <a:buSzTx/>
              <a:defRPr/>
            </a:pP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1941</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3</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18</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 彭德怀发表</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巩固敌后抗日根据地</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一文 </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 3</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主要内容是</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一、敌后战争形势。二、巩固敌后方抗日根据地。三、巩固根据地必须反对亡国论、速胜论。四、巩固根据地的基本任务。</a:t>
            </a:r>
          </a:p>
        </p:txBody>
      </p:sp>
      <p:sp>
        <p:nvSpPr>
          <p:cNvPr id="22" name="矩形 21"/>
          <p:cNvSpPr/>
          <p:nvPr>
            <p:custDataLst>
              <p:tags r:id="rId3"/>
            </p:custDataLst>
          </p:nvPr>
        </p:nvSpPr>
        <p:spPr>
          <a:xfrm>
            <a:off x="1777003" y="4430838"/>
            <a:ext cx="3226797" cy="412805"/>
          </a:xfrm>
          <a:prstGeom prst="rect">
            <a:avLst/>
          </a:prstGeom>
          <a:noFill/>
        </p:spPr>
        <p:txBody>
          <a:bodyPr wrap="square" lIns="0" tIns="0" rIns="0" bIns="0" rtlCol="0" anchor="t" anchorCtr="0">
            <a:spAutoFit/>
          </a:bodyPr>
          <a:lstStyle/>
          <a:p>
            <a:pPr marL="0" marR="0" lvl="0" indent="0" defTabSz="1216660" rtl="0" eaLnBrk="1" fontAlgn="auto" latinLnBrk="0" hangingPunct="1">
              <a:lnSpc>
                <a:spcPct val="150000"/>
              </a:lnSpc>
              <a:spcBef>
                <a:spcPct val="20000"/>
              </a:spcBef>
              <a:spcAft>
                <a:spcPts val="0"/>
              </a:spcAft>
              <a:buClrTx/>
              <a:buSzTx/>
              <a:buFontTx/>
              <a:buNone/>
              <a:defRPr/>
            </a:pPr>
            <a:r>
              <a:rPr lang="zh-CN" altLang="en-US"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延安整风运动</a:t>
            </a:r>
          </a:p>
        </p:txBody>
      </p:sp>
      <p:sp>
        <p:nvSpPr>
          <p:cNvPr id="23" name="矩形 22"/>
          <p:cNvSpPr/>
          <p:nvPr>
            <p:custDataLst>
              <p:tags r:id="rId4"/>
            </p:custDataLst>
          </p:nvPr>
        </p:nvSpPr>
        <p:spPr>
          <a:xfrm>
            <a:off x="1804463" y="5008077"/>
            <a:ext cx="6374337" cy="699550"/>
          </a:xfrm>
          <a:prstGeom prst="rect">
            <a:avLst/>
          </a:prstGeom>
          <a:noFill/>
        </p:spPr>
        <p:txBody>
          <a:bodyPr wrap="square" lIns="0" tIns="0" rIns="0" bIns="0" rtlCol="0" anchor="t" anchorCtr="0">
            <a:spAutoFit/>
          </a:bodyPr>
          <a:lstStyle/>
          <a:p>
            <a:pPr marR="0" lvl="0" algn="just" defTabSz="1216660" rtl="0" eaLnBrk="1" fontAlgn="auto" latinLnBrk="0" hangingPunct="1">
              <a:lnSpc>
                <a:spcPct val="150000"/>
              </a:lnSpc>
              <a:spcBef>
                <a:spcPct val="20000"/>
              </a:spcBef>
              <a:spcAft>
                <a:spcPts val="0"/>
              </a:spcAft>
              <a:buClrTx/>
              <a:buSzTx/>
              <a:defRPr/>
            </a:pP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1942</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年春，整风运动开始。这次整风运动的内容是：反对主观主义以整顿学风，反对宗派主义以整顿党风，反对党八股以整顿文风。</a:t>
            </a:r>
          </a:p>
        </p:txBody>
      </p:sp>
      <p:grpSp>
        <p:nvGrpSpPr>
          <p:cNvPr id="21" name="组合 20"/>
          <p:cNvGrpSpPr/>
          <p:nvPr/>
        </p:nvGrpSpPr>
        <p:grpSpPr>
          <a:xfrm>
            <a:off x="1193800" y="2400300"/>
            <a:ext cx="165100" cy="3556000"/>
            <a:chOff x="1193800" y="2463800"/>
            <a:chExt cx="165100" cy="3556000"/>
          </a:xfrm>
        </p:grpSpPr>
        <p:cxnSp>
          <p:nvCxnSpPr>
            <p:cNvPr id="13" name="直接连接符 12"/>
            <p:cNvCxnSpPr/>
            <p:nvPr/>
          </p:nvCxnSpPr>
          <p:spPr>
            <a:xfrm>
              <a:off x="1276350" y="2463800"/>
              <a:ext cx="0" cy="3556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1193800" y="2984500"/>
              <a:ext cx="165100" cy="1993900"/>
              <a:chOff x="1193800" y="2984500"/>
              <a:chExt cx="165100" cy="1993900"/>
            </a:xfrm>
          </p:grpSpPr>
          <p:sp>
            <p:nvSpPr>
              <p:cNvPr id="18" name="椭圆 17"/>
              <p:cNvSpPr/>
              <p:nvPr/>
            </p:nvSpPr>
            <p:spPr>
              <a:xfrm>
                <a:off x="1193800" y="2984500"/>
                <a:ext cx="165100" cy="1651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sp>
            <p:nvSpPr>
              <p:cNvPr id="29" name="椭圆 28"/>
              <p:cNvSpPr/>
              <p:nvPr/>
            </p:nvSpPr>
            <p:spPr>
              <a:xfrm>
                <a:off x="1193800" y="4813300"/>
                <a:ext cx="165100" cy="1651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grpSp>
      <p:pic>
        <p:nvPicPr>
          <p:cNvPr id="12" name="图片 11"/>
          <p:cNvPicPr>
            <a:picLocks noChangeAspect="1"/>
          </p:cNvPicPr>
          <p:nvPr/>
        </p:nvPicPr>
        <p:blipFill>
          <a:blip r:embed="rId12" cstate="screen"/>
          <a:stretch>
            <a:fillRect/>
          </a:stretch>
        </p:blipFill>
        <p:spPr>
          <a:xfrm>
            <a:off x="8572500" y="2646363"/>
            <a:ext cx="2467830" cy="24082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 calcmode="lin" valueType="num">
                                      <p:cBhvr additive="base">
                                        <p:cTn id="44" dur="500" fill="hold"/>
                                        <p:tgtEl>
                                          <p:spTgt spid="132"/>
                                        </p:tgtEl>
                                        <p:attrNameLst>
                                          <p:attrName>ppt_x</p:attrName>
                                        </p:attrNameLst>
                                      </p:cBhvr>
                                      <p:tavLst>
                                        <p:tav tm="0">
                                          <p:val>
                                            <p:strVal val="#ppt_x"/>
                                          </p:val>
                                        </p:tav>
                                        <p:tav tm="100000">
                                          <p:val>
                                            <p:strVal val="#ppt_x"/>
                                          </p:val>
                                        </p:tav>
                                      </p:tavLst>
                                    </p:anim>
                                    <p:anim calcmode="lin" valueType="num">
                                      <p:cBhvr additive="base">
                                        <p:cTn id="45" dur="500" fill="hold"/>
                                        <p:tgtEl>
                                          <p:spTgt spid="132"/>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2" presetClass="entr" presetSubtype="4" fill="hold" grpId="0" nodeType="afterEffect">
                                  <p:stCondLst>
                                    <p:cond delay="0"/>
                                  </p:stCondLst>
                                  <p:childTnLst>
                                    <p:set>
                                      <p:cBhvr>
                                        <p:cTn id="48" dur="1" fill="hold">
                                          <p:stCondLst>
                                            <p:cond delay="0"/>
                                          </p:stCondLst>
                                        </p:cTn>
                                        <p:tgtEl>
                                          <p:spTgt spid="133"/>
                                        </p:tgtEl>
                                        <p:attrNameLst>
                                          <p:attrName>style.visibility</p:attrName>
                                        </p:attrNameLst>
                                      </p:cBhvr>
                                      <p:to>
                                        <p:strVal val="visible"/>
                                      </p:to>
                                    </p:set>
                                    <p:anim calcmode="lin" valueType="num">
                                      <p:cBhvr additive="base">
                                        <p:cTn id="49" dur="500" fill="hold"/>
                                        <p:tgtEl>
                                          <p:spTgt spid="133"/>
                                        </p:tgtEl>
                                        <p:attrNameLst>
                                          <p:attrName>ppt_x</p:attrName>
                                        </p:attrNameLst>
                                      </p:cBhvr>
                                      <p:tavLst>
                                        <p:tav tm="0">
                                          <p:val>
                                            <p:strVal val="#ppt_x"/>
                                          </p:val>
                                        </p:tav>
                                        <p:tav tm="100000">
                                          <p:val>
                                            <p:strVal val="#ppt_x"/>
                                          </p:val>
                                        </p:tav>
                                      </p:tavLst>
                                    </p:anim>
                                    <p:anim calcmode="lin" valueType="num">
                                      <p:cBhvr additive="base">
                                        <p:cTn id="50" dur="500" fill="hold"/>
                                        <p:tgtEl>
                                          <p:spTgt spid="133"/>
                                        </p:tgtEl>
                                        <p:attrNameLst>
                                          <p:attrName>ppt_y</p:attrName>
                                        </p:attrNameLst>
                                      </p:cBhvr>
                                      <p:tavLst>
                                        <p:tav tm="0">
                                          <p:val>
                                            <p:strVal val="1+#ppt_h/2"/>
                                          </p:val>
                                        </p:tav>
                                        <p:tav tm="100000">
                                          <p:val>
                                            <p:strVal val="#ppt_y"/>
                                          </p:val>
                                        </p:tav>
                                      </p:tavLst>
                                    </p:anim>
                                  </p:childTnLst>
                                </p:cTn>
                              </p:par>
                            </p:childTnLst>
                          </p:cTn>
                        </p:par>
                        <p:par>
                          <p:cTn id="51" fill="hold">
                            <p:stCondLst>
                              <p:cond delay="1500"/>
                            </p:stCondLst>
                            <p:childTnLst>
                              <p:par>
                                <p:cTn id="52" presetID="2" presetClass="entr" presetSubtype="4"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ppt_x"/>
                                          </p:val>
                                        </p:tav>
                                        <p:tav tm="100000">
                                          <p:val>
                                            <p:strVal val="#ppt_x"/>
                                          </p:val>
                                        </p:tav>
                                      </p:tavLst>
                                    </p:anim>
                                    <p:anim calcmode="lin" valueType="num">
                                      <p:cBhvr additive="base">
                                        <p:cTn id="55" dur="500" fill="hold"/>
                                        <p:tgtEl>
                                          <p:spTgt spid="22"/>
                                        </p:tgtEl>
                                        <p:attrNameLst>
                                          <p:attrName>ppt_y</p:attrName>
                                        </p:attrNameLst>
                                      </p:cBhvr>
                                      <p:tavLst>
                                        <p:tav tm="0">
                                          <p:val>
                                            <p:strVal val="1+#ppt_h/2"/>
                                          </p:val>
                                        </p:tav>
                                        <p:tav tm="100000">
                                          <p:val>
                                            <p:strVal val="#ppt_y"/>
                                          </p:val>
                                        </p:tav>
                                      </p:tavLst>
                                    </p:anim>
                                  </p:childTnLst>
                                </p:cTn>
                              </p:par>
                            </p:childTnLst>
                          </p:cTn>
                        </p:par>
                        <p:par>
                          <p:cTn id="56" fill="hold">
                            <p:stCondLst>
                              <p:cond delay="2000"/>
                            </p:stCondLst>
                            <p:childTnLst>
                              <p:par>
                                <p:cTn id="57" presetID="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32" grpId="0"/>
      <p:bldP spid="133" grpId="0"/>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5"/>
                </p:custDataLst>
              </p:nvPr>
            </p:nvPicPr>
            <p:blipFill>
              <a:blip r:embed="rId9" cstate="screen"/>
              <a:stretch>
                <a:fillRect/>
              </a:stretch>
            </p:blipFill>
            <p:spPr>
              <a:xfrm>
                <a:off x="5376427" y="1953018"/>
                <a:ext cx="1439146" cy="376854"/>
              </a:xfrm>
              <a:prstGeom prst="rect">
                <a:avLst/>
              </a:prstGeom>
            </p:spPr>
          </p:pic>
          <p:cxnSp>
            <p:nvCxnSpPr>
              <p:cNvPr id="44" name="PA-直接连接符 5"/>
              <p:cNvCxnSpPr/>
              <p:nvPr>
                <p:custDataLst>
                  <p:tags r:id="rId6"/>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7"/>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第二部分</a:t>
              </a:r>
            </a:p>
          </p:txBody>
        </p:sp>
        <p:pic>
          <p:nvPicPr>
            <p:cNvPr id="10" name="图片 9"/>
            <p:cNvPicPr>
              <a:picLocks noChangeAspect="1"/>
            </p:cNvPicPr>
            <p:nvPr/>
          </p:nvPicPr>
          <p:blipFill>
            <a:blip r:embed="rId10"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中国共产党在抗日战争时期的革命历史</a:t>
            </a:r>
          </a:p>
        </p:txBody>
      </p:sp>
      <p:sp>
        <p:nvSpPr>
          <p:cNvPr id="132" name="矩形 131"/>
          <p:cNvSpPr/>
          <p:nvPr>
            <p:custDataLst>
              <p:tags r:id="rId1"/>
            </p:custDataLst>
          </p:nvPr>
        </p:nvSpPr>
        <p:spPr>
          <a:xfrm>
            <a:off x="1777003" y="2404381"/>
            <a:ext cx="3226797" cy="412805"/>
          </a:xfrm>
          <a:prstGeom prst="rect">
            <a:avLst/>
          </a:prstGeom>
          <a:noFill/>
        </p:spPr>
        <p:txBody>
          <a:bodyPr wrap="square" lIns="0" tIns="0" rIns="0" bIns="0" rtlCol="0" anchor="t" anchorCtr="0">
            <a:spAutoFit/>
          </a:bodyPr>
          <a:lstStyle/>
          <a:p>
            <a:pPr marL="0" marR="0" lvl="0" indent="0" defTabSz="1216660" rtl="0" eaLnBrk="1" fontAlgn="auto" latinLnBrk="0" hangingPunct="1">
              <a:lnSpc>
                <a:spcPct val="150000"/>
              </a:lnSpc>
              <a:spcBef>
                <a:spcPct val="20000"/>
              </a:spcBef>
              <a:spcAft>
                <a:spcPts val="0"/>
              </a:spcAft>
              <a:buClrTx/>
              <a:buSzTx/>
              <a:buFontTx/>
              <a:buNone/>
              <a:defRPr/>
            </a:pPr>
            <a:r>
              <a:rPr lang="zh-CN" altLang="en-US"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皖南事变</a:t>
            </a:r>
          </a:p>
        </p:txBody>
      </p:sp>
      <p:sp>
        <p:nvSpPr>
          <p:cNvPr id="133" name="矩形 132"/>
          <p:cNvSpPr/>
          <p:nvPr>
            <p:custDataLst>
              <p:tags r:id="rId2"/>
            </p:custDataLst>
          </p:nvPr>
        </p:nvSpPr>
        <p:spPr>
          <a:xfrm>
            <a:off x="1804463" y="2981621"/>
            <a:ext cx="6374337" cy="1068882"/>
          </a:xfrm>
          <a:prstGeom prst="rect">
            <a:avLst/>
          </a:prstGeom>
          <a:noFill/>
        </p:spPr>
        <p:txBody>
          <a:bodyPr wrap="square" lIns="0" tIns="0" rIns="0" bIns="0" rtlCol="0" anchor="t" anchorCtr="0">
            <a:spAutoFit/>
          </a:bodyPr>
          <a:lstStyle/>
          <a:p>
            <a:pPr marR="0" lvl="0" algn="just" defTabSz="1216660" rtl="0" eaLnBrk="1" fontAlgn="auto" latinLnBrk="0" hangingPunct="1">
              <a:lnSpc>
                <a:spcPct val="150000"/>
              </a:lnSpc>
              <a:spcBef>
                <a:spcPct val="20000"/>
              </a:spcBef>
              <a:spcAft>
                <a:spcPts val="0"/>
              </a:spcAft>
              <a:buClrTx/>
              <a:buSzTx/>
              <a:defRPr/>
            </a:pP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1941</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4</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日，皖南新四军军部直属部队等</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9</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千余人，在叶挺、项英率领下开始北移。</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6</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日，当部队到达皖南泾县茂林地区时，遭到国民党</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7</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个师约</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8</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万人的突然袭击。国民党发动的第二次反共高潮。</a:t>
            </a:r>
          </a:p>
        </p:txBody>
      </p:sp>
      <p:sp>
        <p:nvSpPr>
          <p:cNvPr id="22" name="矩形 21"/>
          <p:cNvSpPr/>
          <p:nvPr>
            <p:custDataLst>
              <p:tags r:id="rId3"/>
            </p:custDataLst>
          </p:nvPr>
        </p:nvSpPr>
        <p:spPr>
          <a:xfrm>
            <a:off x="1777003" y="4214938"/>
            <a:ext cx="3226797" cy="412805"/>
          </a:xfrm>
          <a:prstGeom prst="rect">
            <a:avLst/>
          </a:prstGeom>
          <a:noFill/>
        </p:spPr>
        <p:txBody>
          <a:bodyPr wrap="square" lIns="0" tIns="0" rIns="0" bIns="0" rtlCol="0" anchor="t" anchorCtr="0">
            <a:spAutoFit/>
          </a:bodyPr>
          <a:lstStyle/>
          <a:p>
            <a:pPr marL="0" marR="0" lvl="0" indent="0" defTabSz="1216660" rtl="0" eaLnBrk="1" fontAlgn="auto" latinLnBrk="0" hangingPunct="1">
              <a:lnSpc>
                <a:spcPct val="150000"/>
              </a:lnSpc>
              <a:spcBef>
                <a:spcPct val="20000"/>
              </a:spcBef>
              <a:spcAft>
                <a:spcPts val="0"/>
              </a:spcAft>
              <a:buClrTx/>
              <a:buSzTx/>
              <a:buFontTx/>
              <a:buNone/>
              <a:defRPr/>
            </a:pPr>
            <a:r>
              <a:rPr lang="zh-CN" altLang="en-US"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大生产运动</a:t>
            </a:r>
          </a:p>
        </p:txBody>
      </p:sp>
      <p:sp>
        <p:nvSpPr>
          <p:cNvPr id="23" name="矩形 22"/>
          <p:cNvSpPr/>
          <p:nvPr>
            <p:custDataLst>
              <p:tags r:id="rId4"/>
            </p:custDataLst>
          </p:nvPr>
        </p:nvSpPr>
        <p:spPr>
          <a:xfrm>
            <a:off x="1804463" y="4792177"/>
            <a:ext cx="6374337" cy="1068882"/>
          </a:xfrm>
          <a:prstGeom prst="rect">
            <a:avLst/>
          </a:prstGeom>
          <a:noFill/>
        </p:spPr>
        <p:txBody>
          <a:bodyPr wrap="square" lIns="0" tIns="0" rIns="0" bIns="0" rtlCol="0" anchor="t" anchorCtr="0">
            <a:spAutoFit/>
          </a:bodyPr>
          <a:lstStyle/>
          <a:p>
            <a:pPr marR="0" lvl="0" algn="just" defTabSz="1216660" rtl="0" eaLnBrk="1" fontAlgn="auto" latinLnBrk="0" hangingPunct="1">
              <a:lnSpc>
                <a:spcPct val="150000"/>
              </a:lnSpc>
              <a:spcBef>
                <a:spcPct val="20000"/>
              </a:spcBef>
              <a:spcAft>
                <a:spcPts val="0"/>
              </a:spcAft>
              <a:buClrTx/>
              <a:buSzTx/>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为战胜困难，坚持抗战，</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1942</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年底，中共中央提出了“发展经济、保障供给”的方针，号召解放区军民自力更生，克服困难，开展大规模的生产运动。为争取抗战胜利奠定了物质基础。</a:t>
            </a:r>
          </a:p>
        </p:txBody>
      </p:sp>
      <p:grpSp>
        <p:nvGrpSpPr>
          <p:cNvPr id="21" name="组合 20"/>
          <p:cNvGrpSpPr/>
          <p:nvPr/>
        </p:nvGrpSpPr>
        <p:grpSpPr>
          <a:xfrm>
            <a:off x="1193800" y="2184400"/>
            <a:ext cx="165100" cy="3556000"/>
            <a:chOff x="1193800" y="2463800"/>
            <a:chExt cx="165100" cy="3556000"/>
          </a:xfrm>
        </p:grpSpPr>
        <p:cxnSp>
          <p:nvCxnSpPr>
            <p:cNvPr id="13" name="直接连接符 12"/>
            <p:cNvCxnSpPr/>
            <p:nvPr/>
          </p:nvCxnSpPr>
          <p:spPr>
            <a:xfrm>
              <a:off x="1276350" y="2463800"/>
              <a:ext cx="0" cy="3556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1193800" y="2984500"/>
              <a:ext cx="165100" cy="1993900"/>
              <a:chOff x="1193800" y="2984500"/>
              <a:chExt cx="165100" cy="1993900"/>
            </a:xfrm>
          </p:grpSpPr>
          <p:sp>
            <p:nvSpPr>
              <p:cNvPr id="18" name="椭圆 17"/>
              <p:cNvSpPr/>
              <p:nvPr/>
            </p:nvSpPr>
            <p:spPr>
              <a:xfrm>
                <a:off x="1193800" y="2984500"/>
                <a:ext cx="165100" cy="1651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sp>
            <p:nvSpPr>
              <p:cNvPr id="29" name="椭圆 28"/>
              <p:cNvSpPr/>
              <p:nvPr/>
            </p:nvSpPr>
            <p:spPr>
              <a:xfrm>
                <a:off x="1193800" y="4813300"/>
                <a:ext cx="165100" cy="1651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grpSp>
      <p:grpSp>
        <p:nvGrpSpPr>
          <p:cNvPr id="30" name="组合 29"/>
          <p:cNvGrpSpPr/>
          <p:nvPr/>
        </p:nvGrpSpPr>
        <p:grpSpPr>
          <a:xfrm flipH="1">
            <a:off x="8663255" y="2900666"/>
            <a:ext cx="2525445" cy="2525445"/>
            <a:chOff x="1729055" y="2722866"/>
            <a:chExt cx="2895600" cy="2895600"/>
          </a:xfrm>
        </p:grpSpPr>
        <p:sp>
          <p:nvSpPr>
            <p:cNvPr id="31" name="椭圆 30"/>
            <p:cNvSpPr/>
            <p:nvPr/>
          </p:nvSpPr>
          <p:spPr>
            <a:xfrm rot="5400000">
              <a:off x="1729055" y="2722866"/>
              <a:ext cx="2895600" cy="2895600"/>
            </a:xfrm>
            <a:prstGeom prst="ellipse">
              <a:avLst/>
            </a:prstGeom>
            <a:gradFill>
              <a:gsLst>
                <a:gs pos="100000">
                  <a:srgbClr val="E83D32">
                    <a:alpha val="0"/>
                  </a:srgbClr>
                </a:gs>
                <a:gs pos="39000">
                  <a:srgbClr val="E83D32">
                    <a:alpha val="3000"/>
                  </a:srgbClr>
                </a:gs>
              </a:gsLst>
              <a:lin ang="5400000" scaled="0"/>
            </a:gradFill>
            <a:ln>
              <a:gradFill>
                <a:gsLst>
                  <a:gs pos="0">
                    <a:srgbClr val="940000"/>
                  </a:gs>
                  <a:gs pos="100000">
                    <a:srgbClr val="E83D3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2253267" y="3247078"/>
              <a:ext cx="1847177" cy="1847177"/>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皖南事变</a:t>
              </a:r>
            </a:p>
          </p:txBody>
        </p:sp>
      </p:grpSp>
      <p:sp>
        <p:nvSpPr>
          <p:cNvPr id="9" name="椭圆 8"/>
          <p:cNvSpPr/>
          <p:nvPr/>
        </p:nvSpPr>
        <p:spPr>
          <a:xfrm>
            <a:off x="10998200" y="3073400"/>
            <a:ext cx="292100" cy="2921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sp>
        <p:nvSpPr>
          <p:cNvPr id="34" name="椭圆 33"/>
          <p:cNvSpPr/>
          <p:nvPr/>
        </p:nvSpPr>
        <p:spPr>
          <a:xfrm>
            <a:off x="8140700" y="4076700"/>
            <a:ext cx="190500" cy="1905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sp>
        <p:nvSpPr>
          <p:cNvPr id="36" name="椭圆 35"/>
          <p:cNvSpPr/>
          <p:nvPr/>
        </p:nvSpPr>
        <p:spPr>
          <a:xfrm>
            <a:off x="10960100" y="5461000"/>
            <a:ext cx="101600" cy="1016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par>
                                <p:cTn id="22" presetID="31" presetClass="entr" presetSubtype="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style.rotation</p:attrName>
                                        </p:attrNameLst>
                                      </p:cBhvr>
                                      <p:tavLst>
                                        <p:tav tm="0">
                                          <p:val>
                                            <p:fltVal val="90"/>
                                          </p:val>
                                        </p:tav>
                                        <p:tav tm="100000">
                                          <p:val>
                                            <p:fltVal val="0"/>
                                          </p:val>
                                        </p:tav>
                                      </p:tavLst>
                                    </p:anim>
                                    <p:animEffect transition="in" filter="fade">
                                      <p:cBhvr>
                                        <p:cTn id="27" dur="1000"/>
                                        <p:tgtEl>
                                          <p:spTgt spid="30"/>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style.rotation</p:attrName>
                                        </p:attrNameLst>
                                      </p:cBhvr>
                                      <p:tavLst>
                                        <p:tav tm="0">
                                          <p:val>
                                            <p:fltVal val="90"/>
                                          </p:val>
                                        </p:tav>
                                        <p:tav tm="100000">
                                          <p:val>
                                            <p:fltVal val="0"/>
                                          </p:val>
                                        </p:tav>
                                      </p:tavLst>
                                    </p:anim>
                                    <p:animEffect transition="in" filter="fade">
                                      <p:cBhvr>
                                        <p:cTn id="33" dur="1000"/>
                                        <p:tgtEl>
                                          <p:spTgt spid="9"/>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1000" fill="hold"/>
                                        <p:tgtEl>
                                          <p:spTgt spid="34"/>
                                        </p:tgtEl>
                                        <p:attrNameLst>
                                          <p:attrName>ppt_w</p:attrName>
                                        </p:attrNameLst>
                                      </p:cBhvr>
                                      <p:tavLst>
                                        <p:tav tm="0">
                                          <p:val>
                                            <p:fltVal val="0"/>
                                          </p:val>
                                        </p:tav>
                                        <p:tav tm="100000">
                                          <p:val>
                                            <p:strVal val="#ppt_w"/>
                                          </p:val>
                                        </p:tav>
                                      </p:tavLst>
                                    </p:anim>
                                    <p:anim calcmode="lin" valueType="num">
                                      <p:cBhvr>
                                        <p:cTn id="37" dur="1000" fill="hold"/>
                                        <p:tgtEl>
                                          <p:spTgt spid="34"/>
                                        </p:tgtEl>
                                        <p:attrNameLst>
                                          <p:attrName>ppt_h</p:attrName>
                                        </p:attrNameLst>
                                      </p:cBhvr>
                                      <p:tavLst>
                                        <p:tav tm="0">
                                          <p:val>
                                            <p:fltVal val="0"/>
                                          </p:val>
                                        </p:tav>
                                        <p:tav tm="100000">
                                          <p:val>
                                            <p:strVal val="#ppt_h"/>
                                          </p:val>
                                        </p:tav>
                                      </p:tavLst>
                                    </p:anim>
                                    <p:anim calcmode="lin" valueType="num">
                                      <p:cBhvr>
                                        <p:cTn id="38" dur="1000" fill="hold"/>
                                        <p:tgtEl>
                                          <p:spTgt spid="34"/>
                                        </p:tgtEl>
                                        <p:attrNameLst>
                                          <p:attrName>style.rotation</p:attrName>
                                        </p:attrNameLst>
                                      </p:cBhvr>
                                      <p:tavLst>
                                        <p:tav tm="0">
                                          <p:val>
                                            <p:fltVal val="90"/>
                                          </p:val>
                                        </p:tav>
                                        <p:tav tm="100000">
                                          <p:val>
                                            <p:fltVal val="0"/>
                                          </p:val>
                                        </p:tav>
                                      </p:tavLst>
                                    </p:anim>
                                    <p:animEffect transition="in" filter="fade">
                                      <p:cBhvr>
                                        <p:cTn id="39" dur="1000"/>
                                        <p:tgtEl>
                                          <p:spTgt spid="34"/>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1000" fill="hold"/>
                                        <p:tgtEl>
                                          <p:spTgt spid="36"/>
                                        </p:tgtEl>
                                        <p:attrNameLst>
                                          <p:attrName>ppt_w</p:attrName>
                                        </p:attrNameLst>
                                      </p:cBhvr>
                                      <p:tavLst>
                                        <p:tav tm="0">
                                          <p:val>
                                            <p:fltVal val="0"/>
                                          </p:val>
                                        </p:tav>
                                        <p:tav tm="100000">
                                          <p:val>
                                            <p:strVal val="#ppt_w"/>
                                          </p:val>
                                        </p:tav>
                                      </p:tavLst>
                                    </p:anim>
                                    <p:anim calcmode="lin" valueType="num">
                                      <p:cBhvr>
                                        <p:cTn id="43" dur="1000" fill="hold"/>
                                        <p:tgtEl>
                                          <p:spTgt spid="36"/>
                                        </p:tgtEl>
                                        <p:attrNameLst>
                                          <p:attrName>ppt_h</p:attrName>
                                        </p:attrNameLst>
                                      </p:cBhvr>
                                      <p:tavLst>
                                        <p:tav tm="0">
                                          <p:val>
                                            <p:fltVal val="0"/>
                                          </p:val>
                                        </p:tav>
                                        <p:tav tm="100000">
                                          <p:val>
                                            <p:strVal val="#ppt_h"/>
                                          </p:val>
                                        </p:tav>
                                      </p:tavLst>
                                    </p:anim>
                                    <p:anim calcmode="lin" valueType="num">
                                      <p:cBhvr>
                                        <p:cTn id="44" dur="1000" fill="hold"/>
                                        <p:tgtEl>
                                          <p:spTgt spid="36"/>
                                        </p:tgtEl>
                                        <p:attrNameLst>
                                          <p:attrName>style.rotation</p:attrName>
                                        </p:attrNameLst>
                                      </p:cBhvr>
                                      <p:tavLst>
                                        <p:tav tm="0">
                                          <p:val>
                                            <p:fltVal val="90"/>
                                          </p:val>
                                        </p:tav>
                                        <p:tav tm="100000">
                                          <p:val>
                                            <p:fltVal val="0"/>
                                          </p:val>
                                        </p:tav>
                                      </p:tavLst>
                                    </p:anim>
                                    <p:animEffect transition="in" filter="fade">
                                      <p:cBhvr>
                                        <p:cTn id="45" dur="1000"/>
                                        <p:tgtEl>
                                          <p:spTgt spid="36"/>
                                        </p:tgtEl>
                                      </p:cBhvr>
                                    </p:animEffect>
                                  </p:childTnLst>
                                </p:cTn>
                              </p:par>
                            </p:childTnLst>
                          </p:cTn>
                        </p:par>
                        <p:par>
                          <p:cTn id="46" fill="hold">
                            <p:stCondLst>
                              <p:cond delay="1000"/>
                            </p:stCondLst>
                            <p:childTnLst>
                              <p:par>
                                <p:cTn id="47" presetID="42" presetClass="entr" presetSubtype="0"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2000"/>
                            </p:stCondLst>
                            <p:childTnLst>
                              <p:par>
                                <p:cTn id="53" presetID="42" presetClass="entr" presetSubtype="0" fill="hold" grpId="0" nodeType="afterEffect">
                                  <p:stCondLst>
                                    <p:cond delay="0"/>
                                  </p:stCondLst>
                                  <p:childTnLst>
                                    <p:set>
                                      <p:cBhvr>
                                        <p:cTn id="54" dur="1" fill="hold">
                                          <p:stCondLst>
                                            <p:cond delay="0"/>
                                          </p:stCondLst>
                                        </p:cTn>
                                        <p:tgtEl>
                                          <p:spTgt spid="132"/>
                                        </p:tgtEl>
                                        <p:attrNameLst>
                                          <p:attrName>style.visibility</p:attrName>
                                        </p:attrNameLst>
                                      </p:cBhvr>
                                      <p:to>
                                        <p:strVal val="visible"/>
                                      </p:to>
                                    </p:set>
                                    <p:animEffect transition="in" filter="fade">
                                      <p:cBhvr>
                                        <p:cTn id="55" dur="1000"/>
                                        <p:tgtEl>
                                          <p:spTgt spid="132"/>
                                        </p:tgtEl>
                                      </p:cBhvr>
                                    </p:animEffect>
                                    <p:anim calcmode="lin" valueType="num">
                                      <p:cBhvr>
                                        <p:cTn id="56" dur="1000" fill="hold"/>
                                        <p:tgtEl>
                                          <p:spTgt spid="132"/>
                                        </p:tgtEl>
                                        <p:attrNameLst>
                                          <p:attrName>ppt_x</p:attrName>
                                        </p:attrNameLst>
                                      </p:cBhvr>
                                      <p:tavLst>
                                        <p:tav tm="0">
                                          <p:val>
                                            <p:strVal val="#ppt_x"/>
                                          </p:val>
                                        </p:tav>
                                        <p:tav tm="100000">
                                          <p:val>
                                            <p:strVal val="#ppt_x"/>
                                          </p:val>
                                        </p:tav>
                                      </p:tavLst>
                                    </p:anim>
                                    <p:anim calcmode="lin" valueType="num">
                                      <p:cBhvr>
                                        <p:cTn id="57" dur="1000" fill="hold"/>
                                        <p:tgtEl>
                                          <p:spTgt spid="132"/>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133"/>
                                        </p:tgtEl>
                                        <p:attrNameLst>
                                          <p:attrName>style.visibility</p:attrName>
                                        </p:attrNameLst>
                                      </p:cBhvr>
                                      <p:to>
                                        <p:strVal val="visible"/>
                                      </p:to>
                                    </p:set>
                                    <p:animEffect transition="in" filter="fade">
                                      <p:cBhvr>
                                        <p:cTn id="61" dur="1000"/>
                                        <p:tgtEl>
                                          <p:spTgt spid="133"/>
                                        </p:tgtEl>
                                      </p:cBhvr>
                                    </p:animEffect>
                                    <p:anim calcmode="lin" valueType="num">
                                      <p:cBhvr>
                                        <p:cTn id="62" dur="1000" fill="hold"/>
                                        <p:tgtEl>
                                          <p:spTgt spid="133"/>
                                        </p:tgtEl>
                                        <p:attrNameLst>
                                          <p:attrName>ppt_x</p:attrName>
                                        </p:attrNameLst>
                                      </p:cBhvr>
                                      <p:tavLst>
                                        <p:tav tm="0">
                                          <p:val>
                                            <p:strVal val="#ppt_x"/>
                                          </p:val>
                                        </p:tav>
                                        <p:tav tm="100000">
                                          <p:val>
                                            <p:strVal val="#ppt_x"/>
                                          </p:val>
                                        </p:tav>
                                      </p:tavLst>
                                    </p:anim>
                                    <p:anim calcmode="lin" valueType="num">
                                      <p:cBhvr>
                                        <p:cTn id="63" dur="1000" fill="hold"/>
                                        <p:tgtEl>
                                          <p:spTgt spid="133"/>
                                        </p:tgtEl>
                                        <p:attrNameLst>
                                          <p:attrName>ppt_y</p:attrName>
                                        </p:attrNameLst>
                                      </p:cBhvr>
                                      <p:tavLst>
                                        <p:tav tm="0">
                                          <p:val>
                                            <p:strVal val="#ppt_y+.1"/>
                                          </p:val>
                                        </p:tav>
                                        <p:tav tm="100000">
                                          <p:val>
                                            <p:strVal val="#ppt_y"/>
                                          </p:val>
                                        </p:tav>
                                      </p:tavLst>
                                    </p:anim>
                                  </p:childTnLst>
                                </p:cTn>
                              </p:par>
                            </p:childTnLst>
                          </p:cTn>
                        </p:par>
                        <p:par>
                          <p:cTn id="64" fill="hold">
                            <p:stCondLst>
                              <p:cond delay="4000"/>
                            </p:stCondLst>
                            <p:childTnLst>
                              <p:par>
                                <p:cTn id="65" presetID="42"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5000"/>
                            </p:stCondLst>
                            <p:childTnLst>
                              <p:par>
                                <p:cTn id="71" presetID="42" presetClass="entr" presetSubtype="0"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1000"/>
                                        <p:tgtEl>
                                          <p:spTgt spid="23"/>
                                        </p:tgtEl>
                                      </p:cBhvr>
                                    </p:animEffect>
                                    <p:anim calcmode="lin" valueType="num">
                                      <p:cBhvr>
                                        <p:cTn id="74" dur="1000" fill="hold"/>
                                        <p:tgtEl>
                                          <p:spTgt spid="23"/>
                                        </p:tgtEl>
                                        <p:attrNameLst>
                                          <p:attrName>ppt_x</p:attrName>
                                        </p:attrNameLst>
                                      </p:cBhvr>
                                      <p:tavLst>
                                        <p:tav tm="0">
                                          <p:val>
                                            <p:strVal val="#ppt_x"/>
                                          </p:val>
                                        </p:tav>
                                        <p:tav tm="100000">
                                          <p:val>
                                            <p:strVal val="#ppt_x"/>
                                          </p:val>
                                        </p:tav>
                                      </p:tavLst>
                                    </p:anim>
                                    <p:anim calcmode="lin" valueType="num">
                                      <p:cBhvr>
                                        <p:cTn id="7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32" grpId="0"/>
      <p:bldP spid="133" grpId="0"/>
      <p:bldP spid="22" grpId="0"/>
      <p:bldP spid="23" grpId="0"/>
      <p:bldP spid="9" grpId="0" animBg="1"/>
      <p:bldP spid="34" grpId="0" animBg="1"/>
      <p:bldP spid="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5"/>
                </p:custDataLst>
              </p:nvPr>
            </p:nvPicPr>
            <p:blipFill>
              <a:blip r:embed="rId9" cstate="screen"/>
              <a:stretch>
                <a:fillRect/>
              </a:stretch>
            </p:blipFill>
            <p:spPr>
              <a:xfrm>
                <a:off x="5376427" y="1953018"/>
                <a:ext cx="1439146" cy="376854"/>
              </a:xfrm>
              <a:prstGeom prst="rect">
                <a:avLst/>
              </a:prstGeom>
            </p:spPr>
          </p:pic>
          <p:cxnSp>
            <p:nvCxnSpPr>
              <p:cNvPr id="44" name="PA-直接连接符 5"/>
              <p:cNvCxnSpPr/>
              <p:nvPr>
                <p:custDataLst>
                  <p:tags r:id="rId6"/>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7"/>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第二部分</a:t>
              </a:r>
            </a:p>
          </p:txBody>
        </p:sp>
        <p:pic>
          <p:nvPicPr>
            <p:cNvPr id="10" name="图片 9"/>
            <p:cNvPicPr>
              <a:picLocks noChangeAspect="1"/>
            </p:cNvPicPr>
            <p:nvPr/>
          </p:nvPicPr>
          <p:blipFill>
            <a:blip r:embed="rId10"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中国共产党第七次全国代表大会</a:t>
            </a:r>
          </a:p>
        </p:txBody>
      </p:sp>
      <p:sp>
        <p:nvSpPr>
          <p:cNvPr id="132" name="矩形 131"/>
          <p:cNvSpPr/>
          <p:nvPr>
            <p:custDataLst>
              <p:tags r:id="rId1"/>
            </p:custDataLst>
          </p:nvPr>
        </p:nvSpPr>
        <p:spPr>
          <a:xfrm>
            <a:off x="1777003" y="2404381"/>
            <a:ext cx="4763495" cy="412805"/>
          </a:xfrm>
          <a:prstGeom prst="rect">
            <a:avLst/>
          </a:prstGeom>
          <a:noFill/>
        </p:spPr>
        <p:txBody>
          <a:bodyPr wrap="square" lIns="0" tIns="0" rIns="0" bIns="0" rtlCol="0" anchor="t" anchorCtr="0">
            <a:spAutoFit/>
          </a:bodyPr>
          <a:lstStyle/>
          <a:p>
            <a:pPr marL="0" marR="0" lvl="0" indent="0" defTabSz="1216660" rtl="0" eaLnBrk="1" fontAlgn="auto" latinLnBrk="0" hangingPunct="1">
              <a:lnSpc>
                <a:spcPct val="150000"/>
              </a:lnSpc>
              <a:spcBef>
                <a:spcPct val="20000"/>
              </a:spcBef>
              <a:spcAft>
                <a:spcPts val="0"/>
              </a:spcAft>
              <a:buClrTx/>
              <a:buSzTx/>
              <a:buFontTx/>
              <a:buNone/>
              <a:defRPr/>
            </a:pPr>
            <a:r>
              <a:rPr lang="zh-CN" altLang="en-US"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出席代表</a:t>
            </a:r>
          </a:p>
        </p:txBody>
      </p:sp>
      <p:sp>
        <p:nvSpPr>
          <p:cNvPr id="133" name="矩形 132"/>
          <p:cNvSpPr/>
          <p:nvPr>
            <p:custDataLst>
              <p:tags r:id="rId2"/>
            </p:custDataLst>
          </p:nvPr>
        </p:nvSpPr>
        <p:spPr>
          <a:xfrm>
            <a:off x="1804463" y="2981621"/>
            <a:ext cx="6196537" cy="412805"/>
          </a:xfrm>
          <a:prstGeom prst="rect">
            <a:avLst/>
          </a:prstGeom>
          <a:noFill/>
        </p:spPr>
        <p:txBody>
          <a:bodyPr wrap="square" lIns="0" tIns="0" rIns="0" bIns="0" rtlCol="0" anchor="t" anchorCtr="0">
            <a:spAutoFit/>
          </a:bodyPr>
          <a:lstStyle/>
          <a:p>
            <a:pPr marR="0" lvl="0" algn="just" defTabSz="1216660" rtl="0" eaLnBrk="1" fontAlgn="auto" latinLnBrk="0" hangingPunct="1">
              <a:lnSpc>
                <a:spcPct val="150000"/>
              </a:lnSpc>
              <a:spcBef>
                <a:spcPct val="20000"/>
              </a:spcBef>
              <a:spcAft>
                <a:spcPts val="0"/>
              </a:spcAft>
              <a:buClrTx/>
              <a:buSzTx/>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正式代表</a:t>
            </a:r>
            <a:r>
              <a:rPr lang="en-US" altLang="zh-CN"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547</a:t>
            </a:r>
            <a:r>
              <a:rPr lang="zh-CN" altLang="en-US"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人</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，候补代表</a:t>
            </a:r>
            <a:r>
              <a:rPr lang="en-US" altLang="zh-CN"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208</a:t>
            </a:r>
            <a:r>
              <a:rPr lang="zh-CN" altLang="en-US"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人</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，代表全国</a:t>
            </a:r>
            <a:r>
              <a:rPr lang="en-US" altLang="zh-CN"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121</a:t>
            </a:r>
            <a:r>
              <a:rPr lang="zh-CN" altLang="en-US"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万名党员。</a:t>
            </a:r>
          </a:p>
        </p:txBody>
      </p:sp>
      <p:sp>
        <p:nvSpPr>
          <p:cNvPr id="22" name="矩形 21"/>
          <p:cNvSpPr/>
          <p:nvPr>
            <p:custDataLst>
              <p:tags r:id="rId3"/>
            </p:custDataLst>
          </p:nvPr>
        </p:nvSpPr>
        <p:spPr>
          <a:xfrm>
            <a:off x="1777003" y="3605338"/>
            <a:ext cx="3226797" cy="412805"/>
          </a:xfrm>
          <a:prstGeom prst="rect">
            <a:avLst/>
          </a:prstGeom>
          <a:noFill/>
        </p:spPr>
        <p:txBody>
          <a:bodyPr wrap="square" lIns="0" tIns="0" rIns="0" bIns="0" rtlCol="0" anchor="t" anchorCtr="0">
            <a:spAutoFit/>
          </a:bodyPr>
          <a:lstStyle/>
          <a:p>
            <a:pPr marL="0" marR="0" lvl="0" indent="0" defTabSz="1216660" rtl="0" eaLnBrk="1" fontAlgn="auto" latinLnBrk="0" hangingPunct="1">
              <a:lnSpc>
                <a:spcPct val="150000"/>
              </a:lnSpc>
              <a:spcBef>
                <a:spcPct val="20000"/>
              </a:spcBef>
              <a:spcAft>
                <a:spcPts val="0"/>
              </a:spcAft>
              <a:buClrTx/>
              <a:buSzTx/>
              <a:buFontTx/>
              <a:buNone/>
              <a:defRPr/>
            </a:pPr>
            <a:r>
              <a:rPr lang="zh-CN" altLang="en-US"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主要内容</a:t>
            </a:r>
          </a:p>
        </p:txBody>
      </p:sp>
      <p:sp>
        <p:nvSpPr>
          <p:cNvPr id="23" name="矩形 22"/>
          <p:cNvSpPr/>
          <p:nvPr>
            <p:custDataLst>
              <p:tags r:id="rId4"/>
            </p:custDataLst>
          </p:nvPr>
        </p:nvSpPr>
        <p:spPr>
          <a:xfrm>
            <a:off x="1804463" y="4055577"/>
            <a:ext cx="9498537" cy="1807546"/>
          </a:xfrm>
          <a:prstGeom prst="rect">
            <a:avLst/>
          </a:prstGeom>
          <a:noFill/>
        </p:spPr>
        <p:txBody>
          <a:bodyPr wrap="square" lIns="0" tIns="0" rIns="0" bIns="0" rtlCol="0" anchor="t" anchorCtr="0">
            <a:spAutoFit/>
          </a:bodyPr>
          <a:lstStyle/>
          <a:p>
            <a:pPr marR="0" lvl="0" algn="just" defTabSz="1216660" rtl="0" eaLnBrk="1" fontAlgn="auto" latinLnBrk="0" hangingPunct="1">
              <a:lnSpc>
                <a:spcPct val="150000"/>
              </a:lnSpc>
              <a:spcBef>
                <a:spcPct val="20000"/>
              </a:spcBef>
              <a:spcAft>
                <a:spcPts val="0"/>
              </a:spcAft>
              <a:buClrTx/>
              <a:buSzTx/>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大会确立毛泽东思想为全党的指导思想，这是七大做出的历史性贡献。这次大会为抗日战争和夺取新民主主义革命在全国的胜利奠定了基础。大会通过的</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中国共产党章程</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是我党独立自主制定的第一部党章。首次增加了党的总纲部分，确立了“中国共产党代表中国人民和中国民族的利益”；指出了党的现阶段和最终目的，指明了正确的政治路线，确定了毛泽东思想为全党的指导思想；强调了党的群众路线，完善了党的民主集中制的原则；首次以条文形式明确规定了党员的义务和权力。</a:t>
            </a:r>
          </a:p>
        </p:txBody>
      </p:sp>
      <p:grpSp>
        <p:nvGrpSpPr>
          <p:cNvPr id="21" name="组合 20"/>
          <p:cNvGrpSpPr/>
          <p:nvPr/>
        </p:nvGrpSpPr>
        <p:grpSpPr>
          <a:xfrm>
            <a:off x="1193800" y="2184400"/>
            <a:ext cx="165100" cy="3556000"/>
            <a:chOff x="1193800" y="2463800"/>
            <a:chExt cx="165100" cy="3556000"/>
          </a:xfrm>
        </p:grpSpPr>
        <p:cxnSp>
          <p:nvCxnSpPr>
            <p:cNvPr id="13" name="直接连接符 12"/>
            <p:cNvCxnSpPr/>
            <p:nvPr/>
          </p:nvCxnSpPr>
          <p:spPr>
            <a:xfrm>
              <a:off x="1276350" y="2463800"/>
              <a:ext cx="0" cy="3556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1193800" y="2984500"/>
              <a:ext cx="165100" cy="1993900"/>
              <a:chOff x="1193800" y="2984500"/>
              <a:chExt cx="165100" cy="1993900"/>
            </a:xfrm>
          </p:grpSpPr>
          <p:sp>
            <p:nvSpPr>
              <p:cNvPr id="18" name="椭圆 17"/>
              <p:cNvSpPr/>
              <p:nvPr/>
            </p:nvSpPr>
            <p:spPr>
              <a:xfrm>
                <a:off x="1193800" y="2984500"/>
                <a:ext cx="165100" cy="1651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sp>
            <p:nvSpPr>
              <p:cNvPr id="29" name="椭圆 28"/>
              <p:cNvSpPr/>
              <p:nvPr/>
            </p:nvSpPr>
            <p:spPr>
              <a:xfrm>
                <a:off x="1193800" y="4813300"/>
                <a:ext cx="165100" cy="1651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grpSp>
      <p:pic>
        <p:nvPicPr>
          <p:cNvPr id="16" name="图片 15"/>
          <p:cNvPicPr>
            <a:picLocks noChangeAspect="1"/>
          </p:cNvPicPr>
          <p:nvPr/>
        </p:nvPicPr>
        <p:blipFill>
          <a:blip r:embed="rId11" cstate="screen"/>
          <a:stretch>
            <a:fillRect/>
          </a:stretch>
        </p:blipFill>
        <p:spPr>
          <a:xfrm>
            <a:off x="7703883" y="2188363"/>
            <a:ext cx="3522918" cy="15692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barn(inVertical)">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132"/>
                                        </p:tgtEl>
                                        <p:attrNameLst>
                                          <p:attrName>style.visibility</p:attrName>
                                        </p:attrNameLst>
                                      </p:cBhvr>
                                      <p:to>
                                        <p:strVal val="visible"/>
                                      </p:to>
                                    </p:set>
                                    <p:anim calcmode="lin" valueType="num">
                                      <p:cBhvr>
                                        <p:cTn id="30" dur="500" fill="hold"/>
                                        <p:tgtEl>
                                          <p:spTgt spid="132"/>
                                        </p:tgtEl>
                                        <p:attrNameLst>
                                          <p:attrName>ppt_w</p:attrName>
                                        </p:attrNameLst>
                                      </p:cBhvr>
                                      <p:tavLst>
                                        <p:tav tm="0">
                                          <p:val>
                                            <p:fltVal val="0"/>
                                          </p:val>
                                        </p:tav>
                                        <p:tav tm="100000">
                                          <p:val>
                                            <p:strVal val="#ppt_w"/>
                                          </p:val>
                                        </p:tav>
                                      </p:tavLst>
                                    </p:anim>
                                    <p:anim calcmode="lin" valueType="num">
                                      <p:cBhvr>
                                        <p:cTn id="31" dur="500" fill="hold"/>
                                        <p:tgtEl>
                                          <p:spTgt spid="132"/>
                                        </p:tgtEl>
                                        <p:attrNameLst>
                                          <p:attrName>ppt_h</p:attrName>
                                        </p:attrNameLst>
                                      </p:cBhvr>
                                      <p:tavLst>
                                        <p:tav tm="0">
                                          <p:val>
                                            <p:fltVal val="0"/>
                                          </p:val>
                                        </p:tav>
                                        <p:tav tm="100000">
                                          <p:val>
                                            <p:strVal val="#ppt_h"/>
                                          </p:val>
                                        </p:tav>
                                      </p:tavLst>
                                    </p:anim>
                                    <p:animEffect transition="in" filter="fade">
                                      <p:cBhvr>
                                        <p:cTn id="32" dur="500"/>
                                        <p:tgtEl>
                                          <p:spTgt spid="132"/>
                                        </p:tgtEl>
                                      </p:cBhvr>
                                    </p:animEffect>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133"/>
                                        </p:tgtEl>
                                        <p:attrNameLst>
                                          <p:attrName>style.visibility</p:attrName>
                                        </p:attrNameLst>
                                      </p:cBhvr>
                                      <p:to>
                                        <p:strVal val="visible"/>
                                      </p:to>
                                    </p:set>
                                    <p:anim calcmode="lin" valueType="num">
                                      <p:cBhvr>
                                        <p:cTn id="36" dur="500" fill="hold"/>
                                        <p:tgtEl>
                                          <p:spTgt spid="133"/>
                                        </p:tgtEl>
                                        <p:attrNameLst>
                                          <p:attrName>ppt_w</p:attrName>
                                        </p:attrNameLst>
                                      </p:cBhvr>
                                      <p:tavLst>
                                        <p:tav tm="0">
                                          <p:val>
                                            <p:fltVal val="0"/>
                                          </p:val>
                                        </p:tav>
                                        <p:tav tm="100000">
                                          <p:val>
                                            <p:strVal val="#ppt_w"/>
                                          </p:val>
                                        </p:tav>
                                      </p:tavLst>
                                    </p:anim>
                                    <p:anim calcmode="lin" valueType="num">
                                      <p:cBhvr>
                                        <p:cTn id="37" dur="500" fill="hold"/>
                                        <p:tgtEl>
                                          <p:spTgt spid="133"/>
                                        </p:tgtEl>
                                        <p:attrNameLst>
                                          <p:attrName>ppt_h</p:attrName>
                                        </p:attrNameLst>
                                      </p:cBhvr>
                                      <p:tavLst>
                                        <p:tav tm="0">
                                          <p:val>
                                            <p:fltVal val="0"/>
                                          </p:val>
                                        </p:tav>
                                        <p:tav tm="100000">
                                          <p:val>
                                            <p:strVal val="#ppt_h"/>
                                          </p:val>
                                        </p:tav>
                                      </p:tavLst>
                                    </p:anim>
                                    <p:animEffect transition="in" filter="fade">
                                      <p:cBhvr>
                                        <p:cTn id="38" dur="500"/>
                                        <p:tgtEl>
                                          <p:spTgt spid="133"/>
                                        </p:tgtEl>
                                      </p:cBhvr>
                                    </p:animEffect>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3000"/>
                            </p:stCondLst>
                            <p:childTnLst>
                              <p:par>
                                <p:cTn id="52" presetID="53" presetClass="entr" presetSubtype="16"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32" grpId="0"/>
      <p:bldP spid="133" grpId="0"/>
      <p:bldP spid="22"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3"/>
                </p:custDataLst>
              </p:nvPr>
            </p:nvPicPr>
            <p:blipFill>
              <a:blip r:embed="rId7" cstate="screen"/>
              <a:stretch>
                <a:fillRect/>
              </a:stretch>
            </p:blipFill>
            <p:spPr>
              <a:xfrm>
                <a:off x="5376427" y="1953018"/>
                <a:ext cx="1439146" cy="376854"/>
              </a:xfrm>
              <a:prstGeom prst="rect">
                <a:avLst/>
              </a:prstGeom>
            </p:spPr>
          </p:pic>
          <p:cxnSp>
            <p:nvCxnSpPr>
              <p:cNvPr id="44" name="PA-直接连接符 5"/>
              <p:cNvCxnSpPr/>
              <p:nvPr>
                <p:custDataLst>
                  <p:tags r:id="rId4"/>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5"/>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第二部分</a:t>
              </a:r>
            </a:p>
          </p:txBody>
        </p:sp>
        <p:pic>
          <p:nvPicPr>
            <p:cNvPr id="10" name="图片 9"/>
            <p:cNvPicPr>
              <a:picLocks noChangeAspect="1"/>
            </p:cNvPicPr>
            <p:nvPr/>
          </p:nvPicPr>
          <p:blipFill>
            <a:blip r:embed="rId8"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中国共产党在解放战争时期的革命历史</a:t>
            </a:r>
          </a:p>
        </p:txBody>
      </p:sp>
      <p:sp>
        <p:nvSpPr>
          <p:cNvPr id="132" name="矩形 131"/>
          <p:cNvSpPr/>
          <p:nvPr>
            <p:custDataLst>
              <p:tags r:id="rId1"/>
            </p:custDataLst>
          </p:nvPr>
        </p:nvSpPr>
        <p:spPr>
          <a:xfrm>
            <a:off x="1383303" y="2322938"/>
            <a:ext cx="4763495" cy="412805"/>
          </a:xfrm>
          <a:prstGeom prst="rect">
            <a:avLst/>
          </a:prstGeom>
          <a:noFill/>
        </p:spPr>
        <p:txBody>
          <a:bodyPr wrap="square" lIns="0" tIns="0" rIns="0" bIns="0" rtlCol="0" anchor="t" anchorCtr="0">
            <a:spAutoFit/>
          </a:bodyPr>
          <a:lstStyle/>
          <a:p>
            <a:pPr marL="0" marR="0" lvl="0" indent="0" defTabSz="1216660" rtl="0" eaLnBrk="1" fontAlgn="auto" latinLnBrk="0" hangingPunct="1">
              <a:lnSpc>
                <a:spcPct val="150000"/>
              </a:lnSpc>
              <a:spcBef>
                <a:spcPct val="20000"/>
              </a:spcBef>
              <a:spcAft>
                <a:spcPts val="0"/>
              </a:spcAft>
              <a:buClrTx/>
              <a:buSzTx/>
              <a:buFontTx/>
              <a:buNone/>
              <a:defRPr/>
            </a:pPr>
            <a:r>
              <a:rPr lang="zh-CN" altLang="en-US"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求和平</a:t>
            </a:r>
            <a:r>
              <a:rPr lang="en-US" altLang="zh-CN"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a:t>
            </a:r>
            <a:r>
              <a:rPr lang="zh-CN" altLang="en-US"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进行重庆谈判</a:t>
            </a:r>
          </a:p>
        </p:txBody>
      </p:sp>
      <p:sp>
        <p:nvSpPr>
          <p:cNvPr id="23" name="矩形 22"/>
          <p:cNvSpPr/>
          <p:nvPr>
            <p:custDataLst>
              <p:tags r:id="rId2"/>
            </p:custDataLst>
          </p:nvPr>
        </p:nvSpPr>
        <p:spPr>
          <a:xfrm>
            <a:off x="1410763" y="2899877"/>
            <a:ext cx="7453837" cy="2964786"/>
          </a:xfrm>
          <a:prstGeom prst="rect">
            <a:avLst/>
          </a:prstGeom>
          <a:noFill/>
        </p:spPr>
        <p:txBody>
          <a:bodyPr wrap="square" lIns="0" tIns="0" rIns="0" bIns="0" rtlCol="0" anchor="t" anchorCtr="0">
            <a:spAutoFit/>
          </a:bodyPr>
          <a:lstStyle/>
          <a:p>
            <a:pPr marR="0" lvl="0" algn="just" defTabSz="1216660" rtl="0" eaLnBrk="1" fontAlgn="auto" latinLnBrk="0" hangingPunct="1">
              <a:lnSpc>
                <a:spcPct val="150000"/>
              </a:lnSpc>
              <a:spcBef>
                <a:spcPct val="20000"/>
              </a:spcBef>
              <a:spcAft>
                <a:spcPts val="0"/>
              </a:spcAft>
              <a:buClrTx/>
              <a:buSzTx/>
              <a:defRPr/>
            </a:pP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1945</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8</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14</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20</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23</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日，蒋介石三次电邀毛泽东到重庆进行和平谈判。为了尽一切可能争取和平，揭露美国和蒋介石的阴谋，团结教育人民</a:t>
            </a:r>
            <a:endPar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endParaRPr>
          </a:p>
          <a:p>
            <a:pPr marR="0" lvl="0" algn="just" defTabSz="1216660" rtl="0" eaLnBrk="1" fontAlgn="auto" latinLnBrk="0" hangingPunct="1">
              <a:lnSpc>
                <a:spcPct val="150000"/>
              </a:lnSpc>
              <a:spcBef>
                <a:spcPct val="20000"/>
              </a:spcBef>
              <a:spcAft>
                <a:spcPts val="0"/>
              </a:spcAft>
              <a:buClrTx/>
              <a:buSzTx/>
              <a:defRPr/>
            </a:pP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8</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28</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日，毛泽东、周恩来、王若飞等组成的中共代表团在国民党代表张治中和美国驻华大使赫尔利的陪同下，乘专机抵达重庆，与国民党进行和平谈判。经过</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43</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天的谈判，国共双方代表签署了</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政府与中共代表会谈纪要</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，即</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双十协定</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。这次谈判揭露了国民党蒋介石假和平的阴谋，表达了中国共产党真和平的决心，从而使国民党在政治上陷入被动，共产党争取到了政治主动权。这次谈判还有力推动了国统区的民主运动。</a:t>
            </a:r>
          </a:p>
        </p:txBody>
      </p:sp>
      <p:sp>
        <p:nvSpPr>
          <p:cNvPr id="18" name="椭圆 17"/>
          <p:cNvSpPr/>
          <p:nvPr/>
        </p:nvSpPr>
        <p:spPr>
          <a:xfrm>
            <a:off x="698500" y="2288040"/>
            <a:ext cx="482600" cy="4826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宋体 Heavy" panose="02020900000000000000" pitchFamily="18" charset="-122"/>
                <a:ea typeface="思源宋体 Heavy" panose="02020900000000000000" pitchFamily="18" charset="-122"/>
              </a:rPr>
              <a:t>1</a:t>
            </a: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nvGrpSpPr>
          <p:cNvPr id="17" name="组合 16"/>
          <p:cNvGrpSpPr/>
          <p:nvPr/>
        </p:nvGrpSpPr>
        <p:grpSpPr>
          <a:xfrm>
            <a:off x="8905161" y="2786196"/>
            <a:ext cx="2858393" cy="3043104"/>
            <a:chOff x="8905161" y="2786196"/>
            <a:chExt cx="2858393" cy="3043104"/>
          </a:xfrm>
        </p:grpSpPr>
        <p:sp>
          <p:nvSpPr>
            <p:cNvPr id="30" name="文本框 8"/>
            <p:cNvSpPr txBox="1"/>
            <p:nvPr/>
          </p:nvSpPr>
          <p:spPr>
            <a:xfrm>
              <a:off x="9896652" y="2786196"/>
              <a:ext cx="1231011" cy="1201604"/>
            </a:xfrm>
            <a:prstGeom prst="rect">
              <a:avLst/>
            </a:prstGeom>
            <a:noFill/>
          </p:spPr>
          <p:txBody>
            <a:bodyPr vert="eaVert" wrap="square" lIns="121873" tIns="60936" rIns="121873" bIns="60936">
              <a:spAutoFit/>
            </a:bodyPr>
            <a:lstStyle/>
            <a:p>
              <a:pPr lvl="0" algn="ctr">
                <a:defRPr/>
              </a:pPr>
              <a:r>
                <a:rPr lang="zh-CN" altLang="en-US" sz="32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重庆谈判</a:t>
              </a:r>
            </a:p>
          </p:txBody>
        </p:sp>
        <p:pic>
          <p:nvPicPr>
            <p:cNvPr id="12" name="图片 11"/>
            <p:cNvPicPr>
              <a:picLocks noChangeAspect="1"/>
            </p:cNvPicPr>
            <p:nvPr/>
          </p:nvPicPr>
          <p:blipFill>
            <a:blip r:embed="rId9" cstate="screen"/>
            <a:stretch>
              <a:fillRect/>
            </a:stretch>
          </p:blipFill>
          <p:spPr>
            <a:xfrm>
              <a:off x="8905161" y="3797300"/>
              <a:ext cx="2858393" cy="20320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1000" fill="hold"/>
                                        <p:tgtEl>
                                          <p:spTgt spid="132"/>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32" grpId="0"/>
      <p:bldP spid="23" grpId="0"/>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3"/>
                </p:custDataLst>
              </p:nvPr>
            </p:nvPicPr>
            <p:blipFill>
              <a:blip r:embed="rId7" cstate="screen"/>
              <a:stretch>
                <a:fillRect/>
              </a:stretch>
            </p:blipFill>
            <p:spPr>
              <a:xfrm>
                <a:off x="5376427" y="1953018"/>
                <a:ext cx="1439146" cy="376854"/>
              </a:xfrm>
              <a:prstGeom prst="rect">
                <a:avLst/>
              </a:prstGeom>
            </p:spPr>
          </p:pic>
          <p:cxnSp>
            <p:nvCxnSpPr>
              <p:cNvPr id="44" name="PA-直接连接符 5"/>
              <p:cNvCxnSpPr/>
              <p:nvPr>
                <p:custDataLst>
                  <p:tags r:id="rId4"/>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5"/>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第二部分</a:t>
              </a:r>
            </a:p>
          </p:txBody>
        </p:sp>
        <p:pic>
          <p:nvPicPr>
            <p:cNvPr id="10" name="图片 9"/>
            <p:cNvPicPr>
              <a:picLocks noChangeAspect="1"/>
            </p:cNvPicPr>
            <p:nvPr/>
          </p:nvPicPr>
          <p:blipFill>
            <a:blip r:embed="rId8"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中国共产党在解放战争时期的革命历史</a:t>
            </a:r>
          </a:p>
        </p:txBody>
      </p:sp>
      <p:sp>
        <p:nvSpPr>
          <p:cNvPr id="132" name="矩形 131"/>
          <p:cNvSpPr/>
          <p:nvPr>
            <p:custDataLst>
              <p:tags r:id="rId1"/>
            </p:custDataLst>
          </p:nvPr>
        </p:nvSpPr>
        <p:spPr>
          <a:xfrm>
            <a:off x="1383303" y="2322938"/>
            <a:ext cx="4763495" cy="412805"/>
          </a:xfrm>
          <a:prstGeom prst="rect">
            <a:avLst/>
          </a:prstGeom>
          <a:noFill/>
        </p:spPr>
        <p:txBody>
          <a:bodyPr wrap="square" lIns="0" tIns="0" rIns="0" bIns="0" rtlCol="0" anchor="t" anchorCtr="0">
            <a:spAutoFit/>
          </a:bodyPr>
          <a:lstStyle/>
          <a:p>
            <a:pPr marL="0" marR="0" lvl="0" indent="0" defTabSz="1216660" rtl="0" eaLnBrk="1" fontAlgn="auto" latinLnBrk="0" hangingPunct="1">
              <a:lnSpc>
                <a:spcPct val="150000"/>
              </a:lnSpc>
              <a:spcBef>
                <a:spcPct val="20000"/>
              </a:spcBef>
              <a:spcAft>
                <a:spcPts val="0"/>
              </a:spcAft>
              <a:buClrTx/>
              <a:buSzTx/>
              <a:buFontTx/>
              <a:buNone/>
              <a:defRPr/>
            </a:pPr>
            <a:r>
              <a:rPr lang="zh-CN" altLang="en-US"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组织解放军进行了三大战役</a:t>
            </a:r>
          </a:p>
        </p:txBody>
      </p:sp>
      <p:sp>
        <p:nvSpPr>
          <p:cNvPr id="23" name="矩形 22"/>
          <p:cNvSpPr/>
          <p:nvPr>
            <p:custDataLst>
              <p:tags r:id="rId2"/>
            </p:custDataLst>
          </p:nvPr>
        </p:nvSpPr>
        <p:spPr>
          <a:xfrm>
            <a:off x="3798798" y="3222050"/>
            <a:ext cx="5332502" cy="2546210"/>
          </a:xfrm>
          <a:prstGeom prst="rect">
            <a:avLst/>
          </a:prstGeom>
          <a:noFill/>
        </p:spPr>
        <p:txBody>
          <a:bodyPr wrap="square" lIns="0" tIns="0" rIns="0" bIns="0" rtlCol="0" anchor="t" anchorCtr="0">
            <a:spAutoFit/>
          </a:bodyPr>
          <a:lstStyle/>
          <a:p>
            <a:pPr marR="0" lvl="0" algn="just" defTabSz="1216660" rtl="0" eaLnBrk="1" fontAlgn="auto" latinLnBrk="0" hangingPunct="1">
              <a:lnSpc>
                <a:spcPct val="150000"/>
              </a:lnSpc>
              <a:spcBef>
                <a:spcPct val="20000"/>
              </a:spcBef>
              <a:spcAft>
                <a:spcPts val="0"/>
              </a:spcAft>
              <a:buClrTx/>
              <a:buSzTx/>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解放战争进入第三年，敌我双方的力量对比发生显著变化，全国的政治和军事形势对我军都十分有利，党中央、毛泽东决定从东北战场开始同国民党军队展开战略决战。辽沈战役。淮海战役。平津战役。这三次大的战略决战结束后，蒋介石国民党集团赖以维护其反动统治的主要精锐部队基本消灭殆尽，国民党反动集团从此陷入土崩瓦解之中，中国革命已处于胜利的前夜。</a:t>
            </a:r>
          </a:p>
        </p:txBody>
      </p:sp>
      <p:sp>
        <p:nvSpPr>
          <p:cNvPr id="18" name="椭圆 17"/>
          <p:cNvSpPr/>
          <p:nvPr/>
        </p:nvSpPr>
        <p:spPr>
          <a:xfrm>
            <a:off x="698500" y="2288040"/>
            <a:ext cx="482600" cy="4826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宋体 Heavy" panose="02020900000000000000" pitchFamily="18" charset="-122"/>
                <a:ea typeface="思源宋体 Heavy" panose="02020900000000000000" pitchFamily="18" charset="-122"/>
              </a:rPr>
              <a:t>2</a:t>
            </a: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nvGrpSpPr>
          <p:cNvPr id="21" name="组合 20"/>
          <p:cNvGrpSpPr/>
          <p:nvPr/>
        </p:nvGrpSpPr>
        <p:grpSpPr>
          <a:xfrm>
            <a:off x="1346200" y="3251200"/>
            <a:ext cx="2086711" cy="584199"/>
            <a:chOff x="1346200" y="3251200"/>
            <a:chExt cx="2086711" cy="584199"/>
          </a:xfrm>
        </p:grpSpPr>
        <p:sp>
          <p:nvSpPr>
            <p:cNvPr id="9" name="矩形: 圆角 8"/>
            <p:cNvSpPr/>
            <p:nvPr/>
          </p:nvSpPr>
          <p:spPr>
            <a:xfrm>
              <a:off x="1346200" y="3251200"/>
              <a:ext cx="1778000" cy="584199"/>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思源宋体 Heavy" panose="02020900000000000000" pitchFamily="18" charset="-122"/>
                  <a:ea typeface="思源宋体 Heavy" panose="02020900000000000000" pitchFamily="18" charset="-122"/>
                </a:rPr>
                <a:t>辽沈战役</a:t>
              </a:r>
            </a:p>
          </p:txBody>
        </p:sp>
        <p:sp>
          <p:nvSpPr>
            <p:cNvPr id="13" name="等腰三角形 12"/>
            <p:cNvSpPr/>
            <p:nvPr/>
          </p:nvSpPr>
          <p:spPr>
            <a:xfrm rot="5400000">
              <a:off x="3284905" y="3474778"/>
              <a:ext cx="158969" cy="137042"/>
            </a:xfrm>
            <a:prstGeom prst="triangl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grpSp>
        <p:nvGrpSpPr>
          <p:cNvPr id="20" name="组合 19"/>
          <p:cNvGrpSpPr/>
          <p:nvPr/>
        </p:nvGrpSpPr>
        <p:grpSpPr>
          <a:xfrm>
            <a:off x="1346200" y="4254500"/>
            <a:ext cx="2086711" cy="584199"/>
            <a:chOff x="1346200" y="4254500"/>
            <a:chExt cx="2086711" cy="584199"/>
          </a:xfrm>
        </p:grpSpPr>
        <p:sp>
          <p:nvSpPr>
            <p:cNvPr id="26" name="矩形: 圆角 25"/>
            <p:cNvSpPr/>
            <p:nvPr/>
          </p:nvSpPr>
          <p:spPr>
            <a:xfrm>
              <a:off x="1346200" y="4254500"/>
              <a:ext cx="1778000" cy="584199"/>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bg1"/>
                  </a:solidFill>
                  <a:latin typeface="思源宋体 Heavy" panose="02020900000000000000" pitchFamily="18" charset="-122"/>
                  <a:ea typeface="思源宋体 Heavy" panose="02020900000000000000" pitchFamily="18" charset="-122"/>
                </a:rPr>
                <a:t>淮海战役</a:t>
              </a:r>
              <a:endParaRPr lang="zh-CN" altLang="en-US" sz="2000" dirty="0">
                <a:solidFill>
                  <a:schemeClr val="bg1"/>
                </a:solidFill>
                <a:latin typeface="思源宋体 Heavy" panose="02020900000000000000" pitchFamily="18" charset="-122"/>
                <a:ea typeface="思源宋体 Heavy" panose="02020900000000000000" pitchFamily="18" charset="-122"/>
              </a:endParaRPr>
            </a:p>
          </p:txBody>
        </p:sp>
        <p:sp>
          <p:nvSpPr>
            <p:cNvPr id="29" name="等腰三角形 28"/>
            <p:cNvSpPr/>
            <p:nvPr/>
          </p:nvSpPr>
          <p:spPr>
            <a:xfrm rot="5400000">
              <a:off x="3284905" y="4478078"/>
              <a:ext cx="158969" cy="137042"/>
            </a:xfrm>
            <a:prstGeom prst="triangl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grpSp>
        <p:nvGrpSpPr>
          <p:cNvPr id="16" name="组合 15"/>
          <p:cNvGrpSpPr/>
          <p:nvPr/>
        </p:nvGrpSpPr>
        <p:grpSpPr>
          <a:xfrm>
            <a:off x="1346200" y="5257800"/>
            <a:ext cx="2086711" cy="584199"/>
            <a:chOff x="1346200" y="5257800"/>
            <a:chExt cx="2086711" cy="584199"/>
          </a:xfrm>
        </p:grpSpPr>
        <p:sp>
          <p:nvSpPr>
            <p:cNvPr id="27" name="矩形: 圆角 26"/>
            <p:cNvSpPr/>
            <p:nvPr/>
          </p:nvSpPr>
          <p:spPr>
            <a:xfrm>
              <a:off x="1346200" y="5257800"/>
              <a:ext cx="1778000" cy="584199"/>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bg1"/>
                  </a:solidFill>
                  <a:latin typeface="思源宋体 Heavy" panose="02020900000000000000" pitchFamily="18" charset="-122"/>
                  <a:ea typeface="思源宋体 Heavy" panose="02020900000000000000" pitchFamily="18" charset="-122"/>
                </a:rPr>
                <a:t>平津战役</a:t>
              </a:r>
              <a:endParaRPr lang="zh-CN" altLang="en-US" sz="2000" dirty="0">
                <a:solidFill>
                  <a:schemeClr val="bg1"/>
                </a:solidFill>
                <a:latin typeface="思源宋体 Heavy" panose="02020900000000000000" pitchFamily="18" charset="-122"/>
                <a:ea typeface="思源宋体 Heavy" panose="02020900000000000000" pitchFamily="18" charset="-122"/>
              </a:endParaRPr>
            </a:p>
          </p:txBody>
        </p:sp>
        <p:sp>
          <p:nvSpPr>
            <p:cNvPr id="31" name="等腰三角形 30"/>
            <p:cNvSpPr/>
            <p:nvPr/>
          </p:nvSpPr>
          <p:spPr>
            <a:xfrm rot="5400000">
              <a:off x="3284905" y="5481378"/>
              <a:ext cx="158969" cy="137042"/>
            </a:xfrm>
            <a:prstGeom prst="triangl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pic>
        <p:nvPicPr>
          <p:cNvPr id="24" name="图片 23"/>
          <p:cNvPicPr>
            <a:picLocks noChangeAspect="1"/>
          </p:cNvPicPr>
          <p:nvPr/>
        </p:nvPicPr>
        <p:blipFill>
          <a:blip r:embed="rId9" cstate="screen"/>
          <a:stretch>
            <a:fillRect/>
          </a:stretch>
        </p:blipFill>
        <p:spPr>
          <a:xfrm>
            <a:off x="7370139" y="1897722"/>
            <a:ext cx="5869968" cy="44024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32"/>
                                        </p:tgtEl>
                                        <p:attrNameLst>
                                          <p:attrName>style.visibility</p:attrName>
                                        </p:attrNameLst>
                                      </p:cBhvr>
                                      <p:to>
                                        <p:strVal val="visible"/>
                                      </p:to>
                                    </p:set>
                                    <p:animEffect transition="in" filter="fade">
                                      <p:cBhvr>
                                        <p:cTn id="25" dur="1000"/>
                                        <p:tgtEl>
                                          <p:spTgt spid="132"/>
                                        </p:tgtEl>
                                      </p:cBhvr>
                                    </p:animEffect>
                                    <p:anim calcmode="lin" valueType="num">
                                      <p:cBhvr>
                                        <p:cTn id="26" dur="1000" fill="hold"/>
                                        <p:tgtEl>
                                          <p:spTgt spid="132"/>
                                        </p:tgtEl>
                                        <p:attrNameLst>
                                          <p:attrName>ppt_x</p:attrName>
                                        </p:attrNameLst>
                                      </p:cBhvr>
                                      <p:tavLst>
                                        <p:tav tm="0">
                                          <p:val>
                                            <p:strVal val="#ppt_x"/>
                                          </p:val>
                                        </p:tav>
                                        <p:tav tm="100000">
                                          <p:val>
                                            <p:strVal val="#ppt_x"/>
                                          </p:val>
                                        </p:tav>
                                      </p:tavLst>
                                    </p:anim>
                                    <p:anim calcmode="lin" valueType="num">
                                      <p:cBhvr>
                                        <p:cTn id="27" dur="1000" fill="hold"/>
                                        <p:tgtEl>
                                          <p:spTgt spid="13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par>
                                <p:cTn id="47" presetID="53" presetClass="entr" presetSubtype="16"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500" fill="hold"/>
                                        <p:tgtEl>
                                          <p:spTgt spid="21"/>
                                        </p:tgtEl>
                                        <p:attrNameLst>
                                          <p:attrName>ppt_w</p:attrName>
                                        </p:attrNameLst>
                                      </p:cBhvr>
                                      <p:tavLst>
                                        <p:tav tm="0">
                                          <p:val>
                                            <p:fltVal val="0"/>
                                          </p:val>
                                        </p:tav>
                                        <p:tav tm="100000">
                                          <p:val>
                                            <p:strVal val="#ppt_w"/>
                                          </p:val>
                                        </p:tav>
                                      </p:tavLst>
                                    </p:anim>
                                    <p:anim calcmode="lin" valueType="num">
                                      <p:cBhvr>
                                        <p:cTn id="50" dur="500" fill="hold"/>
                                        <p:tgtEl>
                                          <p:spTgt spid="21"/>
                                        </p:tgtEl>
                                        <p:attrNameLst>
                                          <p:attrName>ppt_h</p:attrName>
                                        </p:attrNameLst>
                                      </p:cBhvr>
                                      <p:tavLst>
                                        <p:tav tm="0">
                                          <p:val>
                                            <p:fltVal val="0"/>
                                          </p:val>
                                        </p:tav>
                                        <p:tav tm="100000">
                                          <p:val>
                                            <p:strVal val="#ppt_h"/>
                                          </p:val>
                                        </p:tav>
                                      </p:tavLst>
                                    </p:anim>
                                    <p:animEffect transition="in" filter="fade">
                                      <p:cBhvr>
                                        <p:cTn id="51" dur="500"/>
                                        <p:tgtEl>
                                          <p:spTgt spid="21"/>
                                        </p:tgtEl>
                                      </p:cBhvr>
                                    </p:animEffect>
                                  </p:childTnLst>
                                </p:cTn>
                              </p:par>
                              <p:par>
                                <p:cTn id="52" presetID="53" presetClass="entr" presetSubtype="16"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par>
                                <p:cTn id="57" presetID="53" presetClass="entr" presetSubtype="16"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32" grpId="0"/>
      <p:bldP spid="23" grpId="0"/>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3"/>
                </p:custDataLst>
              </p:nvPr>
            </p:nvPicPr>
            <p:blipFill>
              <a:blip r:embed="rId8" cstate="screen"/>
              <a:stretch>
                <a:fillRect/>
              </a:stretch>
            </p:blipFill>
            <p:spPr>
              <a:xfrm>
                <a:off x="5376427" y="1953018"/>
                <a:ext cx="1439146" cy="376854"/>
              </a:xfrm>
              <a:prstGeom prst="rect">
                <a:avLst/>
              </a:prstGeom>
            </p:spPr>
          </p:pic>
          <p:cxnSp>
            <p:nvCxnSpPr>
              <p:cNvPr id="44" name="PA-直接连接符 5"/>
              <p:cNvCxnSpPr/>
              <p:nvPr>
                <p:custDataLst>
                  <p:tags r:id="rId4"/>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5"/>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第二部分</a:t>
              </a:r>
            </a:p>
          </p:txBody>
        </p:sp>
        <p:pic>
          <p:nvPicPr>
            <p:cNvPr id="10" name="图片 9"/>
            <p:cNvPicPr>
              <a:picLocks noChangeAspect="1"/>
            </p:cNvPicPr>
            <p:nvPr/>
          </p:nvPicPr>
          <p:blipFill>
            <a:blip r:embed="rId9"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中国共产党在解放战争时期的革命历史</a:t>
            </a:r>
          </a:p>
        </p:txBody>
      </p:sp>
      <p:sp>
        <p:nvSpPr>
          <p:cNvPr id="132" name="矩形 131"/>
          <p:cNvSpPr/>
          <p:nvPr>
            <p:custDataLst>
              <p:tags r:id="rId1"/>
            </p:custDataLst>
          </p:nvPr>
        </p:nvSpPr>
        <p:spPr>
          <a:xfrm>
            <a:off x="1383303" y="2602338"/>
            <a:ext cx="4763495" cy="412805"/>
          </a:xfrm>
          <a:prstGeom prst="rect">
            <a:avLst/>
          </a:prstGeom>
          <a:noFill/>
        </p:spPr>
        <p:txBody>
          <a:bodyPr wrap="square" lIns="0" tIns="0" rIns="0" bIns="0" rtlCol="0" anchor="t" anchorCtr="0">
            <a:spAutoFit/>
          </a:bodyPr>
          <a:lstStyle/>
          <a:p>
            <a:pPr marL="0" marR="0" lvl="0" indent="0" defTabSz="1216660" rtl="0" eaLnBrk="1" fontAlgn="auto" latinLnBrk="0" hangingPunct="1">
              <a:lnSpc>
                <a:spcPct val="150000"/>
              </a:lnSpc>
              <a:spcBef>
                <a:spcPct val="20000"/>
              </a:spcBef>
              <a:spcAft>
                <a:spcPts val="0"/>
              </a:spcAft>
              <a:buClrTx/>
              <a:buSzTx/>
              <a:buFontTx/>
              <a:buNone/>
              <a:defRPr/>
            </a:pPr>
            <a:r>
              <a:rPr lang="zh-CN" altLang="en-US"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召开七届二中全会</a:t>
            </a:r>
          </a:p>
        </p:txBody>
      </p:sp>
      <p:sp>
        <p:nvSpPr>
          <p:cNvPr id="23" name="矩形 22"/>
          <p:cNvSpPr/>
          <p:nvPr>
            <p:custDataLst>
              <p:tags r:id="rId2"/>
            </p:custDataLst>
          </p:nvPr>
        </p:nvSpPr>
        <p:spPr>
          <a:xfrm>
            <a:off x="1385798" y="3300967"/>
            <a:ext cx="6145302" cy="2275366"/>
          </a:xfrm>
          <a:prstGeom prst="rect">
            <a:avLst/>
          </a:prstGeom>
          <a:noFill/>
        </p:spPr>
        <p:txBody>
          <a:bodyPr wrap="square" lIns="0" tIns="0" rIns="0" bIns="0" rtlCol="0" anchor="t" anchorCtr="0">
            <a:spAutoFit/>
          </a:bodyPr>
          <a:lstStyle/>
          <a:p>
            <a:pPr marL="342900" marR="0" lvl="0" indent="-342900" algn="just" defTabSz="1216660" rtl="0" eaLnBrk="1" fontAlgn="auto" latinLnBrk="0" hangingPunct="1">
              <a:lnSpc>
                <a:spcPct val="150000"/>
              </a:lnSpc>
              <a:spcBef>
                <a:spcPct val="20000"/>
              </a:spcBef>
              <a:spcAft>
                <a:spcPts val="0"/>
              </a:spcAft>
              <a:buClrTx/>
              <a:buSzTx/>
              <a:buFont typeface="+mj-lt"/>
              <a:buAutoNum type="arabicPeriod"/>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在全国革命即将胜利之际，</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1949</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3</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5</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日至</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13</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日，中国共产党在河北省平山县西柏坡村召开了七届二中全会。</a:t>
            </a:r>
            <a:endPar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endParaRPr>
          </a:p>
          <a:p>
            <a:pPr marL="342900" marR="0" lvl="0" indent="-342900" algn="just" defTabSz="1216660" rtl="0" eaLnBrk="1" fontAlgn="auto" latinLnBrk="0" hangingPunct="1">
              <a:lnSpc>
                <a:spcPct val="150000"/>
              </a:lnSpc>
              <a:spcBef>
                <a:spcPct val="20000"/>
              </a:spcBef>
              <a:spcAft>
                <a:spcPts val="0"/>
              </a:spcAft>
              <a:buClrTx/>
              <a:buSzTx/>
              <a:buFont typeface="+mj-lt"/>
              <a:buAutoNum type="arabicPeriod"/>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提出了党的工作重心必须由乡村转移到城市。号召全党必须警惕骄傲自满情绪，必须警惕资产阶级“糖衣炮弹”的进攻，继续保持谦虚、谨慎、不骄、不躁和艰苦奋斗的作风。</a:t>
            </a:r>
            <a:endPar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endParaRPr>
          </a:p>
          <a:p>
            <a:pPr marL="342900" marR="0" lvl="0" indent="-342900" algn="just" defTabSz="1216660" rtl="0" eaLnBrk="1" fontAlgn="auto" latinLnBrk="0" hangingPunct="1">
              <a:lnSpc>
                <a:spcPct val="150000"/>
              </a:lnSpc>
              <a:spcBef>
                <a:spcPct val="20000"/>
              </a:spcBef>
              <a:spcAft>
                <a:spcPts val="0"/>
              </a:spcAft>
              <a:buClrTx/>
              <a:buSzTx/>
              <a:buFont typeface="+mj-lt"/>
              <a:buAutoNum type="arabicPeriod"/>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在思想上和政治上为中国共产党在全国的胜利作好了充分准备。</a:t>
            </a:r>
          </a:p>
        </p:txBody>
      </p:sp>
      <p:sp>
        <p:nvSpPr>
          <p:cNvPr id="18" name="椭圆 17"/>
          <p:cNvSpPr/>
          <p:nvPr/>
        </p:nvSpPr>
        <p:spPr>
          <a:xfrm>
            <a:off x="698500" y="2567440"/>
            <a:ext cx="482600" cy="4826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宋体 Heavy" panose="02020900000000000000" pitchFamily="18" charset="-122"/>
                <a:ea typeface="思源宋体 Heavy" panose="02020900000000000000" pitchFamily="18" charset="-122"/>
              </a:rPr>
              <a:t>3</a:t>
            </a: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nvGrpSpPr>
          <p:cNvPr id="17" name="组合 16"/>
          <p:cNvGrpSpPr/>
          <p:nvPr/>
        </p:nvGrpSpPr>
        <p:grpSpPr>
          <a:xfrm>
            <a:off x="8147050" y="2692400"/>
            <a:ext cx="3111500" cy="3111500"/>
            <a:chOff x="9061450" y="2870200"/>
            <a:chExt cx="3111500" cy="3111500"/>
          </a:xfrm>
        </p:grpSpPr>
        <p:sp>
          <p:nvSpPr>
            <p:cNvPr id="33" name="椭圆 32"/>
            <p:cNvSpPr/>
            <p:nvPr/>
          </p:nvSpPr>
          <p:spPr>
            <a:xfrm rot="16200000">
              <a:off x="9061450" y="2870200"/>
              <a:ext cx="3111500" cy="3111500"/>
            </a:xfrm>
            <a:prstGeom prst="ellipse">
              <a:avLst/>
            </a:prstGeom>
            <a:gradFill>
              <a:gsLst>
                <a:gs pos="100000">
                  <a:srgbClr val="E83D32">
                    <a:alpha val="0"/>
                  </a:srgbClr>
                </a:gs>
                <a:gs pos="39000">
                  <a:srgbClr val="E83D32">
                    <a:alpha val="3000"/>
                  </a:srgbClr>
                </a:gs>
              </a:gsLst>
              <a:lin ang="5400000" scaled="0"/>
            </a:gradFill>
            <a:ln>
              <a:gradFill>
                <a:gsLst>
                  <a:gs pos="0">
                    <a:srgbClr val="940000"/>
                  </a:gs>
                  <a:gs pos="100000">
                    <a:srgbClr val="E83D3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9474200" y="3282949"/>
              <a:ext cx="2286000" cy="22860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工作重心必须由乡村转移到城市</a:t>
              </a:r>
            </a:p>
          </p:txBody>
        </p:sp>
      </p:grpSp>
      <p:sp>
        <p:nvSpPr>
          <p:cNvPr id="22" name="椭圆 21"/>
          <p:cNvSpPr/>
          <p:nvPr/>
        </p:nvSpPr>
        <p:spPr>
          <a:xfrm>
            <a:off x="7886700" y="2971800"/>
            <a:ext cx="444500" cy="4445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1000" fill="hold"/>
                                        <p:tgtEl>
                                          <p:spTgt spid="17"/>
                                        </p:tgtEl>
                                        <p:attrNameLst>
                                          <p:attrName>ppt_w</p:attrName>
                                        </p:attrNameLst>
                                      </p:cBhvr>
                                      <p:tavLst>
                                        <p:tav tm="0">
                                          <p:val>
                                            <p:fltVal val="0"/>
                                          </p:val>
                                        </p:tav>
                                        <p:tav tm="100000">
                                          <p:val>
                                            <p:strVal val="#ppt_w"/>
                                          </p:val>
                                        </p:tav>
                                      </p:tavLst>
                                    </p:anim>
                                    <p:anim calcmode="lin" valueType="num">
                                      <p:cBhvr>
                                        <p:cTn id="27" dur="1000" fill="hold"/>
                                        <p:tgtEl>
                                          <p:spTgt spid="17"/>
                                        </p:tgtEl>
                                        <p:attrNameLst>
                                          <p:attrName>ppt_h</p:attrName>
                                        </p:attrNameLst>
                                      </p:cBhvr>
                                      <p:tavLst>
                                        <p:tav tm="0">
                                          <p:val>
                                            <p:fltVal val="0"/>
                                          </p:val>
                                        </p:tav>
                                        <p:tav tm="100000">
                                          <p:val>
                                            <p:strVal val="#ppt_h"/>
                                          </p:val>
                                        </p:tav>
                                      </p:tavLst>
                                    </p:anim>
                                    <p:anim calcmode="lin" valueType="num">
                                      <p:cBhvr>
                                        <p:cTn id="28" dur="1000" fill="hold"/>
                                        <p:tgtEl>
                                          <p:spTgt spid="17"/>
                                        </p:tgtEl>
                                        <p:attrNameLst>
                                          <p:attrName>style.rotation</p:attrName>
                                        </p:attrNameLst>
                                      </p:cBhvr>
                                      <p:tavLst>
                                        <p:tav tm="0">
                                          <p:val>
                                            <p:fltVal val="90"/>
                                          </p:val>
                                        </p:tav>
                                        <p:tav tm="100000">
                                          <p:val>
                                            <p:fltVal val="0"/>
                                          </p:val>
                                        </p:tav>
                                      </p:tavLst>
                                    </p:anim>
                                    <p:animEffect transition="in" filter="fade">
                                      <p:cBhvr>
                                        <p:cTn id="29" dur="1000"/>
                                        <p:tgtEl>
                                          <p:spTgt spid="17"/>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1000" fill="hold"/>
                                        <p:tgtEl>
                                          <p:spTgt spid="22"/>
                                        </p:tgtEl>
                                        <p:attrNameLst>
                                          <p:attrName>ppt_w</p:attrName>
                                        </p:attrNameLst>
                                      </p:cBhvr>
                                      <p:tavLst>
                                        <p:tav tm="0">
                                          <p:val>
                                            <p:fltVal val="0"/>
                                          </p:val>
                                        </p:tav>
                                        <p:tav tm="100000">
                                          <p:val>
                                            <p:strVal val="#ppt_w"/>
                                          </p:val>
                                        </p:tav>
                                      </p:tavLst>
                                    </p:anim>
                                    <p:anim calcmode="lin" valueType="num">
                                      <p:cBhvr>
                                        <p:cTn id="33" dur="1000" fill="hold"/>
                                        <p:tgtEl>
                                          <p:spTgt spid="22"/>
                                        </p:tgtEl>
                                        <p:attrNameLst>
                                          <p:attrName>ppt_h</p:attrName>
                                        </p:attrNameLst>
                                      </p:cBhvr>
                                      <p:tavLst>
                                        <p:tav tm="0">
                                          <p:val>
                                            <p:fltVal val="0"/>
                                          </p:val>
                                        </p:tav>
                                        <p:tav tm="100000">
                                          <p:val>
                                            <p:strVal val="#ppt_h"/>
                                          </p:val>
                                        </p:tav>
                                      </p:tavLst>
                                    </p:anim>
                                    <p:anim calcmode="lin" valueType="num">
                                      <p:cBhvr>
                                        <p:cTn id="34" dur="1000" fill="hold"/>
                                        <p:tgtEl>
                                          <p:spTgt spid="22"/>
                                        </p:tgtEl>
                                        <p:attrNameLst>
                                          <p:attrName>style.rotation</p:attrName>
                                        </p:attrNameLst>
                                      </p:cBhvr>
                                      <p:tavLst>
                                        <p:tav tm="0">
                                          <p:val>
                                            <p:fltVal val="90"/>
                                          </p:val>
                                        </p:tav>
                                        <p:tav tm="100000">
                                          <p:val>
                                            <p:fltVal val="0"/>
                                          </p:val>
                                        </p:tav>
                                      </p:tavLst>
                                    </p:anim>
                                    <p:animEffect transition="in" filter="fade">
                                      <p:cBhvr>
                                        <p:cTn id="35" dur="1000"/>
                                        <p:tgtEl>
                                          <p:spTgt spid="22"/>
                                        </p:tgtEl>
                                      </p:cBhvr>
                                    </p:animEffect>
                                  </p:child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Effect transition="in" filter="fade">
                                      <p:cBhvr>
                                        <p:cTn id="39" dur="1000"/>
                                        <p:tgtEl>
                                          <p:spTgt spid="132"/>
                                        </p:tgtEl>
                                      </p:cBhvr>
                                    </p:animEffect>
                                    <p:anim calcmode="lin" valueType="num">
                                      <p:cBhvr>
                                        <p:cTn id="40" dur="1000" fill="hold"/>
                                        <p:tgtEl>
                                          <p:spTgt spid="132"/>
                                        </p:tgtEl>
                                        <p:attrNameLst>
                                          <p:attrName>ppt_x</p:attrName>
                                        </p:attrNameLst>
                                      </p:cBhvr>
                                      <p:tavLst>
                                        <p:tav tm="0">
                                          <p:val>
                                            <p:strVal val="#ppt_x"/>
                                          </p:val>
                                        </p:tav>
                                        <p:tav tm="100000">
                                          <p:val>
                                            <p:strVal val="#ppt_x"/>
                                          </p:val>
                                        </p:tav>
                                      </p:tavLst>
                                    </p:anim>
                                    <p:anim calcmode="lin" valueType="num">
                                      <p:cBhvr>
                                        <p:cTn id="41" dur="1000" fill="hold"/>
                                        <p:tgtEl>
                                          <p:spTgt spid="132"/>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42" presetClass="entr" presetSubtype="0"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anim calcmode="lin" valueType="num">
                                      <p:cBhvr>
                                        <p:cTn id="46" dur="1000" fill="hold"/>
                                        <p:tgtEl>
                                          <p:spTgt spid="23"/>
                                        </p:tgtEl>
                                        <p:attrNameLst>
                                          <p:attrName>ppt_x</p:attrName>
                                        </p:attrNameLst>
                                      </p:cBhvr>
                                      <p:tavLst>
                                        <p:tav tm="0">
                                          <p:val>
                                            <p:strVal val="#ppt_x"/>
                                          </p:val>
                                        </p:tav>
                                        <p:tav tm="100000">
                                          <p:val>
                                            <p:strVal val="#ppt_x"/>
                                          </p:val>
                                        </p:tav>
                                      </p:tavLst>
                                    </p:anim>
                                    <p:anim calcmode="lin" valueType="num">
                                      <p:cBhvr>
                                        <p:cTn id="47" dur="1000" fill="hold"/>
                                        <p:tgtEl>
                                          <p:spTgt spid="23"/>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42" presetClass="entr" presetSubtype="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32" grpId="0"/>
      <p:bldP spid="23" grpId="0"/>
      <p:bldP spid="18"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3"/>
                </p:custDataLst>
              </p:nvPr>
            </p:nvPicPr>
            <p:blipFill>
              <a:blip r:embed="rId7" cstate="screen"/>
              <a:stretch>
                <a:fillRect/>
              </a:stretch>
            </p:blipFill>
            <p:spPr>
              <a:xfrm>
                <a:off x="5376427" y="1953018"/>
                <a:ext cx="1439146" cy="376854"/>
              </a:xfrm>
              <a:prstGeom prst="rect">
                <a:avLst/>
              </a:prstGeom>
            </p:spPr>
          </p:pic>
          <p:cxnSp>
            <p:nvCxnSpPr>
              <p:cNvPr id="44" name="PA-直接连接符 5"/>
              <p:cNvCxnSpPr/>
              <p:nvPr>
                <p:custDataLst>
                  <p:tags r:id="rId4"/>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5"/>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第二部分</a:t>
              </a:r>
            </a:p>
          </p:txBody>
        </p:sp>
        <p:pic>
          <p:nvPicPr>
            <p:cNvPr id="10" name="图片 9"/>
            <p:cNvPicPr>
              <a:picLocks noChangeAspect="1"/>
            </p:cNvPicPr>
            <p:nvPr/>
          </p:nvPicPr>
          <p:blipFill>
            <a:blip r:embed="rId8"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中国共产党在解放战争时期的革命历史</a:t>
            </a:r>
          </a:p>
        </p:txBody>
      </p:sp>
      <p:sp>
        <p:nvSpPr>
          <p:cNvPr id="132" name="矩形 131"/>
          <p:cNvSpPr/>
          <p:nvPr>
            <p:custDataLst>
              <p:tags r:id="rId1"/>
            </p:custDataLst>
          </p:nvPr>
        </p:nvSpPr>
        <p:spPr>
          <a:xfrm>
            <a:off x="1383303" y="2602338"/>
            <a:ext cx="4763495" cy="412805"/>
          </a:xfrm>
          <a:prstGeom prst="rect">
            <a:avLst/>
          </a:prstGeom>
          <a:noFill/>
        </p:spPr>
        <p:txBody>
          <a:bodyPr wrap="square" lIns="0" tIns="0" rIns="0" bIns="0" rtlCol="0" anchor="t" anchorCtr="0">
            <a:spAutoFit/>
          </a:bodyPr>
          <a:lstStyle/>
          <a:p>
            <a:pPr marL="0" marR="0" lvl="0" indent="0" defTabSz="1216660" rtl="0" eaLnBrk="1" fontAlgn="auto" latinLnBrk="0" hangingPunct="1">
              <a:lnSpc>
                <a:spcPct val="150000"/>
              </a:lnSpc>
              <a:spcBef>
                <a:spcPct val="20000"/>
              </a:spcBef>
              <a:spcAft>
                <a:spcPts val="0"/>
              </a:spcAft>
              <a:buClrTx/>
              <a:buSzTx/>
              <a:buFontTx/>
              <a:buNone/>
              <a:defRPr/>
            </a:pPr>
            <a:r>
              <a:rPr lang="zh-CN" altLang="en-US"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中国人民政治协商会议第一届全体会议</a:t>
            </a:r>
          </a:p>
        </p:txBody>
      </p:sp>
      <p:sp>
        <p:nvSpPr>
          <p:cNvPr id="23" name="矩形 22"/>
          <p:cNvSpPr/>
          <p:nvPr>
            <p:custDataLst>
              <p:tags r:id="rId2"/>
            </p:custDataLst>
          </p:nvPr>
        </p:nvSpPr>
        <p:spPr>
          <a:xfrm>
            <a:off x="1385798" y="3224767"/>
            <a:ext cx="9841002" cy="2420021"/>
          </a:xfrm>
          <a:prstGeom prst="rect">
            <a:avLst/>
          </a:prstGeom>
          <a:noFill/>
        </p:spPr>
        <p:txBody>
          <a:bodyPr wrap="square" lIns="0" tIns="0" rIns="0" bIns="0" rtlCol="0" anchor="t" anchorCtr="0">
            <a:spAutoFit/>
          </a:bodyPr>
          <a:lstStyle/>
          <a:p>
            <a:pPr marR="0" lvl="0" indent="-342900" algn="ctr" fontAlgn="auto">
              <a:lnSpc>
                <a:spcPct val="150000"/>
              </a:lnSpc>
              <a:spcBef>
                <a:spcPct val="20000"/>
              </a:spcBef>
              <a:spcAft>
                <a:spcPts val="0"/>
              </a:spcAft>
              <a:buClrTx/>
              <a:buSzTx/>
              <a:buFont typeface="+mj-lt"/>
              <a:buAutoNum type="arabicPeriod"/>
              <a:defRPr/>
            </a:pP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1949</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9</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21</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日至</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30</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日，中国人民政治协商会议第一届全体会议在北平召开。</a:t>
            </a:r>
            <a:r>
              <a:rPr lang="zh-CN" altLang="en-US"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会议一致通过了</a:t>
            </a:r>
            <a:r>
              <a:rPr lang="en-US" altLang="zh-CN"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a:t>
            </a:r>
            <a:r>
              <a:rPr lang="zh-CN" altLang="en-US"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中国人民政治协商会议组织法</a:t>
            </a:r>
            <a:r>
              <a:rPr lang="en-US" altLang="zh-CN"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a:t>
            </a:r>
            <a:r>
              <a:rPr lang="zh-CN" altLang="en-US"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a:t>
            </a:r>
            <a:r>
              <a:rPr lang="en-US" altLang="zh-CN"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a:t>
            </a:r>
            <a:r>
              <a:rPr lang="zh-CN" altLang="en-US"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中央人民政府组织法</a:t>
            </a:r>
            <a:r>
              <a:rPr lang="en-US" altLang="zh-CN"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a:t>
            </a:r>
            <a:r>
              <a:rPr lang="zh-CN" altLang="en-US"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和</a:t>
            </a:r>
            <a:r>
              <a:rPr lang="en-US" altLang="zh-CN"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a:t>
            </a:r>
            <a:r>
              <a:rPr lang="zh-CN" altLang="en-US"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中国人民政治协商会议共同纲领</a:t>
            </a:r>
            <a:r>
              <a:rPr lang="en-US" altLang="zh-CN"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a:t>
            </a:r>
            <a:r>
              <a:rPr lang="zh-CN" altLang="en-US"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a:t>
            </a:r>
            <a:endParaRPr lang="en-US" altLang="zh-CN"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endParaRPr>
          </a:p>
          <a:p>
            <a:pPr marL="342900" marR="0" lvl="0" indent="-342900" algn="just" defTabSz="1216660" rtl="0" eaLnBrk="1" fontAlgn="auto" latinLnBrk="0" hangingPunct="1">
              <a:lnSpc>
                <a:spcPct val="150000"/>
              </a:lnSpc>
              <a:spcBef>
                <a:spcPct val="20000"/>
              </a:spcBef>
              <a:spcAft>
                <a:spcPts val="0"/>
              </a:spcAft>
              <a:buClrTx/>
              <a:buSzTx/>
              <a:buFont typeface="+mj-lt"/>
              <a:buAutoNum type="arabicPeriod"/>
              <a:defRPr/>
            </a:pPr>
            <a:r>
              <a:rPr lang="en-US" altLang="zh-CN"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a:t>
            </a:r>
            <a:r>
              <a:rPr lang="zh-CN" altLang="en-US"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共同纲领</a:t>
            </a:r>
            <a:r>
              <a:rPr lang="en-US" altLang="zh-CN"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起了临时宪法的作用，规定了中华人民共和国的性质，指出：中华人民共和国为新民主主义即人民民主主义的国家，实行工人阶级领导的、以工农联盟为基础、团结各民主阶级和国内各民族的人民民主专政；国家政权属于人民，人民行使国家政权的机关为各级人民代表大会和各级人民政府</a:t>
            </a:r>
            <a:endPar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endParaRPr>
          </a:p>
          <a:p>
            <a:pPr marL="342900" marR="0" lvl="0" indent="-342900" algn="just" defTabSz="1216660" rtl="0" eaLnBrk="1" fontAlgn="auto" latinLnBrk="0" hangingPunct="1">
              <a:lnSpc>
                <a:spcPct val="150000"/>
              </a:lnSpc>
              <a:spcBef>
                <a:spcPct val="20000"/>
              </a:spcBef>
              <a:spcAft>
                <a:spcPts val="0"/>
              </a:spcAft>
              <a:buClrTx/>
              <a:buSzTx/>
              <a:buFont typeface="+mj-lt"/>
              <a:buAutoNum type="arabicPeriod"/>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各级政权机关一律实行民主集中制；中国人民政治协商会议为人民民主统一战线的组织形式。</a:t>
            </a:r>
          </a:p>
        </p:txBody>
      </p:sp>
      <p:sp>
        <p:nvSpPr>
          <p:cNvPr id="18" name="椭圆 17"/>
          <p:cNvSpPr/>
          <p:nvPr/>
        </p:nvSpPr>
        <p:spPr>
          <a:xfrm>
            <a:off x="698500" y="2567440"/>
            <a:ext cx="482600" cy="4826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宋体 Heavy" panose="02020900000000000000" pitchFamily="18" charset="-122"/>
                <a:ea typeface="思源宋体 Heavy" panose="02020900000000000000" pitchFamily="18" charset="-122"/>
              </a:rPr>
              <a:t>4</a:t>
            </a: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32"/>
                                        </p:tgtEl>
                                        <p:attrNameLst>
                                          <p:attrName>style.visibility</p:attrName>
                                        </p:attrNameLst>
                                      </p:cBhvr>
                                      <p:to>
                                        <p:strVal val="visible"/>
                                      </p:to>
                                    </p:set>
                                    <p:animEffect transition="in" filter="wipe(left)">
                                      <p:cBhvr>
                                        <p:cTn id="18" dur="500"/>
                                        <p:tgtEl>
                                          <p:spTgt spid="132"/>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3"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rotWithShape="1">
          <a:blip r:embed="rId5" cstate="screen"/>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3" name="矩形 12"/>
          <p:cNvSpPr/>
          <p:nvPr/>
        </p:nvSpPr>
        <p:spPr>
          <a:xfrm>
            <a:off x="0" y="0"/>
            <a:ext cx="12192000" cy="6858000"/>
          </a:xfrm>
          <a:prstGeom prst="rect">
            <a:avLst/>
          </a:prstGeom>
          <a:gradFill flip="none" rotWithShape="1">
            <a:gsLst>
              <a:gs pos="45000">
                <a:srgbClr val="FFFFFF"/>
              </a:gs>
              <a:gs pos="77000">
                <a:srgbClr val="FFFFFF"/>
              </a:gs>
              <a:gs pos="100000">
                <a:srgbClr val="FFFFFF">
                  <a:alpha val="0"/>
                </a:srgbClr>
              </a:gs>
            </a:gsLst>
            <a:lin ang="54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2" name="图片 11"/>
          <p:cNvPicPr>
            <a:picLocks noChangeAspect="1"/>
          </p:cNvPicPr>
          <p:nvPr/>
        </p:nvPicPr>
        <p:blipFill>
          <a:blip r:embed="rId6" cstate="screen"/>
          <a:stretch>
            <a:fillRect/>
          </a:stretch>
        </p:blipFill>
        <p:spPr>
          <a:xfrm flipH="1">
            <a:off x="0" y="2971800"/>
            <a:ext cx="1681008" cy="3886200"/>
          </a:xfrm>
          <a:prstGeom prst="rect">
            <a:avLst/>
          </a:prstGeom>
        </p:spPr>
      </p:pic>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周年专题党课</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sp>
        <p:nvSpPr>
          <p:cNvPr id="23" name="文本框 8"/>
          <p:cNvSpPr txBox="1"/>
          <p:nvPr/>
        </p:nvSpPr>
        <p:spPr>
          <a:xfrm>
            <a:off x="438150" y="340178"/>
            <a:ext cx="1424796" cy="1600390"/>
          </a:xfrm>
          <a:prstGeom prst="rect">
            <a:avLst/>
          </a:prstGeom>
          <a:noFill/>
        </p:spPr>
        <p:txBody>
          <a:bodyPr wrap="square" lIns="121873" tIns="60936" rIns="121873" bIns="6093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9600" dirty="0">
                <a:gradFill>
                  <a:gsLst>
                    <a:gs pos="17000">
                      <a:srgbClr val="E5090D"/>
                    </a:gs>
                    <a:gs pos="72000">
                      <a:srgbClr val="C00000"/>
                    </a:gs>
                  </a:gsLst>
                  <a:lin ang="2700000" scaled="0"/>
                </a:gradFill>
                <a:effectLst/>
                <a:latin typeface="三极春联字体简" panose="00000500000000000000" pitchFamily="2" charset="-122"/>
                <a:ea typeface="三极春联字体简" panose="00000500000000000000" pitchFamily="2" charset="-122"/>
                <a:sym typeface="Arial" panose="020B0604020202020204" pitchFamily="34" charset="0"/>
              </a:rPr>
              <a:t>目</a:t>
            </a:r>
          </a:p>
        </p:txBody>
      </p:sp>
      <p:sp>
        <p:nvSpPr>
          <p:cNvPr id="24" name="文本框 8"/>
          <p:cNvSpPr txBox="1"/>
          <p:nvPr/>
        </p:nvSpPr>
        <p:spPr>
          <a:xfrm>
            <a:off x="1279889" y="1104411"/>
            <a:ext cx="1053732" cy="1138725"/>
          </a:xfrm>
          <a:prstGeom prst="rect">
            <a:avLst/>
          </a:prstGeom>
          <a:noFill/>
        </p:spPr>
        <p:txBody>
          <a:bodyPr wrap="square" lIns="121873" tIns="60936" rIns="121873" bIns="6093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6600" dirty="0">
                <a:gradFill>
                  <a:gsLst>
                    <a:gs pos="17000">
                      <a:srgbClr val="E5090D"/>
                    </a:gs>
                    <a:gs pos="72000">
                      <a:srgbClr val="C00000"/>
                    </a:gs>
                  </a:gsLst>
                  <a:lin ang="2700000" scaled="0"/>
                </a:gradFill>
                <a:effectLst/>
                <a:latin typeface="三极春联字体简" panose="00000500000000000000" pitchFamily="2" charset="-122"/>
                <a:ea typeface="三极春联字体简" panose="00000500000000000000" pitchFamily="2" charset="-122"/>
                <a:sym typeface="Arial" panose="020B0604020202020204" pitchFamily="34" charset="0"/>
              </a:rPr>
              <a:t>录</a:t>
            </a:r>
          </a:p>
        </p:txBody>
      </p:sp>
      <p:grpSp>
        <p:nvGrpSpPr>
          <p:cNvPr id="42" name="组合 41"/>
          <p:cNvGrpSpPr/>
          <p:nvPr/>
        </p:nvGrpSpPr>
        <p:grpSpPr>
          <a:xfrm flipV="1">
            <a:off x="8797780" y="1069346"/>
            <a:ext cx="2931059" cy="144774"/>
            <a:chOff x="2066113" y="1953018"/>
            <a:chExt cx="8039912" cy="376854"/>
          </a:xfrm>
        </p:grpSpPr>
        <p:pic>
          <p:nvPicPr>
            <p:cNvPr id="43" name="PA-图片 4"/>
            <p:cNvPicPr>
              <a:picLocks noChangeAspect="1"/>
            </p:cNvPicPr>
            <p:nvPr>
              <p:custDataLst>
                <p:tags r:id="rId1"/>
              </p:custDataLst>
            </p:nvPr>
          </p:nvPicPr>
          <p:blipFill>
            <a:blip r:embed="rId7" cstate="screen"/>
            <a:stretch>
              <a:fillRect/>
            </a:stretch>
          </p:blipFill>
          <p:spPr>
            <a:xfrm>
              <a:off x="5376427" y="1953018"/>
              <a:ext cx="1439146" cy="376854"/>
            </a:xfrm>
            <a:prstGeom prst="rect">
              <a:avLst/>
            </a:prstGeom>
          </p:spPr>
        </p:pic>
        <p:cxnSp>
          <p:nvCxnSpPr>
            <p:cNvPr id="44" name="PA-直接连接符 5"/>
            <p:cNvCxnSpPr/>
            <p:nvPr>
              <p:custDataLst>
                <p:tags r:id="rId2"/>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3"/>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pic>
        <p:nvPicPr>
          <p:cNvPr id="49" name="图片 48"/>
          <p:cNvPicPr>
            <a:picLocks noChangeAspect="1"/>
          </p:cNvPicPr>
          <p:nvPr/>
        </p:nvPicPr>
        <p:blipFill>
          <a:blip r:embed="rId8" cstate="screen"/>
          <a:stretch>
            <a:fillRect/>
          </a:stretch>
        </p:blipFill>
        <p:spPr>
          <a:xfrm>
            <a:off x="584200" y="1558925"/>
            <a:ext cx="762000" cy="802968"/>
          </a:xfrm>
          <a:prstGeom prst="rect">
            <a:avLst/>
          </a:prstGeom>
        </p:spPr>
      </p:pic>
      <p:sp>
        <p:nvSpPr>
          <p:cNvPr id="46" name="文本框 8"/>
          <p:cNvSpPr txBox="1"/>
          <p:nvPr/>
        </p:nvSpPr>
        <p:spPr>
          <a:xfrm>
            <a:off x="1409101" y="985735"/>
            <a:ext cx="965799" cy="292339"/>
          </a:xfrm>
          <a:prstGeom prst="rect">
            <a:avLst/>
          </a:prstGeom>
          <a:noFill/>
        </p:spPr>
        <p:txBody>
          <a:bodyPr wrap="square" lIns="121873" tIns="60936" rIns="121873" bIns="60936">
            <a:spAutoFit/>
          </a:bodyPr>
          <a:lstStyle/>
          <a:p>
            <a:pPr lvl="0" algn="dist">
              <a:defRPr/>
            </a:pPr>
            <a:r>
              <a:rPr lang="en-US" altLang="zh-CN" sz="1050" kern="0" dirty="0">
                <a:gradFill>
                  <a:gsLst>
                    <a:gs pos="17000">
                      <a:srgbClr val="E5090D"/>
                    </a:gs>
                    <a:gs pos="72000">
                      <a:srgbClr val="C00000"/>
                    </a:gs>
                  </a:gsLst>
                  <a:lin ang="2700000" scaled="0"/>
                </a:gradFill>
                <a:effectLst>
                  <a:glow rad="127000">
                    <a:prstClr val="white"/>
                  </a:glow>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CATALOG</a:t>
            </a:r>
          </a:p>
        </p:txBody>
      </p:sp>
      <p:sp>
        <p:nvSpPr>
          <p:cNvPr id="17" name="文本框 8"/>
          <p:cNvSpPr txBox="1"/>
          <p:nvPr/>
        </p:nvSpPr>
        <p:spPr>
          <a:xfrm>
            <a:off x="4220560" y="2557456"/>
            <a:ext cx="7692040" cy="553949"/>
          </a:xfrm>
          <a:prstGeom prst="rect">
            <a:avLst/>
          </a:prstGeom>
          <a:noFill/>
        </p:spPr>
        <p:txBody>
          <a:bodyPr wrap="square" lIns="121873" tIns="60936" rIns="121873" bIns="60936">
            <a:spAutoFit/>
          </a:bodyPr>
          <a:lstStyle/>
          <a:p>
            <a:pPr lvl="0">
              <a:defRPr/>
            </a:pPr>
            <a:r>
              <a:rPr lang="zh-CN" altLang="en-US" sz="2800" kern="0" dirty="0">
                <a:gradFill>
                  <a:gsLst>
                    <a:gs pos="17000">
                      <a:srgbClr val="E5090D"/>
                    </a:gs>
                    <a:gs pos="72000">
                      <a:srgbClr val="C00000"/>
                    </a:gs>
                  </a:gsLst>
                  <a:lin ang="2700000" scaled="0"/>
                </a:gradFill>
                <a:effectLst>
                  <a:glow rad="127000">
                    <a:prstClr val="white"/>
                  </a:glow>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中国共产党建立的背景和经过</a:t>
            </a:r>
          </a:p>
        </p:txBody>
      </p:sp>
      <p:sp>
        <p:nvSpPr>
          <p:cNvPr id="19" name="矩形: 圆角 18"/>
          <p:cNvSpPr/>
          <p:nvPr/>
        </p:nvSpPr>
        <p:spPr>
          <a:xfrm>
            <a:off x="2133600" y="2567730"/>
            <a:ext cx="1778000" cy="5334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第一部分</a:t>
            </a:r>
          </a:p>
        </p:txBody>
      </p:sp>
      <p:sp>
        <p:nvSpPr>
          <p:cNvPr id="47" name="文本框 8"/>
          <p:cNvSpPr txBox="1"/>
          <p:nvPr/>
        </p:nvSpPr>
        <p:spPr>
          <a:xfrm>
            <a:off x="4220560" y="3451593"/>
            <a:ext cx="7692040" cy="553949"/>
          </a:xfrm>
          <a:prstGeom prst="rect">
            <a:avLst/>
          </a:prstGeom>
          <a:noFill/>
        </p:spPr>
        <p:txBody>
          <a:bodyPr wrap="square" lIns="121873" tIns="60936" rIns="121873" bIns="60936">
            <a:spAutoFit/>
          </a:bodyPr>
          <a:lstStyle/>
          <a:p>
            <a:pPr lvl="0">
              <a:defRPr/>
            </a:pPr>
            <a:r>
              <a:rPr lang="zh-CN" altLang="en-US" sz="2800" kern="0" dirty="0">
                <a:gradFill>
                  <a:gsLst>
                    <a:gs pos="17000">
                      <a:srgbClr val="E5090D"/>
                    </a:gs>
                    <a:gs pos="72000">
                      <a:srgbClr val="C00000"/>
                    </a:gs>
                  </a:gsLst>
                  <a:lin ang="2700000" scaled="0"/>
                </a:gradFill>
                <a:effectLst>
                  <a:glow rad="127000">
                    <a:prstClr val="white"/>
                  </a:glow>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中国共产党领导革命、夺取政权的浴血奋战史</a:t>
            </a:r>
          </a:p>
        </p:txBody>
      </p:sp>
      <p:sp>
        <p:nvSpPr>
          <p:cNvPr id="50" name="矩形: 圆角 49"/>
          <p:cNvSpPr/>
          <p:nvPr/>
        </p:nvSpPr>
        <p:spPr>
          <a:xfrm>
            <a:off x="2133600" y="3461867"/>
            <a:ext cx="1778000" cy="5334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第二部分</a:t>
            </a:r>
          </a:p>
        </p:txBody>
      </p:sp>
      <p:sp>
        <p:nvSpPr>
          <p:cNvPr id="48" name="文本框 8"/>
          <p:cNvSpPr txBox="1"/>
          <p:nvPr/>
        </p:nvSpPr>
        <p:spPr>
          <a:xfrm>
            <a:off x="4220560" y="4345730"/>
            <a:ext cx="7692040" cy="553949"/>
          </a:xfrm>
          <a:prstGeom prst="rect">
            <a:avLst/>
          </a:prstGeom>
          <a:noFill/>
        </p:spPr>
        <p:txBody>
          <a:bodyPr wrap="square" lIns="121873" tIns="60936" rIns="121873" bIns="60936">
            <a:spAutoFit/>
          </a:bodyPr>
          <a:lstStyle/>
          <a:p>
            <a:pPr lvl="0">
              <a:defRPr/>
            </a:pPr>
            <a:r>
              <a:rPr lang="zh-CN" altLang="en-US" sz="2800" kern="0" dirty="0">
                <a:gradFill>
                  <a:gsLst>
                    <a:gs pos="17000">
                      <a:srgbClr val="E5090D"/>
                    </a:gs>
                    <a:gs pos="72000">
                      <a:srgbClr val="C00000"/>
                    </a:gs>
                  </a:gsLst>
                  <a:lin ang="2700000" scaled="0"/>
                </a:gradFill>
                <a:effectLst>
                  <a:glow rad="127000">
                    <a:prstClr val="white"/>
                  </a:glow>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中国共产党执掌政权的历史</a:t>
            </a:r>
          </a:p>
        </p:txBody>
      </p:sp>
      <p:sp>
        <p:nvSpPr>
          <p:cNvPr id="51" name="矩形: 圆角 50"/>
          <p:cNvSpPr/>
          <p:nvPr/>
        </p:nvSpPr>
        <p:spPr>
          <a:xfrm>
            <a:off x="2133600" y="4356004"/>
            <a:ext cx="1778000" cy="5334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第三部分</a:t>
            </a:r>
          </a:p>
        </p:txBody>
      </p:sp>
      <p:sp>
        <p:nvSpPr>
          <p:cNvPr id="28" name="等腰三角形 27"/>
          <p:cNvSpPr/>
          <p:nvPr/>
        </p:nvSpPr>
        <p:spPr>
          <a:xfrm rot="5400000">
            <a:off x="4042581" y="2758724"/>
            <a:ext cx="175638" cy="151412"/>
          </a:xfrm>
          <a:prstGeom prst="triangl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思源宋体 Heavy" panose="02020900000000000000" pitchFamily="18" charset="-122"/>
              <a:ea typeface="思源宋体 Heavy" panose="02020900000000000000" pitchFamily="18" charset="-122"/>
            </a:endParaRPr>
          </a:p>
        </p:txBody>
      </p:sp>
      <p:sp>
        <p:nvSpPr>
          <p:cNvPr id="52" name="等腰三角形 51"/>
          <p:cNvSpPr/>
          <p:nvPr/>
        </p:nvSpPr>
        <p:spPr>
          <a:xfrm rot="5400000">
            <a:off x="4042581" y="3653619"/>
            <a:ext cx="175638" cy="151412"/>
          </a:xfrm>
          <a:prstGeom prst="triangl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思源宋体 Heavy" panose="02020900000000000000" pitchFamily="18" charset="-122"/>
              <a:ea typeface="思源宋体 Heavy" panose="02020900000000000000" pitchFamily="18" charset="-122"/>
            </a:endParaRPr>
          </a:p>
        </p:txBody>
      </p:sp>
      <p:sp>
        <p:nvSpPr>
          <p:cNvPr id="53" name="等腰三角形 52"/>
          <p:cNvSpPr/>
          <p:nvPr/>
        </p:nvSpPr>
        <p:spPr>
          <a:xfrm rot="5400000">
            <a:off x="4042581" y="4546998"/>
            <a:ext cx="175638" cy="151412"/>
          </a:xfrm>
          <a:prstGeom prst="triangl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思源宋体 Heavy" panose="02020900000000000000" pitchFamily="18" charset="-122"/>
              <a:ea typeface="思源宋体 Heavy" panose="02020900000000000000"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6" presetClass="entr" presetSubtype="37"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outVertical)">
                                      <p:cBhvr>
                                        <p:cTn id="20" dur="500"/>
                                        <p:tgtEl>
                                          <p:spTgt spid="15"/>
                                        </p:tgtEl>
                                      </p:cBhvr>
                                    </p:animEffect>
                                  </p:childTnLst>
                                </p:cTn>
                              </p:par>
                              <p:par>
                                <p:cTn id="21" presetID="53" presetClass="entr" presetSubtype="16"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animEffect transition="in" filter="fade">
                                      <p:cBhvr>
                                        <p:cTn id="25" dur="500"/>
                                        <p:tgtEl>
                                          <p:spTgt spid="42"/>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p:cTn id="41" dur="500" fill="hold"/>
                                        <p:tgtEl>
                                          <p:spTgt spid="46"/>
                                        </p:tgtEl>
                                        <p:attrNameLst>
                                          <p:attrName>ppt_w</p:attrName>
                                        </p:attrNameLst>
                                      </p:cBhvr>
                                      <p:tavLst>
                                        <p:tav tm="0">
                                          <p:val>
                                            <p:fltVal val="0"/>
                                          </p:val>
                                        </p:tav>
                                        <p:tav tm="100000">
                                          <p:val>
                                            <p:strVal val="#ppt_w"/>
                                          </p:val>
                                        </p:tav>
                                      </p:tavLst>
                                    </p:anim>
                                    <p:anim calcmode="lin" valueType="num">
                                      <p:cBhvr>
                                        <p:cTn id="42" dur="500" fill="hold"/>
                                        <p:tgtEl>
                                          <p:spTgt spid="46"/>
                                        </p:tgtEl>
                                        <p:attrNameLst>
                                          <p:attrName>ppt_h</p:attrName>
                                        </p:attrNameLst>
                                      </p:cBhvr>
                                      <p:tavLst>
                                        <p:tav tm="0">
                                          <p:val>
                                            <p:fltVal val="0"/>
                                          </p:val>
                                        </p:tav>
                                        <p:tav tm="100000">
                                          <p:val>
                                            <p:strVal val="#ppt_h"/>
                                          </p:val>
                                        </p:tav>
                                      </p:tavLst>
                                    </p:anim>
                                    <p:animEffect transition="in" filter="fade">
                                      <p:cBhvr>
                                        <p:cTn id="43" dur="500"/>
                                        <p:tgtEl>
                                          <p:spTgt spid="46"/>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500"/>
                                        <p:tgtEl>
                                          <p:spTgt spid="47"/>
                                        </p:tgtEl>
                                      </p:cBhvr>
                                    </p:animEffect>
                                  </p:childTnLst>
                                </p:cTn>
                              </p:par>
                            </p:childTnLst>
                          </p:cTn>
                        </p:par>
                        <p:par>
                          <p:cTn id="56" fill="hold">
                            <p:stCondLst>
                              <p:cond delay="4500"/>
                            </p:stCondLst>
                            <p:childTnLst>
                              <p:par>
                                <p:cTn id="57" presetID="22" presetClass="entr" presetSubtype="8"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left)">
                                      <p:cBhvr>
                                        <p:cTn id="59" dur="500"/>
                                        <p:tgtEl>
                                          <p:spTgt spid="50"/>
                                        </p:tgtEl>
                                      </p:cBhvr>
                                    </p:animEffect>
                                  </p:childTnLst>
                                </p:cTn>
                              </p:par>
                            </p:childTnLst>
                          </p:cTn>
                        </p:par>
                        <p:par>
                          <p:cTn id="60" fill="hold">
                            <p:stCondLst>
                              <p:cond delay="5000"/>
                            </p:stCondLst>
                            <p:childTnLst>
                              <p:par>
                                <p:cTn id="61" presetID="22" presetClass="entr" presetSubtype="8"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left)">
                                      <p:cBhvr>
                                        <p:cTn id="63" dur="500"/>
                                        <p:tgtEl>
                                          <p:spTgt spid="48"/>
                                        </p:tgtEl>
                                      </p:cBhvr>
                                    </p:animEffect>
                                  </p:childTnLst>
                                </p:cTn>
                              </p:par>
                            </p:childTnLst>
                          </p:cTn>
                        </p:par>
                        <p:par>
                          <p:cTn id="64" fill="hold">
                            <p:stCondLst>
                              <p:cond delay="5500"/>
                            </p:stCondLst>
                            <p:childTnLst>
                              <p:par>
                                <p:cTn id="65" presetID="22" presetClass="entr" presetSubtype="8"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left)">
                                      <p:cBhvr>
                                        <p:cTn id="67" dur="500"/>
                                        <p:tgtEl>
                                          <p:spTgt spid="51"/>
                                        </p:tgtEl>
                                      </p:cBhvr>
                                    </p:animEffect>
                                  </p:childTnLst>
                                </p:cTn>
                              </p:par>
                            </p:childTnLst>
                          </p:cTn>
                        </p:par>
                        <p:par>
                          <p:cTn id="68" fill="hold">
                            <p:stCondLst>
                              <p:cond delay="600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wipe(left)">
                                      <p:cBhvr>
                                        <p:cTn id="75" dur="500"/>
                                        <p:tgtEl>
                                          <p:spTgt spid="52"/>
                                        </p:tgtEl>
                                      </p:cBhvr>
                                    </p:animEffect>
                                  </p:childTnLst>
                                </p:cTn>
                              </p:par>
                            </p:childTnLst>
                          </p:cTn>
                        </p:par>
                        <p:par>
                          <p:cTn id="76" fill="hold">
                            <p:stCondLst>
                              <p:cond delay="700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P spid="24" grpId="0"/>
      <p:bldP spid="46" grpId="0"/>
      <p:bldP spid="17" grpId="0"/>
      <p:bldP spid="19" grpId="0" animBg="1"/>
      <p:bldP spid="47" grpId="0"/>
      <p:bldP spid="50" grpId="0" animBg="1"/>
      <p:bldP spid="48" grpId="0"/>
      <p:bldP spid="51" grpId="0" animBg="1"/>
      <p:bldP spid="28"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rotWithShape="1">
          <a:blip r:embed="rId5" cstate="screen"/>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3" name="矩形 12"/>
          <p:cNvSpPr/>
          <p:nvPr/>
        </p:nvSpPr>
        <p:spPr>
          <a:xfrm>
            <a:off x="0" y="0"/>
            <a:ext cx="12192000" cy="6858000"/>
          </a:xfrm>
          <a:prstGeom prst="rect">
            <a:avLst/>
          </a:prstGeom>
          <a:gradFill flip="none" rotWithShape="1">
            <a:gsLst>
              <a:gs pos="45000">
                <a:srgbClr val="FFFFFF"/>
              </a:gs>
              <a:gs pos="77000">
                <a:srgbClr val="FFFFFF"/>
              </a:gs>
              <a:gs pos="100000">
                <a:srgbClr val="FFFFFF">
                  <a:alpha val="0"/>
                </a:srgbClr>
              </a:gs>
            </a:gsLst>
            <a:lin ang="54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周年专题党课</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8797780" y="1069346"/>
            <a:ext cx="2931059" cy="144774"/>
            <a:chOff x="2066113" y="1953018"/>
            <a:chExt cx="8039912" cy="376854"/>
          </a:xfrm>
        </p:grpSpPr>
        <p:pic>
          <p:nvPicPr>
            <p:cNvPr id="43" name="PA-图片 4"/>
            <p:cNvPicPr>
              <a:picLocks noChangeAspect="1"/>
            </p:cNvPicPr>
            <p:nvPr>
              <p:custDataLst>
                <p:tags r:id="rId1"/>
              </p:custDataLst>
            </p:nvPr>
          </p:nvPicPr>
          <p:blipFill>
            <a:blip r:embed="rId6" cstate="screen"/>
            <a:stretch>
              <a:fillRect/>
            </a:stretch>
          </p:blipFill>
          <p:spPr>
            <a:xfrm>
              <a:off x="5376427" y="1953018"/>
              <a:ext cx="1439146" cy="376854"/>
            </a:xfrm>
            <a:prstGeom prst="rect">
              <a:avLst/>
            </a:prstGeom>
          </p:spPr>
        </p:pic>
        <p:cxnSp>
          <p:nvCxnSpPr>
            <p:cNvPr id="44" name="PA-直接连接符 5"/>
            <p:cNvCxnSpPr/>
            <p:nvPr>
              <p:custDataLst>
                <p:tags r:id="rId2"/>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3"/>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pic>
        <p:nvPicPr>
          <p:cNvPr id="49" name="图片 48"/>
          <p:cNvPicPr>
            <a:picLocks noChangeAspect="1"/>
          </p:cNvPicPr>
          <p:nvPr/>
        </p:nvPicPr>
        <p:blipFill>
          <a:blip r:embed="rId7" cstate="screen"/>
          <a:stretch>
            <a:fillRect/>
          </a:stretch>
        </p:blipFill>
        <p:spPr>
          <a:xfrm>
            <a:off x="3759200" y="5838825"/>
            <a:ext cx="762000" cy="802968"/>
          </a:xfrm>
          <a:prstGeom prst="rect">
            <a:avLst/>
          </a:prstGeom>
        </p:spPr>
      </p:pic>
      <p:sp>
        <p:nvSpPr>
          <p:cNvPr id="46" name="文本框 8"/>
          <p:cNvSpPr txBox="1"/>
          <p:nvPr/>
        </p:nvSpPr>
        <p:spPr>
          <a:xfrm>
            <a:off x="520101" y="764786"/>
            <a:ext cx="965799" cy="307728"/>
          </a:xfrm>
          <a:prstGeom prst="rect">
            <a:avLst/>
          </a:prstGeom>
          <a:noFill/>
        </p:spPr>
        <p:txBody>
          <a:bodyPr wrap="square" lIns="121873" tIns="60936" rIns="121873" bIns="60936">
            <a:spAutoFit/>
          </a:bodyPr>
          <a:lstStyle/>
          <a:p>
            <a:pPr lvl="0" algn="dist">
              <a:defRPr/>
            </a:pPr>
            <a:r>
              <a:rPr lang="en-US" altLang="zh-CN" sz="1200" kern="0" dirty="0">
                <a:gradFill>
                  <a:gsLst>
                    <a:gs pos="17000">
                      <a:srgbClr val="E5090D"/>
                    </a:gs>
                    <a:gs pos="72000">
                      <a:srgbClr val="C00000"/>
                    </a:gs>
                  </a:gsLst>
                  <a:lin ang="2700000" scaled="0"/>
                </a:gradFill>
                <a:effectLst>
                  <a:glow rad="127000">
                    <a:prstClr val="white"/>
                  </a:glow>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PART</a:t>
            </a:r>
          </a:p>
        </p:txBody>
      </p:sp>
      <p:pic>
        <p:nvPicPr>
          <p:cNvPr id="27" name="图片 26"/>
          <p:cNvPicPr>
            <a:picLocks noChangeAspect="1"/>
          </p:cNvPicPr>
          <p:nvPr/>
        </p:nvPicPr>
        <p:blipFill>
          <a:blip r:embed="rId8" cstate="screen"/>
          <a:srcRect/>
          <a:stretch>
            <a:fillRect/>
          </a:stretch>
        </p:blipFill>
        <p:spPr>
          <a:xfrm>
            <a:off x="0" y="3174736"/>
            <a:ext cx="12192000" cy="3683264"/>
          </a:xfrm>
          <a:custGeom>
            <a:avLst/>
            <a:gdLst>
              <a:gd name="connsiteX0" fmla="*/ 0 w 12192000"/>
              <a:gd name="connsiteY0" fmla="*/ 0 h 3683264"/>
              <a:gd name="connsiteX1" fmla="*/ 12192000 w 12192000"/>
              <a:gd name="connsiteY1" fmla="*/ 0 h 3683264"/>
              <a:gd name="connsiteX2" fmla="*/ 12192000 w 12192000"/>
              <a:gd name="connsiteY2" fmla="*/ 3683264 h 3683264"/>
              <a:gd name="connsiteX3" fmla="*/ 0 w 12192000"/>
              <a:gd name="connsiteY3" fmla="*/ 3683264 h 3683264"/>
            </a:gdLst>
            <a:ahLst/>
            <a:cxnLst>
              <a:cxn ang="0">
                <a:pos x="connsiteX0" y="connsiteY0"/>
              </a:cxn>
              <a:cxn ang="0">
                <a:pos x="connsiteX1" y="connsiteY1"/>
              </a:cxn>
              <a:cxn ang="0">
                <a:pos x="connsiteX2" y="connsiteY2"/>
              </a:cxn>
              <a:cxn ang="0">
                <a:pos x="connsiteX3" y="connsiteY3"/>
              </a:cxn>
            </a:cxnLst>
            <a:rect l="l" t="t" r="r" b="b"/>
            <a:pathLst>
              <a:path w="12192000" h="3683264">
                <a:moveTo>
                  <a:pt x="0" y="0"/>
                </a:moveTo>
                <a:lnTo>
                  <a:pt x="12192000" y="0"/>
                </a:lnTo>
                <a:lnTo>
                  <a:pt x="12192000" y="3683264"/>
                </a:lnTo>
                <a:lnTo>
                  <a:pt x="0" y="3683264"/>
                </a:lnTo>
                <a:close/>
              </a:path>
            </a:pathLst>
          </a:custGeom>
        </p:spPr>
      </p:pic>
      <p:cxnSp>
        <p:nvCxnSpPr>
          <p:cNvPr id="18" name="直接连接符 17"/>
          <p:cNvCxnSpPr/>
          <p:nvPr/>
        </p:nvCxnSpPr>
        <p:spPr>
          <a:xfrm>
            <a:off x="4656685" y="1892300"/>
            <a:ext cx="0" cy="24638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8" name="文本框 8"/>
          <p:cNvSpPr txBox="1"/>
          <p:nvPr/>
        </p:nvSpPr>
        <p:spPr>
          <a:xfrm>
            <a:off x="4795786" y="2634529"/>
            <a:ext cx="5008614" cy="1354168"/>
          </a:xfrm>
          <a:prstGeom prst="rect">
            <a:avLst/>
          </a:prstGeom>
          <a:noFill/>
        </p:spPr>
        <p:txBody>
          <a:bodyPr wrap="square" lIns="121873" tIns="60936" rIns="121873" bIns="60936">
            <a:spAutoFit/>
          </a:bodyPr>
          <a:lstStyle/>
          <a:p>
            <a:pPr lvl="0" algn="just">
              <a:defRPr/>
            </a:pPr>
            <a:r>
              <a:rPr lang="zh-CN" altLang="en-US" sz="4000" kern="0" dirty="0">
                <a:gradFill>
                  <a:gsLst>
                    <a:gs pos="17000">
                      <a:srgbClr val="E5090D"/>
                    </a:gs>
                    <a:gs pos="72000">
                      <a:srgbClr val="C00000"/>
                    </a:gs>
                  </a:gsLst>
                  <a:lin ang="2700000" scaled="0"/>
                </a:gradFill>
                <a:effectLst>
                  <a:glow rad="127000">
                    <a:prstClr val="white"/>
                  </a:glow>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中国共产党执掌政权的历史</a:t>
            </a:r>
          </a:p>
        </p:txBody>
      </p:sp>
      <p:sp>
        <p:nvSpPr>
          <p:cNvPr id="31" name="文本框 8"/>
          <p:cNvSpPr txBox="1"/>
          <p:nvPr/>
        </p:nvSpPr>
        <p:spPr>
          <a:xfrm>
            <a:off x="4859884" y="4001570"/>
            <a:ext cx="3301995" cy="369283"/>
          </a:xfrm>
          <a:prstGeom prst="rect">
            <a:avLst/>
          </a:prstGeom>
          <a:noFill/>
        </p:spPr>
        <p:txBody>
          <a:bodyPr wrap="square" lIns="121873" tIns="60936" rIns="121873" bIns="60936">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E7E6E6">
                    <a:lumMod val="25000"/>
                  </a:srgbClr>
                </a:solidFill>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党史学习</a:t>
            </a:r>
            <a:r>
              <a:rPr kumimoji="0" lang="en-US" altLang="zh-CN" sz="1600" b="0" i="0" u="none" strike="noStrike" kern="0" cap="none" spc="0" normalizeH="0" baseline="0" noProof="0" dirty="0">
                <a:ln>
                  <a:noFill/>
                </a:ln>
                <a:solidFill>
                  <a:srgbClr val="E7E6E6">
                    <a:lumMod val="25000"/>
                  </a:srgbClr>
                </a:solidFill>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sz="1600" b="0" i="0" u="none" strike="noStrike" kern="0" cap="none" spc="0" normalizeH="0" baseline="0" noProof="0" dirty="0">
                <a:ln>
                  <a:noFill/>
                </a:ln>
                <a:solidFill>
                  <a:srgbClr val="E7E6E6">
                    <a:lumMod val="25000"/>
                  </a:srgbClr>
                </a:solidFill>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党史教育</a:t>
            </a:r>
            <a:r>
              <a:rPr kumimoji="0" lang="en-US" altLang="zh-CN" sz="1600" b="0" i="0" u="none" strike="noStrike" kern="0" cap="none" spc="0" normalizeH="0" baseline="0" noProof="0" dirty="0">
                <a:ln>
                  <a:noFill/>
                </a:ln>
                <a:solidFill>
                  <a:srgbClr val="E7E6E6">
                    <a:lumMod val="25000"/>
                  </a:srgbClr>
                </a:solidFill>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sz="1600" b="0" i="0" u="none" strike="noStrike" kern="0" cap="none" spc="0" normalizeH="0" baseline="0" noProof="0" dirty="0">
                <a:ln>
                  <a:noFill/>
                </a:ln>
                <a:solidFill>
                  <a:srgbClr val="E7E6E6">
                    <a:lumMod val="25000"/>
                  </a:srgbClr>
                </a:solidFill>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党政建设</a:t>
            </a:r>
          </a:p>
        </p:txBody>
      </p:sp>
      <p:sp>
        <p:nvSpPr>
          <p:cNvPr id="19" name="矩形: 圆角 18"/>
          <p:cNvSpPr/>
          <p:nvPr/>
        </p:nvSpPr>
        <p:spPr>
          <a:xfrm>
            <a:off x="4974185" y="2069529"/>
            <a:ext cx="1765300" cy="489199"/>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第三部分</a:t>
            </a:r>
          </a:p>
        </p:txBody>
      </p:sp>
      <p:pic>
        <p:nvPicPr>
          <p:cNvPr id="21" name="图片 20"/>
          <p:cNvPicPr>
            <a:picLocks noChangeAspect="1"/>
          </p:cNvPicPr>
          <p:nvPr/>
        </p:nvPicPr>
        <p:blipFill rotWithShape="1">
          <a:blip r:embed="rId9" cstate="screen"/>
          <a:srcRect/>
          <a:stretch>
            <a:fillRect/>
          </a:stretch>
        </p:blipFill>
        <p:spPr>
          <a:xfrm>
            <a:off x="1676400" y="1756315"/>
            <a:ext cx="2819400" cy="29372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outVertical)">
                                      <p:cBhvr>
                                        <p:cTn id="13" dur="500"/>
                                        <p:tgtEl>
                                          <p:spTgt spid="15"/>
                                        </p:tgtEl>
                                      </p:cBhvr>
                                    </p:animEffect>
                                  </p:childTnLst>
                                </p:cTn>
                              </p:par>
                              <p:par>
                                <p:cTn id="14" presetID="53" presetClass="entr" presetSubtype="16"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par>
                                <p:cTn id="54" presetID="53" presetClass="entr" presetSubtype="16"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6" grpId="0"/>
      <p:bldP spid="28" grpId="0"/>
      <p:bldP spid="31" grpId="0"/>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4"/>
                </p:custDataLst>
              </p:nvPr>
            </p:nvPicPr>
            <p:blipFill>
              <a:blip r:embed="rId8" cstate="screen"/>
              <a:stretch>
                <a:fillRect/>
              </a:stretch>
            </p:blipFill>
            <p:spPr>
              <a:xfrm>
                <a:off x="5376427" y="1953018"/>
                <a:ext cx="1439146" cy="376854"/>
              </a:xfrm>
              <a:prstGeom prst="rect">
                <a:avLst/>
              </a:prstGeom>
            </p:spPr>
          </p:pic>
          <p:cxnSp>
            <p:nvCxnSpPr>
              <p:cNvPr id="44" name="PA-直接连接符 5"/>
              <p:cNvCxnSpPr/>
              <p:nvPr>
                <p:custDataLst>
                  <p:tags r:id="rId5"/>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6"/>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第三部分</a:t>
              </a:r>
            </a:p>
          </p:txBody>
        </p:sp>
        <p:pic>
          <p:nvPicPr>
            <p:cNvPr id="10" name="图片 9"/>
            <p:cNvPicPr>
              <a:picLocks noChangeAspect="1"/>
            </p:cNvPicPr>
            <p:nvPr/>
          </p:nvPicPr>
          <p:blipFill>
            <a:blip r:embed="rId9"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中国共产党在建国初期的历史</a:t>
            </a:r>
          </a:p>
        </p:txBody>
      </p:sp>
      <p:sp>
        <p:nvSpPr>
          <p:cNvPr id="23" name="矩形 22"/>
          <p:cNvSpPr/>
          <p:nvPr>
            <p:custDataLst>
              <p:tags r:id="rId1"/>
            </p:custDataLst>
          </p:nvPr>
        </p:nvSpPr>
        <p:spPr>
          <a:xfrm>
            <a:off x="712698" y="3224767"/>
            <a:ext cx="5561102" cy="2595454"/>
          </a:xfrm>
          <a:prstGeom prst="rect">
            <a:avLst/>
          </a:prstGeom>
          <a:noFill/>
        </p:spPr>
        <p:txBody>
          <a:bodyPr wrap="square" lIns="0" tIns="0" rIns="0" bIns="0" rtlCol="0" anchor="t" anchorCtr="0">
            <a:spAutoFit/>
          </a:bodyPr>
          <a:lstStyle/>
          <a:p>
            <a:pPr marR="0" lvl="0" algn="just" fontAlgn="auto">
              <a:lnSpc>
                <a:spcPct val="150000"/>
              </a:lnSpc>
              <a:spcBef>
                <a:spcPct val="20000"/>
              </a:spcBef>
              <a:spcAft>
                <a:spcPts val="0"/>
              </a:spcAft>
              <a:buClrTx/>
              <a:buSzTx/>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毛泽东宣读了中华人民共和国中央人民政府公告，亲自升起了第一面五星红旗，宣告伟大的中华人民共和国成立了！</a:t>
            </a:r>
          </a:p>
          <a:p>
            <a:pPr marR="0" lvl="0" algn="just" fontAlgn="auto">
              <a:lnSpc>
                <a:spcPct val="150000"/>
              </a:lnSpc>
              <a:spcBef>
                <a:spcPct val="20000"/>
              </a:spcBef>
              <a:spcAft>
                <a:spcPts val="0"/>
              </a:spcAft>
              <a:buClrTx/>
              <a:buSzTx/>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中国人民在中国共产党的领导下，经过</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28</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艰苦卓绝的英勇奋斗、取得了新民主主义革命的伟大胜利。旧民主主义革命的历史表明，中国其他各阶级的政党都不能充当革命的领导者，也不能建立新中国；新民主主义革命胜利的历史证明，没有中国共产党的领导，就没有独立、民主、富强的新中国；</a:t>
            </a:r>
          </a:p>
        </p:txBody>
      </p:sp>
      <p:sp>
        <p:nvSpPr>
          <p:cNvPr id="18" name="矩形: 圆角 17"/>
          <p:cNvSpPr/>
          <p:nvPr/>
        </p:nvSpPr>
        <p:spPr>
          <a:xfrm>
            <a:off x="636498" y="2440440"/>
            <a:ext cx="3732302" cy="4826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中华人民共和国的成立</a:t>
            </a:r>
          </a:p>
        </p:txBody>
      </p:sp>
      <p:sp>
        <p:nvSpPr>
          <p:cNvPr id="9" name="矩形 8"/>
          <p:cNvSpPr/>
          <p:nvPr/>
        </p:nvSpPr>
        <p:spPr>
          <a:xfrm>
            <a:off x="6654801" y="5245100"/>
            <a:ext cx="4483100" cy="211705"/>
          </a:xfrm>
          <a:prstGeom prst="rect">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pic>
        <p:nvPicPr>
          <p:cNvPr id="13" name="图片 12"/>
          <p:cNvPicPr>
            <a:picLocks noChangeAspect="1"/>
          </p:cNvPicPr>
          <p:nvPr/>
        </p:nvPicPr>
        <p:blipFill>
          <a:blip r:embed="rId10" cstate="screen"/>
          <a:stretch>
            <a:fillRect/>
          </a:stretch>
        </p:blipFill>
        <p:spPr>
          <a:xfrm>
            <a:off x="8420100" y="2222500"/>
            <a:ext cx="3141983" cy="3141983"/>
          </a:xfrm>
          <a:prstGeom prst="rect">
            <a:avLst/>
          </a:prstGeom>
        </p:spPr>
      </p:pic>
      <p:grpSp>
        <p:nvGrpSpPr>
          <p:cNvPr id="16" name="组合 15"/>
          <p:cNvGrpSpPr/>
          <p:nvPr/>
        </p:nvGrpSpPr>
        <p:grpSpPr>
          <a:xfrm>
            <a:off x="6666503" y="3529567"/>
            <a:ext cx="2985497" cy="1264755"/>
            <a:chOff x="6920503" y="3529567"/>
            <a:chExt cx="2985497" cy="1264755"/>
          </a:xfrm>
        </p:grpSpPr>
        <p:sp>
          <p:nvSpPr>
            <p:cNvPr id="27" name="矩形 26"/>
            <p:cNvSpPr/>
            <p:nvPr>
              <p:custDataLst>
                <p:tags r:id="rId2"/>
              </p:custDataLst>
            </p:nvPr>
          </p:nvSpPr>
          <p:spPr>
            <a:xfrm>
              <a:off x="6920503" y="3529567"/>
              <a:ext cx="2096497" cy="412805"/>
            </a:xfrm>
            <a:prstGeom prst="rect">
              <a:avLst/>
            </a:prstGeom>
            <a:noFill/>
          </p:spPr>
          <p:txBody>
            <a:bodyPr wrap="square" lIns="0" tIns="0" rIns="0" bIns="0" rtlCol="0" anchor="t" anchorCtr="0">
              <a:spAutoFit/>
            </a:bodyPr>
            <a:lstStyle/>
            <a:p>
              <a:pPr marL="0" marR="0" lvl="0" indent="0" defTabSz="1216660" rtl="0" eaLnBrk="1" fontAlgn="auto" latinLnBrk="0" hangingPunct="1">
                <a:lnSpc>
                  <a:spcPct val="150000"/>
                </a:lnSpc>
                <a:spcBef>
                  <a:spcPct val="20000"/>
                </a:spcBef>
                <a:spcAft>
                  <a:spcPts val="0"/>
                </a:spcAft>
                <a:buClrTx/>
                <a:buSzTx/>
                <a:buFontTx/>
                <a:buNone/>
                <a:defRPr/>
              </a:pPr>
              <a:r>
                <a:rPr lang="en-US" altLang="zh-CN" sz="2000" dirty="0">
                  <a:solidFill>
                    <a:srgbClr val="C00000"/>
                  </a:solidFill>
                  <a:latin typeface="思源黑体 Bold" panose="020B0800000000000000" pitchFamily="34" charset="-122"/>
                  <a:ea typeface="思源黑体 Bold" panose="020B0800000000000000" pitchFamily="34" charset="-122"/>
                  <a:sym typeface="Arial" panose="020B0604020202020204" pitchFamily="34" charset="0"/>
                </a:rPr>
                <a:t>1949</a:t>
              </a:r>
              <a:r>
                <a:rPr lang="zh-CN" altLang="en-US" sz="2000" dirty="0">
                  <a:solidFill>
                    <a:srgbClr val="C00000"/>
                  </a:solidFill>
                  <a:latin typeface="思源黑体 Bold" panose="020B0800000000000000" pitchFamily="34" charset="-122"/>
                  <a:ea typeface="思源黑体 Bold" panose="020B0800000000000000" pitchFamily="34" charset="-122"/>
                  <a:sym typeface="Arial" panose="020B0604020202020204" pitchFamily="34" charset="0"/>
                </a:rPr>
                <a:t>年</a:t>
              </a:r>
              <a:r>
                <a:rPr lang="en-US" altLang="zh-CN" sz="2000" dirty="0">
                  <a:solidFill>
                    <a:srgbClr val="C00000"/>
                  </a:solidFill>
                  <a:latin typeface="思源黑体 Bold" panose="020B0800000000000000" pitchFamily="34" charset="-122"/>
                  <a:ea typeface="思源黑体 Bold" panose="020B0800000000000000" pitchFamily="34" charset="-122"/>
                  <a:sym typeface="Arial" panose="020B0604020202020204" pitchFamily="34" charset="0"/>
                </a:rPr>
                <a:t>10</a:t>
              </a:r>
              <a:r>
                <a:rPr lang="zh-CN" altLang="en-US" sz="2000" dirty="0">
                  <a:solidFill>
                    <a:srgbClr val="C00000"/>
                  </a:solidFill>
                  <a:latin typeface="思源黑体 Bold" panose="020B0800000000000000" pitchFamily="34" charset="-122"/>
                  <a:ea typeface="思源黑体 Bold" panose="020B0800000000000000" pitchFamily="34" charset="-122"/>
                  <a:sym typeface="Arial" panose="020B0604020202020204" pitchFamily="34" charset="0"/>
                </a:rPr>
                <a:t>月</a:t>
              </a:r>
              <a:r>
                <a:rPr lang="en-US" altLang="zh-CN" sz="2000" dirty="0">
                  <a:solidFill>
                    <a:srgbClr val="C00000"/>
                  </a:solidFill>
                  <a:latin typeface="思源黑体 Bold" panose="020B0800000000000000" pitchFamily="34" charset="-122"/>
                  <a:ea typeface="思源黑体 Bold" panose="020B0800000000000000" pitchFamily="34" charset="-122"/>
                  <a:sym typeface="Arial" panose="020B0604020202020204" pitchFamily="34" charset="0"/>
                </a:rPr>
                <a:t>1</a:t>
              </a:r>
              <a:r>
                <a:rPr lang="zh-CN" altLang="en-US" sz="2000" dirty="0">
                  <a:solidFill>
                    <a:srgbClr val="C00000"/>
                  </a:solidFill>
                  <a:latin typeface="思源黑体 Bold" panose="020B0800000000000000" pitchFamily="34" charset="-122"/>
                  <a:ea typeface="思源黑体 Bold" panose="020B0800000000000000" pitchFamily="34" charset="-122"/>
                  <a:sym typeface="Arial" panose="020B0604020202020204" pitchFamily="34" charset="0"/>
                </a:rPr>
                <a:t>日</a:t>
              </a:r>
              <a:endParaRPr lang="zh-CN" altLang="en-US"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endParaRPr>
            </a:p>
          </p:txBody>
        </p:sp>
        <p:sp>
          <p:nvSpPr>
            <p:cNvPr id="28" name="矩形 27"/>
            <p:cNvSpPr/>
            <p:nvPr>
              <p:custDataLst>
                <p:tags r:id="rId3"/>
              </p:custDataLst>
            </p:nvPr>
          </p:nvSpPr>
          <p:spPr>
            <a:xfrm>
              <a:off x="6920503" y="4094772"/>
              <a:ext cx="2985497" cy="699550"/>
            </a:xfrm>
            <a:prstGeom prst="rect">
              <a:avLst/>
            </a:prstGeom>
            <a:noFill/>
          </p:spPr>
          <p:txBody>
            <a:bodyPr wrap="square" lIns="0" tIns="0" rIns="0" bIns="0" rtlCol="0" anchor="t" anchorCtr="0">
              <a:spAutoFit/>
            </a:bodyPr>
            <a:lstStyle/>
            <a:p>
              <a:pPr indent="0" algn="just">
                <a:lnSpc>
                  <a:spcPct val="150000"/>
                </a:lnSpc>
                <a:spcBef>
                  <a:spcPct val="20000"/>
                </a:spcBef>
                <a:buFontTx/>
                <a:buNone/>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首都</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30</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万军民齐集天安门广场，隆重举行开国大典</a:t>
              </a:r>
            </a:p>
          </p:txBody>
        </p:sp>
      </p:gr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par>
                                <p:cTn id="31" presetID="53" presetClass="entr" presetSubtype="16"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par>
                          <p:cTn id="36" fill="hold">
                            <p:stCondLst>
                              <p:cond delay="500"/>
                            </p:stCondLst>
                            <p:childTnLst>
                              <p:par>
                                <p:cTn id="37" presetID="42"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42"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3" grpId="0"/>
      <p:bldP spid="1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2"/>
                </p:custDataLst>
              </p:nvPr>
            </p:nvPicPr>
            <p:blipFill>
              <a:blip r:embed="rId6" cstate="screen"/>
              <a:stretch>
                <a:fillRect/>
              </a:stretch>
            </p:blipFill>
            <p:spPr>
              <a:xfrm>
                <a:off x="5376427" y="1953018"/>
                <a:ext cx="1439146" cy="376854"/>
              </a:xfrm>
              <a:prstGeom prst="rect">
                <a:avLst/>
              </a:prstGeom>
            </p:spPr>
          </p:pic>
          <p:cxnSp>
            <p:nvCxnSpPr>
              <p:cNvPr id="44" name="PA-直接连接符 5"/>
              <p:cNvCxnSpPr/>
              <p:nvPr>
                <p:custDataLst>
                  <p:tags r:id="rId3"/>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4"/>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第三部分</a:t>
              </a:r>
            </a:p>
          </p:txBody>
        </p:sp>
        <p:pic>
          <p:nvPicPr>
            <p:cNvPr id="10" name="图片 9"/>
            <p:cNvPicPr>
              <a:picLocks noChangeAspect="1"/>
            </p:cNvPicPr>
            <p:nvPr/>
          </p:nvPicPr>
          <p:blipFill>
            <a:blip r:embed="rId7"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中国共产党在建国初期的历史</a:t>
            </a:r>
          </a:p>
        </p:txBody>
      </p:sp>
      <p:sp>
        <p:nvSpPr>
          <p:cNvPr id="23" name="矩形 22"/>
          <p:cNvSpPr/>
          <p:nvPr>
            <p:custDataLst>
              <p:tags r:id="rId1"/>
            </p:custDataLst>
          </p:nvPr>
        </p:nvSpPr>
        <p:spPr>
          <a:xfrm>
            <a:off x="649198" y="3326367"/>
            <a:ext cx="7758202" cy="2226122"/>
          </a:xfrm>
          <a:prstGeom prst="rect">
            <a:avLst/>
          </a:prstGeom>
          <a:noFill/>
        </p:spPr>
        <p:txBody>
          <a:bodyPr wrap="square" lIns="0" tIns="0" rIns="0" bIns="0" rtlCol="0" anchor="t" anchorCtr="0">
            <a:spAutoFit/>
          </a:bodyPr>
          <a:lstStyle/>
          <a:p>
            <a:pPr marL="342900" marR="0" lvl="0" indent="-342900" algn="just" fontAlgn="auto">
              <a:lnSpc>
                <a:spcPct val="150000"/>
              </a:lnSpc>
              <a:spcBef>
                <a:spcPct val="20000"/>
              </a:spcBef>
              <a:spcAft>
                <a:spcPts val="0"/>
              </a:spcAft>
              <a:buClrTx/>
              <a:buSzTx/>
              <a:buFont typeface="+mj-lt"/>
              <a:buAutoNum type="arabicPeriod"/>
              <a:defRPr/>
            </a:pP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1950</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6</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25</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日，朝鲜内战爆发，随后美国入侵朝鲜，同时派第七舰队侵入台湾海峡。新生的中华人民共和国遭到严重安全威胁。</a:t>
            </a:r>
            <a:endPar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endParaRPr>
          </a:p>
          <a:p>
            <a:pPr marL="342900" marR="0" lvl="0" indent="-342900" algn="just" fontAlgn="auto">
              <a:lnSpc>
                <a:spcPct val="150000"/>
              </a:lnSpc>
              <a:spcBef>
                <a:spcPct val="20000"/>
              </a:spcBef>
              <a:spcAft>
                <a:spcPts val="0"/>
              </a:spcAft>
              <a:buClrTx/>
              <a:buSzTx/>
              <a:buFont typeface="+mj-lt"/>
              <a:buAutoNum type="arabicPeriod"/>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打得一拳开，免得百拳来。”经过充分讨论和全面衡量，党中央和毛泽东主席作出了“抗美援朝，保家卫国”的战略决策。抗美援朝战争打出了新中国的国威军威，提高了中国共产党在全国人民中的威望，提高了中国人民的民族自信心和民族自豪感，维护了亚洲和世界和平，新中国站稳了脚跟。</a:t>
            </a:r>
          </a:p>
        </p:txBody>
      </p:sp>
      <p:sp>
        <p:nvSpPr>
          <p:cNvPr id="18" name="矩形: 圆角 17"/>
          <p:cNvSpPr/>
          <p:nvPr/>
        </p:nvSpPr>
        <p:spPr>
          <a:xfrm>
            <a:off x="636498" y="2440440"/>
            <a:ext cx="3732302" cy="4826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抗美援朝战争</a:t>
            </a:r>
          </a:p>
        </p:txBody>
      </p:sp>
      <p:sp>
        <p:nvSpPr>
          <p:cNvPr id="26" name="文本框 8"/>
          <p:cNvSpPr txBox="1"/>
          <p:nvPr/>
        </p:nvSpPr>
        <p:spPr>
          <a:xfrm>
            <a:off x="4533900" y="2439019"/>
            <a:ext cx="426720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“打得一拳开，免得百拳来。”</a:t>
            </a:r>
          </a:p>
        </p:txBody>
      </p:sp>
      <p:grpSp>
        <p:nvGrpSpPr>
          <p:cNvPr id="20" name="组合 19"/>
          <p:cNvGrpSpPr/>
          <p:nvPr/>
        </p:nvGrpSpPr>
        <p:grpSpPr>
          <a:xfrm>
            <a:off x="8794750" y="2959100"/>
            <a:ext cx="2578100" cy="2578100"/>
            <a:chOff x="8680450" y="2959100"/>
            <a:chExt cx="2578100" cy="2578100"/>
          </a:xfrm>
        </p:grpSpPr>
        <p:grpSp>
          <p:nvGrpSpPr>
            <p:cNvPr id="29" name="组合 28"/>
            <p:cNvGrpSpPr/>
            <p:nvPr/>
          </p:nvGrpSpPr>
          <p:grpSpPr>
            <a:xfrm>
              <a:off x="8680450" y="2959100"/>
              <a:ext cx="2578100" cy="2578100"/>
              <a:chOff x="9061450" y="2870200"/>
              <a:chExt cx="3111500" cy="3111500"/>
            </a:xfrm>
          </p:grpSpPr>
          <p:sp>
            <p:nvSpPr>
              <p:cNvPr id="30" name="椭圆 29"/>
              <p:cNvSpPr/>
              <p:nvPr/>
            </p:nvSpPr>
            <p:spPr>
              <a:xfrm rot="16200000">
                <a:off x="9061450" y="2870200"/>
                <a:ext cx="3111500" cy="3111500"/>
              </a:xfrm>
              <a:prstGeom prst="ellipse">
                <a:avLst/>
              </a:prstGeom>
              <a:gradFill>
                <a:gsLst>
                  <a:gs pos="100000">
                    <a:srgbClr val="E83D32">
                      <a:alpha val="0"/>
                    </a:srgbClr>
                  </a:gs>
                  <a:gs pos="39000">
                    <a:srgbClr val="E83D32">
                      <a:alpha val="3000"/>
                    </a:srgbClr>
                  </a:gs>
                </a:gsLst>
                <a:lin ang="5400000" scaled="0"/>
              </a:gradFill>
              <a:ln>
                <a:gradFill>
                  <a:gsLst>
                    <a:gs pos="0">
                      <a:srgbClr val="940000"/>
                    </a:gs>
                    <a:gs pos="100000">
                      <a:srgbClr val="E83D3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椭圆 30"/>
              <p:cNvSpPr/>
              <p:nvPr/>
            </p:nvSpPr>
            <p:spPr>
              <a:xfrm>
                <a:off x="9620907" y="3429656"/>
                <a:ext cx="1992586" cy="1992586"/>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抗美援朝</a:t>
                </a:r>
              </a:p>
            </p:txBody>
          </p:sp>
        </p:grpSp>
        <p:sp>
          <p:nvSpPr>
            <p:cNvPr id="32" name="椭圆 31"/>
            <p:cNvSpPr/>
            <p:nvPr/>
          </p:nvSpPr>
          <p:spPr>
            <a:xfrm>
              <a:off x="10871200" y="3327400"/>
              <a:ext cx="381000" cy="3810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par>
                                <p:cTn id="33" presetID="53" presetClass="entr" presetSubtype="16"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3" grpId="0"/>
      <p:bldP spid="18" grpId="0" animBg="1"/>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2"/>
                </p:custDataLst>
              </p:nvPr>
            </p:nvPicPr>
            <p:blipFill>
              <a:blip r:embed="rId6" cstate="screen"/>
              <a:stretch>
                <a:fillRect/>
              </a:stretch>
            </p:blipFill>
            <p:spPr>
              <a:xfrm>
                <a:off x="5376427" y="1953018"/>
                <a:ext cx="1439146" cy="376854"/>
              </a:xfrm>
              <a:prstGeom prst="rect">
                <a:avLst/>
              </a:prstGeom>
            </p:spPr>
          </p:pic>
          <p:cxnSp>
            <p:nvCxnSpPr>
              <p:cNvPr id="44" name="PA-直接连接符 5"/>
              <p:cNvCxnSpPr/>
              <p:nvPr>
                <p:custDataLst>
                  <p:tags r:id="rId3"/>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4"/>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第三部分</a:t>
              </a:r>
            </a:p>
          </p:txBody>
        </p:sp>
        <p:pic>
          <p:nvPicPr>
            <p:cNvPr id="10" name="图片 9"/>
            <p:cNvPicPr>
              <a:picLocks noChangeAspect="1"/>
            </p:cNvPicPr>
            <p:nvPr/>
          </p:nvPicPr>
          <p:blipFill>
            <a:blip r:embed="rId7"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中国共产党在建国初期的历史</a:t>
            </a:r>
          </a:p>
        </p:txBody>
      </p:sp>
      <p:sp>
        <p:nvSpPr>
          <p:cNvPr id="23" name="矩形 22"/>
          <p:cNvSpPr/>
          <p:nvPr>
            <p:custDataLst>
              <p:tags r:id="rId1"/>
            </p:custDataLst>
          </p:nvPr>
        </p:nvSpPr>
        <p:spPr>
          <a:xfrm>
            <a:off x="649198" y="3453367"/>
            <a:ext cx="5129302" cy="2226122"/>
          </a:xfrm>
          <a:prstGeom prst="rect">
            <a:avLst/>
          </a:prstGeom>
          <a:noFill/>
        </p:spPr>
        <p:txBody>
          <a:bodyPr wrap="square" lIns="0" tIns="0" rIns="0" bIns="0" rtlCol="0" anchor="t" anchorCtr="0">
            <a:spAutoFit/>
          </a:bodyPr>
          <a:lstStyle/>
          <a:p>
            <a:pPr marL="342900" marR="0" lvl="0" indent="-342900" algn="just" fontAlgn="auto">
              <a:lnSpc>
                <a:spcPct val="150000"/>
              </a:lnSpc>
              <a:spcBef>
                <a:spcPct val="20000"/>
              </a:spcBef>
              <a:spcAft>
                <a:spcPts val="0"/>
              </a:spcAft>
              <a:buClrTx/>
              <a:buSzTx/>
              <a:buFont typeface="+mj-lt"/>
              <a:buAutoNum type="arabicPeriod"/>
              <a:defRPr/>
            </a:pP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1950</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6</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30</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日，中央人民政府根据全国解放后的新情况，颁布了</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中华人民共和国土地改革法</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p>
          <a:p>
            <a:pPr marL="342900" marR="0" lvl="0" indent="-342900" algn="just" fontAlgn="auto">
              <a:lnSpc>
                <a:spcPct val="150000"/>
              </a:lnSpc>
              <a:spcBef>
                <a:spcPct val="20000"/>
              </a:spcBef>
              <a:spcAft>
                <a:spcPts val="0"/>
              </a:spcAft>
              <a:buClrTx/>
              <a:buSzTx/>
              <a:buFont typeface="+mj-lt"/>
              <a:buAutoNum type="arabicPeriod"/>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宣布在全国“废除地主阶级封建剥削的土地所有制，实行农民的土地所有制，借以解放农村生产力，发展农业生产，为新中国的工业化开辟道路”。千百年来的封建土地所有制从此被彻底被消灭。 </a:t>
            </a:r>
          </a:p>
        </p:txBody>
      </p:sp>
      <p:sp>
        <p:nvSpPr>
          <p:cNvPr id="18" name="矩形: 圆角 17"/>
          <p:cNvSpPr/>
          <p:nvPr/>
        </p:nvSpPr>
        <p:spPr>
          <a:xfrm>
            <a:off x="636498" y="2440440"/>
            <a:ext cx="5396002" cy="4826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土改运动，废除封建的土地制度</a:t>
            </a:r>
          </a:p>
        </p:txBody>
      </p:sp>
      <p:grpSp>
        <p:nvGrpSpPr>
          <p:cNvPr id="20" name="组合 19"/>
          <p:cNvGrpSpPr/>
          <p:nvPr/>
        </p:nvGrpSpPr>
        <p:grpSpPr>
          <a:xfrm>
            <a:off x="6121400" y="3028950"/>
            <a:ext cx="3111500" cy="2844800"/>
            <a:chOff x="8547100" y="2825750"/>
            <a:chExt cx="3111500" cy="2844800"/>
          </a:xfrm>
        </p:grpSpPr>
        <p:grpSp>
          <p:nvGrpSpPr>
            <p:cNvPr id="29" name="组合 28"/>
            <p:cNvGrpSpPr/>
            <p:nvPr/>
          </p:nvGrpSpPr>
          <p:grpSpPr>
            <a:xfrm>
              <a:off x="8547100" y="2825750"/>
              <a:ext cx="2844800" cy="2844800"/>
              <a:chOff x="8900510" y="2709260"/>
              <a:chExt cx="3433379" cy="3433379"/>
            </a:xfrm>
          </p:grpSpPr>
          <p:sp>
            <p:nvSpPr>
              <p:cNvPr id="30" name="椭圆 29"/>
              <p:cNvSpPr/>
              <p:nvPr/>
            </p:nvSpPr>
            <p:spPr>
              <a:xfrm rot="16200000">
                <a:off x="8900510" y="2709260"/>
                <a:ext cx="3433379" cy="3433379"/>
              </a:xfrm>
              <a:prstGeom prst="ellipse">
                <a:avLst/>
              </a:prstGeom>
              <a:gradFill>
                <a:gsLst>
                  <a:gs pos="100000">
                    <a:srgbClr val="E83D32">
                      <a:alpha val="0"/>
                    </a:srgbClr>
                  </a:gs>
                  <a:gs pos="39000">
                    <a:srgbClr val="E83D32">
                      <a:alpha val="3000"/>
                    </a:srgbClr>
                  </a:gs>
                </a:gsLst>
                <a:lin ang="5400000" scaled="0"/>
              </a:gradFill>
              <a:ln>
                <a:gradFill>
                  <a:gsLst>
                    <a:gs pos="0">
                      <a:srgbClr val="940000"/>
                    </a:gs>
                    <a:gs pos="100000">
                      <a:srgbClr val="E83D3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椭圆 30"/>
              <p:cNvSpPr/>
              <p:nvPr/>
            </p:nvSpPr>
            <p:spPr>
              <a:xfrm>
                <a:off x="9398655" y="3207404"/>
                <a:ext cx="2437088" cy="2437088"/>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中华人民共和国土地改革法</a:t>
                </a:r>
              </a:p>
            </p:txBody>
          </p:sp>
        </p:grpSp>
        <p:sp>
          <p:nvSpPr>
            <p:cNvPr id="32" name="椭圆 31"/>
            <p:cNvSpPr/>
            <p:nvPr/>
          </p:nvSpPr>
          <p:spPr>
            <a:xfrm>
              <a:off x="11404600" y="3136900"/>
              <a:ext cx="254000" cy="2540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pic>
        <p:nvPicPr>
          <p:cNvPr id="12" name="图片 11"/>
          <p:cNvPicPr>
            <a:picLocks noChangeAspect="1"/>
          </p:cNvPicPr>
          <p:nvPr/>
        </p:nvPicPr>
        <p:blipFill>
          <a:blip r:embed="rId8"/>
          <a:stretch>
            <a:fillRect/>
          </a:stretch>
        </p:blipFill>
        <p:spPr>
          <a:xfrm flipH="1">
            <a:off x="8305800" y="1189948"/>
            <a:ext cx="4241800" cy="53925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par>
                                <p:cTn id="27" presetID="53" presetClass="entr" presetSubtype="16"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500"/>
                            </p:stCondLst>
                            <p:childTnLst>
                              <p:par>
                                <p:cTn id="33" presetID="42"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42"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3" grpId="0"/>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2"/>
                </p:custDataLst>
              </p:nvPr>
            </p:nvPicPr>
            <p:blipFill>
              <a:blip r:embed="rId6" cstate="screen"/>
              <a:stretch>
                <a:fillRect/>
              </a:stretch>
            </p:blipFill>
            <p:spPr>
              <a:xfrm>
                <a:off x="5376427" y="1953018"/>
                <a:ext cx="1439146" cy="376854"/>
              </a:xfrm>
              <a:prstGeom prst="rect">
                <a:avLst/>
              </a:prstGeom>
            </p:spPr>
          </p:pic>
          <p:cxnSp>
            <p:nvCxnSpPr>
              <p:cNvPr id="44" name="PA-直接连接符 5"/>
              <p:cNvCxnSpPr/>
              <p:nvPr>
                <p:custDataLst>
                  <p:tags r:id="rId3"/>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4"/>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第三部分</a:t>
              </a:r>
            </a:p>
          </p:txBody>
        </p:sp>
        <p:pic>
          <p:nvPicPr>
            <p:cNvPr id="10" name="图片 9"/>
            <p:cNvPicPr>
              <a:picLocks noChangeAspect="1"/>
            </p:cNvPicPr>
            <p:nvPr/>
          </p:nvPicPr>
          <p:blipFill>
            <a:blip r:embed="rId7"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中国共产党在建国初期的历史</a:t>
            </a:r>
          </a:p>
        </p:txBody>
      </p:sp>
      <p:sp>
        <p:nvSpPr>
          <p:cNvPr id="23" name="矩形 22"/>
          <p:cNvSpPr/>
          <p:nvPr>
            <p:custDataLst>
              <p:tags r:id="rId1"/>
            </p:custDataLst>
          </p:nvPr>
        </p:nvSpPr>
        <p:spPr>
          <a:xfrm>
            <a:off x="674598" y="3351767"/>
            <a:ext cx="5370602" cy="2226122"/>
          </a:xfrm>
          <a:prstGeom prst="rect">
            <a:avLst/>
          </a:prstGeom>
          <a:noFill/>
        </p:spPr>
        <p:txBody>
          <a:bodyPr wrap="square" lIns="0" tIns="0" rIns="0" bIns="0" rtlCol="0" anchor="t" anchorCtr="0">
            <a:spAutoFit/>
          </a:bodyPr>
          <a:lstStyle/>
          <a:p>
            <a:pPr marL="342900" marR="0" lvl="0" indent="-342900" algn="just" fontAlgn="auto">
              <a:lnSpc>
                <a:spcPct val="150000"/>
              </a:lnSpc>
              <a:spcBef>
                <a:spcPct val="20000"/>
              </a:spcBef>
              <a:spcAft>
                <a:spcPts val="0"/>
              </a:spcAft>
              <a:buClrTx/>
              <a:buSzTx/>
              <a:buFont typeface="+mj-lt"/>
              <a:buAutoNum type="arabicPeriod"/>
              <a:defRPr/>
            </a:pP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1950</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7</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23</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日，政务院和最高人民法院根据七届三中全会精神，公布了</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关于镇压反革命活动的指示</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，镇压反革命运动开始。</a:t>
            </a:r>
            <a:endPar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endParaRPr>
          </a:p>
          <a:p>
            <a:pPr marL="342900" marR="0" lvl="0" indent="-342900" algn="just" fontAlgn="auto">
              <a:lnSpc>
                <a:spcPct val="150000"/>
              </a:lnSpc>
              <a:spcBef>
                <a:spcPct val="20000"/>
              </a:spcBef>
              <a:spcAft>
                <a:spcPts val="0"/>
              </a:spcAft>
              <a:buClrTx/>
              <a:buSzTx/>
              <a:buFont typeface="+mj-lt"/>
              <a:buAutoNum type="arabicPeriod"/>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到</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1951</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10</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月，“镇反”运动基本结束。这使我国的社会秩序获得了前所未有的安定，有力地支持、配合了土改运动和抗美援朝战争。</a:t>
            </a:r>
          </a:p>
        </p:txBody>
      </p:sp>
      <p:sp>
        <p:nvSpPr>
          <p:cNvPr id="18" name="矩形: 圆角 17"/>
          <p:cNvSpPr/>
          <p:nvPr/>
        </p:nvSpPr>
        <p:spPr>
          <a:xfrm>
            <a:off x="636498" y="2440440"/>
            <a:ext cx="3262402" cy="4826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镇压反革命运动</a:t>
            </a:r>
          </a:p>
        </p:txBody>
      </p:sp>
      <p:grpSp>
        <p:nvGrpSpPr>
          <p:cNvPr id="20" name="组合 19"/>
          <p:cNvGrpSpPr/>
          <p:nvPr/>
        </p:nvGrpSpPr>
        <p:grpSpPr>
          <a:xfrm>
            <a:off x="6375400" y="2978150"/>
            <a:ext cx="3111500" cy="2844800"/>
            <a:chOff x="8547100" y="2825750"/>
            <a:chExt cx="3111500" cy="2844800"/>
          </a:xfrm>
        </p:grpSpPr>
        <p:grpSp>
          <p:nvGrpSpPr>
            <p:cNvPr id="29" name="组合 28"/>
            <p:cNvGrpSpPr/>
            <p:nvPr/>
          </p:nvGrpSpPr>
          <p:grpSpPr>
            <a:xfrm>
              <a:off x="8547100" y="2825750"/>
              <a:ext cx="2844800" cy="2844800"/>
              <a:chOff x="8900510" y="2709260"/>
              <a:chExt cx="3433379" cy="3433379"/>
            </a:xfrm>
          </p:grpSpPr>
          <p:sp>
            <p:nvSpPr>
              <p:cNvPr id="30" name="椭圆 29"/>
              <p:cNvSpPr/>
              <p:nvPr/>
            </p:nvSpPr>
            <p:spPr>
              <a:xfrm rot="16200000">
                <a:off x="8900510" y="2709260"/>
                <a:ext cx="3433379" cy="3433379"/>
              </a:xfrm>
              <a:prstGeom prst="ellipse">
                <a:avLst/>
              </a:prstGeom>
              <a:gradFill>
                <a:gsLst>
                  <a:gs pos="100000">
                    <a:srgbClr val="E83D32">
                      <a:alpha val="0"/>
                    </a:srgbClr>
                  </a:gs>
                  <a:gs pos="39000">
                    <a:srgbClr val="E83D32">
                      <a:alpha val="3000"/>
                    </a:srgbClr>
                  </a:gs>
                </a:gsLst>
                <a:lin ang="5400000" scaled="0"/>
              </a:gradFill>
              <a:ln>
                <a:gradFill>
                  <a:gsLst>
                    <a:gs pos="0">
                      <a:srgbClr val="940000"/>
                    </a:gs>
                    <a:gs pos="100000">
                      <a:srgbClr val="E83D3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椭圆 30"/>
              <p:cNvSpPr/>
              <p:nvPr/>
            </p:nvSpPr>
            <p:spPr>
              <a:xfrm>
                <a:off x="9398655" y="3207404"/>
                <a:ext cx="2437088" cy="2437088"/>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“镇反”运动</a:t>
                </a:r>
              </a:p>
            </p:txBody>
          </p:sp>
        </p:grpSp>
        <p:sp>
          <p:nvSpPr>
            <p:cNvPr id="32" name="椭圆 31"/>
            <p:cNvSpPr/>
            <p:nvPr/>
          </p:nvSpPr>
          <p:spPr>
            <a:xfrm>
              <a:off x="11404600" y="3136900"/>
              <a:ext cx="254000" cy="2540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pic>
        <p:nvPicPr>
          <p:cNvPr id="13" name="图片 12"/>
          <p:cNvPicPr>
            <a:picLocks noChangeAspect="1"/>
          </p:cNvPicPr>
          <p:nvPr/>
        </p:nvPicPr>
        <p:blipFill>
          <a:blip r:embed="rId8" cstate="screen"/>
          <a:stretch>
            <a:fillRect/>
          </a:stretch>
        </p:blipFill>
        <p:spPr>
          <a:xfrm>
            <a:off x="8496300" y="1968500"/>
            <a:ext cx="3746500" cy="3746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1000"/>
                                        <p:tgtEl>
                                          <p:spTgt spid="35"/>
                                        </p:tgtEl>
                                      </p:cBhvr>
                                    </p:animEffect>
                                    <p:anim calcmode="lin" valueType="num">
                                      <p:cBhvr>
                                        <p:cTn id="17" dur="1000" fill="hold"/>
                                        <p:tgtEl>
                                          <p:spTgt spid="35"/>
                                        </p:tgtEl>
                                        <p:attrNameLst>
                                          <p:attrName>ppt_x</p:attrName>
                                        </p:attrNameLst>
                                      </p:cBhvr>
                                      <p:tavLst>
                                        <p:tav tm="0">
                                          <p:val>
                                            <p:strVal val="#ppt_x"/>
                                          </p:val>
                                        </p:tav>
                                        <p:tav tm="100000">
                                          <p:val>
                                            <p:strVal val="#ppt_x"/>
                                          </p:val>
                                        </p:tav>
                                      </p:tavLst>
                                    </p:anim>
                                    <p:anim calcmode="lin" valueType="num">
                                      <p:cBhvr>
                                        <p:cTn id="18" dur="1000" fill="hold"/>
                                        <p:tgtEl>
                                          <p:spTgt spid="3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par>
                                <p:cTn id="38" presetID="53" presetClass="entr" presetSubtype="16"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3" grpId="0"/>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2"/>
                </p:custDataLst>
              </p:nvPr>
            </p:nvPicPr>
            <p:blipFill>
              <a:blip r:embed="rId6" cstate="screen"/>
              <a:stretch>
                <a:fillRect/>
              </a:stretch>
            </p:blipFill>
            <p:spPr>
              <a:xfrm>
                <a:off x="5376427" y="1953018"/>
                <a:ext cx="1439146" cy="376854"/>
              </a:xfrm>
              <a:prstGeom prst="rect">
                <a:avLst/>
              </a:prstGeom>
            </p:spPr>
          </p:pic>
          <p:cxnSp>
            <p:nvCxnSpPr>
              <p:cNvPr id="44" name="PA-直接连接符 5"/>
              <p:cNvCxnSpPr/>
              <p:nvPr>
                <p:custDataLst>
                  <p:tags r:id="rId3"/>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4"/>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第三部分</a:t>
              </a:r>
            </a:p>
          </p:txBody>
        </p:sp>
        <p:pic>
          <p:nvPicPr>
            <p:cNvPr id="10" name="图片 9"/>
            <p:cNvPicPr>
              <a:picLocks noChangeAspect="1"/>
            </p:cNvPicPr>
            <p:nvPr/>
          </p:nvPicPr>
          <p:blipFill>
            <a:blip r:embed="rId7"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中国共产党在建国初期的历史</a:t>
            </a:r>
          </a:p>
        </p:txBody>
      </p:sp>
      <p:sp>
        <p:nvSpPr>
          <p:cNvPr id="23" name="矩形 22"/>
          <p:cNvSpPr/>
          <p:nvPr>
            <p:custDataLst>
              <p:tags r:id="rId1"/>
            </p:custDataLst>
          </p:nvPr>
        </p:nvSpPr>
        <p:spPr>
          <a:xfrm>
            <a:off x="674598" y="3340546"/>
            <a:ext cx="10691902" cy="2226122"/>
          </a:xfrm>
          <a:prstGeom prst="rect">
            <a:avLst/>
          </a:prstGeom>
          <a:noFill/>
        </p:spPr>
        <p:txBody>
          <a:bodyPr wrap="square" lIns="0" tIns="0" rIns="0" bIns="0" rtlCol="0" anchor="t" anchorCtr="0">
            <a:spAutoFit/>
          </a:bodyPr>
          <a:lstStyle/>
          <a:p>
            <a:pPr marL="342900" marR="0" lvl="0" indent="-342900" algn="just" fontAlgn="auto">
              <a:lnSpc>
                <a:spcPct val="150000"/>
              </a:lnSpc>
              <a:spcBef>
                <a:spcPct val="20000"/>
              </a:spcBef>
              <a:spcAft>
                <a:spcPts val="0"/>
              </a:spcAft>
              <a:buClrTx/>
              <a:buSzTx/>
              <a:buFont typeface="+mj-lt"/>
              <a:buAutoNum type="arabicPeriod"/>
              <a:defRPr/>
            </a:pP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1951</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12</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日，中共中央作出</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关于实行精兵简政，增产节约，反对贪污，反对浪费和反对官僚主义的决定</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，从此，以反贪污、反浪费、反官僚主义为中心任务的“三反”运动在全国展开。</a:t>
            </a:r>
            <a:endPar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endParaRPr>
          </a:p>
          <a:p>
            <a:pPr marL="342900" marR="0" lvl="0" indent="-342900" algn="just" fontAlgn="auto">
              <a:lnSpc>
                <a:spcPct val="150000"/>
              </a:lnSpc>
              <a:spcBef>
                <a:spcPct val="20000"/>
              </a:spcBef>
              <a:spcAft>
                <a:spcPts val="0"/>
              </a:spcAft>
              <a:buClrTx/>
              <a:buSzTx/>
              <a:buFont typeface="+mj-lt"/>
              <a:buAutoNum type="arabicPeriod"/>
              <a:defRPr/>
            </a:pP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1952</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26</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日，中共中央发出了</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关于在城市中限期展开大规模的坚决彻底的“五反”斗争的指示</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，要求在全国大中城市，向违法的资本家开展反对行贿、反对偷税漏税、反对偷工减料、反对盗骗国家财产和反对盗窃国家经济情报的“五反”运动。 “三反”、“五反”运动狠狠打击了不法资本家和蜕化变质分子，打退了资产阶级的猖狂进攻，巩固了无产阶级专政，纯洁了党的队伍。</a:t>
            </a:r>
          </a:p>
        </p:txBody>
      </p:sp>
      <p:sp>
        <p:nvSpPr>
          <p:cNvPr id="18" name="矩形: 圆角 17"/>
          <p:cNvSpPr/>
          <p:nvPr/>
        </p:nvSpPr>
        <p:spPr>
          <a:xfrm>
            <a:off x="636498" y="2456769"/>
            <a:ext cx="4189502" cy="4826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“三反”、“五反”运动</a:t>
            </a: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3" grpId="0"/>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5" cstate="screen"/>
          <a:stretch>
            <a:fillRect/>
          </a:stretch>
        </p:blipFill>
        <p:spPr>
          <a:xfrm>
            <a:off x="0" y="762000"/>
            <a:ext cx="12192000" cy="6096000"/>
          </a:xfrm>
          <a:prstGeom prst="rect">
            <a:avLst/>
          </a:pr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1"/>
                </p:custDataLst>
              </p:nvPr>
            </p:nvPicPr>
            <p:blipFill>
              <a:blip r:embed="rId6" cstate="screen"/>
              <a:stretch>
                <a:fillRect/>
              </a:stretch>
            </p:blipFill>
            <p:spPr>
              <a:xfrm>
                <a:off x="5376427" y="1953018"/>
                <a:ext cx="1439146" cy="376854"/>
              </a:xfrm>
              <a:prstGeom prst="rect">
                <a:avLst/>
              </a:prstGeom>
            </p:spPr>
          </p:pic>
          <p:cxnSp>
            <p:nvCxnSpPr>
              <p:cNvPr id="44" name="PA-直接连接符 5"/>
              <p:cNvCxnSpPr/>
              <p:nvPr>
                <p:custDataLst>
                  <p:tags r:id="rId2"/>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3"/>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第三部分</a:t>
              </a:r>
            </a:p>
          </p:txBody>
        </p:sp>
        <p:pic>
          <p:nvPicPr>
            <p:cNvPr id="10" name="图片 9"/>
            <p:cNvPicPr>
              <a:picLocks noChangeAspect="1"/>
            </p:cNvPicPr>
            <p:nvPr/>
          </p:nvPicPr>
          <p:blipFill>
            <a:blip r:embed="rId7"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中国共产党在建国初期的历史</a:t>
            </a:r>
          </a:p>
        </p:txBody>
      </p:sp>
      <p:sp>
        <p:nvSpPr>
          <p:cNvPr id="18" name="矩形: 圆角 17"/>
          <p:cNvSpPr/>
          <p:nvPr/>
        </p:nvSpPr>
        <p:spPr>
          <a:xfrm>
            <a:off x="4839449" y="2135640"/>
            <a:ext cx="2513102" cy="4826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三大改造</a:t>
            </a:r>
          </a:p>
        </p:txBody>
      </p:sp>
      <p:grpSp>
        <p:nvGrpSpPr>
          <p:cNvPr id="9" name="组合 8"/>
          <p:cNvGrpSpPr/>
          <p:nvPr/>
        </p:nvGrpSpPr>
        <p:grpSpPr>
          <a:xfrm>
            <a:off x="1257300" y="2942296"/>
            <a:ext cx="2946400" cy="2946398"/>
            <a:chOff x="908091" y="2881991"/>
            <a:chExt cx="2736810" cy="2736808"/>
          </a:xfrm>
        </p:grpSpPr>
        <p:sp>
          <p:nvSpPr>
            <p:cNvPr id="24" name="椭圆 23"/>
            <p:cNvSpPr/>
            <p:nvPr/>
          </p:nvSpPr>
          <p:spPr>
            <a:xfrm>
              <a:off x="908091" y="2881991"/>
              <a:ext cx="2736810" cy="2736808"/>
            </a:xfrm>
            <a:prstGeom prst="ellipse">
              <a:avLst/>
            </a:prstGeom>
            <a:gradFill>
              <a:gsLst>
                <a:gs pos="100000">
                  <a:srgbClr val="E83D32">
                    <a:alpha val="0"/>
                  </a:srgbClr>
                </a:gs>
                <a:gs pos="39000">
                  <a:srgbClr val="E83D32">
                    <a:alpha val="3000"/>
                  </a:srgbClr>
                </a:gs>
              </a:gsLst>
              <a:lin ang="5400000" scaled="0"/>
            </a:gradFill>
            <a:ln>
              <a:gradFill>
                <a:gsLst>
                  <a:gs pos="0">
                    <a:srgbClr val="940000"/>
                  </a:gs>
                  <a:gs pos="100000">
                    <a:srgbClr val="E83D3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lt1"/>
                </a:solidFill>
                <a:sym typeface="Arial" panose="020B0604020202020204" pitchFamily="34" charset="0"/>
              </a:endParaRPr>
            </a:p>
          </p:txBody>
        </p:sp>
        <p:sp>
          <p:nvSpPr>
            <p:cNvPr id="21" name="椭圆 20"/>
            <p:cNvSpPr/>
            <p:nvPr/>
          </p:nvSpPr>
          <p:spPr>
            <a:xfrm>
              <a:off x="1256392" y="3230290"/>
              <a:ext cx="2040210" cy="204021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思源宋体 Heavy" panose="02020900000000000000" pitchFamily="18" charset="-122"/>
                <a:ea typeface="思源宋体 Heavy" panose="02020900000000000000" pitchFamily="18" charset="-122"/>
                <a:sym typeface="Arial" panose="020B0604020202020204" pitchFamily="34" charset="0"/>
              </a:endParaRPr>
            </a:p>
          </p:txBody>
        </p:sp>
        <p:sp>
          <p:nvSpPr>
            <p:cNvPr id="22" name="TextBox 59"/>
            <p:cNvSpPr>
              <a:spLocks noChangeArrowheads="1"/>
            </p:cNvSpPr>
            <p:nvPr/>
          </p:nvSpPr>
          <p:spPr bwMode="auto">
            <a:xfrm flipH="1">
              <a:off x="1188922" y="3848776"/>
              <a:ext cx="2175149" cy="77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chemeClr val="bg1"/>
                  </a:solidFill>
                  <a:effectLst/>
                  <a:uLnTx/>
                  <a:uFillTx/>
                  <a:latin typeface="思源宋体 Heavy" panose="02020900000000000000" pitchFamily="18" charset="-122"/>
                  <a:ea typeface="思源宋体 Heavy" panose="02020900000000000000" pitchFamily="18" charset="-122"/>
                  <a:sym typeface="Arial" panose="020B0604020202020204" pitchFamily="34" charset="0"/>
                </a:rPr>
                <a:t>农业</a:t>
              </a:r>
              <a:endParaRPr kumimoji="0" lang="en-US" altLang="zh-CN" sz="2800" b="0" i="0" u="none" strike="noStrike" kern="0" cap="none" spc="0" normalizeH="0" baseline="0" noProof="0" dirty="0">
                <a:ln>
                  <a:noFill/>
                </a:ln>
                <a:solidFill>
                  <a:schemeClr val="bg1"/>
                </a:solidFill>
                <a:effectLst/>
                <a:uLnTx/>
                <a:uFillTx/>
                <a:latin typeface="思源宋体 Heavy" panose="02020900000000000000" pitchFamily="18" charset="-122"/>
                <a:ea typeface="思源宋体 Heavy" panose="02020900000000000000" pitchFamily="18" charset="-122"/>
                <a:sym typeface="Arial" panose="020B0604020202020204" pitchFamily="34" charset="0"/>
              </a:endParaRPr>
            </a:p>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chemeClr val="bg1"/>
                  </a:solidFill>
                  <a:effectLst/>
                  <a:uLnTx/>
                  <a:uFillTx/>
                  <a:latin typeface="思源宋体 Heavy" panose="02020900000000000000" pitchFamily="18" charset="-122"/>
                  <a:ea typeface="思源宋体 Heavy" panose="02020900000000000000" pitchFamily="18" charset="-122"/>
                  <a:sym typeface="Arial" panose="020B0604020202020204" pitchFamily="34" charset="0"/>
                </a:rPr>
                <a:t>社会主义改造</a:t>
              </a:r>
              <a:endParaRPr kumimoji="0" lang="en-US" altLang="zh-CN" b="0" i="0" u="none" strike="noStrike" kern="0" cap="none" spc="0" normalizeH="0" baseline="0" noProof="0" dirty="0">
                <a:ln>
                  <a:noFill/>
                </a:ln>
                <a:solidFill>
                  <a:schemeClr val="bg1"/>
                </a:solidFill>
                <a:effectLst/>
                <a:uLnTx/>
                <a:uFillTx/>
                <a:latin typeface="思源宋体 Heavy" panose="02020900000000000000" pitchFamily="18" charset="-122"/>
                <a:ea typeface="思源宋体 Heavy" panose="02020900000000000000" pitchFamily="18" charset="-122"/>
                <a:sym typeface="Arial" panose="020B0604020202020204" pitchFamily="34" charset="0"/>
              </a:endParaRPr>
            </a:p>
          </p:txBody>
        </p:sp>
      </p:grpSp>
      <p:grpSp>
        <p:nvGrpSpPr>
          <p:cNvPr id="25" name="组合 24"/>
          <p:cNvGrpSpPr/>
          <p:nvPr/>
        </p:nvGrpSpPr>
        <p:grpSpPr>
          <a:xfrm>
            <a:off x="4622800" y="2942296"/>
            <a:ext cx="2946400" cy="2946398"/>
            <a:chOff x="908091" y="2881991"/>
            <a:chExt cx="2736810" cy="2736808"/>
          </a:xfrm>
        </p:grpSpPr>
        <p:sp>
          <p:nvSpPr>
            <p:cNvPr id="28" name="椭圆 27"/>
            <p:cNvSpPr/>
            <p:nvPr/>
          </p:nvSpPr>
          <p:spPr>
            <a:xfrm>
              <a:off x="908091" y="2881991"/>
              <a:ext cx="2736810" cy="2736808"/>
            </a:xfrm>
            <a:prstGeom prst="ellipse">
              <a:avLst/>
            </a:prstGeom>
            <a:gradFill>
              <a:gsLst>
                <a:gs pos="100000">
                  <a:srgbClr val="E83D32">
                    <a:alpha val="0"/>
                  </a:srgbClr>
                </a:gs>
                <a:gs pos="39000">
                  <a:srgbClr val="E83D32">
                    <a:alpha val="3000"/>
                  </a:srgbClr>
                </a:gs>
              </a:gsLst>
              <a:lin ang="5400000" scaled="0"/>
            </a:gradFill>
            <a:ln>
              <a:gradFill>
                <a:gsLst>
                  <a:gs pos="0">
                    <a:srgbClr val="940000"/>
                  </a:gs>
                  <a:gs pos="100000">
                    <a:srgbClr val="E83D3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lt1"/>
                </a:solidFill>
                <a:sym typeface="Arial" panose="020B0604020202020204" pitchFamily="34" charset="0"/>
              </a:endParaRPr>
            </a:p>
          </p:txBody>
        </p:sp>
        <p:sp>
          <p:nvSpPr>
            <p:cNvPr id="26" name="椭圆 25"/>
            <p:cNvSpPr/>
            <p:nvPr/>
          </p:nvSpPr>
          <p:spPr>
            <a:xfrm>
              <a:off x="1256392" y="3230290"/>
              <a:ext cx="2040210" cy="204021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思源宋体 Heavy" panose="02020900000000000000" pitchFamily="18" charset="-122"/>
                <a:ea typeface="思源宋体 Heavy" panose="02020900000000000000" pitchFamily="18" charset="-122"/>
                <a:sym typeface="Arial" panose="020B0604020202020204" pitchFamily="34" charset="0"/>
              </a:endParaRPr>
            </a:p>
          </p:txBody>
        </p:sp>
        <p:sp>
          <p:nvSpPr>
            <p:cNvPr id="27" name="TextBox 59"/>
            <p:cNvSpPr>
              <a:spLocks noChangeArrowheads="1"/>
            </p:cNvSpPr>
            <p:nvPr/>
          </p:nvSpPr>
          <p:spPr bwMode="auto">
            <a:xfrm flipH="1">
              <a:off x="1188922" y="3907759"/>
              <a:ext cx="2175149" cy="1143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chemeClr val="bg1"/>
                  </a:solidFill>
                  <a:effectLst/>
                  <a:uLnTx/>
                  <a:uFillTx/>
                  <a:latin typeface="思源宋体 Heavy" panose="02020900000000000000" pitchFamily="18" charset="-122"/>
                  <a:ea typeface="思源宋体 Heavy" panose="02020900000000000000" pitchFamily="18" charset="-122"/>
                  <a:sym typeface="Arial" panose="020B0604020202020204" pitchFamily="34" charset="0"/>
                </a:rPr>
                <a:t>手工业</a:t>
              </a:r>
            </a:p>
            <a:p>
              <a:pPr algn="ctr">
                <a:defRPr/>
              </a:pPr>
              <a:r>
                <a:rPr lang="zh-CN" altLang="en-US" kern="0" dirty="0">
                  <a:solidFill>
                    <a:schemeClr val="bg1"/>
                  </a:solidFill>
                  <a:latin typeface="思源宋体 Heavy" panose="02020900000000000000" pitchFamily="18" charset="-122"/>
                  <a:ea typeface="思源宋体 Heavy" panose="02020900000000000000" pitchFamily="18" charset="-122"/>
                  <a:sym typeface="Arial" panose="020B0604020202020204" pitchFamily="34" charset="0"/>
                </a:rPr>
                <a:t>社会主义改造</a:t>
              </a:r>
            </a:p>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solidFill>
                  <a:schemeClr val="bg1"/>
                </a:solidFill>
                <a:effectLst/>
                <a:uLnTx/>
                <a:uFillTx/>
                <a:latin typeface="思源宋体 Heavy" panose="02020900000000000000" pitchFamily="18" charset="-122"/>
                <a:ea typeface="思源宋体 Heavy" panose="02020900000000000000" pitchFamily="18" charset="-122"/>
                <a:sym typeface="Arial" panose="020B0604020202020204" pitchFamily="34" charset="0"/>
              </a:endParaRPr>
            </a:p>
          </p:txBody>
        </p:sp>
      </p:grpSp>
      <p:grpSp>
        <p:nvGrpSpPr>
          <p:cNvPr id="29" name="组合 28"/>
          <p:cNvGrpSpPr/>
          <p:nvPr/>
        </p:nvGrpSpPr>
        <p:grpSpPr>
          <a:xfrm>
            <a:off x="7988300" y="2942296"/>
            <a:ext cx="2946400" cy="2946398"/>
            <a:chOff x="908091" y="2881991"/>
            <a:chExt cx="2736810" cy="2736808"/>
          </a:xfrm>
        </p:grpSpPr>
        <p:sp>
          <p:nvSpPr>
            <p:cNvPr id="32" name="椭圆 31"/>
            <p:cNvSpPr/>
            <p:nvPr/>
          </p:nvSpPr>
          <p:spPr>
            <a:xfrm>
              <a:off x="908091" y="2881991"/>
              <a:ext cx="2736810" cy="2736808"/>
            </a:xfrm>
            <a:prstGeom prst="ellipse">
              <a:avLst/>
            </a:prstGeom>
            <a:gradFill>
              <a:gsLst>
                <a:gs pos="100000">
                  <a:srgbClr val="E83D32">
                    <a:alpha val="0"/>
                  </a:srgbClr>
                </a:gs>
                <a:gs pos="39000">
                  <a:srgbClr val="E83D32">
                    <a:alpha val="3000"/>
                  </a:srgbClr>
                </a:gs>
              </a:gsLst>
              <a:lin ang="5400000" scaled="0"/>
            </a:gradFill>
            <a:ln>
              <a:gradFill>
                <a:gsLst>
                  <a:gs pos="0">
                    <a:srgbClr val="940000"/>
                  </a:gs>
                  <a:gs pos="100000">
                    <a:srgbClr val="E83D3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lt1"/>
                </a:solidFill>
                <a:sym typeface="Arial" panose="020B0604020202020204" pitchFamily="34" charset="0"/>
              </a:endParaRPr>
            </a:p>
          </p:txBody>
        </p:sp>
        <p:sp>
          <p:nvSpPr>
            <p:cNvPr id="30" name="椭圆 29"/>
            <p:cNvSpPr/>
            <p:nvPr/>
          </p:nvSpPr>
          <p:spPr>
            <a:xfrm>
              <a:off x="1256392" y="3230290"/>
              <a:ext cx="2040210" cy="204021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思源宋体 Heavy" panose="02020900000000000000" pitchFamily="18" charset="-122"/>
                <a:ea typeface="思源宋体 Heavy" panose="02020900000000000000" pitchFamily="18" charset="-122"/>
                <a:sym typeface="Arial" panose="020B0604020202020204" pitchFamily="34" charset="0"/>
              </a:endParaRPr>
            </a:p>
          </p:txBody>
        </p:sp>
        <p:sp>
          <p:nvSpPr>
            <p:cNvPr id="31" name="TextBox 59"/>
            <p:cNvSpPr>
              <a:spLocks noChangeArrowheads="1"/>
            </p:cNvSpPr>
            <p:nvPr/>
          </p:nvSpPr>
          <p:spPr bwMode="auto">
            <a:xfrm flipH="1">
              <a:off x="1450736" y="3722679"/>
              <a:ext cx="1651521" cy="1172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chemeClr val="bg1"/>
                  </a:solidFill>
                  <a:effectLst/>
                  <a:uLnTx/>
                  <a:uFillTx/>
                  <a:latin typeface="思源宋体 Heavy" panose="02020900000000000000" pitchFamily="18" charset="-122"/>
                  <a:ea typeface="思源宋体 Heavy" panose="02020900000000000000" pitchFamily="18" charset="-122"/>
                  <a:sym typeface="Arial" panose="020B0604020202020204" pitchFamily="34" charset="0"/>
                </a:rPr>
                <a:t>资本主义工商业</a:t>
              </a:r>
            </a:p>
            <a:p>
              <a:pPr algn="ctr">
                <a:defRPr/>
              </a:pPr>
              <a:r>
                <a:rPr lang="zh-CN" altLang="en-US" kern="0" dirty="0">
                  <a:solidFill>
                    <a:schemeClr val="bg1"/>
                  </a:solidFill>
                  <a:latin typeface="思源宋体 Heavy" panose="02020900000000000000" pitchFamily="18" charset="-122"/>
                  <a:ea typeface="思源宋体 Heavy" panose="02020900000000000000" pitchFamily="18" charset="-122"/>
                  <a:sym typeface="Arial" panose="020B0604020202020204" pitchFamily="34" charset="0"/>
                </a:rPr>
                <a:t>社会主义改造</a:t>
              </a:r>
            </a:p>
          </p:txBody>
        </p:sp>
      </p:grpSp>
      <p:sp>
        <p:nvSpPr>
          <p:cNvPr id="13" name="椭圆 12"/>
          <p:cNvSpPr/>
          <p:nvPr/>
        </p:nvSpPr>
        <p:spPr>
          <a:xfrm>
            <a:off x="4330700" y="4332945"/>
            <a:ext cx="165100" cy="1651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sp>
        <p:nvSpPr>
          <p:cNvPr id="36" name="椭圆 35"/>
          <p:cNvSpPr/>
          <p:nvPr/>
        </p:nvSpPr>
        <p:spPr>
          <a:xfrm>
            <a:off x="7696200" y="4332945"/>
            <a:ext cx="165100" cy="1651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fltVal val="0"/>
                                          </p:val>
                                        </p:tav>
                                        <p:tav tm="100000">
                                          <p:val>
                                            <p:strVal val="#ppt_w"/>
                                          </p:val>
                                        </p:tav>
                                      </p:tavLst>
                                    </p:anim>
                                    <p:anim calcmode="lin" valueType="num">
                                      <p:cBhvr>
                                        <p:cTn id="37" dur="1000" fill="hold"/>
                                        <p:tgtEl>
                                          <p:spTgt spid="9"/>
                                        </p:tgtEl>
                                        <p:attrNameLst>
                                          <p:attrName>ppt_h</p:attrName>
                                        </p:attrNameLst>
                                      </p:cBhvr>
                                      <p:tavLst>
                                        <p:tav tm="0">
                                          <p:val>
                                            <p:fltVal val="0"/>
                                          </p:val>
                                        </p:tav>
                                        <p:tav tm="100000">
                                          <p:val>
                                            <p:strVal val="#ppt_h"/>
                                          </p:val>
                                        </p:tav>
                                      </p:tavLst>
                                    </p:anim>
                                    <p:anim calcmode="lin" valueType="num">
                                      <p:cBhvr>
                                        <p:cTn id="38" dur="1000" fill="hold"/>
                                        <p:tgtEl>
                                          <p:spTgt spid="9"/>
                                        </p:tgtEl>
                                        <p:attrNameLst>
                                          <p:attrName>style.rotation</p:attrName>
                                        </p:attrNameLst>
                                      </p:cBhvr>
                                      <p:tavLst>
                                        <p:tav tm="0">
                                          <p:val>
                                            <p:fltVal val="90"/>
                                          </p:val>
                                        </p:tav>
                                        <p:tav tm="100000">
                                          <p:val>
                                            <p:fltVal val="0"/>
                                          </p:val>
                                        </p:tav>
                                      </p:tavLst>
                                    </p:anim>
                                    <p:animEffect transition="in" filter="fade">
                                      <p:cBhvr>
                                        <p:cTn id="39" dur="1000"/>
                                        <p:tgtEl>
                                          <p:spTgt spid="9"/>
                                        </p:tgtEl>
                                      </p:cBhvr>
                                    </p:animEffect>
                                  </p:childTnLst>
                                </p:cTn>
                              </p:par>
                              <p:par>
                                <p:cTn id="40" presetID="31"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1000" fill="hold"/>
                                        <p:tgtEl>
                                          <p:spTgt spid="25"/>
                                        </p:tgtEl>
                                        <p:attrNameLst>
                                          <p:attrName>ppt_w</p:attrName>
                                        </p:attrNameLst>
                                      </p:cBhvr>
                                      <p:tavLst>
                                        <p:tav tm="0">
                                          <p:val>
                                            <p:fltVal val="0"/>
                                          </p:val>
                                        </p:tav>
                                        <p:tav tm="100000">
                                          <p:val>
                                            <p:strVal val="#ppt_w"/>
                                          </p:val>
                                        </p:tav>
                                      </p:tavLst>
                                    </p:anim>
                                    <p:anim calcmode="lin" valueType="num">
                                      <p:cBhvr>
                                        <p:cTn id="43" dur="1000" fill="hold"/>
                                        <p:tgtEl>
                                          <p:spTgt spid="25"/>
                                        </p:tgtEl>
                                        <p:attrNameLst>
                                          <p:attrName>ppt_h</p:attrName>
                                        </p:attrNameLst>
                                      </p:cBhvr>
                                      <p:tavLst>
                                        <p:tav tm="0">
                                          <p:val>
                                            <p:fltVal val="0"/>
                                          </p:val>
                                        </p:tav>
                                        <p:tav tm="100000">
                                          <p:val>
                                            <p:strVal val="#ppt_h"/>
                                          </p:val>
                                        </p:tav>
                                      </p:tavLst>
                                    </p:anim>
                                    <p:anim calcmode="lin" valueType="num">
                                      <p:cBhvr>
                                        <p:cTn id="44" dur="1000" fill="hold"/>
                                        <p:tgtEl>
                                          <p:spTgt spid="25"/>
                                        </p:tgtEl>
                                        <p:attrNameLst>
                                          <p:attrName>style.rotation</p:attrName>
                                        </p:attrNameLst>
                                      </p:cBhvr>
                                      <p:tavLst>
                                        <p:tav tm="0">
                                          <p:val>
                                            <p:fltVal val="90"/>
                                          </p:val>
                                        </p:tav>
                                        <p:tav tm="100000">
                                          <p:val>
                                            <p:fltVal val="0"/>
                                          </p:val>
                                        </p:tav>
                                      </p:tavLst>
                                    </p:anim>
                                    <p:animEffect transition="in" filter="fade">
                                      <p:cBhvr>
                                        <p:cTn id="45" dur="1000"/>
                                        <p:tgtEl>
                                          <p:spTgt spid="25"/>
                                        </p:tgtEl>
                                      </p:cBhvr>
                                    </p:animEffect>
                                  </p:childTnLst>
                                </p:cTn>
                              </p:par>
                              <p:par>
                                <p:cTn id="46" presetID="31" presetClass="entr" presetSubtype="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 calcmode="lin" valueType="num">
                                      <p:cBhvr>
                                        <p:cTn id="56" dur="1000" fill="hold"/>
                                        <p:tgtEl>
                                          <p:spTgt spid="13"/>
                                        </p:tgtEl>
                                        <p:attrNameLst>
                                          <p:attrName>style.rotation</p:attrName>
                                        </p:attrNameLst>
                                      </p:cBhvr>
                                      <p:tavLst>
                                        <p:tav tm="0">
                                          <p:val>
                                            <p:fltVal val="90"/>
                                          </p:val>
                                        </p:tav>
                                        <p:tav tm="100000">
                                          <p:val>
                                            <p:fltVal val="0"/>
                                          </p:val>
                                        </p:tav>
                                      </p:tavLst>
                                    </p:anim>
                                    <p:animEffect transition="in" filter="fade">
                                      <p:cBhvr>
                                        <p:cTn id="57" dur="1000"/>
                                        <p:tgtEl>
                                          <p:spTgt spid="13"/>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1000" fill="hold"/>
                                        <p:tgtEl>
                                          <p:spTgt spid="36"/>
                                        </p:tgtEl>
                                        <p:attrNameLst>
                                          <p:attrName>ppt_w</p:attrName>
                                        </p:attrNameLst>
                                      </p:cBhvr>
                                      <p:tavLst>
                                        <p:tav tm="0">
                                          <p:val>
                                            <p:fltVal val="0"/>
                                          </p:val>
                                        </p:tav>
                                        <p:tav tm="100000">
                                          <p:val>
                                            <p:strVal val="#ppt_w"/>
                                          </p:val>
                                        </p:tav>
                                      </p:tavLst>
                                    </p:anim>
                                    <p:anim calcmode="lin" valueType="num">
                                      <p:cBhvr>
                                        <p:cTn id="61" dur="1000" fill="hold"/>
                                        <p:tgtEl>
                                          <p:spTgt spid="36"/>
                                        </p:tgtEl>
                                        <p:attrNameLst>
                                          <p:attrName>ppt_h</p:attrName>
                                        </p:attrNameLst>
                                      </p:cBhvr>
                                      <p:tavLst>
                                        <p:tav tm="0">
                                          <p:val>
                                            <p:fltVal val="0"/>
                                          </p:val>
                                        </p:tav>
                                        <p:tav tm="100000">
                                          <p:val>
                                            <p:strVal val="#ppt_h"/>
                                          </p:val>
                                        </p:tav>
                                      </p:tavLst>
                                    </p:anim>
                                    <p:anim calcmode="lin" valueType="num">
                                      <p:cBhvr>
                                        <p:cTn id="62" dur="1000" fill="hold"/>
                                        <p:tgtEl>
                                          <p:spTgt spid="36"/>
                                        </p:tgtEl>
                                        <p:attrNameLst>
                                          <p:attrName>style.rotation</p:attrName>
                                        </p:attrNameLst>
                                      </p:cBhvr>
                                      <p:tavLst>
                                        <p:tav tm="0">
                                          <p:val>
                                            <p:fltVal val="90"/>
                                          </p:val>
                                        </p:tav>
                                        <p:tav tm="100000">
                                          <p:val>
                                            <p:fltVal val="0"/>
                                          </p:val>
                                        </p:tav>
                                      </p:tavLst>
                                    </p:anim>
                                    <p:animEffect transition="in" filter="fade">
                                      <p:cBhvr>
                                        <p:cTn id="63"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8" grpId="0" animBg="1"/>
      <p:bldP spid="13" grpId="0" animBg="1"/>
      <p:bldP spid="3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2"/>
                </p:custDataLst>
              </p:nvPr>
            </p:nvPicPr>
            <p:blipFill>
              <a:blip r:embed="rId6" cstate="screen"/>
              <a:stretch>
                <a:fillRect/>
              </a:stretch>
            </p:blipFill>
            <p:spPr>
              <a:xfrm>
                <a:off x="5376427" y="1953018"/>
                <a:ext cx="1439146" cy="376854"/>
              </a:xfrm>
              <a:prstGeom prst="rect">
                <a:avLst/>
              </a:prstGeom>
            </p:spPr>
          </p:pic>
          <p:cxnSp>
            <p:nvCxnSpPr>
              <p:cNvPr id="44" name="PA-直接连接符 5"/>
              <p:cNvCxnSpPr/>
              <p:nvPr>
                <p:custDataLst>
                  <p:tags r:id="rId3"/>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4"/>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第三部分</a:t>
              </a:r>
            </a:p>
          </p:txBody>
        </p:sp>
        <p:pic>
          <p:nvPicPr>
            <p:cNvPr id="10" name="图片 9"/>
            <p:cNvPicPr>
              <a:picLocks noChangeAspect="1"/>
            </p:cNvPicPr>
            <p:nvPr/>
          </p:nvPicPr>
          <p:blipFill>
            <a:blip r:embed="rId7"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中国共产党在开始全面建设社会主义时期的历史</a:t>
            </a:r>
          </a:p>
        </p:txBody>
      </p:sp>
      <p:sp>
        <p:nvSpPr>
          <p:cNvPr id="23" name="矩形 22"/>
          <p:cNvSpPr/>
          <p:nvPr>
            <p:custDataLst>
              <p:tags r:id="rId1"/>
            </p:custDataLst>
          </p:nvPr>
        </p:nvSpPr>
        <p:spPr>
          <a:xfrm>
            <a:off x="674598" y="3375017"/>
            <a:ext cx="7948702" cy="2275366"/>
          </a:xfrm>
          <a:prstGeom prst="rect">
            <a:avLst/>
          </a:prstGeom>
          <a:noFill/>
        </p:spPr>
        <p:txBody>
          <a:bodyPr wrap="square" lIns="0" tIns="0" rIns="0" bIns="0" rtlCol="0" anchor="t" anchorCtr="0">
            <a:spAutoFit/>
          </a:bodyPr>
          <a:lstStyle/>
          <a:p>
            <a:pPr marL="342900" marR="0" lvl="0" indent="-342900" algn="just" fontAlgn="auto">
              <a:lnSpc>
                <a:spcPct val="150000"/>
              </a:lnSpc>
              <a:spcBef>
                <a:spcPct val="20000"/>
              </a:spcBef>
              <a:spcAft>
                <a:spcPts val="0"/>
              </a:spcAft>
              <a:buClrTx/>
              <a:buSzTx/>
              <a:buFont typeface="+mj-lt"/>
              <a:buAutoNum type="arabicPeriod"/>
              <a:defRPr/>
            </a:pP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1958</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3</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月，党的成都会议制定了</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关于小型农业合作社适当地并为大社的意见</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的文件。</a:t>
            </a:r>
            <a:endPar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endParaRPr>
          </a:p>
          <a:p>
            <a:pPr marL="342900" marR="0" lvl="0" indent="-342900" algn="just" fontAlgn="auto">
              <a:lnSpc>
                <a:spcPct val="150000"/>
              </a:lnSpc>
              <a:spcBef>
                <a:spcPct val="20000"/>
              </a:spcBef>
              <a:spcAft>
                <a:spcPts val="0"/>
              </a:spcAft>
              <a:buClrTx/>
              <a:buSzTx/>
              <a:buFont typeface="+mj-lt"/>
              <a:buAutoNum type="arabicPeriod"/>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会后，河南省遂平等县和信阳专区出现了小社并大社热潮，有的地方办起了人民公社。同年</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8</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6</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日，毛泽东到河南新乡七里营人民公社视察，赞扬人民公社好。</a:t>
            </a:r>
            <a:endPar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endParaRPr>
          </a:p>
          <a:p>
            <a:pPr marL="342900" marR="0" lvl="0" indent="-342900" algn="just" fontAlgn="auto">
              <a:lnSpc>
                <a:spcPct val="150000"/>
              </a:lnSpc>
              <a:spcBef>
                <a:spcPct val="20000"/>
              </a:spcBef>
              <a:spcAft>
                <a:spcPts val="0"/>
              </a:spcAft>
              <a:buClrTx/>
              <a:buSzTx/>
              <a:buFont typeface="+mj-lt"/>
              <a:buAutoNum type="arabicPeriod"/>
              <a:defRPr/>
            </a:pP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9</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日，毛泽东在山东同当地负责人谈话时说：“还是办人民公社好，它的好处是可以把工、农、商、学、兵结合在一起，便于领导。”</a:t>
            </a:r>
          </a:p>
        </p:txBody>
      </p:sp>
      <p:grpSp>
        <p:nvGrpSpPr>
          <p:cNvPr id="9" name="组合 8"/>
          <p:cNvGrpSpPr/>
          <p:nvPr/>
        </p:nvGrpSpPr>
        <p:grpSpPr>
          <a:xfrm>
            <a:off x="699998" y="2529340"/>
            <a:ext cx="5446802" cy="482600"/>
            <a:chOff x="699998" y="2529340"/>
            <a:chExt cx="5446802" cy="482600"/>
          </a:xfrm>
        </p:grpSpPr>
        <p:sp>
          <p:nvSpPr>
            <p:cNvPr id="18" name="矩形: 圆角 17"/>
            <p:cNvSpPr/>
            <p:nvPr/>
          </p:nvSpPr>
          <p:spPr>
            <a:xfrm>
              <a:off x="1957298" y="2529340"/>
              <a:ext cx="4189502" cy="482600"/>
            </a:xfrm>
            <a:prstGeom prst="roundRect">
              <a:avLst>
                <a:gd name="adj" fmla="val 5000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sz="2000" dirty="0">
                  <a:solidFill>
                    <a:schemeClr val="tx1">
                      <a:lumMod val="65000"/>
                      <a:lumOff val="35000"/>
                    </a:schemeClr>
                  </a:solidFill>
                  <a:latin typeface="思源宋体 Heavy" panose="02020900000000000000" pitchFamily="18" charset="-122"/>
                  <a:ea typeface="思源宋体 Heavy" panose="02020900000000000000" pitchFamily="18" charset="-122"/>
                </a:rPr>
                <a:t>农村人民公社化运动</a:t>
              </a:r>
            </a:p>
          </p:txBody>
        </p:sp>
        <p:sp>
          <p:nvSpPr>
            <p:cNvPr id="21" name="矩形: 圆角 20"/>
            <p:cNvSpPr/>
            <p:nvPr/>
          </p:nvSpPr>
          <p:spPr>
            <a:xfrm>
              <a:off x="699998" y="2529340"/>
              <a:ext cx="1179602" cy="4826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宋体 Heavy" panose="02020900000000000000" pitchFamily="18" charset="-122"/>
                  <a:ea typeface="思源宋体 Heavy" panose="02020900000000000000" pitchFamily="18" charset="-122"/>
                </a:rPr>
                <a:t>01</a:t>
              </a: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sp>
        <p:nvSpPr>
          <p:cNvPr id="12" name="矩形: 圆角 11"/>
          <p:cNvSpPr/>
          <p:nvPr/>
        </p:nvSpPr>
        <p:spPr>
          <a:xfrm>
            <a:off x="9194800" y="3011940"/>
            <a:ext cx="2032000" cy="2676533"/>
          </a:xfrm>
          <a:prstGeom prst="roundRect">
            <a:avLst>
              <a:gd name="adj" fmla="val 7292"/>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bg1"/>
                </a:solidFill>
                <a:latin typeface="思源宋体 Heavy" panose="02020900000000000000" pitchFamily="18" charset="-122"/>
                <a:ea typeface="思源宋体 Heavy" panose="02020900000000000000" pitchFamily="18" charset="-122"/>
              </a:rPr>
              <a:t>《</a:t>
            </a:r>
            <a:r>
              <a:rPr lang="zh-CN" altLang="en-US" sz="2400">
                <a:solidFill>
                  <a:schemeClr val="bg1"/>
                </a:solidFill>
                <a:latin typeface="思源宋体 Heavy" panose="02020900000000000000" pitchFamily="18" charset="-122"/>
                <a:ea typeface="思源宋体 Heavy" panose="02020900000000000000" pitchFamily="18" charset="-122"/>
              </a:rPr>
              <a:t>关于小型农业合作社适当地并为大社的意见</a:t>
            </a:r>
            <a:r>
              <a:rPr lang="en-US" altLang="zh-CN" sz="2400">
                <a:solidFill>
                  <a:schemeClr val="bg1"/>
                </a:solidFill>
                <a:latin typeface="思源宋体 Heavy" panose="02020900000000000000" pitchFamily="18" charset="-122"/>
                <a:ea typeface="思源宋体 Heavy" panose="02020900000000000000" pitchFamily="18" charset="-122"/>
              </a:rPr>
              <a:t>》</a:t>
            </a: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3" grpId="0"/>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2"/>
                </p:custDataLst>
              </p:nvPr>
            </p:nvPicPr>
            <p:blipFill>
              <a:blip r:embed="rId6" cstate="screen"/>
              <a:stretch>
                <a:fillRect/>
              </a:stretch>
            </p:blipFill>
            <p:spPr>
              <a:xfrm>
                <a:off x="5376427" y="1953018"/>
                <a:ext cx="1439146" cy="376854"/>
              </a:xfrm>
              <a:prstGeom prst="rect">
                <a:avLst/>
              </a:prstGeom>
            </p:spPr>
          </p:pic>
          <p:cxnSp>
            <p:nvCxnSpPr>
              <p:cNvPr id="44" name="PA-直接连接符 5"/>
              <p:cNvCxnSpPr/>
              <p:nvPr>
                <p:custDataLst>
                  <p:tags r:id="rId3"/>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4"/>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第三部分</a:t>
              </a:r>
            </a:p>
          </p:txBody>
        </p:sp>
        <p:pic>
          <p:nvPicPr>
            <p:cNvPr id="10" name="图片 9"/>
            <p:cNvPicPr>
              <a:picLocks noChangeAspect="1"/>
            </p:cNvPicPr>
            <p:nvPr/>
          </p:nvPicPr>
          <p:blipFill>
            <a:blip r:embed="rId7"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中国共产党在开始全面建设社会主义时期的历史</a:t>
            </a:r>
          </a:p>
        </p:txBody>
      </p:sp>
      <p:sp>
        <p:nvSpPr>
          <p:cNvPr id="23" name="矩形 22"/>
          <p:cNvSpPr/>
          <p:nvPr>
            <p:custDataLst>
              <p:tags r:id="rId1"/>
            </p:custDataLst>
          </p:nvPr>
        </p:nvSpPr>
        <p:spPr>
          <a:xfrm>
            <a:off x="674598" y="3351445"/>
            <a:ext cx="7923302" cy="2226122"/>
          </a:xfrm>
          <a:prstGeom prst="rect">
            <a:avLst/>
          </a:prstGeom>
          <a:noFill/>
        </p:spPr>
        <p:txBody>
          <a:bodyPr wrap="square" lIns="0" tIns="0" rIns="0" bIns="0" rtlCol="0" anchor="t" anchorCtr="0">
            <a:spAutoFit/>
          </a:bodyPr>
          <a:lstStyle/>
          <a:p>
            <a:pPr marL="342900" marR="0" lvl="0" indent="-342900" algn="just" fontAlgn="auto">
              <a:lnSpc>
                <a:spcPct val="150000"/>
              </a:lnSpc>
              <a:spcBef>
                <a:spcPct val="20000"/>
              </a:spcBef>
              <a:spcAft>
                <a:spcPts val="0"/>
              </a:spcAft>
              <a:buClrTx/>
              <a:buSzTx/>
              <a:buFont typeface="+mj-lt"/>
              <a:buAutoNum type="arabicPeriod"/>
              <a:defRPr/>
            </a:pP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1957</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年，在整风运动中，极少数资产阶级右派分子乘机鼓吹所谓“大鸣”、“大放”、“大民主”，向党和社会主义制度发动进攻。</a:t>
            </a:r>
            <a:endPar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endParaRPr>
          </a:p>
          <a:p>
            <a:pPr marL="342900" marR="0" lvl="0" indent="-342900" algn="just" fontAlgn="auto">
              <a:lnSpc>
                <a:spcPct val="150000"/>
              </a:lnSpc>
              <a:spcBef>
                <a:spcPct val="20000"/>
              </a:spcBef>
              <a:spcAft>
                <a:spcPts val="0"/>
              </a:spcAft>
              <a:buClrTx/>
              <a:buSzTx/>
              <a:buFont typeface="+mj-lt"/>
              <a:buAutoNum type="arabicPeriod"/>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为了坚持党对社会主义事业的领导，巩固新生的社会主义制度，党领导群众进行了反右派斗争。但是，反右斗争被严重地扩大化了，它把大量的人民内部矛盾当作了敌我矛盾，把一些知识分子、爱国人士和党内干部错划为“右派分子”，挫伤了一些干部和群众的积极性，造成了不幸的后果。</a:t>
            </a:r>
          </a:p>
        </p:txBody>
      </p:sp>
      <p:grpSp>
        <p:nvGrpSpPr>
          <p:cNvPr id="9" name="组合 8"/>
          <p:cNvGrpSpPr/>
          <p:nvPr/>
        </p:nvGrpSpPr>
        <p:grpSpPr>
          <a:xfrm>
            <a:off x="699998" y="2529340"/>
            <a:ext cx="5446802" cy="482600"/>
            <a:chOff x="699998" y="2529340"/>
            <a:chExt cx="5446802" cy="482600"/>
          </a:xfrm>
        </p:grpSpPr>
        <p:sp>
          <p:nvSpPr>
            <p:cNvPr id="18" name="矩形: 圆角 17"/>
            <p:cNvSpPr/>
            <p:nvPr/>
          </p:nvSpPr>
          <p:spPr>
            <a:xfrm>
              <a:off x="1957298" y="2529340"/>
              <a:ext cx="4189502" cy="482600"/>
            </a:xfrm>
            <a:prstGeom prst="roundRect">
              <a:avLst>
                <a:gd name="adj" fmla="val 5000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sz="2000" dirty="0">
                  <a:solidFill>
                    <a:schemeClr val="tx1">
                      <a:lumMod val="65000"/>
                      <a:lumOff val="35000"/>
                    </a:schemeClr>
                  </a:solidFill>
                  <a:latin typeface="思源宋体 Heavy" panose="02020900000000000000" pitchFamily="18" charset="-122"/>
                  <a:ea typeface="思源宋体 Heavy" panose="02020900000000000000" pitchFamily="18" charset="-122"/>
                </a:rPr>
                <a:t>反右派斗争</a:t>
              </a:r>
            </a:p>
          </p:txBody>
        </p:sp>
        <p:sp>
          <p:nvSpPr>
            <p:cNvPr id="21" name="矩形: 圆角 20"/>
            <p:cNvSpPr/>
            <p:nvPr/>
          </p:nvSpPr>
          <p:spPr>
            <a:xfrm>
              <a:off x="699998" y="2529340"/>
              <a:ext cx="1179602" cy="4826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宋体 Heavy" panose="02020900000000000000" pitchFamily="18" charset="-122"/>
                  <a:ea typeface="思源宋体 Heavy" panose="02020900000000000000" pitchFamily="18" charset="-122"/>
                </a:rPr>
                <a:t>02</a:t>
              </a: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grpSp>
        <p:nvGrpSpPr>
          <p:cNvPr id="17" name="组合 16"/>
          <p:cNvGrpSpPr/>
          <p:nvPr/>
        </p:nvGrpSpPr>
        <p:grpSpPr>
          <a:xfrm>
            <a:off x="8991600" y="3146849"/>
            <a:ext cx="2440687" cy="2516224"/>
            <a:chOff x="8991600" y="3009900"/>
            <a:chExt cx="2425700" cy="2500773"/>
          </a:xfrm>
        </p:grpSpPr>
        <p:sp>
          <p:nvSpPr>
            <p:cNvPr id="12" name="矩形: 圆角 11"/>
            <p:cNvSpPr/>
            <p:nvPr/>
          </p:nvSpPr>
          <p:spPr>
            <a:xfrm>
              <a:off x="9493250" y="5283200"/>
              <a:ext cx="1422400" cy="227473"/>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pic>
          <p:nvPicPr>
            <p:cNvPr id="16" name="图片 15"/>
            <p:cNvPicPr>
              <a:picLocks noChangeAspect="1"/>
            </p:cNvPicPr>
            <p:nvPr/>
          </p:nvPicPr>
          <p:blipFill>
            <a:blip r:embed="rId8" cstate="screen"/>
            <a:stretch>
              <a:fillRect/>
            </a:stretch>
          </p:blipFill>
          <p:spPr>
            <a:xfrm flipH="1">
              <a:off x="8991600" y="3009900"/>
              <a:ext cx="2425700" cy="24257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barn(inVertical)">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3"/>
                </p:custDataLst>
              </p:nvPr>
            </p:nvPicPr>
            <p:blipFill>
              <a:blip r:embed="rId7" cstate="screen"/>
              <a:stretch>
                <a:fillRect/>
              </a:stretch>
            </p:blipFill>
            <p:spPr>
              <a:xfrm>
                <a:off x="5376427" y="1953018"/>
                <a:ext cx="1439146" cy="376854"/>
              </a:xfrm>
              <a:prstGeom prst="rect">
                <a:avLst/>
              </a:prstGeom>
            </p:spPr>
          </p:pic>
          <p:cxnSp>
            <p:nvCxnSpPr>
              <p:cNvPr id="44" name="PA-直接连接符 5"/>
              <p:cNvCxnSpPr/>
              <p:nvPr>
                <p:custDataLst>
                  <p:tags r:id="rId4"/>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5"/>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第三部分</a:t>
              </a:r>
            </a:p>
          </p:txBody>
        </p:sp>
        <p:pic>
          <p:nvPicPr>
            <p:cNvPr id="10" name="图片 9"/>
            <p:cNvPicPr>
              <a:picLocks noChangeAspect="1"/>
            </p:cNvPicPr>
            <p:nvPr/>
          </p:nvPicPr>
          <p:blipFill>
            <a:blip r:embed="rId8"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中国共产党在开始全面建设社会主义时期的历史</a:t>
            </a:r>
          </a:p>
        </p:txBody>
      </p:sp>
      <p:sp>
        <p:nvSpPr>
          <p:cNvPr id="23" name="矩形 22"/>
          <p:cNvSpPr/>
          <p:nvPr>
            <p:custDataLst>
              <p:tags r:id="rId1"/>
            </p:custDataLst>
          </p:nvPr>
        </p:nvSpPr>
        <p:spPr>
          <a:xfrm>
            <a:off x="712698" y="3298325"/>
            <a:ext cx="5446802" cy="699550"/>
          </a:xfrm>
          <a:prstGeom prst="rect">
            <a:avLst/>
          </a:prstGeom>
          <a:noFill/>
        </p:spPr>
        <p:txBody>
          <a:bodyPr wrap="square" lIns="0" tIns="0" rIns="0" bIns="0" rtlCol="0" anchor="t" anchorCtr="0">
            <a:spAutoFit/>
          </a:bodyPr>
          <a:lstStyle/>
          <a:p>
            <a:pPr marR="0" lvl="0" algn="just" fontAlgn="auto">
              <a:lnSpc>
                <a:spcPct val="150000"/>
              </a:lnSpc>
              <a:spcBef>
                <a:spcPct val="20000"/>
              </a:spcBef>
              <a:spcAft>
                <a:spcPts val="0"/>
              </a:spcAft>
              <a:buClrTx/>
              <a:buSzTx/>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 高指标、瞎指挥、浮夸风泛滥。“大跃进”造成了国民经济比例严重失调，使社会主义建设事业受到重大损失。</a:t>
            </a:r>
          </a:p>
        </p:txBody>
      </p:sp>
      <p:grpSp>
        <p:nvGrpSpPr>
          <p:cNvPr id="9" name="组合 8"/>
          <p:cNvGrpSpPr/>
          <p:nvPr/>
        </p:nvGrpSpPr>
        <p:grpSpPr>
          <a:xfrm>
            <a:off x="699998" y="2529340"/>
            <a:ext cx="5446802" cy="482600"/>
            <a:chOff x="699998" y="2529340"/>
            <a:chExt cx="5446802" cy="482600"/>
          </a:xfrm>
        </p:grpSpPr>
        <p:sp>
          <p:nvSpPr>
            <p:cNvPr id="18" name="矩形: 圆角 17"/>
            <p:cNvSpPr/>
            <p:nvPr/>
          </p:nvSpPr>
          <p:spPr>
            <a:xfrm>
              <a:off x="1957298" y="2529340"/>
              <a:ext cx="4189502" cy="482600"/>
            </a:xfrm>
            <a:prstGeom prst="roundRect">
              <a:avLst>
                <a:gd name="adj" fmla="val 5000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sz="2000" dirty="0">
                  <a:solidFill>
                    <a:schemeClr val="tx1">
                      <a:lumMod val="65000"/>
                      <a:lumOff val="35000"/>
                    </a:schemeClr>
                  </a:solidFill>
                  <a:latin typeface="思源宋体 Heavy" panose="02020900000000000000" pitchFamily="18" charset="-122"/>
                  <a:ea typeface="思源宋体 Heavy" panose="02020900000000000000" pitchFamily="18" charset="-122"/>
                </a:rPr>
                <a:t>“大跃进”运动</a:t>
              </a:r>
            </a:p>
          </p:txBody>
        </p:sp>
        <p:sp>
          <p:nvSpPr>
            <p:cNvPr id="21" name="矩形: 圆角 20"/>
            <p:cNvSpPr/>
            <p:nvPr/>
          </p:nvSpPr>
          <p:spPr>
            <a:xfrm>
              <a:off x="699998" y="2529340"/>
              <a:ext cx="1179602" cy="4826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宋体 Heavy" panose="02020900000000000000" pitchFamily="18" charset="-122"/>
                  <a:ea typeface="思源宋体 Heavy" panose="02020900000000000000" pitchFamily="18" charset="-122"/>
                </a:rPr>
                <a:t>03</a:t>
              </a: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sp>
        <p:nvSpPr>
          <p:cNvPr id="26" name="矩形 25"/>
          <p:cNvSpPr/>
          <p:nvPr>
            <p:custDataLst>
              <p:tags r:id="rId2"/>
            </p:custDataLst>
          </p:nvPr>
        </p:nvSpPr>
        <p:spPr>
          <a:xfrm>
            <a:off x="712698" y="5053245"/>
            <a:ext cx="10666502" cy="699550"/>
          </a:xfrm>
          <a:prstGeom prst="rect">
            <a:avLst/>
          </a:prstGeom>
          <a:noFill/>
        </p:spPr>
        <p:txBody>
          <a:bodyPr wrap="square" lIns="0" tIns="0" rIns="0" bIns="0" rtlCol="0" anchor="t" anchorCtr="0">
            <a:spAutoFit/>
          </a:bodyPr>
          <a:lstStyle/>
          <a:p>
            <a:pPr marR="0" lvl="0" algn="just" fontAlgn="auto">
              <a:lnSpc>
                <a:spcPct val="150000"/>
              </a:lnSpc>
              <a:spcBef>
                <a:spcPct val="20000"/>
              </a:spcBef>
              <a:spcAft>
                <a:spcPts val="0"/>
              </a:spcAft>
              <a:buClrTx/>
              <a:buSzTx/>
              <a:defRPr/>
            </a:pP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1959</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7</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2</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日至</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8</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日和</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8</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2</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日至</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16</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日，中共中央在江西庐山召开了中共中央政治局扩大会议和中共八届八中全会。。会议原定的议题是总结</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1958</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年以来的经验教训，讨论今后的经济工作任务。</a:t>
            </a:r>
          </a:p>
        </p:txBody>
      </p:sp>
      <p:grpSp>
        <p:nvGrpSpPr>
          <p:cNvPr id="27" name="组合 26"/>
          <p:cNvGrpSpPr/>
          <p:nvPr/>
        </p:nvGrpSpPr>
        <p:grpSpPr>
          <a:xfrm>
            <a:off x="699998" y="4284260"/>
            <a:ext cx="5446802" cy="482600"/>
            <a:chOff x="699998" y="2529340"/>
            <a:chExt cx="5446802" cy="482600"/>
          </a:xfrm>
        </p:grpSpPr>
        <p:sp>
          <p:nvSpPr>
            <p:cNvPr id="28" name="矩形: 圆角 27"/>
            <p:cNvSpPr/>
            <p:nvPr/>
          </p:nvSpPr>
          <p:spPr>
            <a:xfrm>
              <a:off x="1957298" y="2529340"/>
              <a:ext cx="4189502" cy="482600"/>
            </a:xfrm>
            <a:prstGeom prst="roundRect">
              <a:avLst>
                <a:gd name="adj" fmla="val 5000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sz="2000" dirty="0">
                  <a:solidFill>
                    <a:schemeClr val="tx1">
                      <a:lumMod val="65000"/>
                      <a:lumOff val="35000"/>
                    </a:schemeClr>
                  </a:solidFill>
                  <a:latin typeface="思源宋体 Heavy" panose="02020900000000000000" pitchFamily="18" charset="-122"/>
                  <a:ea typeface="思源宋体 Heavy" panose="02020900000000000000" pitchFamily="18" charset="-122"/>
                </a:rPr>
                <a:t>庐山会议</a:t>
              </a:r>
            </a:p>
          </p:txBody>
        </p:sp>
        <p:sp>
          <p:nvSpPr>
            <p:cNvPr id="29" name="矩形: 圆角 28"/>
            <p:cNvSpPr/>
            <p:nvPr/>
          </p:nvSpPr>
          <p:spPr>
            <a:xfrm>
              <a:off x="699998" y="2529340"/>
              <a:ext cx="1179602" cy="4826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宋体 Heavy" panose="02020900000000000000" pitchFamily="18" charset="-122"/>
                  <a:ea typeface="思源宋体 Heavy" panose="02020900000000000000" pitchFamily="18" charset="-122"/>
                </a:rPr>
                <a:t>04</a:t>
              </a: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grpSp>
        <p:nvGrpSpPr>
          <p:cNvPr id="25" name="组合 24"/>
          <p:cNvGrpSpPr/>
          <p:nvPr/>
        </p:nvGrpSpPr>
        <p:grpSpPr>
          <a:xfrm>
            <a:off x="5892800" y="1704805"/>
            <a:ext cx="6465787" cy="3552996"/>
            <a:chOff x="5892800" y="1704805"/>
            <a:chExt cx="6465787" cy="3552996"/>
          </a:xfrm>
        </p:grpSpPr>
        <p:pic>
          <p:nvPicPr>
            <p:cNvPr id="20" name="图片 19"/>
            <p:cNvPicPr>
              <a:picLocks noChangeAspect="1"/>
            </p:cNvPicPr>
            <p:nvPr/>
          </p:nvPicPr>
          <p:blipFill>
            <a:blip r:embed="rId9" cstate="screen"/>
            <a:stretch>
              <a:fillRect/>
            </a:stretch>
          </p:blipFill>
          <p:spPr>
            <a:xfrm>
              <a:off x="5892800" y="1704805"/>
              <a:ext cx="6465787" cy="3552996"/>
            </a:xfrm>
            <a:prstGeom prst="rect">
              <a:avLst/>
            </a:prstGeom>
          </p:spPr>
        </p:pic>
        <p:pic>
          <p:nvPicPr>
            <p:cNvPr id="24" name="图片 23"/>
            <p:cNvPicPr>
              <a:picLocks noChangeAspect="1"/>
            </p:cNvPicPr>
            <p:nvPr/>
          </p:nvPicPr>
          <p:blipFill>
            <a:blip r:embed="rId10" cstate="screen"/>
            <a:stretch>
              <a:fillRect/>
            </a:stretch>
          </p:blipFill>
          <p:spPr>
            <a:xfrm>
              <a:off x="8775700" y="3289300"/>
              <a:ext cx="1663700" cy="16637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anim calcmode="lin" valueType="num">
                                      <p:cBhvr>
                                        <p:cTn id="45" dur="1000" fill="hold"/>
                                        <p:tgtEl>
                                          <p:spTgt spid="27"/>
                                        </p:tgtEl>
                                        <p:attrNameLst>
                                          <p:attrName>ppt_x</p:attrName>
                                        </p:attrNameLst>
                                      </p:cBhvr>
                                      <p:tavLst>
                                        <p:tav tm="0">
                                          <p:val>
                                            <p:strVal val="#ppt_x"/>
                                          </p:val>
                                        </p:tav>
                                        <p:tav tm="100000">
                                          <p:val>
                                            <p:strVal val="#ppt_x"/>
                                          </p:val>
                                        </p:tav>
                                      </p:tavLst>
                                    </p:anim>
                                    <p:anim calcmode="lin" valueType="num">
                                      <p:cBhvr>
                                        <p:cTn id="46" dur="1000" fill="hold"/>
                                        <p:tgtEl>
                                          <p:spTgt spid="27"/>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3"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rotWithShape="1">
          <a:blip r:embed="rId5" cstate="screen"/>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3" name="矩形 12"/>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周年专题党课</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8797780" y="1069346"/>
            <a:ext cx="2931059" cy="144774"/>
            <a:chOff x="2066113" y="1953018"/>
            <a:chExt cx="8039912" cy="376854"/>
          </a:xfrm>
        </p:grpSpPr>
        <p:pic>
          <p:nvPicPr>
            <p:cNvPr id="43" name="PA-图片 4"/>
            <p:cNvPicPr>
              <a:picLocks noChangeAspect="1"/>
            </p:cNvPicPr>
            <p:nvPr>
              <p:custDataLst>
                <p:tags r:id="rId1"/>
              </p:custDataLst>
            </p:nvPr>
          </p:nvPicPr>
          <p:blipFill>
            <a:blip r:embed="rId6" cstate="screen"/>
            <a:stretch>
              <a:fillRect/>
            </a:stretch>
          </p:blipFill>
          <p:spPr>
            <a:xfrm>
              <a:off x="5376427" y="1953018"/>
              <a:ext cx="1439146" cy="376854"/>
            </a:xfrm>
            <a:prstGeom prst="rect">
              <a:avLst/>
            </a:prstGeom>
          </p:spPr>
        </p:pic>
        <p:cxnSp>
          <p:nvCxnSpPr>
            <p:cNvPr id="44" name="PA-直接连接符 5"/>
            <p:cNvCxnSpPr/>
            <p:nvPr>
              <p:custDataLst>
                <p:tags r:id="rId2"/>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3"/>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pic>
        <p:nvPicPr>
          <p:cNvPr id="49" name="图片 48"/>
          <p:cNvPicPr>
            <a:picLocks noChangeAspect="1"/>
          </p:cNvPicPr>
          <p:nvPr/>
        </p:nvPicPr>
        <p:blipFill>
          <a:blip r:embed="rId7" cstate="screen"/>
          <a:stretch>
            <a:fillRect/>
          </a:stretch>
        </p:blipFill>
        <p:spPr>
          <a:xfrm>
            <a:off x="3759200" y="5838825"/>
            <a:ext cx="762000" cy="802968"/>
          </a:xfrm>
          <a:prstGeom prst="rect">
            <a:avLst/>
          </a:prstGeom>
        </p:spPr>
      </p:pic>
      <p:sp>
        <p:nvSpPr>
          <p:cNvPr id="46" name="文本框 8"/>
          <p:cNvSpPr txBox="1"/>
          <p:nvPr/>
        </p:nvSpPr>
        <p:spPr>
          <a:xfrm>
            <a:off x="520101" y="764786"/>
            <a:ext cx="965799" cy="307728"/>
          </a:xfrm>
          <a:prstGeom prst="rect">
            <a:avLst/>
          </a:prstGeom>
          <a:noFill/>
        </p:spPr>
        <p:txBody>
          <a:bodyPr wrap="square" lIns="121873" tIns="60936" rIns="121873" bIns="60936">
            <a:spAutoFit/>
          </a:bodyPr>
          <a:lstStyle/>
          <a:p>
            <a:pPr lvl="0" algn="dist">
              <a:defRPr/>
            </a:pPr>
            <a:r>
              <a:rPr lang="en-US" altLang="zh-CN" sz="1200" kern="0" dirty="0">
                <a:gradFill>
                  <a:gsLst>
                    <a:gs pos="17000">
                      <a:srgbClr val="E5090D"/>
                    </a:gs>
                    <a:gs pos="72000">
                      <a:srgbClr val="C00000"/>
                    </a:gs>
                  </a:gsLst>
                  <a:lin ang="2700000" scaled="0"/>
                </a:gradFill>
                <a:effectLst>
                  <a:glow rad="127000">
                    <a:prstClr val="white"/>
                  </a:glow>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PART</a:t>
            </a:r>
          </a:p>
        </p:txBody>
      </p:sp>
      <p:pic>
        <p:nvPicPr>
          <p:cNvPr id="27" name="图片 26"/>
          <p:cNvPicPr>
            <a:picLocks noChangeAspect="1"/>
          </p:cNvPicPr>
          <p:nvPr/>
        </p:nvPicPr>
        <p:blipFill>
          <a:blip r:embed="rId8" cstate="screen"/>
          <a:srcRect/>
          <a:stretch>
            <a:fillRect/>
          </a:stretch>
        </p:blipFill>
        <p:spPr>
          <a:xfrm>
            <a:off x="0" y="3174736"/>
            <a:ext cx="12192000" cy="3683264"/>
          </a:xfrm>
          <a:custGeom>
            <a:avLst/>
            <a:gdLst>
              <a:gd name="connsiteX0" fmla="*/ 0 w 12192000"/>
              <a:gd name="connsiteY0" fmla="*/ 0 h 3683264"/>
              <a:gd name="connsiteX1" fmla="*/ 12192000 w 12192000"/>
              <a:gd name="connsiteY1" fmla="*/ 0 h 3683264"/>
              <a:gd name="connsiteX2" fmla="*/ 12192000 w 12192000"/>
              <a:gd name="connsiteY2" fmla="*/ 3683264 h 3683264"/>
              <a:gd name="connsiteX3" fmla="*/ 0 w 12192000"/>
              <a:gd name="connsiteY3" fmla="*/ 3683264 h 3683264"/>
            </a:gdLst>
            <a:ahLst/>
            <a:cxnLst>
              <a:cxn ang="0">
                <a:pos x="connsiteX0" y="connsiteY0"/>
              </a:cxn>
              <a:cxn ang="0">
                <a:pos x="connsiteX1" y="connsiteY1"/>
              </a:cxn>
              <a:cxn ang="0">
                <a:pos x="connsiteX2" y="connsiteY2"/>
              </a:cxn>
              <a:cxn ang="0">
                <a:pos x="connsiteX3" y="connsiteY3"/>
              </a:cxn>
            </a:cxnLst>
            <a:rect l="l" t="t" r="r" b="b"/>
            <a:pathLst>
              <a:path w="12192000" h="3683264">
                <a:moveTo>
                  <a:pt x="0" y="0"/>
                </a:moveTo>
                <a:lnTo>
                  <a:pt x="12192000" y="0"/>
                </a:lnTo>
                <a:lnTo>
                  <a:pt x="12192000" y="3683264"/>
                </a:lnTo>
                <a:lnTo>
                  <a:pt x="0" y="3683264"/>
                </a:lnTo>
                <a:close/>
              </a:path>
            </a:pathLst>
          </a:custGeom>
        </p:spPr>
      </p:pic>
      <p:cxnSp>
        <p:nvCxnSpPr>
          <p:cNvPr id="18" name="直接连接符 17"/>
          <p:cNvCxnSpPr/>
          <p:nvPr/>
        </p:nvCxnSpPr>
        <p:spPr>
          <a:xfrm>
            <a:off x="4656685" y="1892300"/>
            <a:ext cx="0" cy="24638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8" name="文本框 8"/>
          <p:cNvSpPr txBox="1"/>
          <p:nvPr/>
        </p:nvSpPr>
        <p:spPr>
          <a:xfrm>
            <a:off x="4795786" y="2634529"/>
            <a:ext cx="4656122" cy="1354168"/>
          </a:xfrm>
          <a:prstGeom prst="rect">
            <a:avLst/>
          </a:prstGeom>
          <a:noFill/>
        </p:spPr>
        <p:txBody>
          <a:bodyPr wrap="square" lIns="121873" tIns="60936" rIns="121873" bIns="60936">
            <a:spAutoFit/>
          </a:bodyPr>
          <a:lstStyle/>
          <a:p>
            <a:pPr lvl="0" algn="just">
              <a:defRPr/>
            </a:pPr>
            <a:r>
              <a:rPr lang="zh-CN" altLang="en-US" sz="4000" kern="0" dirty="0">
                <a:gradFill>
                  <a:gsLst>
                    <a:gs pos="17000">
                      <a:srgbClr val="E5090D"/>
                    </a:gs>
                    <a:gs pos="72000">
                      <a:srgbClr val="C00000"/>
                    </a:gs>
                  </a:gsLst>
                  <a:lin ang="2700000" scaled="0"/>
                </a:gradFill>
                <a:effectLst>
                  <a:glow rad="127000">
                    <a:prstClr val="white"/>
                  </a:glow>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中国共产党建立的背景和经过</a:t>
            </a:r>
          </a:p>
        </p:txBody>
      </p:sp>
      <p:sp>
        <p:nvSpPr>
          <p:cNvPr id="31" name="文本框 8"/>
          <p:cNvSpPr txBox="1"/>
          <p:nvPr/>
        </p:nvSpPr>
        <p:spPr>
          <a:xfrm>
            <a:off x="4859884" y="4001570"/>
            <a:ext cx="3301995" cy="369283"/>
          </a:xfrm>
          <a:prstGeom prst="rect">
            <a:avLst/>
          </a:prstGeom>
          <a:noFill/>
        </p:spPr>
        <p:txBody>
          <a:bodyPr wrap="square" lIns="121873" tIns="60936" rIns="121873" bIns="60936">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E7E6E6">
                    <a:lumMod val="25000"/>
                  </a:srgbClr>
                </a:solidFill>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党史学习</a:t>
            </a:r>
            <a:r>
              <a:rPr kumimoji="0" lang="en-US" altLang="zh-CN" sz="1600" b="0" i="0" u="none" strike="noStrike" kern="0" cap="none" spc="0" normalizeH="0" baseline="0" noProof="0" dirty="0">
                <a:ln>
                  <a:noFill/>
                </a:ln>
                <a:solidFill>
                  <a:srgbClr val="E7E6E6">
                    <a:lumMod val="25000"/>
                  </a:srgbClr>
                </a:solidFill>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sz="1600" b="0" i="0" u="none" strike="noStrike" kern="0" cap="none" spc="0" normalizeH="0" baseline="0" noProof="0" dirty="0">
                <a:ln>
                  <a:noFill/>
                </a:ln>
                <a:solidFill>
                  <a:srgbClr val="E7E6E6">
                    <a:lumMod val="25000"/>
                  </a:srgbClr>
                </a:solidFill>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党史教育</a:t>
            </a:r>
            <a:r>
              <a:rPr kumimoji="0" lang="en-US" altLang="zh-CN" sz="1600" b="0" i="0" u="none" strike="noStrike" kern="0" cap="none" spc="0" normalizeH="0" baseline="0" noProof="0" dirty="0">
                <a:ln>
                  <a:noFill/>
                </a:ln>
                <a:solidFill>
                  <a:srgbClr val="E7E6E6">
                    <a:lumMod val="25000"/>
                  </a:srgbClr>
                </a:solidFill>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sz="1600" b="0" i="0" u="none" strike="noStrike" kern="0" cap="none" spc="0" normalizeH="0" baseline="0" noProof="0" dirty="0">
                <a:ln>
                  <a:noFill/>
                </a:ln>
                <a:solidFill>
                  <a:srgbClr val="E7E6E6">
                    <a:lumMod val="25000"/>
                  </a:srgbClr>
                </a:solidFill>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党政建设</a:t>
            </a:r>
          </a:p>
        </p:txBody>
      </p:sp>
      <p:sp>
        <p:nvSpPr>
          <p:cNvPr id="19" name="矩形: 圆角 18"/>
          <p:cNvSpPr/>
          <p:nvPr/>
        </p:nvSpPr>
        <p:spPr>
          <a:xfrm>
            <a:off x="4974185" y="2069529"/>
            <a:ext cx="1765300" cy="489199"/>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第一部分</a:t>
            </a:r>
          </a:p>
        </p:txBody>
      </p:sp>
      <p:pic>
        <p:nvPicPr>
          <p:cNvPr id="21" name="图片 20"/>
          <p:cNvPicPr>
            <a:picLocks noChangeAspect="1"/>
          </p:cNvPicPr>
          <p:nvPr/>
        </p:nvPicPr>
        <p:blipFill rotWithShape="1">
          <a:blip r:embed="rId9" cstate="screen"/>
          <a:srcRect/>
          <a:stretch>
            <a:fillRect/>
          </a:stretch>
        </p:blipFill>
        <p:spPr>
          <a:xfrm>
            <a:off x="1676400" y="1756315"/>
            <a:ext cx="2819400" cy="29372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outVertical)">
                                      <p:cBhvr>
                                        <p:cTn id="13" dur="500"/>
                                        <p:tgtEl>
                                          <p:spTgt spid="15"/>
                                        </p:tgtEl>
                                      </p:cBhvr>
                                    </p:animEffect>
                                  </p:childTnLst>
                                </p:cTn>
                              </p:par>
                              <p:par>
                                <p:cTn id="14" presetID="53" presetClass="entr" presetSubtype="16"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par>
                                <p:cTn id="54" presetID="53" presetClass="entr" presetSubtype="16"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6" grpId="0"/>
      <p:bldP spid="28" grpId="0"/>
      <p:bldP spid="31" grpId="0"/>
      <p:bldP spid="1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3"/>
                </p:custDataLst>
              </p:nvPr>
            </p:nvPicPr>
            <p:blipFill>
              <a:blip r:embed="rId7" cstate="screen"/>
              <a:stretch>
                <a:fillRect/>
              </a:stretch>
            </p:blipFill>
            <p:spPr>
              <a:xfrm>
                <a:off x="5376427" y="1953018"/>
                <a:ext cx="1439146" cy="376854"/>
              </a:xfrm>
              <a:prstGeom prst="rect">
                <a:avLst/>
              </a:prstGeom>
            </p:spPr>
          </p:pic>
          <p:cxnSp>
            <p:nvCxnSpPr>
              <p:cNvPr id="44" name="PA-直接连接符 5"/>
              <p:cNvCxnSpPr/>
              <p:nvPr>
                <p:custDataLst>
                  <p:tags r:id="rId4"/>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5"/>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第三部分</a:t>
              </a:r>
            </a:p>
          </p:txBody>
        </p:sp>
        <p:pic>
          <p:nvPicPr>
            <p:cNvPr id="10" name="图片 9"/>
            <p:cNvPicPr>
              <a:picLocks noChangeAspect="1"/>
            </p:cNvPicPr>
            <p:nvPr/>
          </p:nvPicPr>
          <p:blipFill>
            <a:blip r:embed="rId8"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中国共产党在开始全面建设社会主义时期的历史</a:t>
            </a:r>
          </a:p>
        </p:txBody>
      </p:sp>
      <p:sp>
        <p:nvSpPr>
          <p:cNvPr id="23" name="矩形 22"/>
          <p:cNvSpPr/>
          <p:nvPr>
            <p:custDataLst>
              <p:tags r:id="rId1"/>
            </p:custDataLst>
          </p:nvPr>
        </p:nvSpPr>
        <p:spPr>
          <a:xfrm>
            <a:off x="712696" y="3222125"/>
            <a:ext cx="10666502" cy="699550"/>
          </a:xfrm>
          <a:prstGeom prst="rect">
            <a:avLst/>
          </a:prstGeom>
          <a:noFill/>
        </p:spPr>
        <p:txBody>
          <a:bodyPr wrap="square" lIns="0" tIns="0" rIns="0" bIns="0" rtlCol="0" anchor="t" anchorCtr="0">
            <a:spAutoFit/>
          </a:bodyPr>
          <a:lstStyle/>
          <a:p>
            <a:pPr marR="0" lvl="0" algn="just" fontAlgn="auto">
              <a:lnSpc>
                <a:spcPct val="150000"/>
              </a:lnSpc>
              <a:spcBef>
                <a:spcPct val="20000"/>
              </a:spcBef>
              <a:spcAft>
                <a:spcPts val="0"/>
              </a:spcAft>
              <a:buClrTx/>
              <a:buSzTx/>
              <a:defRPr/>
            </a:pP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1958</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5</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月，中国共产党第八次全国代表大会第二次全体会议在北京举行。刘少奇代表中央委员会做政治报告。会议根据毛泽东的创议，通过了“鼓足干劲，力争上游，多快好省建设社会主义”的总路线。</a:t>
            </a:r>
          </a:p>
        </p:txBody>
      </p:sp>
      <p:grpSp>
        <p:nvGrpSpPr>
          <p:cNvPr id="9" name="组合 8"/>
          <p:cNvGrpSpPr/>
          <p:nvPr/>
        </p:nvGrpSpPr>
        <p:grpSpPr>
          <a:xfrm>
            <a:off x="699998" y="2453140"/>
            <a:ext cx="5446802" cy="482600"/>
            <a:chOff x="699998" y="2529340"/>
            <a:chExt cx="5446802" cy="482600"/>
          </a:xfrm>
        </p:grpSpPr>
        <p:sp>
          <p:nvSpPr>
            <p:cNvPr id="18" name="矩形: 圆角 17"/>
            <p:cNvSpPr/>
            <p:nvPr/>
          </p:nvSpPr>
          <p:spPr>
            <a:xfrm>
              <a:off x="1957298" y="2529340"/>
              <a:ext cx="4189502" cy="482600"/>
            </a:xfrm>
            <a:prstGeom prst="roundRect">
              <a:avLst>
                <a:gd name="adj" fmla="val 5000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sz="2000" dirty="0">
                  <a:solidFill>
                    <a:schemeClr val="tx1">
                      <a:lumMod val="65000"/>
                      <a:lumOff val="35000"/>
                    </a:schemeClr>
                  </a:solidFill>
                  <a:latin typeface="思源宋体 Heavy" panose="02020900000000000000" pitchFamily="18" charset="-122"/>
                  <a:ea typeface="思源宋体 Heavy" panose="02020900000000000000" pitchFamily="18" charset="-122"/>
                </a:rPr>
                <a:t> 建设社会主义总路线的提出</a:t>
              </a:r>
            </a:p>
          </p:txBody>
        </p:sp>
        <p:sp>
          <p:nvSpPr>
            <p:cNvPr id="21" name="矩形: 圆角 20"/>
            <p:cNvSpPr/>
            <p:nvPr/>
          </p:nvSpPr>
          <p:spPr>
            <a:xfrm>
              <a:off x="699998" y="2529340"/>
              <a:ext cx="1179602" cy="4826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宋体 Heavy" panose="02020900000000000000" pitchFamily="18" charset="-122"/>
                  <a:ea typeface="思源宋体 Heavy" panose="02020900000000000000" pitchFamily="18" charset="-122"/>
                </a:rPr>
                <a:t>05</a:t>
              </a: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sp>
        <p:nvSpPr>
          <p:cNvPr id="26" name="矩形 25"/>
          <p:cNvSpPr/>
          <p:nvPr>
            <p:custDataLst>
              <p:tags r:id="rId2"/>
            </p:custDataLst>
          </p:nvPr>
        </p:nvSpPr>
        <p:spPr>
          <a:xfrm>
            <a:off x="712698" y="4977045"/>
            <a:ext cx="10666502" cy="699550"/>
          </a:xfrm>
          <a:prstGeom prst="rect">
            <a:avLst/>
          </a:prstGeom>
          <a:noFill/>
        </p:spPr>
        <p:txBody>
          <a:bodyPr wrap="square" lIns="0" tIns="0" rIns="0" bIns="0" rtlCol="0" anchor="t" anchorCtr="0">
            <a:spAutoFit/>
          </a:bodyPr>
          <a:lstStyle/>
          <a:p>
            <a:pPr marR="0" lvl="0" algn="just" fontAlgn="auto">
              <a:lnSpc>
                <a:spcPct val="150000"/>
              </a:lnSpc>
              <a:spcBef>
                <a:spcPct val="20000"/>
              </a:spcBef>
              <a:spcAft>
                <a:spcPts val="0"/>
              </a:spcAft>
              <a:buClrTx/>
              <a:buSzTx/>
              <a:defRPr/>
            </a:pP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1962</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年在党的八届十中全会上，毛泽东把我国社会一定范围内存在的阶级斗争扩大化和绝对化，提出要在实际工作中进行社会主义教育。</a:t>
            </a:r>
          </a:p>
        </p:txBody>
      </p:sp>
      <p:grpSp>
        <p:nvGrpSpPr>
          <p:cNvPr id="27" name="组合 26"/>
          <p:cNvGrpSpPr/>
          <p:nvPr/>
        </p:nvGrpSpPr>
        <p:grpSpPr>
          <a:xfrm>
            <a:off x="699998" y="4208060"/>
            <a:ext cx="5446802" cy="482600"/>
            <a:chOff x="699998" y="2529340"/>
            <a:chExt cx="5446802" cy="482600"/>
          </a:xfrm>
        </p:grpSpPr>
        <p:sp>
          <p:nvSpPr>
            <p:cNvPr id="28" name="矩形: 圆角 27"/>
            <p:cNvSpPr/>
            <p:nvPr/>
          </p:nvSpPr>
          <p:spPr>
            <a:xfrm>
              <a:off x="1957298" y="2529340"/>
              <a:ext cx="4189502" cy="482600"/>
            </a:xfrm>
            <a:prstGeom prst="roundRect">
              <a:avLst>
                <a:gd name="adj" fmla="val 5000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sz="2000" dirty="0">
                  <a:solidFill>
                    <a:schemeClr val="tx1">
                      <a:lumMod val="65000"/>
                      <a:lumOff val="35000"/>
                    </a:schemeClr>
                  </a:solidFill>
                  <a:latin typeface="思源宋体 Heavy" panose="02020900000000000000" pitchFamily="18" charset="-122"/>
                  <a:ea typeface="思源宋体 Heavy" panose="02020900000000000000" pitchFamily="18" charset="-122"/>
                </a:rPr>
                <a:t>社会主义教育运动</a:t>
              </a:r>
            </a:p>
          </p:txBody>
        </p:sp>
        <p:sp>
          <p:nvSpPr>
            <p:cNvPr id="29" name="矩形: 圆角 28"/>
            <p:cNvSpPr/>
            <p:nvPr/>
          </p:nvSpPr>
          <p:spPr>
            <a:xfrm>
              <a:off x="699998" y="2529340"/>
              <a:ext cx="1179602" cy="4826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宋体 Heavy" panose="02020900000000000000" pitchFamily="18" charset="-122"/>
                  <a:ea typeface="思源宋体 Heavy" panose="02020900000000000000" pitchFamily="18" charset="-122"/>
                </a:rPr>
                <a:t>06</a:t>
              </a: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3" grpId="0"/>
      <p:bldP spid="2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3"/>
                </p:custDataLst>
              </p:nvPr>
            </p:nvPicPr>
            <p:blipFill>
              <a:blip r:embed="rId7" cstate="screen"/>
              <a:stretch>
                <a:fillRect/>
              </a:stretch>
            </p:blipFill>
            <p:spPr>
              <a:xfrm>
                <a:off x="5376427" y="1953018"/>
                <a:ext cx="1439146" cy="376854"/>
              </a:xfrm>
              <a:prstGeom prst="rect">
                <a:avLst/>
              </a:prstGeom>
            </p:spPr>
          </p:pic>
          <p:cxnSp>
            <p:nvCxnSpPr>
              <p:cNvPr id="44" name="PA-直接连接符 5"/>
              <p:cNvCxnSpPr/>
              <p:nvPr>
                <p:custDataLst>
                  <p:tags r:id="rId4"/>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5"/>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第三部分</a:t>
              </a:r>
            </a:p>
          </p:txBody>
        </p:sp>
        <p:pic>
          <p:nvPicPr>
            <p:cNvPr id="10" name="图片 9"/>
            <p:cNvPicPr>
              <a:picLocks noChangeAspect="1"/>
            </p:cNvPicPr>
            <p:nvPr/>
          </p:nvPicPr>
          <p:blipFill>
            <a:blip r:embed="rId8"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中国共产党在开始全面建设社会主义时期的历史</a:t>
            </a:r>
          </a:p>
        </p:txBody>
      </p:sp>
      <p:sp>
        <p:nvSpPr>
          <p:cNvPr id="23" name="矩形 22"/>
          <p:cNvSpPr/>
          <p:nvPr>
            <p:custDataLst>
              <p:tags r:id="rId1"/>
            </p:custDataLst>
          </p:nvPr>
        </p:nvSpPr>
        <p:spPr>
          <a:xfrm>
            <a:off x="712696" y="2974173"/>
            <a:ext cx="10666502" cy="699550"/>
          </a:xfrm>
          <a:prstGeom prst="rect">
            <a:avLst/>
          </a:prstGeom>
          <a:noFill/>
        </p:spPr>
        <p:txBody>
          <a:bodyPr wrap="square" lIns="0" tIns="0" rIns="0" bIns="0" rtlCol="0" anchor="t" anchorCtr="0">
            <a:spAutoFit/>
          </a:bodyPr>
          <a:lstStyle/>
          <a:p>
            <a:pPr marR="0" lvl="0" algn="just" fontAlgn="auto">
              <a:lnSpc>
                <a:spcPct val="150000"/>
              </a:lnSpc>
              <a:spcBef>
                <a:spcPct val="20000"/>
              </a:spcBef>
              <a:spcAft>
                <a:spcPts val="0"/>
              </a:spcAft>
              <a:buClrTx/>
              <a:buSzTx/>
              <a:defRPr/>
            </a:pP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1962</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11</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日至</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2</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7</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日，中共中央在北京召开扩大的中央工作会议。参加会议的有县委以上的各级党委主要负责人</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7000</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人，因此这次大会又称“七千人大会”。</a:t>
            </a:r>
          </a:p>
        </p:txBody>
      </p:sp>
      <p:grpSp>
        <p:nvGrpSpPr>
          <p:cNvPr id="9" name="组合 8"/>
          <p:cNvGrpSpPr/>
          <p:nvPr/>
        </p:nvGrpSpPr>
        <p:grpSpPr>
          <a:xfrm>
            <a:off x="699998" y="2302555"/>
            <a:ext cx="5446802" cy="482600"/>
            <a:chOff x="699998" y="2529340"/>
            <a:chExt cx="5446802" cy="482600"/>
          </a:xfrm>
        </p:grpSpPr>
        <p:sp>
          <p:nvSpPr>
            <p:cNvPr id="18" name="矩形: 圆角 17"/>
            <p:cNvSpPr/>
            <p:nvPr/>
          </p:nvSpPr>
          <p:spPr>
            <a:xfrm>
              <a:off x="1957298" y="2529340"/>
              <a:ext cx="4189502" cy="482600"/>
            </a:xfrm>
            <a:prstGeom prst="roundRect">
              <a:avLst>
                <a:gd name="adj" fmla="val 5000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sz="2000" dirty="0">
                  <a:solidFill>
                    <a:schemeClr val="tx1">
                      <a:lumMod val="65000"/>
                      <a:lumOff val="35000"/>
                    </a:schemeClr>
                  </a:solidFill>
                  <a:latin typeface="思源宋体 Heavy" panose="02020900000000000000" pitchFamily="18" charset="-122"/>
                  <a:ea typeface="思源宋体 Heavy" panose="02020900000000000000" pitchFamily="18" charset="-122"/>
                </a:rPr>
                <a:t>七千人大会</a:t>
              </a:r>
            </a:p>
          </p:txBody>
        </p:sp>
        <p:sp>
          <p:nvSpPr>
            <p:cNvPr id="21" name="矩形: 圆角 20"/>
            <p:cNvSpPr/>
            <p:nvPr/>
          </p:nvSpPr>
          <p:spPr>
            <a:xfrm>
              <a:off x="699998" y="2529340"/>
              <a:ext cx="1179602" cy="4826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宋体 Heavy" panose="02020900000000000000" pitchFamily="18" charset="-122"/>
                  <a:ea typeface="思源宋体 Heavy" panose="02020900000000000000" pitchFamily="18" charset="-122"/>
                </a:rPr>
                <a:t>07</a:t>
              </a: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sp>
        <p:nvSpPr>
          <p:cNvPr id="26" name="矩形 25"/>
          <p:cNvSpPr/>
          <p:nvPr>
            <p:custDataLst>
              <p:tags r:id="rId2"/>
            </p:custDataLst>
          </p:nvPr>
        </p:nvSpPr>
        <p:spPr>
          <a:xfrm>
            <a:off x="712698" y="4534360"/>
            <a:ext cx="10666502" cy="1487458"/>
          </a:xfrm>
          <a:prstGeom prst="rect">
            <a:avLst/>
          </a:prstGeom>
          <a:noFill/>
        </p:spPr>
        <p:txBody>
          <a:bodyPr wrap="square" lIns="0" tIns="0" rIns="0" bIns="0" rtlCol="0" anchor="t" anchorCtr="0">
            <a:spAutoFit/>
          </a:bodyPr>
          <a:lstStyle/>
          <a:p>
            <a:pPr marR="0" lvl="0" algn="just" fontAlgn="auto">
              <a:lnSpc>
                <a:spcPct val="150000"/>
              </a:lnSpc>
              <a:spcBef>
                <a:spcPct val="20000"/>
              </a:spcBef>
              <a:spcAft>
                <a:spcPts val="0"/>
              </a:spcAft>
              <a:buClrTx/>
              <a:buSzTx/>
              <a:defRPr/>
            </a:pP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1962</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年在党的八届十中全会上，毛泽东</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1962</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9</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24</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日至</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27</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日，中共中央在北京召开了党的八届十中全会。发表了</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关于阶级、形势、矛盾和党内团结问题</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的讲话，把社会主义社会一定范围内的阶级斗争扩大化、绝对化，断言在整个社会主义历史阶段中，资产阶级都将存在，并有资本主义复辟的危险性。把我国社会一定范围内存在的阶级斗争扩大化和绝对化，提出要在实际工作中进行社会主义教育。</a:t>
            </a:r>
          </a:p>
        </p:txBody>
      </p:sp>
      <p:grpSp>
        <p:nvGrpSpPr>
          <p:cNvPr id="27" name="组合 26"/>
          <p:cNvGrpSpPr/>
          <p:nvPr/>
        </p:nvGrpSpPr>
        <p:grpSpPr>
          <a:xfrm>
            <a:off x="699998" y="3862741"/>
            <a:ext cx="5446802" cy="482600"/>
            <a:chOff x="699998" y="2529340"/>
            <a:chExt cx="5446802" cy="482600"/>
          </a:xfrm>
        </p:grpSpPr>
        <p:sp>
          <p:nvSpPr>
            <p:cNvPr id="28" name="矩形: 圆角 27"/>
            <p:cNvSpPr/>
            <p:nvPr/>
          </p:nvSpPr>
          <p:spPr>
            <a:xfrm>
              <a:off x="1957298" y="2529340"/>
              <a:ext cx="4189502" cy="482600"/>
            </a:xfrm>
            <a:prstGeom prst="roundRect">
              <a:avLst>
                <a:gd name="adj" fmla="val 5000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sz="2000" dirty="0">
                  <a:solidFill>
                    <a:schemeClr val="tx1">
                      <a:lumMod val="65000"/>
                      <a:lumOff val="35000"/>
                    </a:schemeClr>
                  </a:solidFill>
                  <a:latin typeface="思源宋体 Heavy" panose="02020900000000000000" pitchFamily="18" charset="-122"/>
                  <a:ea typeface="思源宋体 Heavy" panose="02020900000000000000" pitchFamily="18" charset="-122"/>
                </a:rPr>
                <a:t>党的八届十中全会</a:t>
              </a:r>
            </a:p>
          </p:txBody>
        </p:sp>
        <p:sp>
          <p:nvSpPr>
            <p:cNvPr id="29" name="矩形: 圆角 28"/>
            <p:cNvSpPr/>
            <p:nvPr/>
          </p:nvSpPr>
          <p:spPr>
            <a:xfrm>
              <a:off x="699998" y="2529340"/>
              <a:ext cx="1179602" cy="4826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宋体 Heavy" panose="02020900000000000000" pitchFamily="18" charset="-122"/>
                  <a:ea typeface="思源宋体 Heavy" panose="02020900000000000000" pitchFamily="18" charset="-122"/>
                </a:rPr>
                <a:t>08</a:t>
              </a: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childTnLst>
                          </p:cTn>
                        </p:par>
                        <p:par>
                          <p:cTn id="34" fill="hold">
                            <p:stCondLst>
                              <p:cond delay="2500"/>
                            </p:stCondLst>
                            <p:childTnLst>
                              <p:par>
                                <p:cTn id="35" presetID="22" presetClass="entr" presetSubtype="8"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3" grpId="0"/>
      <p:bldP spid="2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3"/>
                </p:custDataLst>
              </p:nvPr>
            </p:nvPicPr>
            <p:blipFill>
              <a:blip r:embed="rId7" cstate="screen"/>
              <a:stretch>
                <a:fillRect/>
              </a:stretch>
            </p:blipFill>
            <p:spPr>
              <a:xfrm>
                <a:off x="5376427" y="1953018"/>
                <a:ext cx="1439146" cy="376854"/>
              </a:xfrm>
              <a:prstGeom prst="rect">
                <a:avLst/>
              </a:prstGeom>
            </p:spPr>
          </p:pic>
          <p:cxnSp>
            <p:nvCxnSpPr>
              <p:cNvPr id="44" name="PA-直接连接符 5"/>
              <p:cNvCxnSpPr/>
              <p:nvPr>
                <p:custDataLst>
                  <p:tags r:id="rId4"/>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5"/>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第三部分</a:t>
              </a:r>
            </a:p>
          </p:txBody>
        </p:sp>
        <p:pic>
          <p:nvPicPr>
            <p:cNvPr id="10" name="图片 9"/>
            <p:cNvPicPr>
              <a:picLocks noChangeAspect="1"/>
            </p:cNvPicPr>
            <p:nvPr/>
          </p:nvPicPr>
          <p:blipFill>
            <a:blip r:embed="rId8"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中国共产党在文化大革命时期的历史</a:t>
            </a:r>
          </a:p>
        </p:txBody>
      </p:sp>
      <p:sp>
        <p:nvSpPr>
          <p:cNvPr id="23" name="矩形 22"/>
          <p:cNvSpPr/>
          <p:nvPr>
            <p:custDataLst>
              <p:tags r:id="rId1"/>
            </p:custDataLst>
          </p:nvPr>
        </p:nvSpPr>
        <p:spPr>
          <a:xfrm>
            <a:off x="712696" y="3057025"/>
            <a:ext cx="10666502" cy="699550"/>
          </a:xfrm>
          <a:prstGeom prst="rect">
            <a:avLst/>
          </a:prstGeom>
          <a:noFill/>
        </p:spPr>
        <p:txBody>
          <a:bodyPr wrap="square" lIns="0" tIns="0" rIns="0" bIns="0" rtlCol="0" anchor="t" anchorCtr="0">
            <a:spAutoFit/>
          </a:bodyPr>
          <a:lstStyle/>
          <a:p>
            <a:pPr marR="0" lvl="0" algn="just" fontAlgn="auto">
              <a:lnSpc>
                <a:spcPct val="150000"/>
              </a:lnSpc>
              <a:spcBef>
                <a:spcPct val="20000"/>
              </a:spcBef>
              <a:spcAft>
                <a:spcPts val="0"/>
              </a:spcAft>
              <a:buClrTx/>
              <a:buSzTx/>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 </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通知</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反映了毛泽东关于“文化大革命”的主要论点，为“文化大革命”确定了理论、路线、方针和政策，是“左”倾错误的纲领。它的通过和贯彻标志着“文化大革命”的全面发动。</a:t>
            </a:r>
          </a:p>
        </p:txBody>
      </p:sp>
      <p:grpSp>
        <p:nvGrpSpPr>
          <p:cNvPr id="9" name="组合 8"/>
          <p:cNvGrpSpPr/>
          <p:nvPr/>
        </p:nvGrpSpPr>
        <p:grpSpPr>
          <a:xfrm>
            <a:off x="699998" y="2300740"/>
            <a:ext cx="4634002" cy="482600"/>
            <a:chOff x="699998" y="2529340"/>
            <a:chExt cx="4634002" cy="482600"/>
          </a:xfrm>
        </p:grpSpPr>
        <p:sp>
          <p:nvSpPr>
            <p:cNvPr id="18" name="矩形: 圆角 17"/>
            <p:cNvSpPr/>
            <p:nvPr/>
          </p:nvSpPr>
          <p:spPr>
            <a:xfrm>
              <a:off x="1957298" y="2529340"/>
              <a:ext cx="3376702" cy="4826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bg1"/>
                  </a:solidFill>
                  <a:latin typeface="思源宋体 Heavy" panose="02020900000000000000" pitchFamily="18" charset="-122"/>
                  <a:ea typeface="思源宋体 Heavy" panose="02020900000000000000" pitchFamily="18" charset="-122"/>
                </a:rPr>
                <a:t>《</a:t>
              </a:r>
              <a:r>
                <a:rPr lang="zh-CN" altLang="en-US" sz="2400">
                  <a:solidFill>
                    <a:schemeClr val="bg1"/>
                  </a:solidFill>
                  <a:latin typeface="思源宋体 Heavy" panose="02020900000000000000" pitchFamily="18" charset="-122"/>
                  <a:ea typeface="思源宋体 Heavy" panose="02020900000000000000" pitchFamily="18" charset="-122"/>
                </a:rPr>
                <a:t>五一六通知</a:t>
              </a:r>
              <a:r>
                <a:rPr lang="en-US" altLang="zh-CN" sz="2400" dirty="0">
                  <a:solidFill>
                    <a:schemeClr val="bg1"/>
                  </a:solidFill>
                  <a:latin typeface="思源宋体 Heavy" panose="02020900000000000000" pitchFamily="18" charset="-122"/>
                  <a:ea typeface="思源宋体 Heavy" panose="02020900000000000000" pitchFamily="18" charset="-122"/>
                </a:rPr>
                <a:t>》</a:t>
              </a:r>
            </a:p>
          </p:txBody>
        </p:sp>
        <p:sp>
          <p:nvSpPr>
            <p:cNvPr id="21" name="矩形: 圆角 20"/>
            <p:cNvSpPr/>
            <p:nvPr/>
          </p:nvSpPr>
          <p:spPr>
            <a:xfrm>
              <a:off x="699998" y="2529340"/>
              <a:ext cx="1179602" cy="482600"/>
            </a:xfrm>
            <a:prstGeom prst="roundRect">
              <a:avLst>
                <a:gd name="adj" fmla="val 5000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ltLang="zh-CN" sz="2000" dirty="0">
                  <a:solidFill>
                    <a:schemeClr val="tx1">
                      <a:lumMod val="65000"/>
                      <a:lumOff val="35000"/>
                    </a:schemeClr>
                  </a:solidFill>
                  <a:latin typeface="思源宋体 Heavy" panose="02020900000000000000" pitchFamily="18" charset="-122"/>
                  <a:ea typeface="思源宋体 Heavy" panose="02020900000000000000" pitchFamily="18" charset="-122"/>
                </a:rPr>
                <a:t>01</a:t>
              </a:r>
              <a:endParaRPr lang="zh-CN" altLang="en-US" sz="2000" dirty="0">
                <a:solidFill>
                  <a:schemeClr val="tx1">
                    <a:lumMod val="65000"/>
                    <a:lumOff val="35000"/>
                  </a:schemeClr>
                </a:solidFill>
                <a:latin typeface="思源宋体 Heavy" panose="02020900000000000000" pitchFamily="18" charset="-122"/>
                <a:ea typeface="思源宋体 Heavy" panose="02020900000000000000" pitchFamily="18" charset="-122"/>
              </a:endParaRPr>
            </a:p>
          </p:txBody>
        </p:sp>
      </p:grpSp>
      <p:sp>
        <p:nvSpPr>
          <p:cNvPr id="26" name="矩形 25"/>
          <p:cNvSpPr/>
          <p:nvPr>
            <p:custDataLst>
              <p:tags r:id="rId2"/>
            </p:custDataLst>
          </p:nvPr>
        </p:nvSpPr>
        <p:spPr>
          <a:xfrm>
            <a:off x="712698" y="4697645"/>
            <a:ext cx="7377202" cy="1068882"/>
          </a:xfrm>
          <a:prstGeom prst="rect">
            <a:avLst/>
          </a:prstGeom>
          <a:noFill/>
        </p:spPr>
        <p:txBody>
          <a:bodyPr wrap="square" lIns="0" tIns="0" rIns="0" bIns="0" rtlCol="0" anchor="t" anchorCtr="0">
            <a:spAutoFit/>
          </a:bodyPr>
          <a:lstStyle/>
          <a:p>
            <a:pPr marR="0" lvl="0" algn="just" fontAlgn="auto">
              <a:lnSpc>
                <a:spcPct val="150000"/>
              </a:lnSpc>
              <a:spcBef>
                <a:spcPct val="20000"/>
              </a:spcBef>
              <a:spcAft>
                <a:spcPts val="0"/>
              </a:spcAft>
              <a:buClrTx/>
              <a:buSzTx/>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“文化大革命”开始后，首先在青少年中发起了红卫兵运动。红卫兵最早于</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1966</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6</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月出现于北京。</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8</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日，毛泽东写信给清华大学附中红卫兵，认为他们的行动说明“对反动派造反有理”，向他们表示“热烈的支持”。</a:t>
            </a:r>
          </a:p>
        </p:txBody>
      </p:sp>
      <p:grpSp>
        <p:nvGrpSpPr>
          <p:cNvPr id="27" name="组合 26"/>
          <p:cNvGrpSpPr/>
          <p:nvPr/>
        </p:nvGrpSpPr>
        <p:grpSpPr>
          <a:xfrm>
            <a:off x="699998" y="4030260"/>
            <a:ext cx="4646702" cy="482600"/>
            <a:chOff x="699998" y="2529340"/>
            <a:chExt cx="4646702" cy="482600"/>
          </a:xfrm>
        </p:grpSpPr>
        <p:sp>
          <p:nvSpPr>
            <p:cNvPr id="28" name="矩形: 圆角 27"/>
            <p:cNvSpPr/>
            <p:nvPr/>
          </p:nvSpPr>
          <p:spPr>
            <a:xfrm>
              <a:off x="1957298" y="2529340"/>
              <a:ext cx="3389402" cy="4826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红卫兵运动</a:t>
              </a:r>
            </a:p>
          </p:txBody>
        </p:sp>
        <p:sp>
          <p:nvSpPr>
            <p:cNvPr id="29" name="矩形: 圆角 28"/>
            <p:cNvSpPr/>
            <p:nvPr/>
          </p:nvSpPr>
          <p:spPr>
            <a:xfrm>
              <a:off x="699998" y="2529340"/>
              <a:ext cx="1179602" cy="482600"/>
            </a:xfrm>
            <a:prstGeom prst="roundRect">
              <a:avLst>
                <a:gd name="adj" fmla="val 5000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ltLang="zh-CN" sz="2000" dirty="0">
                  <a:solidFill>
                    <a:schemeClr val="tx1">
                      <a:lumMod val="65000"/>
                      <a:lumOff val="35000"/>
                    </a:schemeClr>
                  </a:solidFill>
                  <a:latin typeface="思源宋体 Heavy" panose="02020900000000000000" pitchFamily="18" charset="-122"/>
                  <a:ea typeface="思源宋体 Heavy" panose="02020900000000000000" pitchFamily="18" charset="-122"/>
                </a:rPr>
                <a:t>02</a:t>
              </a:r>
              <a:endParaRPr lang="zh-CN" altLang="en-US" sz="2000" dirty="0">
                <a:solidFill>
                  <a:schemeClr val="tx1">
                    <a:lumMod val="65000"/>
                    <a:lumOff val="35000"/>
                  </a:schemeClr>
                </a:solidFill>
                <a:latin typeface="思源宋体 Heavy" panose="02020900000000000000" pitchFamily="18" charset="-122"/>
                <a:ea typeface="思源宋体 Heavy" panose="02020900000000000000" pitchFamily="18" charset="-122"/>
              </a:endParaRPr>
            </a:p>
          </p:txBody>
        </p:sp>
      </p:grpSp>
      <p:pic>
        <p:nvPicPr>
          <p:cNvPr id="13" name="图片 12"/>
          <p:cNvPicPr>
            <a:picLocks noChangeAspect="1"/>
          </p:cNvPicPr>
          <p:nvPr/>
        </p:nvPicPr>
        <p:blipFill>
          <a:blip r:embed="rId9" cstate="screen"/>
          <a:stretch>
            <a:fillRect/>
          </a:stretch>
        </p:blipFill>
        <p:spPr>
          <a:xfrm>
            <a:off x="8166100" y="3378200"/>
            <a:ext cx="3327400" cy="3327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3" grpId="0"/>
      <p:bldP spid="2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3"/>
                </p:custDataLst>
              </p:nvPr>
            </p:nvPicPr>
            <p:blipFill>
              <a:blip r:embed="rId7" cstate="screen"/>
              <a:stretch>
                <a:fillRect/>
              </a:stretch>
            </p:blipFill>
            <p:spPr>
              <a:xfrm>
                <a:off x="5376427" y="1953018"/>
                <a:ext cx="1439146" cy="376854"/>
              </a:xfrm>
              <a:prstGeom prst="rect">
                <a:avLst/>
              </a:prstGeom>
            </p:spPr>
          </p:pic>
          <p:cxnSp>
            <p:nvCxnSpPr>
              <p:cNvPr id="44" name="PA-直接连接符 5"/>
              <p:cNvCxnSpPr/>
              <p:nvPr>
                <p:custDataLst>
                  <p:tags r:id="rId4"/>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5"/>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第三部分</a:t>
              </a:r>
            </a:p>
          </p:txBody>
        </p:sp>
        <p:pic>
          <p:nvPicPr>
            <p:cNvPr id="10" name="图片 9"/>
            <p:cNvPicPr>
              <a:picLocks noChangeAspect="1"/>
            </p:cNvPicPr>
            <p:nvPr/>
          </p:nvPicPr>
          <p:blipFill>
            <a:blip r:embed="rId8"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中国共产党在文化大革命时期的历史</a:t>
            </a:r>
          </a:p>
        </p:txBody>
      </p:sp>
      <p:sp>
        <p:nvSpPr>
          <p:cNvPr id="23" name="矩形 22"/>
          <p:cNvSpPr/>
          <p:nvPr>
            <p:custDataLst>
              <p:tags r:id="rId1"/>
            </p:custDataLst>
          </p:nvPr>
        </p:nvSpPr>
        <p:spPr>
          <a:xfrm>
            <a:off x="712696" y="3057025"/>
            <a:ext cx="10666502" cy="330219"/>
          </a:xfrm>
          <a:prstGeom prst="rect">
            <a:avLst/>
          </a:prstGeom>
          <a:noFill/>
        </p:spPr>
        <p:txBody>
          <a:bodyPr wrap="square" lIns="0" tIns="0" rIns="0" bIns="0" rtlCol="0" anchor="t" anchorCtr="0">
            <a:spAutoFit/>
          </a:bodyPr>
          <a:lstStyle/>
          <a:p>
            <a:pPr marR="0" lvl="0" algn="just" fontAlgn="auto">
              <a:lnSpc>
                <a:spcPct val="150000"/>
              </a:lnSpc>
              <a:spcBef>
                <a:spcPct val="20000"/>
              </a:spcBef>
              <a:spcAft>
                <a:spcPts val="0"/>
              </a:spcAft>
              <a:buClrTx/>
              <a:buSzTx/>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林彪、叶群、林立果等见阴谋业已败露，遂于</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13</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日凌晨乘飞机仓皇外逃，途经蒙古的温都尔汗坠落，机毁人亡。</a:t>
            </a:r>
          </a:p>
        </p:txBody>
      </p:sp>
      <p:grpSp>
        <p:nvGrpSpPr>
          <p:cNvPr id="9" name="组合 8"/>
          <p:cNvGrpSpPr/>
          <p:nvPr/>
        </p:nvGrpSpPr>
        <p:grpSpPr>
          <a:xfrm>
            <a:off x="699998" y="2300740"/>
            <a:ext cx="4634002" cy="482600"/>
            <a:chOff x="699998" y="2529340"/>
            <a:chExt cx="4634002" cy="482600"/>
          </a:xfrm>
        </p:grpSpPr>
        <p:sp>
          <p:nvSpPr>
            <p:cNvPr id="18" name="矩形: 圆角 17"/>
            <p:cNvSpPr/>
            <p:nvPr/>
          </p:nvSpPr>
          <p:spPr>
            <a:xfrm>
              <a:off x="1957298" y="2529340"/>
              <a:ext cx="3376702" cy="4826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“九一三”事件</a:t>
              </a:r>
            </a:p>
          </p:txBody>
        </p:sp>
        <p:sp>
          <p:nvSpPr>
            <p:cNvPr id="21" name="矩形: 圆角 20"/>
            <p:cNvSpPr/>
            <p:nvPr/>
          </p:nvSpPr>
          <p:spPr>
            <a:xfrm>
              <a:off x="699998" y="2529340"/>
              <a:ext cx="1179602" cy="482600"/>
            </a:xfrm>
            <a:prstGeom prst="roundRect">
              <a:avLst>
                <a:gd name="adj" fmla="val 5000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ltLang="zh-CN" sz="2000" dirty="0">
                  <a:solidFill>
                    <a:schemeClr val="tx1">
                      <a:lumMod val="65000"/>
                      <a:lumOff val="35000"/>
                    </a:schemeClr>
                  </a:solidFill>
                  <a:latin typeface="思源宋体 Heavy" panose="02020900000000000000" pitchFamily="18" charset="-122"/>
                  <a:ea typeface="思源宋体 Heavy" panose="02020900000000000000" pitchFamily="18" charset="-122"/>
                </a:rPr>
                <a:t>03</a:t>
              </a:r>
              <a:endParaRPr lang="zh-CN" altLang="en-US" sz="2000" dirty="0">
                <a:solidFill>
                  <a:schemeClr val="tx1">
                    <a:lumMod val="65000"/>
                    <a:lumOff val="35000"/>
                  </a:schemeClr>
                </a:solidFill>
                <a:latin typeface="思源宋体 Heavy" panose="02020900000000000000" pitchFamily="18" charset="-122"/>
                <a:ea typeface="思源宋体 Heavy" panose="02020900000000000000" pitchFamily="18" charset="-122"/>
              </a:endParaRPr>
            </a:p>
          </p:txBody>
        </p:sp>
      </p:grpSp>
      <p:sp>
        <p:nvSpPr>
          <p:cNvPr id="26" name="矩形 25"/>
          <p:cNvSpPr/>
          <p:nvPr>
            <p:custDataLst>
              <p:tags r:id="rId2"/>
            </p:custDataLst>
          </p:nvPr>
        </p:nvSpPr>
        <p:spPr>
          <a:xfrm>
            <a:off x="712698" y="4697645"/>
            <a:ext cx="7021602" cy="1068882"/>
          </a:xfrm>
          <a:prstGeom prst="rect">
            <a:avLst/>
          </a:prstGeom>
          <a:noFill/>
        </p:spPr>
        <p:txBody>
          <a:bodyPr wrap="square" lIns="0" tIns="0" rIns="0" bIns="0" rtlCol="0" anchor="t" anchorCtr="0">
            <a:spAutoFit/>
          </a:bodyPr>
          <a:lstStyle/>
          <a:p>
            <a:pPr marR="0" lvl="0" algn="just" fontAlgn="auto">
              <a:lnSpc>
                <a:spcPct val="150000"/>
              </a:lnSpc>
              <a:spcBef>
                <a:spcPct val="20000"/>
              </a:spcBef>
              <a:spcAft>
                <a:spcPts val="0"/>
              </a:spcAft>
              <a:buClrTx/>
              <a:buSzTx/>
              <a:defRPr/>
            </a:pP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975</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月四届人大会议后，周恩来病重住院，邓小平接受毛泽东的委托主持中央日常工作。毛泽东不能容忍邓小平系统地纠正“文化大革命”的错误，加上江青等人诬告邓小平在搞“翻案”。</a:t>
            </a:r>
          </a:p>
        </p:txBody>
      </p:sp>
      <p:grpSp>
        <p:nvGrpSpPr>
          <p:cNvPr id="27" name="组合 26"/>
          <p:cNvGrpSpPr/>
          <p:nvPr/>
        </p:nvGrpSpPr>
        <p:grpSpPr>
          <a:xfrm>
            <a:off x="699998" y="4030260"/>
            <a:ext cx="5548402" cy="482600"/>
            <a:chOff x="699998" y="2529340"/>
            <a:chExt cx="5548402" cy="482600"/>
          </a:xfrm>
        </p:grpSpPr>
        <p:sp>
          <p:nvSpPr>
            <p:cNvPr id="28" name="矩形: 圆角 27"/>
            <p:cNvSpPr/>
            <p:nvPr/>
          </p:nvSpPr>
          <p:spPr>
            <a:xfrm>
              <a:off x="1957298" y="2529340"/>
              <a:ext cx="4291102" cy="4826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“批邓、反击右倾翻案风”</a:t>
              </a:r>
            </a:p>
          </p:txBody>
        </p:sp>
        <p:sp>
          <p:nvSpPr>
            <p:cNvPr id="29" name="矩形: 圆角 28"/>
            <p:cNvSpPr/>
            <p:nvPr/>
          </p:nvSpPr>
          <p:spPr>
            <a:xfrm>
              <a:off x="699998" y="2529340"/>
              <a:ext cx="1179602" cy="482600"/>
            </a:xfrm>
            <a:prstGeom prst="roundRect">
              <a:avLst>
                <a:gd name="adj" fmla="val 5000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ltLang="zh-CN" sz="2000" dirty="0">
                  <a:solidFill>
                    <a:schemeClr val="tx1">
                      <a:lumMod val="65000"/>
                      <a:lumOff val="35000"/>
                    </a:schemeClr>
                  </a:solidFill>
                  <a:latin typeface="思源宋体 Heavy" panose="02020900000000000000" pitchFamily="18" charset="-122"/>
                  <a:ea typeface="思源宋体 Heavy" panose="02020900000000000000" pitchFamily="18" charset="-122"/>
                </a:rPr>
                <a:t>04</a:t>
              </a:r>
              <a:endParaRPr lang="zh-CN" altLang="en-US" sz="2000" dirty="0">
                <a:solidFill>
                  <a:schemeClr val="tx1">
                    <a:lumMod val="65000"/>
                    <a:lumOff val="35000"/>
                  </a:schemeClr>
                </a:solidFill>
                <a:latin typeface="思源宋体 Heavy" panose="02020900000000000000" pitchFamily="18" charset="-122"/>
                <a:ea typeface="思源宋体 Heavy" panose="02020900000000000000" pitchFamily="18" charset="-122"/>
              </a:endParaRPr>
            </a:p>
          </p:txBody>
        </p:sp>
      </p:grpSp>
      <p:pic>
        <p:nvPicPr>
          <p:cNvPr id="16" name="图片 15"/>
          <p:cNvPicPr>
            <a:picLocks noChangeAspect="1"/>
          </p:cNvPicPr>
          <p:nvPr/>
        </p:nvPicPr>
        <p:blipFill>
          <a:blip r:embed="rId9" cstate="screen"/>
          <a:stretch>
            <a:fillRect/>
          </a:stretch>
        </p:blipFill>
        <p:spPr>
          <a:xfrm>
            <a:off x="7734300" y="3387244"/>
            <a:ext cx="3365501" cy="33655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barn(inVertical)">
                                      <p:cBhvr>
                                        <p:cTn id="19" dur="500"/>
                                        <p:tgtEl>
                                          <p:spTgt spid="35"/>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par>
                                <p:cTn id="26" presetID="53" presetClass="entr" presetSubtype="1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par>
                                <p:cTn id="37" presetID="53" presetClass="entr" presetSubtype="16"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3"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2"/>
                </p:custDataLst>
              </p:nvPr>
            </p:nvPicPr>
            <p:blipFill>
              <a:blip r:embed="rId6" cstate="screen"/>
              <a:stretch>
                <a:fillRect/>
              </a:stretch>
            </p:blipFill>
            <p:spPr>
              <a:xfrm>
                <a:off x="5376427" y="1953018"/>
                <a:ext cx="1439146" cy="376854"/>
              </a:xfrm>
              <a:prstGeom prst="rect">
                <a:avLst/>
              </a:prstGeom>
            </p:spPr>
          </p:pic>
          <p:cxnSp>
            <p:nvCxnSpPr>
              <p:cNvPr id="44" name="PA-直接连接符 5"/>
              <p:cNvCxnSpPr/>
              <p:nvPr>
                <p:custDataLst>
                  <p:tags r:id="rId3"/>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4"/>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第三部分</a:t>
              </a:r>
            </a:p>
          </p:txBody>
        </p:sp>
        <p:pic>
          <p:nvPicPr>
            <p:cNvPr id="10" name="图片 9"/>
            <p:cNvPicPr>
              <a:picLocks noChangeAspect="1"/>
            </p:cNvPicPr>
            <p:nvPr/>
          </p:nvPicPr>
          <p:blipFill>
            <a:blip r:embed="rId7"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中国共产党在文化大革命时期的历史</a:t>
            </a:r>
          </a:p>
        </p:txBody>
      </p:sp>
      <p:sp>
        <p:nvSpPr>
          <p:cNvPr id="23" name="矩形 22"/>
          <p:cNvSpPr/>
          <p:nvPr>
            <p:custDataLst>
              <p:tags r:id="rId1"/>
            </p:custDataLst>
          </p:nvPr>
        </p:nvSpPr>
        <p:spPr>
          <a:xfrm>
            <a:off x="738098" y="3405293"/>
            <a:ext cx="5777004" cy="2226122"/>
          </a:xfrm>
          <a:prstGeom prst="rect">
            <a:avLst/>
          </a:prstGeom>
          <a:noFill/>
        </p:spPr>
        <p:txBody>
          <a:bodyPr wrap="square" lIns="0" tIns="0" rIns="0" bIns="0" rtlCol="0" anchor="t" anchorCtr="0">
            <a:spAutoFit/>
          </a:bodyPr>
          <a:lstStyle/>
          <a:p>
            <a:pPr marR="0" lvl="0" algn="just" fontAlgn="auto">
              <a:lnSpc>
                <a:spcPct val="150000"/>
              </a:lnSpc>
              <a:spcBef>
                <a:spcPct val="20000"/>
              </a:spcBef>
              <a:spcAft>
                <a:spcPts val="0"/>
              </a:spcAft>
              <a:buClrTx/>
              <a:buSzTx/>
              <a:defRPr/>
            </a:pP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1976</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10</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6</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日，以华国锋、叶剑英、李先念等为代表的中央政治局，采取断然措施，将江青、张春桥、姚文元、王洪文实行隔离审查。</a:t>
            </a:r>
            <a:endPar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endParaRPr>
          </a:p>
          <a:p>
            <a:pPr marR="0" lvl="0" algn="just" fontAlgn="auto">
              <a:lnSpc>
                <a:spcPct val="150000"/>
              </a:lnSpc>
              <a:spcBef>
                <a:spcPct val="20000"/>
              </a:spcBef>
              <a:spcAft>
                <a:spcPts val="0"/>
              </a:spcAft>
              <a:buClrTx/>
              <a:buSzTx/>
              <a:defRPr/>
            </a:pP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18</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日，中共中央发出</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关于王洪文、张春桥、江青、姚文元反党集团事件的通知</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。粉碎“四人帮”反革命集团的胜利，标志着历时</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10</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年的“文化大革命”内乱从此结束。</a:t>
            </a:r>
          </a:p>
        </p:txBody>
      </p:sp>
      <p:grpSp>
        <p:nvGrpSpPr>
          <p:cNvPr id="9" name="组合 8"/>
          <p:cNvGrpSpPr/>
          <p:nvPr/>
        </p:nvGrpSpPr>
        <p:grpSpPr>
          <a:xfrm>
            <a:off x="699998" y="2516640"/>
            <a:ext cx="4634002" cy="482600"/>
            <a:chOff x="699998" y="2529340"/>
            <a:chExt cx="4634002" cy="482600"/>
          </a:xfrm>
        </p:grpSpPr>
        <p:sp>
          <p:nvSpPr>
            <p:cNvPr id="18" name="矩形: 圆角 17"/>
            <p:cNvSpPr/>
            <p:nvPr/>
          </p:nvSpPr>
          <p:spPr>
            <a:xfrm>
              <a:off x="1957298" y="2529340"/>
              <a:ext cx="3376702" cy="4826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粉碎“四人帮”</a:t>
              </a:r>
            </a:p>
          </p:txBody>
        </p:sp>
        <p:sp>
          <p:nvSpPr>
            <p:cNvPr id="21" name="矩形: 圆角 20"/>
            <p:cNvSpPr/>
            <p:nvPr/>
          </p:nvSpPr>
          <p:spPr>
            <a:xfrm>
              <a:off x="699998" y="2529340"/>
              <a:ext cx="1179602" cy="482600"/>
            </a:xfrm>
            <a:prstGeom prst="roundRect">
              <a:avLst>
                <a:gd name="adj" fmla="val 5000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ltLang="zh-CN" sz="2000" dirty="0">
                  <a:solidFill>
                    <a:schemeClr val="tx1">
                      <a:lumMod val="65000"/>
                      <a:lumOff val="35000"/>
                    </a:schemeClr>
                  </a:solidFill>
                  <a:latin typeface="思源宋体 Heavy" panose="02020900000000000000" pitchFamily="18" charset="-122"/>
                  <a:ea typeface="思源宋体 Heavy" panose="02020900000000000000" pitchFamily="18" charset="-122"/>
                </a:rPr>
                <a:t>05</a:t>
              </a:r>
              <a:endParaRPr lang="zh-CN" altLang="en-US" sz="2000" dirty="0">
                <a:solidFill>
                  <a:schemeClr val="tx1">
                    <a:lumMod val="65000"/>
                    <a:lumOff val="35000"/>
                  </a:schemeClr>
                </a:solidFill>
                <a:latin typeface="思源宋体 Heavy" panose="02020900000000000000" pitchFamily="18" charset="-122"/>
                <a:ea typeface="思源宋体 Heavy" panose="02020900000000000000" pitchFamily="18" charset="-122"/>
              </a:endParaRPr>
            </a:p>
          </p:txBody>
        </p:sp>
      </p:grpSp>
      <p:grpSp>
        <p:nvGrpSpPr>
          <p:cNvPr id="22" name="组合 21"/>
          <p:cNvGrpSpPr/>
          <p:nvPr/>
        </p:nvGrpSpPr>
        <p:grpSpPr>
          <a:xfrm>
            <a:off x="7141437" y="2857500"/>
            <a:ext cx="4785249" cy="3213100"/>
            <a:chOff x="7141437" y="2565400"/>
            <a:chExt cx="4785249" cy="3213100"/>
          </a:xfrm>
        </p:grpSpPr>
        <p:pic>
          <p:nvPicPr>
            <p:cNvPr id="13" name="图片 12"/>
            <p:cNvPicPr>
              <a:picLocks noChangeAspect="1"/>
            </p:cNvPicPr>
            <p:nvPr/>
          </p:nvPicPr>
          <p:blipFill>
            <a:blip r:embed="rId8" cstate="screen"/>
            <a:stretch>
              <a:fillRect/>
            </a:stretch>
          </p:blipFill>
          <p:spPr>
            <a:xfrm>
              <a:off x="7141437" y="2565400"/>
              <a:ext cx="4785249" cy="3213100"/>
            </a:xfrm>
            <a:prstGeom prst="rect">
              <a:avLst/>
            </a:prstGeom>
          </p:spPr>
        </p:pic>
        <p:pic>
          <p:nvPicPr>
            <p:cNvPr id="20" name="图片 19"/>
            <p:cNvPicPr>
              <a:picLocks noChangeAspect="1"/>
            </p:cNvPicPr>
            <p:nvPr/>
          </p:nvPicPr>
          <p:blipFill>
            <a:blip r:embed="rId9" cstate="screen"/>
            <a:stretch>
              <a:fillRect/>
            </a:stretch>
          </p:blipFill>
          <p:spPr>
            <a:xfrm>
              <a:off x="9588500" y="4165600"/>
              <a:ext cx="1422400" cy="14224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3"/>
                </p:custDataLst>
              </p:nvPr>
            </p:nvPicPr>
            <p:blipFill>
              <a:blip r:embed="rId7" cstate="screen"/>
              <a:stretch>
                <a:fillRect/>
              </a:stretch>
            </p:blipFill>
            <p:spPr>
              <a:xfrm>
                <a:off x="5376427" y="1953018"/>
                <a:ext cx="1439146" cy="376854"/>
              </a:xfrm>
              <a:prstGeom prst="rect">
                <a:avLst/>
              </a:prstGeom>
            </p:spPr>
          </p:pic>
          <p:cxnSp>
            <p:nvCxnSpPr>
              <p:cNvPr id="44" name="PA-直接连接符 5"/>
              <p:cNvCxnSpPr/>
              <p:nvPr>
                <p:custDataLst>
                  <p:tags r:id="rId4"/>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5"/>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第三部分</a:t>
              </a:r>
            </a:p>
          </p:txBody>
        </p:sp>
        <p:pic>
          <p:nvPicPr>
            <p:cNvPr id="10" name="图片 9"/>
            <p:cNvPicPr>
              <a:picLocks noChangeAspect="1"/>
            </p:cNvPicPr>
            <p:nvPr/>
          </p:nvPicPr>
          <p:blipFill>
            <a:blip r:embed="rId8"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中国共产党在伟大的历史转折时期的历史</a:t>
            </a:r>
          </a:p>
        </p:txBody>
      </p:sp>
      <p:sp>
        <p:nvSpPr>
          <p:cNvPr id="23" name="矩形 22"/>
          <p:cNvSpPr/>
          <p:nvPr>
            <p:custDataLst>
              <p:tags r:id="rId1"/>
            </p:custDataLst>
          </p:nvPr>
        </p:nvSpPr>
        <p:spPr>
          <a:xfrm>
            <a:off x="738098" y="3316393"/>
            <a:ext cx="4837202" cy="2595454"/>
          </a:xfrm>
          <a:prstGeom prst="rect">
            <a:avLst/>
          </a:prstGeom>
          <a:noFill/>
        </p:spPr>
        <p:txBody>
          <a:bodyPr wrap="square" lIns="0" tIns="0" rIns="0" bIns="0" rtlCol="0" anchor="t" anchorCtr="0">
            <a:spAutoFit/>
          </a:bodyPr>
          <a:lstStyle/>
          <a:p>
            <a:pPr marR="0" lvl="0" algn="just" fontAlgn="auto">
              <a:lnSpc>
                <a:spcPct val="150000"/>
              </a:lnSpc>
              <a:spcBef>
                <a:spcPct val="20000"/>
              </a:spcBef>
              <a:spcAft>
                <a:spcPts val="0"/>
              </a:spcAft>
              <a:buClrTx/>
              <a:buSzTx/>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“文化大革命”结束后，华国锋坚持“凡是毛主席作出的决策，我们都坚决维护；凡是毛主席的指示，我们都始终不渝地遵循”的“两个凡是”的错误方针，致使“文化大革命”的局面没有得到根本改变。</a:t>
            </a:r>
            <a:endPar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endParaRPr>
          </a:p>
          <a:p>
            <a:pPr marR="0" lvl="0" algn="just" fontAlgn="auto">
              <a:lnSpc>
                <a:spcPct val="150000"/>
              </a:lnSpc>
              <a:spcBef>
                <a:spcPct val="20000"/>
              </a:spcBef>
              <a:spcAft>
                <a:spcPts val="0"/>
              </a:spcAft>
              <a:buClrTx/>
              <a:buSzTx/>
              <a:defRPr/>
            </a:pP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1978</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5</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10</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日，由胡耀邦直接领导的中央党校内部刊物</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理论动态</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首先刊登了</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实践是检验真理的唯一标准</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的文章。</a:t>
            </a:r>
          </a:p>
        </p:txBody>
      </p:sp>
      <p:grpSp>
        <p:nvGrpSpPr>
          <p:cNvPr id="9" name="组合 8"/>
          <p:cNvGrpSpPr/>
          <p:nvPr/>
        </p:nvGrpSpPr>
        <p:grpSpPr>
          <a:xfrm>
            <a:off x="699998" y="2516640"/>
            <a:ext cx="4634002" cy="482600"/>
            <a:chOff x="699998" y="2529340"/>
            <a:chExt cx="4634002" cy="482600"/>
          </a:xfrm>
        </p:grpSpPr>
        <p:sp>
          <p:nvSpPr>
            <p:cNvPr id="18" name="矩形: 圆角 17"/>
            <p:cNvSpPr/>
            <p:nvPr/>
          </p:nvSpPr>
          <p:spPr>
            <a:xfrm>
              <a:off x="1957298" y="2529340"/>
              <a:ext cx="3376702" cy="482600"/>
            </a:xfrm>
            <a:prstGeom prst="roundRect">
              <a:avLst>
                <a:gd name="adj" fmla="val 5000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tx1">
                      <a:lumMod val="65000"/>
                      <a:lumOff val="35000"/>
                    </a:schemeClr>
                  </a:solidFill>
                  <a:latin typeface="思源宋体 Heavy" panose="02020900000000000000" pitchFamily="18" charset="-122"/>
                  <a:ea typeface="思源宋体 Heavy" panose="02020900000000000000" pitchFamily="18" charset="-122"/>
                </a:rPr>
                <a:t>关于真理标准问题的讨论</a:t>
              </a:r>
            </a:p>
          </p:txBody>
        </p:sp>
        <p:sp>
          <p:nvSpPr>
            <p:cNvPr id="21" name="矩形: 圆角 20"/>
            <p:cNvSpPr/>
            <p:nvPr/>
          </p:nvSpPr>
          <p:spPr>
            <a:xfrm>
              <a:off x="699998" y="2529340"/>
              <a:ext cx="1179602" cy="482600"/>
            </a:xfrm>
            <a:prstGeom prst="roundRect">
              <a:avLst>
                <a:gd name="adj" fmla="val 5000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E5090D"/>
                  </a:solidFill>
                  <a:latin typeface="思源宋体 Heavy" panose="02020900000000000000" pitchFamily="18" charset="-122"/>
                  <a:ea typeface="思源宋体 Heavy" panose="02020900000000000000" pitchFamily="18" charset="-122"/>
                </a:rPr>
                <a:t>01</a:t>
              </a:r>
              <a:endParaRPr lang="zh-CN" altLang="en-US" sz="2400" dirty="0">
                <a:solidFill>
                  <a:srgbClr val="E5090D"/>
                </a:solidFill>
                <a:latin typeface="思源宋体 Heavy" panose="02020900000000000000" pitchFamily="18" charset="-122"/>
                <a:ea typeface="思源宋体 Heavy" panose="02020900000000000000" pitchFamily="18" charset="-122"/>
              </a:endParaRPr>
            </a:p>
          </p:txBody>
        </p:sp>
      </p:grpSp>
      <p:sp>
        <p:nvSpPr>
          <p:cNvPr id="26" name="矩形 25"/>
          <p:cNvSpPr/>
          <p:nvPr>
            <p:custDataLst>
              <p:tags r:id="rId2"/>
            </p:custDataLst>
          </p:nvPr>
        </p:nvSpPr>
        <p:spPr>
          <a:xfrm>
            <a:off x="6465798" y="3316393"/>
            <a:ext cx="4837202" cy="2644698"/>
          </a:xfrm>
          <a:prstGeom prst="rect">
            <a:avLst/>
          </a:prstGeom>
          <a:noFill/>
        </p:spPr>
        <p:txBody>
          <a:bodyPr wrap="square" lIns="0" tIns="0" rIns="0" bIns="0" rtlCol="0" anchor="t" anchorCtr="0">
            <a:spAutoFit/>
          </a:bodyPr>
          <a:lstStyle/>
          <a:p>
            <a:pPr marR="0" lvl="0" algn="just" fontAlgn="auto">
              <a:lnSpc>
                <a:spcPct val="150000"/>
              </a:lnSpc>
              <a:spcBef>
                <a:spcPct val="20000"/>
              </a:spcBef>
              <a:spcAft>
                <a:spcPts val="0"/>
              </a:spcAft>
              <a:buClrTx/>
              <a:buSzTx/>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十一届三中全会端正了三条路线：</a:t>
            </a:r>
          </a:p>
          <a:p>
            <a:pPr marR="0" lvl="0" algn="just" fontAlgn="auto">
              <a:lnSpc>
                <a:spcPct val="150000"/>
              </a:lnSpc>
              <a:spcBef>
                <a:spcPct val="20000"/>
              </a:spcBef>
              <a:spcAft>
                <a:spcPts val="0"/>
              </a:spcAft>
              <a:buClrTx/>
              <a:buSzTx/>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端正了党的思想路线，重新确立了解放思想、实事求是的思想路线；端正了党的政治路线，把工作重点从阶级斗争为纲转到以经济建设为中心；端正了党的组织路线，开始确立了以邓小平为核心的第二代中央领导集体</a:t>
            </a:r>
          </a:p>
          <a:p>
            <a:pPr marR="0" lvl="0" algn="just" fontAlgn="auto">
              <a:lnSpc>
                <a:spcPct val="150000"/>
              </a:lnSpc>
              <a:spcBef>
                <a:spcPct val="20000"/>
              </a:spcBef>
              <a:spcAft>
                <a:spcPts val="0"/>
              </a:spcAft>
              <a:buClrTx/>
              <a:buSzTx/>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确立了一个方针：改革开放</a:t>
            </a:r>
          </a:p>
        </p:txBody>
      </p:sp>
      <p:grpSp>
        <p:nvGrpSpPr>
          <p:cNvPr id="27" name="组合 26"/>
          <p:cNvGrpSpPr/>
          <p:nvPr/>
        </p:nvGrpSpPr>
        <p:grpSpPr>
          <a:xfrm>
            <a:off x="6427698" y="2516640"/>
            <a:ext cx="4634002" cy="482600"/>
            <a:chOff x="699998" y="2529340"/>
            <a:chExt cx="4634002" cy="482600"/>
          </a:xfrm>
        </p:grpSpPr>
        <p:sp>
          <p:nvSpPr>
            <p:cNvPr id="28" name="矩形: 圆角 27"/>
            <p:cNvSpPr/>
            <p:nvPr/>
          </p:nvSpPr>
          <p:spPr>
            <a:xfrm>
              <a:off x="1957298" y="2529340"/>
              <a:ext cx="3376702" cy="482600"/>
            </a:xfrm>
            <a:prstGeom prst="roundRect">
              <a:avLst>
                <a:gd name="adj" fmla="val 5000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tx1">
                      <a:lumMod val="65000"/>
                      <a:lumOff val="35000"/>
                    </a:schemeClr>
                  </a:solidFill>
                  <a:latin typeface="思源宋体 Heavy" panose="02020900000000000000" pitchFamily="18" charset="-122"/>
                  <a:ea typeface="思源宋体 Heavy" panose="02020900000000000000" pitchFamily="18" charset="-122"/>
                </a:rPr>
                <a:t>党的十一届三中全会</a:t>
              </a:r>
            </a:p>
          </p:txBody>
        </p:sp>
        <p:sp>
          <p:nvSpPr>
            <p:cNvPr id="29" name="矩形: 圆角 28"/>
            <p:cNvSpPr/>
            <p:nvPr/>
          </p:nvSpPr>
          <p:spPr>
            <a:xfrm>
              <a:off x="699998" y="2529340"/>
              <a:ext cx="1179602" cy="482600"/>
            </a:xfrm>
            <a:prstGeom prst="roundRect">
              <a:avLst>
                <a:gd name="adj" fmla="val 5000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E5090D"/>
                  </a:solidFill>
                  <a:latin typeface="思源宋体 Heavy" panose="02020900000000000000" pitchFamily="18" charset="-122"/>
                  <a:ea typeface="思源宋体 Heavy" panose="02020900000000000000" pitchFamily="18" charset="-122"/>
                </a:rPr>
                <a:t>02</a:t>
              </a:r>
              <a:endParaRPr lang="zh-CN" altLang="en-US" sz="2400" dirty="0">
                <a:solidFill>
                  <a:srgbClr val="E5090D"/>
                </a:solidFill>
                <a:latin typeface="思源宋体 Heavy" panose="02020900000000000000" pitchFamily="18" charset="-122"/>
                <a:ea typeface="思源宋体 Heavy" panose="02020900000000000000" pitchFamily="18" charset="-122"/>
              </a:endParaRPr>
            </a:p>
          </p:txBody>
        </p:sp>
      </p:grpSp>
      <p:cxnSp>
        <p:nvCxnSpPr>
          <p:cNvPr id="16" name="直接连接符 15"/>
          <p:cNvCxnSpPr/>
          <p:nvPr/>
        </p:nvCxnSpPr>
        <p:spPr>
          <a:xfrm>
            <a:off x="6007100" y="2463800"/>
            <a:ext cx="0" cy="3568700"/>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1000"/>
                                        <p:tgtEl>
                                          <p:spTgt spid="35"/>
                                        </p:tgtEl>
                                      </p:cBhvr>
                                    </p:animEffect>
                                    <p:anim calcmode="lin" valueType="num">
                                      <p:cBhvr>
                                        <p:cTn id="19" dur="1000" fill="hold"/>
                                        <p:tgtEl>
                                          <p:spTgt spid="35"/>
                                        </p:tgtEl>
                                        <p:attrNameLst>
                                          <p:attrName>ppt_x</p:attrName>
                                        </p:attrNameLst>
                                      </p:cBhvr>
                                      <p:tavLst>
                                        <p:tav tm="0">
                                          <p:val>
                                            <p:strVal val="#ppt_x"/>
                                          </p:val>
                                        </p:tav>
                                        <p:tav tm="100000">
                                          <p:val>
                                            <p:strVal val="#ppt_x"/>
                                          </p:val>
                                        </p:tav>
                                      </p:tavLst>
                                    </p:anim>
                                    <p:anim calcmode="lin" valueType="num">
                                      <p:cBhvr>
                                        <p:cTn id="20" dur="1000" fill="hold"/>
                                        <p:tgtEl>
                                          <p:spTgt spid="35"/>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000"/>
                                        <p:tgtEl>
                                          <p:spTgt spid="27"/>
                                        </p:tgtEl>
                                      </p:cBhvr>
                                    </p:animEffect>
                                    <p:anim calcmode="lin" valueType="num">
                                      <p:cBhvr>
                                        <p:cTn id="31" dur="1000" fill="hold"/>
                                        <p:tgtEl>
                                          <p:spTgt spid="27"/>
                                        </p:tgtEl>
                                        <p:attrNameLst>
                                          <p:attrName>ppt_x</p:attrName>
                                        </p:attrNameLst>
                                      </p:cBhvr>
                                      <p:tavLst>
                                        <p:tav tm="0">
                                          <p:val>
                                            <p:strVal val="#ppt_x"/>
                                          </p:val>
                                        </p:tav>
                                        <p:tav tm="100000">
                                          <p:val>
                                            <p:strVal val="#ppt_x"/>
                                          </p:val>
                                        </p:tav>
                                      </p:tavLst>
                                    </p:anim>
                                    <p:anim calcmode="lin" valueType="num">
                                      <p:cBhvr>
                                        <p:cTn id="32" dur="1000" fill="hold"/>
                                        <p:tgtEl>
                                          <p:spTgt spid="27"/>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2"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anim calcmode="lin" valueType="num">
                                      <p:cBhvr>
                                        <p:cTn id="49" dur="1000" fill="hold"/>
                                        <p:tgtEl>
                                          <p:spTgt spid="26"/>
                                        </p:tgtEl>
                                        <p:attrNameLst>
                                          <p:attrName>ppt_x</p:attrName>
                                        </p:attrNameLst>
                                      </p:cBhvr>
                                      <p:tavLst>
                                        <p:tav tm="0">
                                          <p:val>
                                            <p:strVal val="#ppt_x"/>
                                          </p:val>
                                        </p:tav>
                                        <p:tav tm="100000">
                                          <p:val>
                                            <p:strVal val="#ppt_x"/>
                                          </p:val>
                                        </p:tav>
                                      </p:tavLst>
                                    </p:anim>
                                    <p:anim calcmode="lin" valueType="num">
                                      <p:cBhvr>
                                        <p:cTn id="5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3" grpId="0"/>
      <p:bldP spid="2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2"/>
                </p:custDataLst>
              </p:nvPr>
            </p:nvPicPr>
            <p:blipFill>
              <a:blip r:embed="rId6" cstate="screen"/>
              <a:stretch>
                <a:fillRect/>
              </a:stretch>
            </p:blipFill>
            <p:spPr>
              <a:xfrm>
                <a:off x="5376427" y="1953018"/>
                <a:ext cx="1439146" cy="376854"/>
              </a:xfrm>
              <a:prstGeom prst="rect">
                <a:avLst/>
              </a:prstGeom>
            </p:spPr>
          </p:pic>
          <p:cxnSp>
            <p:nvCxnSpPr>
              <p:cNvPr id="44" name="PA-直接连接符 5"/>
              <p:cNvCxnSpPr/>
              <p:nvPr>
                <p:custDataLst>
                  <p:tags r:id="rId3"/>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4"/>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第三部分</a:t>
              </a:r>
            </a:p>
          </p:txBody>
        </p:sp>
        <p:pic>
          <p:nvPicPr>
            <p:cNvPr id="10" name="图片 9"/>
            <p:cNvPicPr>
              <a:picLocks noChangeAspect="1"/>
            </p:cNvPicPr>
            <p:nvPr/>
          </p:nvPicPr>
          <p:blipFill>
            <a:blip r:embed="rId7"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中国共产党在伟大的历史转折时期的历史</a:t>
            </a:r>
          </a:p>
        </p:txBody>
      </p:sp>
      <p:sp>
        <p:nvSpPr>
          <p:cNvPr id="23" name="矩形 22"/>
          <p:cNvSpPr/>
          <p:nvPr>
            <p:custDataLst>
              <p:tags r:id="rId1"/>
            </p:custDataLst>
          </p:nvPr>
        </p:nvSpPr>
        <p:spPr>
          <a:xfrm>
            <a:off x="1004798" y="3721856"/>
            <a:ext cx="6602502" cy="1118127"/>
          </a:xfrm>
          <a:prstGeom prst="rect">
            <a:avLst/>
          </a:prstGeom>
          <a:noFill/>
        </p:spPr>
        <p:txBody>
          <a:bodyPr wrap="square" lIns="0" tIns="0" rIns="0" bIns="0" rtlCol="0" anchor="t" anchorCtr="0">
            <a:spAutoFit/>
          </a:bodyPr>
          <a:lstStyle/>
          <a:p>
            <a:pPr marL="342900" marR="0" lvl="0" indent="-342900" algn="just" fontAlgn="auto">
              <a:lnSpc>
                <a:spcPct val="150000"/>
              </a:lnSpc>
              <a:spcBef>
                <a:spcPct val="20000"/>
              </a:spcBef>
              <a:spcAft>
                <a:spcPts val="0"/>
              </a:spcAft>
              <a:buClrTx/>
              <a:buSzTx/>
              <a:buFont typeface="+mj-lt"/>
              <a:buAutoNum type="arabicPeriod"/>
              <a:defRPr/>
            </a:pP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1978</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年底，中共中央在北京召开了十一届三中全会</a:t>
            </a:r>
            <a:endPar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endParaRPr>
          </a:p>
          <a:p>
            <a:pPr marL="342900" marR="0" lvl="0" indent="-342900" algn="just" fontAlgn="auto">
              <a:lnSpc>
                <a:spcPct val="150000"/>
              </a:lnSpc>
              <a:spcBef>
                <a:spcPct val="20000"/>
              </a:spcBef>
              <a:spcAft>
                <a:spcPts val="0"/>
              </a:spcAft>
              <a:buClrTx/>
              <a:buSzTx/>
              <a:buFont typeface="+mj-lt"/>
              <a:buAutoNum type="arabicPeriod"/>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从此，中国进入社会主义现代化建设的新时期，全会作出了把党和国家的工作重心转移到经济建设上来，实行改革开放的伟大决策。</a:t>
            </a:r>
          </a:p>
        </p:txBody>
      </p:sp>
      <p:sp>
        <p:nvSpPr>
          <p:cNvPr id="18" name="矩形: 圆角 17"/>
          <p:cNvSpPr/>
          <p:nvPr/>
        </p:nvSpPr>
        <p:spPr>
          <a:xfrm>
            <a:off x="852398" y="2732540"/>
            <a:ext cx="4875302" cy="482600"/>
          </a:xfrm>
          <a:prstGeom prst="roundRect">
            <a:avLst>
              <a:gd name="adj" fmla="val 5000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lumMod val="65000"/>
                    <a:lumOff val="35000"/>
                  </a:schemeClr>
                </a:solidFill>
                <a:latin typeface="思源宋体 Heavy" panose="02020900000000000000" pitchFamily="18" charset="-122"/>
                <a:ea typeface="思源宋体 Heavy" panose="02020900000000000000" pitchFamily="18" charset="-122"/>
              </a:rPr>
              <a:t>伟大的历史转折</a:t>
            </a:r>
            <a:r>
              <a:rPr lang="en-US" altLang="zh-CN" sz="2000" dirty="0">
                <a:solidFill>
                  <a:schemeClr val="tx1">
                    <a:lumMod val="65000"/>
                    <a:lumOff val="35000"/>
                  </a:schemeClr>
                </a:solidFill>
                <a:latin typeface="思源宋体 Heavy" panose="02020900000000000000" pitchFamily="18" charset="-122"/>
                <a:ea typeface="思源宋体 Heavy" panose="02020900000000000000" pitchFamily="18" charset="-122"/>
              </a:rPr>
              <a:t>—</a:t>
            </a:r>
            <a:r>
              <a:rPr lang="zh-CN" altLang="en-US" sz="2000" dirty="0">
                <a:solidFill>
                  <a:schemeClr val="tx1">
                    <a:lumMod val="65000"/>
                    <a:lumOff val="35000"/>
                  </a:schemeClr>
                </a:solidFill>
                <a:latin typeface="思源宋体 Heavy" panose="02020900000000000000" pitchFamily="18" charset="-122"/>
                <a:ea typeface="思源宋体 Heavy" panose="02020900000000000000" pitchFamily="18" charset="-122"/>
              </a:rPr>
              <a:t>党的十一届三中全会</a:t>
            </a:r>
          </a:p>
        </p:txBody>
      </p:sp>
      <p:pic>
        <p:nvPicPr>
          <p:cNvPr id="13" name="图片 12"/>
          <p:cNvPicPr>
            <a:picLocks noChangeAspect="1"/>
          </p:cNvPicPr>
          <p:nvPr/>
        </p:nvPicPr>
        <p:blipFill>
          <a:blip r:embed="rId8" cstate="screen"/>
          <a:stretch>
            <a:fillRect/>
          </a:stretch>
        </p:blipFill>
        <p:spPr>
          <a:xfrm>
            <a:off x="7010394" y="1790694"/>
            <a:ext cx="4597406" cy="4597406"/>
          </a:xfrm>
          <a:prstGeom prst="rect">
            <a:avLst/>
          </a:prstGeom>
        </p:spPr>
      </p:pic>
      <p:grpSp>
        <p:nvGrpSpPr>
          <p:cNvPr id="30" name="组合 29"/>
          <p:cNvGrpSpPr/>
          <p:nvPr/>
        </p:nvGrpSpPr>
        <p:grpSpPr>
          <a:xfrm>
            <a:off x="965200" y="5321300"/>
            <a:ext cx="9182100" cy="139700"/>
            <a:chOff x="965200" y="5321300"/>
            <a:chExt cx="9182100" cy="139700"/>
          </a:xfrm>
        </p:grpSpPr>
        <p:cxnSp>
          <p:nvCxnSpPr>
            <p:cNvPr id="20" name="直接连接符 19"/>
            <p:cNvCxnSpPr/>
            <p:nvPr/>
          </p:nvCxnSpPr>
          <p:spPr>
            <a:xfrm>
              <a:off x="1047091" y="5391150"/>
              <a:ext cx="9100209"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965200" y="5321300"/>
              <a:ext cx="139700" cy="1397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1000"/>
                                        <p:tgtEl>
                                          <p:spTgt spid="35"/>
                                        </p:tgtEl>
                                      </p:cBhvr>
                                    </p:animEffect>
                                    <p:anim calcmode="lin" valueType="num">
                                      <p:cBhvr>
                                        <p:cTn id="19" dur="1000" fill="hold"/>
                                        <p:tgtEl>
                                          <p:spTgt spid="35"/>
                                        </p:tgtEl>
                                        <p:attrNameLst>
                                          <p:attrName>ppt_x</p:attrName>
                                        </p:attrNameLst>
                                      </p:cBhvr>
                                      <p:tavLst>
                                        <p:tav tm="0">
                                          <p:val>
                                            <p:strVal val="#ppt_x"/>
                                          </p:val>
                                        </p:tav>
                                        <p:tav tm="100000">
                                          <p:val>
                                            <p:strVal val="#ppt_x"/>
                                          </p:val>
                                        </p:tav>
                                      </p:tavLst>
                                    </p:anim>
                                    <p:anim calcmode="lin" valueType="num">
                                      <p:cBhvr>
                                        <p:cTn id="20" dur="1000" fill="hold"/>
                                        <p:tgtEl>
                                          <p:spTgt spid="3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left)">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3" grpId="0"/>
      <p:bldP spid="1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6083300" y="2903056"/>
            <a:ext cx="6108700" cy="3954944"/>
            <a:chOff x="6369432" y="3088306"/>
            <a:chExt cx="5822569" cy="3769694"/>
          </a:xfrm>
        </p:grpSpPr>
        <p:pic>
          <p:nvPicPr>
            <p:cNvPr id="21" name="图片 20"/>
            <p:cNvPicPr>
              <a:picLocks noChangeAspect="1"/>
            </p:cNvPicPr>
            <p:nvPr/>
          </p:nvPicPr>
          <p:blipFill rotWithShape="1">
            <a:blip r:embed="rId7" cstate="screen"/>
            <a:srcRect/>
            <a:stretch>
              <a:fillRect/>
            </a:stretch>
          </p:blipFill>
          <p:spPr>
            <a:xfrm>
              <a:off x="6369432" y="3496816"/>
              <a:ext cx="5822569" cy="3361184"/>
            </a:xfrm>
            <a:prstGeom prst="rect">
              <a:avLst/>
            </a:prstGeom>
          </p:spPr>
        </p:pic>
        <p:pic>
          <p:nvPicPr>
            <p:cNvPr id="24" name="图片 23"/>
            <p:cNvPicPr>
              <a:picLocks noChangeAspect="1"/>
            </p:cNvPicPr>
            <p:nvPr/>
          </p:nvPicPr>
          <p:blipFill>
            <a:blip r:embed="rId8" cstate="screen"/>
            <a:stretch>
              <a:fillRect/>
            </a:stretch>
          </p:blipFill>
          <p:spPr>
            <a:xfrm>
              <a:off x="8570678" y="3088306"/>
              <a:ext cx="2487440" cy="2487440"/>
            </a:xfrm>
            <a:prstGeom prst="rect">
              <a:avLst/>
            </a:prstGeom>
          </p:spPr>
        </p:pic>
      </p:grpSp>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3"/>
                </p:custDataLst>
              </p:nvPr>
            </p:nvPicPr>
            <p:blipFill>
              <a:blip r:embed="rId9" cstate="screen"/>
              <a:stretch>
                <a:fillRect/>
              </a:stretch>
            </p:blipFill>
            <p:spPr>
              <a:xfrm>
                <a:off x="5376427" y="1953018"/>
                <a:ext cx="1439146" cy="376854"/>
              </a:xfrm>
              <a:prstGeom prst="rect">
                <a:avLst/>
              </a:prstGeom>
            </p:spPr>
          </p:pic>
          <p:cxnSp>
            <p:nvCxnSpPr>
              <p:cNvPr id="44" name="PA-直接连接符 5"/>
              <p:cNvCxnSpPr/>
              <p:nvPr>
                <p:custDataLst>
                  <p:tags r:id="rId4"/>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5"/>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第三部分</a:t>
              </a:r>
            </a:p>
          </p:txBody>
        </p:sp>
        <p:pic>
          <p:nvPicPr>
            <p:cNvPr id="10" name="图片 9"/>
            <p:cNvPicPr>
              <a:picLocks noChangeAspect="1"/>
            </p:cNvPicPr>
            <p:nvPr/>
          </p:nvPicPr>
          <p:blipFill>
            <a:blip r:embed="rId10"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中国共产党在伟大的历史转折时期的历史</a:t>
            </a:r>
          </a:p>
        </p:txBody>
      </p:sp>
      <p:sp>
        <p:nvSpPr>
          <p:cNvPr id="23" name="矩形 22"/>
          <p:cNvSpPr/>
          <p:nvPr>
            <p:custDataLst>
              <p:tags r:id="rId1"/>
            </p:custDataLst>
          </p:nvPr>
        </p:nvSpPr>
        <p:spPr>
          <a:xfrm>
            <a:off x="953998" y="3315456"/>
            <a:ext cx="3325902" cy="2176878"/>
          </a:xfrm>
          <a:prstGeom prst="rect">
            <a:avLst/>
          </a:prstGeom>
          <a:noFill/>
        </p:spPr>
        <p:txBody>
          <a:bodyPr wrap="square" lIns="0" tIns="0" rIns="0" bIns="0" rtlCol="0" anchor="t" anchorCtr="0">
            <a:spAutoFit/>
          </a:bodyPr>
          <a:lstStyle/>
          <a:p>
            <a:pPr marR="0" lvl="0" algn="just" fontAlgn="auto">
              <a:lnSpc>
                <a:spcPct val="150000"/>
              </a:lnSpc>
              <a:spcBef>
                <a:spcPct val="20000"/>
              </a:spcBef>
              <a:spcAft>
                <a:spcPts val="0"/>
              </a:spcAft>
              <a:buClrTx/>
              <a:buSzTx/>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拨乱反正工作全面开始后，社会上极少数人曲解“解放思想”的口号，打着“社会改革”的幌子，夸大党在过去工作中的错误，企图否定党的领导，否定社会主义道路。党内也有极少数人思想发生了动摇。</a:t>
            </a:r>
          </a:p>
        </p:txBody>
      </p:sp>
      <p:grpSp>
        <p:nvGrpSpPr>
          <p:cNvPr id="30" name="组合 29"/>
          <p:cNvGrpSpPr/>
          <p:nvPr/>
        </p:nvGrpSpPr>
        <p:grpSpPr>
          <a:xfrm>
            <a:off x="965200" y="5791200"/>
            <a:ext cx="9182100" cy="139700"/>
            <a:chOff x="965200" y="5321300"/>
            <a:chExt cx="9182100" cy="139700"/>
          </a:xfrm>
        </p:grpSpPr>
        <p:cxnSp>
          <p:nvCxnSpPr>
            <p:cNvPr id="20" name="直接连接符 19"/>
            <p:cNvCxnSpPr/>
            <p:nvPr/>
          </p:nvCxnSpPr>
          <p:spPr>
            <a:xfrm>
              <a:off x="1047091" y="5391150"/>
              <a:ext cx="9100209"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965200" y="5321300"/>
              <a:ext cx="139700" cy="1397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grpSp>
        <p:nvGrpSpPr>
          <p:cNvPr id="9" name="组合 8"/>
          <p:cNvGrpSpPr/>
          <p:nvPr/>
        </p:nvGrpSpPr>
        <p:grpSpPr>
          <a:xfrm>
            <a:off x="953998" y="2529340"/>
            <a:ext cx="6031002" cy="482600"/>
            <a:chOff x="953998" y="2732540"/>
            <a:chExt cx="6031002" cy="482600"/>
          </a:xfrm>
        </p:grpSpPr>
        <p:sp>
          <p:nvSpPr>
            <p:cNvPr id="18" name="矩形: 圆角 17"/>
            <p:cNvSpPr/>
            <p:nvPr/>
          </p:nvSpPr>
          <p:spPr>
            <a:xfrm>
              <a:off x="2109698" y="2732540"/>
              <a:ext cx="4875302" cy="482600"/>
            </a:xfrm>
            <a:prstGeom prst="roundRect">
              <a:avLst>
                <a:gd name="adj" fmla="val 5000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lumMod val="65000"/>
                      <a:lumOff val="35000"/>
                    </a:schemeClr>
                  </a:solidFill>
                  <a:latin typeface="思源宋体 Heavy" panose="02020900000000000000" pitchFamily="18" charset="-122"/>
                  <a:ea typeface="思源宋体 Heavy" panose="02020900000000000000" pitchFamily="18" charset="-122"/>
                </a:rPr>
                <a:t>提出“坚持四项基本原则”</a:t>
              </a:r>
            </a:p>
          </p:txBody>
        </p:sp>
        <p:sp>
          <p:nvSpPr>
            <p:cNvPr id="26" name="矩形: 圆角 25"/>
            <p:cNvSpPr/>
            <p:nvPr/>
          </p:nvSpPr>
          <p:spPr>
            <a:xfrm>
              <a:off x="953998" y="2732540"/>
              <a:ext cx="1065302" cy="482600"/>
            </a:xfrm>
            <a:prstGeom prst="roundRect">
              <a:avLst>
                <a:gd name="adj" fmla="val 5000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E5090D"/>
                  </a:solidFill>
                  <a:latin typeface="思源宋体 Heavy" panose="02020900000000000000" pitchFamily="18" charset="-122"/>
                  <a:ea typeface="思源宋体 Heavy" panose="02020900000000000000" pitchFamily="18" charset="-122"/>
                </a:rPr>
                <a:t>03</a:t>
              </a:r>
              <a:endParaRPr lang="zh-CN" altLang="en-US" sz="2400" dirty="0">
                <a:solidFill>
                  <a:srgbClr val="E5090D"/>
                </a:solidFill>
                <a:latin typeface="思源宋体 Heavy" panose="02020900000000000000" pitchFamily="18" charset="-122"/>
                <a:ea typeface="思源宋体 Heavy" panose="02020900000000000000" pitchFamily="18" charset="-122"/>
              </a:endParaRPr>
            </a:p>
          </p:txBody>
        </p:sp>
      </p:grpSp>
      <p:sp>
        <p:nvSpPr>
          <p:cNvPr id="27" name="矩形 26"/>
          <p:cNvSpPr/>
          <p:nvPr>
            <p:custDataLst>
              <p:tags r:id="rId2"/>
            </p:custDataLst>
          </p:nvPr>
        </p:nvSpPr>
        <p:spPr>
          <a:xfrm>
            <a:off x="4622800" y="3315456"/>
            <a:ext cx="3530600" cy="1438214"/>
          </a:xfrm>
          <a:prstGeom prst="rect">
            <a:avLst/>
          </a:prstGeom>
          <a:noFill/>
        </p:spPr>
        <p:txBody>
          <a:bodyPr wrap="square" lIns="0" tIns="0" rIns="0" bIns="0" rtlCol="0" anchor="t" anchorCtr="0">
            <a:spAutoFit/>
          </a:bodyPr>
          <a:lstStyle/>
          <a:p>
            <a:pPr marR="0" lvl="0" algn="just" fontAlgn="auto">
              <a:lnSpc>
                <a:spcPct val="150000"/>
              </a:lnSpc>
              <a:spcBef>
                <a:spcPct val="20000"/>
              </a:spcBef>
              <a:spcAft>
                <a:spcPts val="0"/>
              </a:spcAft>
              <a:buClrTx/>
              <a:buSzTx/>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坚持社会主义道路，坚持无产阶级专政即人民民主专政，坚持共产党的领导，坚持马列主义毛泽东思想这四项基本原则，是“实现四个现代化的根本前提”。</a:t>
            </a: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down)">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par>
                                <p:cTn id="27" presetID="53" presetClass="entr" presetSubtype="16"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500" fill="hold"/>
                                        <p:tgtEl>
                                          <p:spTgt spid="30"/>
                                        </p:tgtEl>
                                        <p:attrNameLst>
                                          <p:attrName>ppt_w</p:attrName>
                                        </p:attrNameLst>
                                      </p:cBhvr>
                                      <p:tavLst>
                                        <p:tav tm="0">
                                          <p:val>
                                            <p:fltVal val="0"/>
                                          </p:val>
                                        </p:tav>
                                        <p:tav tm="100000">
                                          <p:val>
                                            <p:strVal val="#ppt_w"/>
                                          </p:val>
                                        </p:tav>
                                      </p:tavLst>
                                    </p:anim>
                                    <p:anim calcmode="lin" valueType="num">
                                      <p:cBhvr>
                                        <p:cTn id="30" dur="500" fill="hold"/>
                                        <p:tgtEl>
                                          <p:spTgt spid="30"/>
                                        </p:tgtEl>
                                        <p:attrNameLst>
                                          <p:attrName>ppt_h</p:attrName>
                                        </p:attrNameLst>
                                      </p:cBhvr>
                                      <p:tavLst>
                                        <p:tav tm="0">
                                          <p:val>
                                            <p:fltVal val="0"/>
                                          </p:val>
                                        </p:tav>
                                        <p:tav tm="100000">
                                          <p:val>
                                            <p:strVal val="#ppt_h"/>
                                          </p:val>
                                        </p:tav>
                                      </p:tavLst>
                                    </p:anim>
                                    <p:animEffect transition="in" filter="fade">
                                      <p:cBhvr>
                                        <p:cTn id="31" dur="500"/>
                                        <p:tgtEl>
                                          <p:spTgt spid="30"/>
                                        </p:tgtEl>
                                      </p:cBhvr>
                                    </p:animEffect>
                                  </p:childTnLst>
                                </p:cTn>
                              </p:par>
                            </p:childTnLst>
                          </p:cTn>
                        </p:par>
                        <p:par>
                          <p:cTn id="32" fill="hold">
                            <p:stCondLst>
                              <p:cond delay="500"/>
                            </p:stCondLst>
                            <p:childTnLst>
                              <p:par>
                                <p:cTn id="33" presetID="42"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42" presetClass="entr" presetSubtype="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3"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4"/>
                </p:custDataLst>
              </p:nvPr>
            </p:nvPicPr>
            <p:blipFill>
              <a:blip r:embed="rId8" cstate="screen"/>
              <a:stretch>
                <a:fillRect/>
              </a:stretch>
            </p:blipFill>
            <p:spPr>
              <a:xfrm>
                <a:off x="5376427" y="1953018"/>
                <a:ext cx="1439146" cy="376854"/>
              </a:xfrm>
              <a:prstGeom prst="rect">
                <a:avLst/>
              </a:prstGeom>
            </p:spPr>
          </p:pic>
          <p:cxnSp>
            <p:nvCxnSpPr>
              <p:cNvPr id="44" name="PA-直接连接符 5"/>
              <p:cNvCxnSpPr/>
              <p:nvPr>
                <p:custDataLst>
                  <p:tags r:id="rId5"/>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6"/>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第三部分</a:t>
              </a:r>
            </a:p>
          </p:txBody>
        </p:sp>
        <p:pic>
          <p:nvPicPr>
            <p:cNvPr id="10" name="图片 9"/>
            <p:cNvPicPr>
              <a:picLocks noChangeAspect="1"/>
            </p:cNvPicPr>
            <p:nvPr/>
          </p:nvPicPr>
          <p:blipFill>
            <a:blip r:embed="rId9"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中国共产党在建设中国特色社会主义时期的历史</a:t>
            </a:r>
          </a:p>
        </p:txBody>
      </p:sp>
      <p:grpSp>
        <p:nvGrpSpPr>
          <p:cNvPr id="9" name="组合 8"/>
          <p:cNvGrpSpPr/>
          <p:nvPr/>
        </p:nvGrpSpPr>
        <p:grpSpPr>
          <a:xfrm>
            <a:off x="953998" y="2529340"/>
            <a:ext cx="6031002" cy="482600"/>
            <a:chOff x="953998" y="2732540"/>
            <a:chExt cx="6031002" cy="482600"/>
          </a:xfrm>
        </p:grpSpPr>
        <p:sp>
          <p:nvSpPr>
            <p:cNvPr id="18" name="矩形: 圆角 17"/>
            <p:cNvSpPr/>
            <p:nvPr/>
          </p:nvSpPr>
          <p:spPr>
            <a:xfrm>
              <a:off x="2109698" y="2732540"/>
              <a:ext cx="4875302" cy="4826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党的十二次全国代表大会</a:t>
              </a:r>
            </a:p>
          </p:txBody>
        </p:sp>
        <p:sp>
          <p:nvSpPr>
            <p:cNvPr id="26" name="矩形: 圆角 25"/>
            <p:cNvSpPr/>
            <p:nvPr/>
          </p:nvSpPr>
          <p:spPr>
            <a:xfrm>
              <a:off x="953998" y="2732540"/>
              <a:ext cx="1065302" cy="4826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宋体 Heavy" panose="02020900000000000000" pitchFamily="18" charset="-122"/>
                  <a:ea typeface="思源宋体 Heavy" panose="02020900000000000000" pitchFamily="18" charset="-122"/>
                </a:rPr>
                <a:t>01</a:t>
              </a: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sp>
        <p:nvSpPr>
          <p:cNvPr id="32" name="矩形 31"/>
          <p:cNvSpPr/>
          <p:nvPr>
            <p:custDataLst>
              <p:tags r:id="rId1"/>
            </p:custDataLst>
          </p:nvPr>
        </p:nvSpPr>
        <p:spPr>
          <a:xfrm>
            <a:off x="953998" y="3315456"/>
            <a:ext cx="6094502" cy="699550"/>
          </a:xfrm>
          <a:prstGeom prst="rect">
            <a:avLst/>
          </a:prstGeom>
          <a:noFill/>
        </p:spPr>
        <p:txBody>
          <a:bodyPr wrap="square" lIns="0" tIns="0" rIns="0" bIns="0" rtlCol="0" anchor="t" anchorCtr="0">
            <a:spAutoFit/>
          </a:bodyPr>
          <a:lstStyle/>
          <a:p>
            <a:pPr marR="0" lvl="0" algn="just" fontAlgn="auto">
              <a:lnSpc>
                <a:spcPct val="150000"/>
              </a:lnSpc>
              <a:spcBef>
                <a:spcPct val="20000"/>
              </a:spcBef>
              <a:spcAft>
                <a:spcPts val="0"/>
              </a:spcAft>
              <a:buClrTx/>
              <a:buSzTx/>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邓小平在大会开幕时提出：“把马克思主义的普遍真理同我国的具体实际结合起来，走自己的道路，建设有中国特色的社会主义</a:t>
            </a:r>
            <a:r>
              <a:rPr lang="zh-CN" altLang="en-US" sz="160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endPar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endParaRPr>
          </a:p>
        </p:txBody>
      </p:sp>
      <p:sp>
        <p:nvSpPr>
          <p:cNvPr id="33" name="矩形 32"/>
          <p:cNvSpPr/>
          <p:nvPr>
            <p:custDataLst>
              <p:tags r:id="rId2"/>
            </p:custDataLst>
          </p:nvPr>
        </p:nvSpPr>
        <p:spPr>
          <a:xfrm>
            <a:off x="953998" y="4434106"/>
            <a:ext cx="6094502" cy="1438214"/>
          </a:xfrm>
          <a:prstGeom prst="rect">
            <a:avLst/>
          </a:prstGeom>
          <a:noFill/>
        </p:spPr>
        <p:txBody>
          <a:bodyPr wrap="square" lIns="0" tIns="0" rIns="0" bIns="0" rtlCol="0" anchor="t" anchorCtr="0">
            <a:spAutoFit/>
          </a:bodyPr>
          <a:lstStyle/>
          <a:p>
            <a:pPr marR="0" lvl="0" algn="just" fontAlgn="auto">
              <a:lnSpc>
                <a:spcPct val="150000"/>
              </a:lnSpc>
              <a:spcBef>
                <a:spcPct val="20000"/>
              </a:spcBef>
              <a:spcAft>
                <a:spcPts val="0"/>
              </a:spcAft>
              <a:buClrTx/>
              <a:buSzTx/>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十二大的胜利召开，标志着党成功地实现了具有重大历史性意义的伟大转变。它开始把中国带入建设有中国特色的社会主义的新的政治轨道，并以全面开创社会主义现代化建设的新局面而永远载入史册。</a:t>
            </a:r>
          </a:p>
        </p:txBody>
      </p:sp>
      <p:sp>
        <p:nvSpPr>
          <p:cNvPr id="34" name="矩形 33"/>
          <p:cNvSpPr/>
          <p:nvPr>
            <p:custDataLst>
              <p:tags r:id="rId3"/>
            </p:custDataLst>
          </p:nvPr>
        </p:nvSpPr>
        <p:spPr>
          <a:xfrm>
            <a:off x="7480300" y="3432888"/>
            <a:ext cx="3632200" cy="2176878"/>
          </a:xfrm>
          <a:prstGeom prst="rect">
            <a:avLst/>
          </a:prstGeom>
          <a:noFill/>
        </p:spPr>
        <p:txBody>
          <a:bodyPr wrap="square" lIns="0" tIns="0" rIns="0" bIns="0" rtlCol="0" anchor="t" anchorCtr="0">
            <a:spAutoFit/>
          </a:bodyPr>
          <a:lstStyle/>
          <a:p>
            <a:pPr marR="0" lvl="0" algn="just" fontAlgn="auto">
              <a:lnSpc>
                <a:spcPct val="150000"/>
              </a:lnSpc>
              <a:spcBef>
                <a:spcPct val="20000"/>
              </a:spcBef>
              <a:spcAft>
                <a:spcPts val="0"/>
              </a:spcAft>
              <a:buClrTx/>
              <a:buSzTx/>
              <a:defRPr/>
            </a:pP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中国共产党章程</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的修改吸取了历次党章正反两方面的经验，彻底肃清了“左”的错误。首次提出“建设有中国特色的社会主义”这一崭新命题，首次明确规定党必须在宪法和法律范围内活动，首次把誓词写入党章。</a:t>
            </a: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2" grpId="0"/>
      <p:bldP spid="33" grpId="0"/>
      <p:bldP spid="3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3"/>
                </p:custDataLst>
              </p:nvPr>
            </p:nvPicPr>
            <p:blipFill>
              <a:blip r:embed="rId7" cstate="screen"/>
              <a:stretch>
                <a:fillRect/>
              </a:stretch>
            </p:blipFill>
            <p:spPr>
              <a:xfrm>
                <a:off x="5376427" y="1953018"/>
                <a:ext cx="1439146" cy="376854"/>
              </a:xfrm>
              <a:prstGeom prst="rect">
                <a:avLst/>
              </a:prstGeom>
            </p:spPr>
          </p:pic>
          <p:cxnSp>
            <p:nvCxnSpPr>
              <p:cNvPr id="44" name="PA-直接连接符 5"/>
              <p:cNvCxnSpPr/>
              <p:nvPr>
                <p:custDataLst>
                  <p:tags r:id="rId4"/>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5"/>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第三部分</a:t>
              </a:r>
            </a:p>
          </p:txBody>
        </p:sp>
        <p:pic>
          <p:nvPicPr>
            <p:cNvPr id="10" name="图片 9"/>
            <p:cNvPicPr>
              <a:picLocks noChangeAspect="1"/>
            </p:cNvPicPr>
            <p:nvPr/>
          </p:nvPicPr>
          <p:blipFill>
            <a:blip r:embed="rId8"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中国共产党在建设中国特色社会主义时期的历史</a:t>
            </a:r>
          </a:p>
        </p:txBody>
      </p:sp>
      <p:grpSp>
        <p:nvGrpSpPr>
          <p:cNvPr id="9" name="组合 8"/>
          <p:cNvGrpSpPr/>
          <p:nvPr/>
        </p:nvGrpSpPr>
        <p:grpSpPr>
          <a:xfrm>
            <a:off x="953998" y="2529340"/>
            <a:ext cx="5370602" cy="482600"/>
            <a:chOff x="953998" y="2732540"/>
            <a:chExt cx="5370602" cy="482600"/>
          </a:xfrm>
        </p:grpSpPr>
        <p:sp>
          <p:nvSpPr>
            <p:cNvPr id="18" name="矩形: 圆角 17"/>
            <p:cNvSpPr/>
            <p:nvPr/>
          </p:nvSpPr>
          <p:spPr>
            <a:xfrm>
              <a:off x="2109698" y="2732540"/>
              <a:ext cx="4214902" cy="4826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党的十三次全国代表大会</a:t>
              </a:r>
            </a:p>
          </p:txBody>
        </p:sp>
        <p:sp>
          <p:nvSpPr>
            <p:cNvPr id="26" name="矩形: 圆角 25"/>
            <p:cNvSpPr/>
            <p:nvPr/>
          </p:nvSpPr>
          <p:spPr>
            <a:xfrm>
              <a:off x="953998" y="2732540"/>
              <a:ext cx="1065302" cy="4826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宋体 Heavy" panose="02020900000000000000" pitchFamily="18" charset="-122"/>
                  <a:ea typeface="思源宋体 Heavy" panose="02020900000000000000" pitchFamily="18" charset="-122"/>
                </a:rPr>
                <a:t>02</a:t>
              </a: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sp>
        <p:nvSpPr>
          <p:cNvPr id="32" name="矩形 31"/>
          <p:cNvSpPr/>
          <p:nvPr>
            <p:custDataLst>
              <p:tags r:id="rId1"/>
            </p:custDataLst>
          </p:nvPr>
        </p:nvSpPr>
        <p:spPr>
          <a:xfrm>
            <a:off x="953998" y="3213856"/>
            <a:ext cx="5370602" cy="2644698"/>
          </a:xfrm>
          <a:prstGeom prst="rect">
            <a:avLst/>
          </a:prstGeom>
          <a:noFill/>
        </p:spPr>
        <p:txBody>
          <a:bodyPr wrap="square" lIns="0" tIns="0" rIns="0" bIns="0" rtlCol="0" anchor="t" anchorCtr="0">
            <a:spAutoFit/>
          </a:bodyPr>
          <a:lstStyle/>
          <a:p>
            <a:pPr marR="0" lvl="0" algn="just" fontAlgn="auto">
              <a:lnSpc>
                <a:spcPct val="150000"/>
              </a:lnSpc>
              <a:spcBef>
                <a:spcPct val="20000"/>
              </a:spcBef>
              <a:spcAft>
                <a:spcPts val="0"/>
              </a:spcAft>
              <a:buClrTx/>
              <a:buSzTx/>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会议主题是加快和深化改革。</a:t>
            </a:r>
          </a:p>
          <a:p>
            <a:pPr marR="0" lvl="0" algn="just" fontAlgn="auto">
              <a:lnSpc>
                <a:spcPct val="150000"/>
              </a:lnSpc>
              <a:spcBef>
                <a:spcPct val="20000"/>
              </a:spcBef>
              <a:spcAft>
                <a:spcPts val="0"/>
              </a:spcAft>
              <a:buClrTx/>
              <a:buSzTx/>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报告阐述了社会主义初级阶段理论，提出了党在社会主义初级阶段的“一个中心，两个基本点”的基本路线，制定了到下世纪中叶分三步走、实现现代化的发展战略，并提出了政治体制改革的任务。</a:t>
            </a:r>
          </a:p>
          <a:p>
            <a:pPr marR="0" lvl="0" algn="just" fontAlgn="auto">
              <a:lnSpc>
                <a:spcPct val="150000"/>
              </a:lnSpc>
              <a:spcBef>
                <a:spcPct val="20000"/>
              </a:spcBef>
              <a:spcAft>
                <a:spcPts val="0"/>
              </a:spcAft>
              <a:buClrTx/>
              <a:buSzTx/>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通过</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中国共产党党章部分条文修正案</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的决议，首次系统地阐明了社会主义初级阶段的理论。</a:t>
            </a:r>
          </a:p>
        </p:txBody>
      </p:sp>
      <p:grpSp>
        <p:nvGrpSpPr>
          <p:cNvPr id="25" name="组合 24"/>
          <p:cNvGrpSpPr/>
          <p:nvPr/>
        </p:nvGrpSpPr>
        <p:grpSpPr>
          <a:xfrm>
            <a:off x="6592798" y="2529340"/>
            <a:ext cx="4634002" cy="482600"/>
            <a:chOff x="953998" y="2732540"/>
            <a:chExt cx="4634002" cy="482600"/>
          </a:xfrm>
        </p:grpSpPr>
        <p:sp>
          <p:nvSpPr>
            <p:cNvPr id="27" name="矩形: 圆角 26"/>
            <p:cNvSpPr/>
            <p:nvPr/>
          </p:nvSpPr>
          <p:spPr>
            <a:xfrm>
              <a:off x="2109698" y="2732540"/>
              <a:ext cx="3478302" cy="4826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邓小平视察南方谈话</a:t>
              </a:r>
            </a:p>
          </p:txBody>
        </p:sp>
        <p:sp>
          <p:nvSpPr>
            <p:cNvPr id="28" name="矩形: 圆角 27"/>
            <p:cNvSpPr/>
            <p:nvPr/>
          </p:nvSpPr>
          <p:spPr>
            <a:xfrm>
              <a:off x="953998" y="2732540"/>
              <a:ext cx="1065302" cy="4826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宋体 Heavy" panose="02020900000000000000" pitchFamily="18" charset="-122"/>
                  <a:ea typeface="思源宋体 Heavy" panose="02020900000000000000" pitchFamily="18" charset="-122"/>
                </a:rPr>
                <a:t>03</a:t>
              </a: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sp>
        <p:nvSpPr>
          <p:cNvPr id="29" name="矩形 28"/>
          <p:cNvSpPr/>
          <p:nvPr>
            <p:custDataLst>
              <p:tags r:id="rId2"/>
            </p:custDataLst>
          </p:nvPr>
        </p:nvSpPr>
        <p:spPr>
          <a:xfrm>
            <a:off x="6605498" y="3340856"/>
            <a:ext cx="4608602" cy="2546210"/>
          </a:xfrm>
          <a:prstGeom prst="rect">
            <a:avLst/>
          </a:prstGeom>
          <a:noFill/>
        </p:spPr>
        <p:txBody>
          <a:bodyPr wrap="square" lIns="0" tIns="0" rIns="0" bIns="0" rtlCol="0" anchor="t" anchorCtr="0">
            <a:spAutoFit/>
          </a:bodyPr>
          <a:lstStyle/>
          <a:p>
            <a:pPr marR="0" lvl="0" algn="just" fontAlgn="auto">
              <a:lnSpc>
                <a:spcPct val="150000"/>
              </a:lnSpc>
              <a:spcBef>
                <a:spcPct val="20000"/>
              </a:spcBef>
              <a:spcAft>
                <a:spcPts val="0"/>
              </a:spcAft>
              <a:buClrTx/>
              <a:buSzTx/>
              <a:defRPr/>
            </a:pP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1992</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年月</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18</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日至</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2</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21</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日，邓小平先后赴武昌、深圳、珠海和上海等地视察，沿途发表了重要谈话。邓小平视察南方的重要谈话进一步阐明了改革开放的重大意义，阐述了建立社会主义市场经济的理论基本原则，这对我国的改革开放和社会主义现代化建设，对开好党的十四大，都具有重大而深远的意义。</a:t>
            </a: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2"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1"/>
                </p:custDataLst>
              </p:nvPr>
            </p:nvPicPr>
            <p:blipFill>
              <a:blip r:embed="rId5" cstate="screen"/>
              <a:stretch>
                <a:fillRect/>
              </a:stretch>
            </p:blipFill>
            <p:spPr>
              <a:xfrm>
                <a:off x="5376427" y="1953018"/>
                <a:ext cx="1439146" cy="376854"/>
              </a:xfrm>
              <a:prstGeom prst="rect">
                <a:avLst/>
              </a:prstGeom>
            </p:spPr>
          </p:pic>
          <p:cxnSp>
            <p:nvCxnSpPr>
              <p:cNvPr id="44" name="PA-直接连接符 5"/>
              <p:cNvCxnSpPr/>
              <p:nvPr>
                <p:custDataLst>
                  <p:tags r:id="rId2"/>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3"/>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第一部分</a:t>
              </a:r>
            </a:p>
          </p:txBody>
        </p:sp>
        <p:pic>
          <p:nvPicPr>
            <p:cNvPr id="10" name="图片 9"/>
            <p:cNvPicPr>
              <a:picLocks noChangeAspect="1"/>
            </p:cNvPicPr>
            <p:nvPr/>
          </p:nvPicPr>
          <p:blipFill>
            <a:blip r:embed="rId6" cstate="screen"/>
            <a:stretch>
              <a:fillRect/>
            </a:stretch>
          </p:blipFill>
          <p:spPr>
            <a:xfrm>
              <a:off x="439541" y="336933"/>
              <a:ext cx="541748" cy="541748"/>
            </a:xfrm>
            <a:prstGeom prst="rect">
              <a:avLst/>
            </a:prstGeom>
          </p:spPr>
        </p:pic>
      </p:grpSp>
      <p:sp>
        <p:nvSpPr>
          <p:cNvPr id="35" name="文本框 8"/>
          <p:cNvSpPr txBox="1"/>
          <p:nvPr/>
        </p:nvSpPr>
        <p:spPr>
          <a:xfrm>
            <a:off x="2249980" y="1601960"/>
            <a:ext cx="7692040" cy="492394"/>
          </a:xfrm>
          <a:prstGeom prst="rect">
            <a:avLst/>
          </a:prstGeom>
          <a:noFill/>
        </p:spPr>
        <p:txBody>
          <a:bodyPr wrap="square" lIns="121873" tIns="60936" rIns="121873" bIns="60936">
            <a:spAutoFit/>
          </a:bodyPr>
          <a:lstStyle>
            <a:defPPr>
              <a:defRPr lang="zh-CN"/>
            </a:defPPr>
            <a:lvl1pPr lvl="0" algn="ctr">
              <a:defRPr sz="2400" kern="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defRPr>
            </a:lvl1pPr>
          </a:lstStyle>
          <a:p>
            <a:r>
              <a:rPr lang="zh-CN" altLang="en-US" dirty="0">
                <a:sym typeface="Arial" panose="020B0604020202020204" pitchFamily="34" charset="0"/>
              </a:rPr>
              <a:t>中国共产党建立的背景和经过</a:t>
            </a:r>
          </a:p>
        </p:txBody>
      </p:sp>
      <p:grpSp>
        <p:nvGrpSpPr>
          <p:cNvPr id="16" name="组合 15"/>
          <p:cNvGrpSpPr/>
          <p:nvPr/>
        </p:nvGrpSpPr>
        <p:grpSpPr>
          <a:xfrm>
            <a:off x="905624" y="2722866"/>
            <a:ext cx="3719031" cy="2895600"/>
            <a:chOff x="-2881240" y="-8953500"/>
            <a:chExt cx="3719031" cy="2895600"/>
          </a:xfrm>
        </p:grpSpPr>
        <p:sp>
          <p:nvSpPr>
            <p:cNvPr id="36" name="椭圆 35"/>
            <p:cNvSpPr/>
            <p:nvPr/>
          </p:nvSpPr>
          <p:spPr>
            <a:xfrm rot="5400000">
              <a:off x="-2057809" y="-8953500"/>
              <a:ext cx="2895600" cy="2895600"/>
            </a:xfrm>
            <a:prstGeom prst="ellipse">
              <a:avLst/>
            </a:prstGeom>
            <a:gradFill>
              <a:gsLst>
                <a:gs pos="100000">
                  <a:srgbClr val="E83D32">
                    <a:alpha val="0"/>
                  </a:srgbClr>
                </a:gs>
                <a:gs pos="39000">
                  <a:srgbClr val="E83D32">
                    <a:alpha val="3000"/>
                  </a:srgbClr>
                </a:gs>
              </a:gsLst>
              <a:lin ang="5400000" scaled="0"/>
            </a:gradFill>
            <a:ln>
              <a:gradFill>
                <a:gsLst>
                  <a:gs pos="0">
                    <a:srgbClr val="940000"/>
                  </a:gs>
                  <a:gs pos="100000">
                    <a:srgbClr val="E83D3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514884" y="-8410575"/>
              <a:ext cx="1809750" cy="180975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建立的背景</a:t>
              </a:r>
            </a:p>
          </p:txBody>
        </p:sp>
        <p:sp>
          <p:nvSpPr>
            <p:cNvPr id="61" name="椭圆 60"/>
            <p:cNvSpPr/>
            <p:nvPr/>
          </p:nvSpPr>
          <p:spPr>
            <a:xfrm>
              <a:off x="-2881240" y="-8030324"/>
              <a:ext cx="1049248" cy="1049248"/>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sp>
        <p:nvSpPr>
          <p:cNvPr id="18" name="椭圆 17"/>
          <p:cNvSpPr/>
          <p:nvPr/>
        </p:nvSpPr>
        <p:spPr>
          <a:xfrm>
            <a:off x="3748356" y="2751443"/>
            <a:ext cx="352424" cy="352422"/>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思源宋体 Heavy" panose="02020900000000000000" pitchFamily="18" charset="-122"/>
                <a:ea typeface="思源宋体 Heavy" panose="02020900000000000000" pitchFamily="18" charset="-122"/>
              </a:rPr>
              <a:t>1</a:t>
            </a:r>
            <a:endParaRPr lang="zh-CN" altLang="en-US" dirty="0">
              <a:solidFill>
                <a:schemeClr val="bg1"/>
              </a:solidFill>
              <a:latin typeface="思源宋体 Heavy" panose="02020900000000000000" pitchFamily="18" charset="-122"/>
              <a:ea typeface="思源宋体 Heavy" panose="02020900000000000000" pitchFamily="18" charset="-122"/>
            </a:endParaRPr>
          </a:p>
        </p:txBody>
      </p:sp>
      <p:sp>
        <p:nvSpPr>
          <p:cNvPr id="40" name="椭圆 39"/>
          <p:cNvSpPr/>
          <p:nvPr/>
        </p:nvSpPr>
        <p:spPr>
          <a:xfrm>
            <a:off x="4443681" y="3994455"/>
            <a:ext cx="352424" cy="352422"/>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思源宋体 Heavy" panose="02020900000000000000" pitchFamily="18" charset="-122"/>
                <a:ea typeface="思源宋体 Heavy" panose="02020900000000000000" pitchFamily="18" charset="-122"/>
              </a:rPr>
              <a:t>3</a:t>
            </a:r>
            <a:endParaRPr lang="zh-CN" altLang="en-US" dirty="0">
              <a:solidFill>
                <a:schemeClr val="bg1"/>
              </a:solidFill>
              <a:latin typeface="思源宋体 Heavy" panose="02020900000000000000" pitchFamily="18" charset="-122"/>
              <a:ea typeface="思源宋体 Heavy" panose="02020900000000000000" pitchFamily="18" charset="-122"/>
            </a:endParaRPr>
          </a:p>
        </p:txBody>
      </p:sp>
      <p:sp>
        <p:nvSpPr>
          <p:cNvPr id="54" name="椭圆 53"/>
          <p:cNvSpPr/>
          <p:nvPr/>
        </p:nvSpPr>
        <p:spPr>
          <a:xfrm>
            <a:off x="4319856" y="3372949"/>
            <a:ext cx="352424" cy="352422"/>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思源宋体 Heavy" panose="02020900000000000000" pitchFamily="18" charset="-122"/>
                <a:ea typeface="思源宋体 Heavy" panose="02020900000000000000" pitchFamily="18" charset="-122"/>
              </a:rPr>
              <a:t>2</a:t>
            </a:r>
            <a:endParaRPr lang="zh-CN" altLang="en-US" dirty="0">
              <a:solidFill>
                <a:schemeClr val="bg1"/>
              </a:solidFill>
              <a:latin typeface="思源宋体 Heavy" panose="02020900000000000000" pitchFamily="18" charset="-122"/>
              <a:ea typeface="思源宋体 Heavy" panose="02020900000000000000" pitchFamily="18" charset="-122"/>
            </a:endParaRPr>
          </a:p>
        </p:txBody>
      </p:sp>
      <p:sp>
        <p:nvSpPr>
          <p:cNvPr id="55" name="椭圆 54"/>
          <p:cNvSpPr/>
          <p:nvPr/>
        </p:nvSpPr>
        <p:spPr>
          <a:xfrm>
            <a:off x="4319856" y="4615961"/>
            <a:ext cx="352424" cy="352422"/>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思源宋体 Heavy" panose="02020900000000000000" pitchFamily="18" charset="-122"/>
                <a:ea typeface="思源宋体 Heavy" panose="02020900000000000000" pitchFamily="18" charset="-122"/>
              </a:rPr>
              <a:t>4</a:t>
            </a:r>
            <a:endParaRPr lang="zh-CN" altLang="en-US" dirty="0">
              <a:solidFill>
                <a:schemeClr val="bg1"/>
              </a:solidFill>
              <a:latin typeface="思源宋体 Heavy" panose="02020900000000000000" pitchFamily="18" charset="-122"/>
              <a:ea typeface="思源宋体 Heavy" panose="02020900000000000000" pitchFamily="18" charset="-122"/>
            </a:endParaRPr>
          </a:p>
        </p:txBody>
      </p:sp>
      <p:sp>
        <p:nvSpPr>
          <p:cNvPr id="56" name="椭圆 55"/>
          <p:cNvSpPr/>
          <p:nvPr/>
        </p:nvSpPr>
        <p:spPr>
          <a:xfrm>
            <a:off x="3748356" y="5237468"/>
            <a:ext cx="352424" cy="352422"/>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思源宋体 Heavy" panose="02020900000000000000" pitchFamily="18" charset="-122"/>
                <a:ea typeface="思源宋体 Heavy" panose="02020900000000000000" pitchFamily="18" charset="-122"/>
              </a:rPr>
              <a:t>5</a:t>
            </a:r>
            <a:endParaRPr lang="zh-CN" altLang="en-US" dirty="0">
              <a:solidFill>
                <a:schemeClr val="bg1"/>
              </a:solidFill>
              <a:latin typeface="思源宋体 Heavy" panose="02020900000000000000" pitchFamily="18" charset="-122"/>
              <a:ea typeface="思源宋体 Heavy" panose="02020900000000000000" pitchFamily="18" charset="-122"/>
            </a:endParaRPr>
          </a:p>
        </p:txBody>
      </p:sp>
      <p:sp>
        <p:nvSpPr>
          <p:cNvPr id="21" name="矩形: 圆角 20"/>
          <p:cNvSpPr/>
          <p:nvPr/>
        </p:nvSpPr>
        <p:spPr>
          <a:xfrm>
            <a:off x="4984121" y="2627616"/>
            <a:ext cx="6471564" cy="533400"/>
          </a:xfrm>
          <a:prstGeom prst="roundRect">
            <a:avLst>
              <a:gd name="adj" fmla="val 5000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sz="1600">
                <a:solidFill>
                  <a:schemeClr val="tx1">
                    <a:lumMod val="65000"/>
                    <a:lumOff val="35000"/>
                  </a:schemeClr>
                </a:solidFill>
                <a:latin typeface="思源黑体 Regular" panose="020B0500000000000000" pitchFamily="34" charset="-122"/>
                <a:ea typeface="思源黑体 Regular" panose="020B0500000000000000" pitchFamily="34" charset="-122"/>
              </a:rPr>
              <a:t>中国旧民主主义革命失败</a:t>
            </a:r>
            <a:r>
              <a:rPr lang="en-US" altLang="zh-CN" sz="1600">
                <a:solidFill>
                  <a:schemeClr val="tx1">
                    <a:lumMod val="65000"/>
                    <a:lumOff val="35000"/>
                  </a:schemeClr>
                </a:solidFill>
                <a:latin typeface="思源黑体 Regular" panose="020B0500000000000000" pitchFamily="34" charset="-122"/>
                <a:ea typeface="思源黑体 Regular" panose="020B0500000000000000" pitchFamily="34" charset="-122"/>
              </a:rPr>
              <a:t>,</a:t>
            </a:r>
            <a:r>
              <a:rPr lang="zh-CN" altLang="en-US" sz="1600">
                <a:solidFill>
                  <a:schemeClr val="tx1">
                    <a:lumMod val="65000"/>
                    <a:lumOff val="35000"/>
                  </a:schemeClr>
                </a:solidFill>
                <a:latin typeface="思源黑体 Regular" panose="020B0500000000000000" pitchFamily="34" charset="-122"/>
                <a:ea typeface="思源黑体 Regular" panose="020B0500000000000000" pitchFamily="34" charset="-122"/>
              </a:rPr>
              <a:t>中国一步一步沦为半殖民地半封建国家</a:t>
            </a:r>
            <a:endPar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endParaRPr>
          </a:p>
        </p:txBody>
      </p:sp>
      <p:sp>
        <p:nvSpPr>
          <p:cNvPr id="57" name="矩形: 圆角 56"/>
          <p:cNvSpPr/>
          <p:nvPr/>
        </p:nvSpPr>
        <p:spPr>
          <a:xfrm>
            <a:off x="4984121" y="3265791"/>
            <a:ext cx="6471564" cy="533400"/>
          </a:xfrm>
          <a:prstGeom prst="roundRect">
            <a:avLst>
              <a:gd name="adj" fmla="val 5000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rPr>
              <a:t>工人运动的发展，无产阶级的成长壮大</a:t>
            </a:r>
          </a:p>
        </p:txBody>
      </p:sp>
      <p:sp>
        <p:nvSpPr>
          <p:cNvPr id="58" name="矩形: 圆角 57"/>
          <p:cNvSpPr/>
          <p:nvPr/>
        </p:nvSpPr>
        <p:spPr>
          <a:xfrm>
            <a:off x="4984121" y="3903966"/>
            <a:ext cx="6471564" cy="533400"/>
          </a:xfrm>
          <a:prstGeom prst="roundRect">
            <a:avLst>
              <a:gd name="adj" fmla="val 5000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sz="1600">
                <a:solidFill>
                  <a:schemeClr val="tx1">
                    <a:lumMod val="65000"/>
                    <a:lumOff val="35000"/>
                  </a:schemeClr>
                </a:solidFill>
                <a:latin typeface="思源黑体 Regular" panose="020B0500000000000000" pitchFamily="34" charset="-122"/>
                <a:ea typeface="思源黑体 Regular" panose="020B0500000000000000" pitchFamily="34" charset="-122"/>
              </a:rPr>
              <a:t>新文化运动的兴起，马克思主义的初步传播</a:t>
            </a:r>
            <a:endPar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endParaRPr>
          </a:p>
        </p:txBody>
      </p:sp>
      <p:sp>
        <p:nvSpPr>
          <p:cNvPr id="59" name="矩形: 圆角 58"/>
          <p:cNvSpPr/>
          <p:nvPr/>
        </p:nvSpPr>
        <p:spPr>
          <a:xfrm>
            <a:off x="4984121" y="4542141"/>
            <a:ext cx="6471564" cy="533400"/>
          </a:xfrm>
          <a:prstGeom prst="roundRect">
            <a:avLst>
              <a:gd name="adj" fmla="val 5000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sz="1600">
                <a:solidFill>
                  <a:schemeClr val="tx1">
                    <a:lumMod val="65000"/>
                    <a:lumOff val="35000"/>
                  </a:schemeClr>
                </a:solidFill>
                <a:latin typeface="思源黑体 Regular" panose="020B0500000000000000" pitchFamily="34" charset="-122"/>
                <a:ea typeface="思源黑体 Regular" panose="020B0500000000000000" pitchFamily="34" charset="-122"/>
              </a:rPr>
              <a:t>五四运动爆发和中国工人阶级登上政治舞台</a:t>
            </a:r>
            <a:endPar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endParaRPr>
          </a:p>
        </p:txBody>
      </p:sp>
      <p:sp>
        <p:nvSpPr>
          <p:cNvPr id="60" name="矩形: 圆角 59"/>
          <p:cNvSpPr/>
          <p:nvPr/>
        </p:nvSpPr>
        <p:spPr>
          <a:xfrm>
            <a:off x="4984121" y="5180316"/>
            <a:ext cx="6471564" cy="533400"/>
          </a:xfrm>
          <a:prstGeom prst="roundRect">
            <a:avLst>
              <a:gd name="adj" fmla="val 5000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sz="1600">
                <a:solidFill>
                  <a:schemeClr val="tx1">
                    <a:lumMod val="65000"/>
                    <a:lumOff val="35000"/>
                  </a:schemeClr>
                </a:solidFill>
                <a:latin typeface="思源黑体 Regular" panose="020B0500000000000000" pitchFamily="34" charset="-122"/>
                <a:ea typeface="思源黑体 Regular" panose="020B0500000000000000" pitchFamily="34" charset="-122"/>
              </a:rPr>
              <a:t>马克思列宁主义的广泛传播</a:t>
            </a:r>
            <a:r>
              <a:rPr lang="en-US" altLang="zh-CN" sz="1600">
                <a:solidFill>
                  <a:schemeClr val="tx1">
                    <a:lumMod val="65000"/>
                    <a:lumOff val="35000"/>
                  </a:schemeClr>
                </a:solidFill>
                <a:latin typeface="思源黑体 Regular" panose="020B0500000000000000" pitchFamily="34" charset="-122"/>
                <a:ea typeface="思源黑体 Regular" panose="020B0500000000000000" pitchFamily="34" charset="-122"/>
              </a:rPr>
              <a:t>,</a:t>
            </a:r>
            <a:r>
              <a:rPr lang="zh-CN" altLang="en-US" sz="1600">
                <a:solidFill>
                  <a:schemeClr val="tx1">
                    <a:lumMod val="65000"/>
                    <a:lumOff val="35000"/>
                  </a:schemeClr>
                </a:solidFill>
                <a:latin typeface="思源黑体 Regular" panose="020B0500000000000000" pitchFamily="34" charset="-122"/>
                <a:ea typeface="思源黑体 Regular" panose="020B0500000000000000" pitchFamily="34" charset="-122"/>
              </a:rPr>
              <a:t>早期共产主义组织的建立</a:t>
            </a:r>
            <a:endPar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endParaRPr>
          </a:p>
        </p:txBody>
      </p:sp>
      <p:pic>
        <p:nvPicPr>
          <p:cNvPr id="62" name="图片 61"/>
          <p:cNvPicPr>
            <a:picLocks noChangeAspect="1"/>
          </p:cNvPicPr>
          <p:nvPr/>
        </p:nvPicPr>
        <p:blipFill>
          <a:blip r:embed="rId7" cstate="screen"/>
          <a:stretch>
            <a:fillRect/>
          </a:stretch>
        </p:blipFill>
        <p:spPr>
          <a:xfrm>
            <a:off x="949602" y="3656386"/>
            <a:ext cx="961392" cy="9613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1000" fill="hold"/>
                                        <p:tgtEl>
                                          <p:spTgt spid="18"/>
                                        </p:tgtEl>
                                        <p:attrNameLst>
                                          <p:attrName>ppt_w</p:attrName>
                                        </p:attrNameLst>
                                      </p:cBhvr>
                                      <p:tavLst>
                                        <p:tav tm="0">
                                          <p:val>
                                            <p:fltVal val="0"/>
                                          </p:val>
                                        </p:tav>
                                        <p:tav tm="100000">
                                          <p:val>
                                            <p:strVal val="#ppt_w"/>
                                          </p:val>
                                        </p:tav>
                                      </p:tavLst>
                                    </p:anim>
                                    <p:anim calcmode="lin" valueType="num">
                                      <p:cBhvr>
                                        <p:cTn id="19" dur="1000" fill="hold"/>
                                        <p:tgtEl>
                                          <p:spTgt spid="18"/>
                                        </p:tgtEl>
                                        <p:attrNameLst>
                                          <p:attrName>ppt_h</p:attrName>
                                        </p:attrNameLst>
                                      </p:cBhvr>
                                      <p:tavLst>
                                        <p:tav tm="0">
                                          <p:val>
                                            <p:fltVal val="0"/>
                                          </p:val>
                                        </p:tav>
                                        <p:tav tm="100000">
                                          <p:val>
                                            <p:strVal val="#ppt_h"/>
                                          </p:val>
                                        </p:tav>
                                      </p:tavLst>
                                    </p:anim>
                                    <p:anim calcmode="lin" valueType="num">
                                      <p:cBhvr>
                                        <p:cTn id="20" dur="1000" fill="hold"/>
                                        <p:tgtEl>
                                          <p:spTgt spid="18"/>
                                        </p:tgtEl>
                                        <p:attrNameLst>
                                          <p:attrName>style.rotation</p:attrName>
                                        </p:attrNameLst>
                                      </p:cBhvr>
                                      <p:tavLst>
                                        <p:tav tm="0">
                                          <p:val>
                                            <p:fltVal val="90"/>
                                          </p:val>
                                        </p:tav>
                                        <p:tav tm="100000">
                                          <p:val>
                                            <p:fltVal val="0"/>
                                          </p:val>
                                        </p:tav>
                                      </p:tavLst>
                                    </p:anim>
                                    <p:animEffect transition="in" filter="fade">
                                      <p:cBhvr>
                                        <p:cTn id="21" dur="1000"/>
                                        <p:tgtEl>
                                          <p:spTgt spid="18"/>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p:cTn id="30" dur="1000" fill="hold"/>
                                        <p:tgtEl>
                                          <p:spTgt spid="54"/>
                                        </p:tgtEl>
                                        <p:attrNameLst>
                                          <p:attrName>ppt_w</p:attrName>
                                        </p:attrNameLst>
                                      </p:cBhvr>
                                      <p:tavLst>
                                        <p:tav tm="0">
                                          <p:val>
                                            <p:fltVal val="0"/>
                                          </p:val>
                                        </p:tav>
                                        <p:tav tm="100000">
                                          <p:val>
                                            <p:strVal val="#ppt_w"/>
                                          </p:val>
                                        </p:tav>
                                      </p:tavLst>
                                    </p:anim>
                                    <p:anim calcmode="lin" valueType="num">
                                      <p:cBhvr>
                                        <p:cTn id="31" dur="1000" fill="hold"/>
                                        <p:tgtEl>
                                          <p:spTgt spid="54"/>
                                        </p:tgtEl>
                                        <p:attrNameLst>
                                          <p:attrName>ppt_h</p:attrName>
                                        </p:attrNameLst>
                                      </p:cBhvr>
                                      <p:tavLst>
                                        <p:tav tm="0">
                                          <p:val>
                                            <p:fltVal val="0"/>
                                          </p:val>
                                        </p:tav>
                                        <p:tav tm="100000">
                                          <p:val>
                                            <p:strVal val="#ppt_h"/>
                                          </p:val>
                                        </p:tav>
                                      </p:tavLst>
                                    </p:anim>
                                    <p:anim calcmode="lin" valueType="num">
                                      <p:cBhvr>
                                        <p:cTn id="32" dur="1000" fill="hold"/>
                                        <p:tgtEl>
                                          <p:spTgt spid="54"/>
                                        </p:tgtEl>
                                        <p:attrNameLst>
                                          <p:attrName>style.rotation</p:attrName>
                                        </p:attrNameLst>
                                      </p:cBhvr>
                                      <p:tavLst>
                                        <p:tav tm="0">
                                          <p:val>
                                            <p:fltVal val="90"/>
                                          </p:val>
                                        </p:tav>
                                        <p:tav tm="100000">
                                          <p:val>
                                            <p:fltVal val="0"/>
                                          </p:val>
                                        </p:tav>
                                      </p:tavLst>
                                    </p:anim>
                                    <p:animEffect transition="in" filter="fade">
                                      <p:cBhvr>
                                        <p:cTn id="33" dur="1000"/>
                                        <p:tgtEl>
                                          <p:spTgt spid="54"/>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1000" fill="hold"/>
                                        <p:tgtEl>
                                          <p:spTgt spid="55"/>
                                        </p:tgtEl>
                                        <p:attrNameLst>
                                          <p:attrName>ppt_w</p:attrName>
                                        </p:attrNameLst>
                                      </p:cBhvr>
                                      <p:tavLst>
                                        <p:tav tm="0">
                                          <p:val>
                                            <p:fltVal val="0"/>
                                          </p:val>
                                        </p:tav>
                                        <p:tav tm="100000">
                                          <p:val>
                                            <p:strVal val="#ppt_w"/>
                                          </p:val>
                                        </p:tav>
                                      </p:tavLst>
                                    </p:anim>
                                    <p:anim calcmode="lin" valueType="num">
                                      <p:cBhvr>
                                        <p:cTn id="37" dur="1000" fill="hold"/>
                                        <p:tgtEl>
                                          <p:spTgt spid="55"/>
                                        </p:tgtEl>
                                        <p:attrNameLst>
                                          <p:attrName>ppt_h</p:attrName>
                                        </p:attrNameLst>
                                      </p:cBhvr>
                                      <p:tavLst>
                                        <p:tav tm="0">
                                          <p:val>
                                            <p:fltVal val="0"/>
                                          </p:val>
                                        </p:tav>
                                        <p:tav tm="100000">
                                          <p:val>
                                            <p:strVal val="#ppt_h"/>
                                          </p:val>
                                        </p:tav>
                                      </p:tavLst>
                                    </p:anim>
                                    <p:anim calcmode="lin" valueType="num">
                                      <p:cBhvr>
                                        <p:cTn id="38" dur="1000" fill="hold"/>
                                        <p:tgtEl>
                                          <p:spTgt spid="55"/>
                                        </p:tgtEl>
                                        <p:attrNameLst>
                                          <p:attrName>style.rotation</p:attrName>
                                        </p:attrNameLst>
                                      </p:cBhvr>
                                      <p:tavLst>
                                        <p:tav tm="0">
                                          <p:val>
                                            <p:fltVal val="90"/>
                                          </p:val>
                                        </p:tav>
                                        <p:tav tm="100000">
                                          <p:val>
                                            <p:fltVal val="0"/>
                                          </p:val>
                                        </p:tav>
                                      </p:tavLst>
                                    </p:anim>
                                    <p:animEffect transition="in" filter="fade">
                                      <p:cBhvr>
                                        <p:cTn id="39" dur="1000"/>
                                        <p:tgtEl>
                                          <p:spTgt spid="55"/>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1000" fill="hold"/>
                                        <p:tgtEl>
                                          <p:spTgt spid="56"/>
                                        </p:tgtEl>
                                        <p:attrNameLst>
                                          <p:attrName>ppt_w</p:attrName>
                                        </p:attrNameLst>
                                      </p:cBhvr>
                                      <p:tavLst>
                                        <p:tav tm="0">
                                          <p:val>
                                            <p:fltVal val="0"/>
                                          </p:val>
                                        </p:tav>
                                        <p:tav tm="100000">
                                          <p:val>
                                            <p:strVal val="#ppt_w"/>
                                          </p:val>
                                        </p:tav>
                                      </p:tavLst>
                                    </p:anim>
                                    <p:anim calcmode="lin" valueType="num">
                                      <p:cBhvr>
                                        <p:cTn id="43" dur="1000" fill="hold"/>
                                        <p:tgtEl>
                                          <p:spTgt spid="56"/>
                                        </p:tgtEl>
                                        <p:attrNameLst>
                                          <p:attrName>ppt_h</p:attrName>
                                        </p:attrNameLst>
                                      </p:cBhvr>
                                      <p:tavLst>
                                        <p:tav tm="0">
                                          <p:val>
                                            <p:fltVal val="0"/>
                                          </p:val>
                                        </p:tav>
                                        <p:tav tm="100000">
                                          <p:val>
                                            <p:strVal val="#ppt_h"/>
                                          </p:val>
                                        </p:tav>
                                      </p:tavLst>
                                    </p:anim>
                                    <p:anim calcmode="lin" valueType="num">
                                      <p:cBhvr>
                                        <p:cTn id="44" dur="1000" fill="hold"/>
                                        <p:tgtEl>
                                          <p:spTgt spid="56"/>
                                        </p:tgtEl>
                                        <p:attrNameLst>
                                          <p:attrName>style.rotation</p:attrName>
                                        </p:attrNameLst>
                                      </p:cBhvr>
                                      <p:tavLst>
                                        <p:tav tm="0">
                                          <p:val>
                                            <p:fltVal val="90"/>
                                          </p:val>
                                        </p:tav>
                                        <p:tav tm="100000">
                                          <p:val>
                                            <p:fltVal val="0"/>
                                          </p:val>
                                        </p:tav>
                                      </p:tavLst>
                                    </p:anim>
                                    <p:animEffect transition="in" filter="fade">
                                      <p:cBhvr>
                                        <p:cTn id="45" dur="1000"/>
                                        <p:tgtEl>
                                          <p:spTgt spid="56"/>
                                        </p:tgtEl>
                                      </p:cBhvr>
                                    </p:animEffect>
                                  </p:childTnLst>
                                </p:cTn>
                              </p:par>
                              <p:par>
                                <p:cTn id="46" presetID="31" presetClass="entr" presetSubtype="0" fill="hold" nodeType="with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1000" fill="hold"/>
                                        <p:tgtEl>
                                          <p:spTgt spid="62"/>
                                        </p:tgtEl>
                                        <p:attrNameLst>
                                          <p:attrName>ppt_w</p:attrName>
                                        </p:attrNameLst>
                                      </p:cBhvr>
                                      <p:tavLst>
                                        <p:tav tm="0">
                                          <p:val>
                                            <p:fltVal val="0"/>
                                          </p:val>
                                        </p:tav>
                                        <p:tav tm="100000">
                                          <p:val>
                                            <p:strVal val="#ppt_w"/>
                                          </p:val>
                                        </p:tav>
                                      </p:tavLst>
                                    </p:anim>
                                    <p:anim calcmode="lin" valueType="num">
                                      <p:cBhvr>
                                        <p:cTn id="49" dur="1000" fill="hold"/>
                                        <p:tgtEl>
                                          <p:spTgt spid="62"/>
                                        </p:tgtEl>
                                        <p:attrNameLst>
                                          <p:attrName>ppt_h</p:attrName>
                                        </p:attrNameLst>
                                      </p:cBhvr>
                                      <p:tavLst>
                                        <p:tav tm="0">
                                          <p:val>
                                            <p:fltVal val="0"/>
                                          </p:val>
                                        </p:tav>
                                        <p:tav tm="100000">
                                          <p:val>
                                            <p:strVal val="#ppt_h"/>
                                          </p:val>
                                        </p:tav>
                                      </p:tavLst>
                                    </p:anim>
                                    <p:anim calcmode="lin" valueType="num">
                                      <p:cBhvr>
                                        <p:cTn id="50" dur="1000" fill="hold"/>
                                        <p:tgtEl>
                                          <p:spTgt spid="62"/>
                                        </p:tgtEl>
                                        <p:attrNameLst>
                                          <p:attrName>style.rotation</p:attrName>
                                        </p:attrNameLst>
                                      </p:cBhvr>
                                      <p:tavLst>
                                        <p:tav tm="0">
                                          <p:val>
                                            <p:fltVal val="90"/>
                                          </p:val>
                                        </p:tav>
                                        <p:tav tm="100000">
                                          <p:val>
                                            <p:fltVal val="0"/>
                                          </p:val>
                                        </p:tav>
                                      </p:tavLst>
                                    </p:anim>
                                    <p:animEffect transition="in" filter="fade">
                                      <p:cBhvr>
                                        <p:cTn id="51" dur="1000"/>
                                        <p:tgtEl>
                                          <p:spTgt spid="62"/>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2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2500"/>
                            </p:stCondLst>
                            <p:childTnLst>
                              <p:par>
                                <p:cTn id="65" presetID="22" presetClass="entr" presetSubtype="8"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left)">
                                      <p:cBhvr>
                                        <p:cTn id="67" dur="500"/>
                                        <p:tgtEl>
                                          <p:spTgt spid="59"/>
                                        </p:tgtEl>
                                      </p:cBhvr>
                                    </p:animEffect>
                                  </p:childTnLst>
                                </p:cTn>
                              </p:par>
                            </p:childTnLst>
                          </p:cTn>
                        </p:par>
                        <p:par>
                          <p:cTn id="68" fill="hold">
                            <p:stCondLst>
                              <p:cond delay="3000"/>
                            </p:stCondLst>
                            <p:childTnLst>
                              <p:par>
                                <p:cTn id="69" presetID="22" presetClass="entr" presetSubtype="8"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wipe(left)">
                                      <p:cBhvr>
                                        <p:cTn id="7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8" grpId="0" animBg="1"/>
      <p:bldP spid="40" grpId="0" animBg="1"/>
      <p:bldP spid="54" grpId="0" animBg="1"/>
      <p:bldP spid="55" grpId="0" animBg="1"/>
      <p:bldP spid="56" grpId="0" animBg="1"/>
      <p:bldP spid="21" grpId="0" animBg="1"/>
      <p:bldP spid="57" grpId="0" animBg="1"/>
      <p:bldP spid="58" grpId="0" animBg="1"/>
      <p:bldP spid="59" grpId="0" animBg="1"/>
      <p:bldP spid="6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2"/>
                </p:custDataLst>
              </p:nvPr>
            </p:nvPicPr>
            <p:blipFill>
              <a:blip r:embed="rId6" cstate="screen"/>
              <a:stretch>
                <a:fillRect/>
              </a:stretch>
            </p:blipFill>
            <p:spPr>
              <a:xfrm>
                <a:off x="5376427" y="1953018"/>
                <a:ext cx="1439146" cy="376854"/>
              </a:xfrm>
              <a:prstGeom prst="rect">
                <a:avLst/>
              </a:prstGeom>
            </p:spPr>
          </p:pic>
          <p:cxnSp>
            <p:nvCxnSpPr>
              <p:cNvPr id="44" name="PA-直接连接符 5"/>
              <p:cNvCxnSpPr/>
              <p:nvPr>
                <p:custDataLst>
                  <p:tags r:id="rId3"/>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4"/>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第三部分</a:t>
              </a:r>
            </a:p>
          </p:txBody>
        </p:sp>
        <p:pic>
          <p:nvPicPr>
            <p:cNvPr id="10" name="图片 9"/>
            <p:cNvPicPr>
              <a:picLocks noChangeAspect="1"/>
            </p:cNvPicPr>
            <p:nvPr/>
          </p:nvPicPr>
          <p:blipFill>
            <a:blip r:embed="rId7"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中国共产党在全面建设小康社会时期的历史</a:t>
            </a:r>
          </a:p>
        </p:txBody>
      </p:sp>
      <p:grpSp>
        <p:nvGrpSpPr>
          <p:cNvPr id="9" name="组合 8"/>
          <p:cNvGrpSpPr/>
          <p:nvPr/>
        </p:nvGrpSpPr>
        <p:grpSpPr>
          <a:xfrm>
            <a:off x="953998" y="2529340"/>
            <a:ext cx="8571002" cy="482600"/>
            <a:chOff x="953998" y="2732540"/>
            <a:chExt cx="8571002" cy="482600"/>
          </a:xfrm>
        </p:grpSpPr>
        <p:sp>
          <p:nvSpPr>
            <p:cNvPr id="18" name="矩形: 圆角 17"/>
            <p:cNvSpPr/>
            <p:nvPr/>
          </p:nvSpPr>
          <p:spPr>
            <a:xfrm>
              <a:off x="2109698" y="2732540"/>
              <a:ext cx="7415302" cy="4826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中国共产党第十五次全国代表大会</a:t>
              </a:r>
            </a:p>
          </p:txBody>
        </p:sp>
        <p:sp>
          <p:nvSpPr>
            <p:cNvPr id="26" name="矩形: 圆角 25"/>
            <p:cNvSpPr/>
            <p:nvPr/>
          </p:nvSpPr>
          <p:spPr>
            <a:xfrm>
              <a:off x="953998" y="2732540"/>
              <a:ext cx="1065302" cy="4826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宋体 Heavy" panose="02020900000000000000" pitchFamily="18" charset="-122"/>
                  <a:ea typeface="思源宋体 Heavy" panose="02020900000000000000" pitchFamily="18" charset="-122"/>
                </a:rPr>
                <a:t>01</a:t>
              </a: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sp>
        <p:nvSpPr>
          <p:cNvPr id="32" name="矩形 31"/>
          <p:cNvSpPr/>
          <p:nvPr>
            <p:custDataLst>
              <p:tags r:id="rId1"/>
            </p:custDataLst>
          </p:nvPr>
        </p:nvSpPr>
        <p:spPr>
          <a:xfrm>
            <a:off x="725715" y="3442456"/>
            <a:ext cx="5239656" cy="2226122"/>
          </a:xfrm>
          <a:prstGeom prst="rect">
            <a:avLst/>
          </a:prstGeom>
          <a:noFill/>
        </p:spPr>
        <p:txBody>
          <a:bodyPr wrap="square" lIns="0" tIns="0" rIns="0" bIns="0" rtlCol="0" anchor="t" anchorCtr="0">
            <a:spAutoFit/>
          </a:bodyPr>
          <a:lstStyle/>
          <a:p>
            <a:pPr marL="342900" marR="0" lvl="0" indent="-342900" algn="just" fontAlgn="auto">
              <a:lnSpc>
                <a:spcPct val="150000"/>
              </a:lnSpc>
              <a:spcBef>
                <a:spcPct val="20000"/>
              </a:spcBef>
              <a:spcAft>
                <a:spcPts val="0"/>
              </a:spcAft>
              <a:buClrTx/>
              <a:buSzTx/>
              <a:buFont typeface="+mj-lt"/>
              <a:buAutoNum type="arabicPeriod"/>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在大会通过的党章中，把邓小平理论同马列主义、毛泽东思想一起作为中国共产党的指导思想，写入党章。</a:t>
            </a:r>
          </a:p>
          <a:p>
            <a:pPr marL="342900" marR="0" lvl="0" indent="-342900" algn="just" fontAlgn="auto">
              <a:lnSpc>
                <a:spcPct val="150000"/>
              </a:lnSpc>
              <a:spcBef>
                <a:spcPct val="20000"/>
              </a:spcBef>
              <a:spcAft>
                <a:spcPts val="0"/>
              </a:spcAft>
              <a:buClrTx/>
              <a:buSzTx/>
              <a:buFont typeface="+mj-lt"/>
              <a:buAutoNum type="arabicPeriod"/>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中共十五大把依法治国确定为治国的基本方略，同时把坚持公有制为主体、多种所有制经济共同发展，坚持按劳分配为主体、多种分配方式并存， 确定为我国在社会主义初级阶段的基本经济制度和分配制度。</a:t>
            </a:r>
          </a:p>
        </p:txBody>
      </p:sp>
      <p:grpSp>
        <p:nvGrpSpPr>
          <p:cNvPr id="24" name="组合 23"/>
          <p:cNvGrpSpPr/>
          <p:nvPr/>
        </p:nvGrpSpPr>
        <p:grpSpPr>
          <a:xfrm>
            <a:off x="6197602" y="3868302"/>
            <a:ext cx="5080000" cy="1374430"/>
            <a:chOff x="6023429" y="3730171"/>
            <a:chExt cx="5471885" cy="1480457"/>
          </a:xfrm>
        </p:grpSpPr>
        <p:sp>
          <p:nvSpPr>
            <p:cNvPr id="25" name="椭圆 24"/>
            <p:cNvSpPr/>
            <p:nvPr/>
          </p:nvSpPr>
          <p:spPr>
            <a:xfrm>
              <a:off x="6023429" y="3730171"/>
              <a:ext cx="1480457" cy="1480457"/>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邓小平理论</a:t>
              </a:r>
            </a:p>
          </p:txBody>
        </p:sp>
        <p:sp>
          <p:nvSpPr>
            <p:cNvPr id="27" name="椭圆 26"/>
            <p:cNvSpPr/>
            <p:nvPr/>
          </p:nvSpPr>
          <p:spPr>
            <a:xfrm>
              <a:off x="8019144" y="3730171"/>
              <a:ext cx="1480457" cy="1480457"/>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指导思想</a:t>
              </a:r>
            </a:p>
          </p:txBody>
        </p:sp>
        <p:sp>
          <p:nvSpPr>
            <p:cNvPr id="28" name="等腰三角形 27"/>
            <p:cNvSpPr/>
            <p:nvPr/>
          </p:nvSpPr>
          <p:spPr>
            <a:xfrm rot="5400000">
              <a:off x="7623629" y="4351532"/>
              <a:ext cx="275771" cy="237734"/>
            </a:xfrm>
            <a:prstGeom prst="triangl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sp>
          <p:nvSpPr>
            <p:cNvPr id="29" name="椭圆 28"/>
            <p:cNvSpPr/>
            <p:nvPr/>
          </p:nvSpPr>
          <p:spPr>
            <a:xfrm>
              <a:off x="10014857" y="3730171"/>
              <a:ext cx="1480457" cy="1480457"/>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写入党章</a:t>
              </a:r>
            </a:p>
          </p:txBody>
        </p:sp>
        <p:sp>
          <p:nvSpPr>
            <p:cNvPr id="30" name="等腰三角形 29"/>
            <p:cNvSpPr/>
            <p:nvPr/>
          </p:nvSpPr>
          <p:spPr>
            <a:xfrm rot="5400000">
              <a:off x="9619344" y="4351532"/>
              <a:ext cx="275771" cy="237734"/>
            </a:xfrm>
            <a:prstGeom prst="triangl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ppt_x"/>
                                          </p:val>
                                        </p:tav>
                                        <p:tav tm="100000">
                                          <p:val>
                                            <p:strVal val="#ppt_x"/>
                                          </p:val>
                                        </p:tav>
                                      </p:tavLst>
                                    </p:anim>
                                    <p:anim calcmode="lin" valueType="num">
                                      <p:cBhvr additive="base">
                                        <p:cTn id="3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2"/>
                </p:custDataLst>
              </p:nvPr>
            </p:nvPicPr>
            <p:blipFill>
              <a:blip r:embed="rId6" cstate="screen"/>
              <a:stretch>
                <a:fillRect/>
              </a:stretch>
            </p:blipFill>
            <p:spPr>
              <a:xfrm>
                <a:off x="5376427" y="1953018"/>
                <a:ext cx="1439146" cy="376854"/>
              </a:xfrm>
              <a:prstGeom prst="rect">
                <a:avLst/>
              </a:prstGeom>
            </p:spPr>
          </p:pic>
          <p:cxnSp>
            <p:nvCxnSpPr>
              <p:cNvPr id="44" name="PA-直接连接符 5"/>
              <p:cNvCxnSpPr/>
              <p:nvPr>
                <p:custDataLst>
                  <p:tags r:id="rId3"/>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4"/>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第三部分</a:t>
              </a:r>
            </a:p>
          </p:txBody>
        </p:sp>
        <p:pic>
          <p:nvPicPr>
            <p:cNvPr id="10" name="图片 9"/>
            <p:cNvPicPr>
              <a:picLocks noChangeAspect="1"/>
            </p:cNvPicPr>
            <p:nvPr/>
          </p:nvPicPr>
          <p:blipFill>
            <a:blip r:embed="rId7"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中国共产党在全面建设小康社会时期的历史</a:t>
            </a:r>
          </a:p>
        </p:txBody>
      </p:sp>
      <p:grpSp>
        <p:nvGrpSpPr>
          <p:cNvPr id="9" name="组合 8"/>
          <p:cNvGrpSpPr/>
          <p:nvPr/>
        </p:nvGrpSpPr>
        <p:grpSpPr>
          <a:xfrm>
            <a:off x="953998" y="2529340"/>
            <a:ext cx="8571002" cy="482600"/>
            <a:chOff x="953998" y="2732540"/>
            <a:chExt cx="8571002" cy="482600"/>
          </a:xfrm>
        </p:grpSpPr>
        <p:sp>
          <p:nvSpPr>
            <p:cNvPr id="18" name="矩形: 圆角 17"/>
            <p:cNvSpPr/>
            <p:nvPr/>
          </p:nvSpPr>
          <p:spPr>
            <a:xfrm>
              <a:off x="2109698" y="2732540"/>
              <a:ext cx="7415302" cy="4826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中国共产党第十六次全国代表大会</a:t>
              </a:r>
            </a:p>
          </p:txBody>
        </p:sp>
        <p:sp>
          <p:nvSpPr>
            <p:cNvPr id="26" name="矩形: 圆角 25"/>
            <p:cNvSpPr/>
            <p:nvPr/>
          </p:nvSpPr>
          <p:spPr>
            <a:xfrm>
              <a:off x="953998" y="2732540"/>
              <a:ext cx="1065302" cy="4826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宋体 Heavy" panose="02020900000000000000" pitchFamily="18" charset="-122"/>
                  <a:ea typeface="思源宋体 Heavy" panose="02020900000000000000" pitchFamily="18" charset="-122"/>
                </a:rPr>
                <a:t>02</a:t>
              </a: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sp>
        <p:nvSpPr>
          <p:cNvPr id="32" name="矩形 31"/>
          <p:cNvSpPr/>
          <p:nvPr>
            <p:custDataLst>
              <p:tags r:id="rId1"/>
            </p:custDataLst>
          </p:nvPr>
        </p:nvSpPr>
        <p:spPr>
          <a:xfrm>
            <a:off x="953998" y="3442456"/>
            <a:ext cx="8523831" cy="2410788"/>
          </a:xfrm>
          <a:prstGeom prst="rect">
            <a:avLst/>
          </a:prstGeom>
          <a:noFill/>
        </p:spPr>
        <p:txBody>
          <a:bodyPr wrap="square" lIns="0" tIns="0" rIns="0" bIns="0" rtlCol="0" anchor="t" anchorCtr="0">
            <a:spAutoFit/>
          </a:bodyPr>
          <a:lstStyle/>
          <a:p>
            <a:pPr marL="342900" marR="0" lvl="0" indent="-342900" algn="just" fontAlgn="auto">
              <a:lnSpc>
                <a:spcPct val="150000"/>
              </a:lnSpc>
              <a:spcBef>
                <a:spcPct val="20000"/>
              </a:spcBef>
              <a:spcAft>
                <a:spcPts val="0"/>
              </a:spcAft>
              <a:buClrTx/>
              <a:buSzTx/>
              <a:buFont typeface="+mj-lt"/>
              <a:buAutoNum type="arabicPeriod"/>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党的十六大把</a:t>
            </a:r>
            <a:r>
              <a:rPr lang="zh-CN" altLang="en-US" sz="2000" dirty="0">
                <a:solidFill>
                  <a:srgbClr val="E5090D"/>
                </a:solidFill>
                <a:latin typeface="思源宋体 Heavy" panose="02020900000000000000" pitchFamily="18" charset="-122"/>
                <a:ea typeface="思源宋体 Heavy" panose="02020900000000000000" pitchFamily="18" charset="-122"/>
                <a:sym typeface="Arial" panose="020B0604020202020204" pitchFamily="34" charset="0"/>
              </a:rPr>
              <a:t>三个代表思想</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确立为党的指导思想并写入党章，大会强调全党要高举邓小平理论伟大旗帜，全面贯彻三个代表重要思想，继往开来，与时俱进，全面建设小康社会，加快建设社会主义现代化，为开创中国特色社会主义事业新局面而奋斗。</a:t>
            </a:r>
          </a:p>
          <a:p>
            <a:pPr marL="342900" marR="0" lvl="0" indent="-342900" algn="just" fontAlgn="auto">
              <a:lnSpc>
                <a:spcPct val="150000"/>
              </a:lnSpc>
              <a:spcBef>
                <a:spcPct val="20000"/>
              </a:spcBef>
              <a:spcAft>
                <a:spcPts val="0"/>
              </a:spcAft>
              <a:buClrTx/>
              <a:buSzTx/>
              <a:buFont typeface="+mj-lt"/>
              <a:buAutoNum type="arabicPeriod"/>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大会实现了我们党承前启后，完成整体性新老交替的任务。大会通过</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中国共产党章程（修正案）</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的决议，</a:t>
            </a:r>
            <a:r>
              <a:rPr lang="zh-CN" altLang="en-US" sz="2000" dirty="0">
                <a:solidFill>
                  <a:srgbClr val="E5090D"/>
                </a:solidFill>
                <a:latin typeface="思源宋体 Heavy" panose="02020900000000000000" pitchFamily="18" charset="-122"/>
                <a:ea typeface="思源宋体 Heavy" panose="02020900000000000000" pitchFamily="18" charset="-122"/>
                <a:sym typeface="Arial" panose="020B0604020202020204" pitchFamily="34" charset="0"/>
              </a:rPr>
              <a:t>把“三个代表”重要思想确立为党的指导思想</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，增写了“党徽党旗”内容。</a:t>
            </a:r>
          </a:p>
        </p:txBody>
      </p:sp>
      <p:sp>
        <p:nvSpPr>
          <p:cNvPr id="24" name="椭圆 23"/>
          <p:cNvSpPr/>
          <p:nvPr/>
        </p:nvSpPr>
        <p:spPr>
          <a:xfrm>
            <a:off x="9753602" y="3960635"/>
            <a:ext cx="1374430" cy="137443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三个代表思想</a:t>
            </a: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ppt_x"/>
                                          </p:val>
                                        </p:tav>
                                        <p:tav tm="100000">
                                          <p:val>
                                            <p:strVal val="#ppt_x"/>
                                          </p:val>
                                        </p:tav>
                                      </p:tavLst>
                                    </p:anim>
                                    <p:anim calcmode="lin" valueType="num">
                                      <p:cBhvr additive="base">
                                        <p:cTn id="3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2" grpId="0"/>
      <p:bldP spid="2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2"/>
                </p:custDataLst>
              </p:nvPr>
            </p:nvPicPr>
            <p:blipFill>
              <a:blip r:embed="rId6" cstate="screen"/>
              <a:stretch>
                <a:fillRect/>
              </a:stretch>
            </p:blipFill>
            <p:spPr>
              <a:xfrm>
                <a:off x="5376427" y="1953018"/>
                <a:ext cx="1439146" cy="376854"/>
              </a:xfrm>
              <a:prstGeom prst="rect">
                <a:avLst/>
              </a:prstGeom>
            </p:spPr>
          </p:pic>
          <p:cxnSp>
            <p:nvCxnSpPr>
              <p:cNvPr id="44" name="PA-直接连接符 5"/>
              <p:cNvCxnSpPr/>
              <p:nvPr>
                <p:custDataLst>
                  <p:tags r:id="rId3"/>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4"/>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第三部分</a:t>
              </a:r>
            </a:p>
          </p:txBody>
        </p:sp>
        <p:pic>
          <p:nvPicPr>
            <p:cNvPr id="10" name="图片 9"/>
            <p:cNvPicPr>
              <a:picLocks noChangeAspect="1"/>
            </p:cNvPicPr>
            <p:nvPr/>
          </p:nvPicPr>
          <p:blipFill>
            <a:blip r:embed="rId7"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中国共产党在全面建设小康社会时期的历史</a:t>
            </a:r>
          </a:p>
        </p:txBody>
      </p:sp>
      <p:grpSp>
        <p:nvGrpSpPr>
          <p:cNvPr id="9" name="组合 8"/>
          <p:cNvGrpSpPr/>
          <p:nvPr/>
        </p:nvGrpSpPr>
        <p:grpSpPr>
          <a:xfrm>
            <a:off x="953998" y="2703512"/>
            <a:ext cx="8571002" cy="482600"/>
            <a:chOff x="953998" y="2732540"/>
            <a:chExt cx="8571002" cy="482600"/>
          </a:xfrm>
        </p:grpSpPr>
        <p:sp>
          <p:nvSpPr>
            <p:cNvPr id="18" name="矩形: 圆角 17"/>
            <p:cNvSpPr/>
            <p:nvPr/>
          </p:nvSpPr>
          <p:spPr>
            <a:xfrm>
              <a:off x="2109698" y="2732540"/>
              <a:ext cx="7415302" cy="4826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中国共产党第十七次全国代表大会</a:t>
              </a:r>
            </a:p>
          </p:txBody>
        </p:sp>
        <p:sp>
          <p:nvSpPr>
            <p:cNvPr id="26" name="矩形: 圆角 25"/>
            <p:cNvSpPr/>
            <p:nvPr/>
          </p:nvSpPr>
          <p:spPr>
            <a:xfrm>
              <a:off x="953998" y="2732540"/>
              <a:ext cx="1065302" cy="4826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宋体 Heavy" panose="02020900000000000000" pitchFamily="18" charset="-122"/>
                  <a:ea typeface="思源宋体 Heavy" panose="02020900000000000000" pitchFamily="18" charset="-122"/>
                </a:rPr>
                <a:t>03</a:t>
              </a: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sp>
        <p:nvSpPr>
          <p:cNvPr id="32" name="矩形 31"/>
          <p:cNvSpPr/>
          <p:nvPr>
            <p:custDataLst>
              <p:tags r:id="rId1"/>
            </p:custDataLst>
          </p:nvPr>
        </p:nvSpPr>
        <p:spPr>
          <a:xfrm>
            <a:off x="953997" y="3616628"/>
            <a:ext cx="10294573" cy="1761701"/>
          </a:xfrm>
          <a:prstGeom prst="rect">
            <a:avLst/>
          </a:prstGeom>
          <a:noFill/>
        </p:spPr>
        <p:txBody>
          <a:bodyPr wrap="square" lIns="0" tIns="0" rIns="0" bIns="0" rtlCol="0" anchor="t" anchorCtr="0">
            <a:spAutoFit/>
          </a:bodyPr>
          <a:lstStyle/>
          <a:p>
            <a:pPr marL="342900" marR="0" lvl="0" indent="-342900" algn="just" fontAlgn="auto">
              <a:lnSpc>
                <a:spcPct val="150000"/>
              </a:lnSpc>
              <a:spcBef>
                <a:spcPct val="20000"/>
              </a:spcBef>
              <a:spcAft>
                <a:spcPts val="0"/>
              </a:spcAft>
              <a:buClrTx/>
              <a:buSzTx/>
              <a:buFont typeface="+mj-lt"/>
              <a:buAutoNum type="arabicPeriod"/>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党的十七大强调高举中国特色社会主义伟大旗帜，</a:t>
            </a:r>
            <a:r>
              <a:rPr lang="zh-CN" altLang="en-US" sz="2000" dirty="0">
                <a:solidFill>
                  <a:srgbClr val="E5090D"/>
                </a:solidFill>
                <a:latin typeface="思源宋体 Heavy" panose="02020900000000000000" pitchFamily="18" charset="-122"/>
                <a:ea typeface="思源宋体 Heavy" panose="02020900000000000000" pitchFamily="18" charset="-122"/>
                <a:sym typeface="Arial" panose="020B0604020202020204" pitchFamily="34" charset="0"/>
              </a:rPr>
              <a:t>以邓小平理论和三个代表重要思想为指导</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，深入贯彻落实科学发展观，继续解放思想，坚持改革开放，促进社会和谐，为夺取全面建设小康社会而奋斗。</a:t>
            </a:r>
          </a:p>
          <a:p>
            <a:pPr marL="342900" marR="0" lvl="0" indent="-342900" algn="just" fontAlgn="auto">
              <a:lnSpc>
                <a:spcPct val="150000"/>
              </a:lnSpc>
              <a:spcBef>
                <a:spcPct val="20000"/>
              </a:spcBef>
              <a:spcAft>
                <a:spcPts val="0"/>
              </a:spcAft>
              <a:buClrTx/>
              <a:buSzTx/>
              <a:buFont typeface="+mj-lt"/>
              <a:buAutoNum type="arabicPeriod"/>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通过的</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中国共产党章程（修正案）</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的决议，明确</a:t>
            </a:r>
            <a:r>
              <a:rPr lang="zh-CN" altLang="en-US" sz="2000" dirty="0">
                <a:solidFill>
                  <a:srgbClr val="E5090D"/>
                </a:solidFill>
                <a:latin typeface="思源宋体 Heavy" panose="02020900000000000000" pitchFamily="18" charset="-122"/>
                <a:ea typeface="思源宋体 Heavy" panose="02020900000000000000" pitchFamily="18" charset="-122"/>
                <a:sym typeface="Arial" panose="020B0604020202020204" pitchFamily="34" charset="0"/>
              </a:rPr>
              <a:t>把科学发展观作为我国经济社会发展的重要指导方针</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，强调要把我国建设成为富强、民主、文明、和谐的社会主义现代化国家。</a:t>
            </a: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2"/>
                </p:custDataLst>
              </p:nvPr>
            </p:nvPicPr>
            <p:blipFill>
              <a:blip r:embed="rId6" cstate="screen"/>
              <a:stretch>
                <a:fillRect/>
              </a:stretch>
            </p:blipFill>
            <p:spPr>
              <a:xfrm>
                <a:off x="5376427" y="1953018"/>
                <a:ext cx="1439146" cy="376854"/>
              </a:xfrm>
              <a:prstGeom prst="rect">
                <a:avLst/>
              </a:prstGeom>
            </p:spPr>
          </p:pic>
          <p:cxnSp>
            <p:nvCxnSpPr>
              <p:cNvPr id="44" name="PA-直接连接符 5"/>
              <p:cNvCxnSpPr/>
              <p:nvPr>
                <p:custDataLst>
                  <p:tags r:id="rId3"/>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4"/>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第三部分</a:t>
              </a:r>
            </a:p>
          </p:txBody>
        </p:sp>
        <p:pic>
          <p:nvPicPr>
            <p:cNvPr id="10" name="图片 9"/>
            <p:cNvPicPr>
              <a:picLocks noChangeAspect="1"/>
            </p:cNvPicPr>
            <p:nvPr/>
          </p:nvPicPr>
          <p:blipFill>
            <a:blip r:embed="rId7"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中国共产党在全面建设小康社会时期的历史</a:t>
            </a:r>
          </a:p>
        </p:txBody>
      </p:sp>
      <p:grpSp>
        <p:nvGrpSpPr>
          <p:cNvPr id="9" name="组合 8"/>
          <p:cNvGrpSpPr/>
          <p:nvPr/>
        </p:nvGrpSpPr>
        <p:grpSpPr>
          <a:xfrm>
            <a:off x="953998" y="2529340"/>
            <a:ext cx="10468744" cy="482600"/>
            <a:chOff x="953998" y="2732540"/>
            <a:chExt cx="10468744" cy="482600"/>
          </a:xfrm>
        </p:grpSpPr>
        <p:sp>
          <p:nvSpPr>
            <p:cNvPr id="18" name="矩形: 圆角 17"/>
            <p:cNvSpPr/>
            <p:nvPr/>
          </p:nvSpPr>
          <p:spPr>
            <a:xfrm>
              <a:off x="2109697" y="2732540"/>
              <a:ext cx="9313045" cy="4826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中国共产党第十八次全国代表大会</a:t>
              </a:r>
            </a:p>
          </p:txBody>
        </p:sp>
        <p:sp>
          <p:nvSpPr>
            <p:cNvPr id="26" name="矩形: 圆角 25"/>
            <p:cNvSpPr/>
            <p:nvPr/>
          </p:nvSpPr>
          <p:spPr>
            <a:xfrm>
              <a:off x="953998" y="2732540"/>
              <a:ext cx="1065302" cy="4826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宋体 Heavy" panose="02020900000000000000" pitchFamily="18" charset="-122"/>
                  <a:ea typeface="思源宋体 Heavy" panose="02020900000000000000" pitchFamily="18" charset="-122"/>
                </a:rPr>
                <a:t>03</a:t>
              </a: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sp>
        <p:nvSpPr>
          <p:cNvPr id="32" name="矩形 31"/>
          <p:cNvSpPr/>
          <p:nvPr>
            <p:custDataLst>
              <p:tags r:id="rId1"/>
            </p:custDataLst>
          </p:nvPr>
        </p:nvSpPr>
        <p:spPr>
          <a:xfrm>
            <a:off x="953998" y="3442456"/>
            <a:ext cx="4672102" cy="2226122"/>
          </a:xfrm>
          <a:prstGeom prst="rect">
            <a:avLst/>
          </a:prstGeom>
          <a:noFill/>
        </p:spPr>
        <p:txBody>
          <a:bodyPr wrap="square" lIns="0" tIns="0" rIns="0" bIns="0" rtlCol="0" anchor="t" anchorCtr="0">
            <a:spAutoFit/>
          </a:bodyPr>
          <a:lstStyle/>
          <a:p>
            <a:pPr marL="342900" marR="0" lvl="0" indent="-342900" algn="just" fontAlgn="auto">
              <a:lnSpc>
                <a:spcPct val="150000"/>
              </a:lnSpc>
              <a:spcBef>
                <a:spcPct val="20000"/>
              </a:spcBef>
              <a:spcAft>
                <a:spcPts val="0"/>
              </a:spcAft>
              <a:buClrTx/>
              <a:buSzTx/>
              <a:buFont typeface="+mj-lt"/>
              <a:buAutoNum type="arabicPeriod"/>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会议明确了科学发展观是党必须长期坚持的指导思想，并写入党章。</a:t>
            </a:r>
          </a:p>
          <a:p>
            <a:pPr marL="342900" marR="0" lvl="0" indent="-342900" algn="just" fontAlgn="auto">
              <a:lnSpc>
                <a:spcPct val="150000"/>
              </a:lnSpc>
              <a:spcBef>
                <a:spcPct val="20000"/>
              </a:spcBef>
              <a:spcAft>
                <a:spcPts val="0"/>
              </a:spcAft>
              <a:buClrTx/>
              <a:buSzTx/>
              <a:buFont typeface="+mj-lt"/>
              <a:buAutoNum type="arabicPeriod"/>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制定了坚持走中国特色社会主义政治发展道路和推进政治体制改革前进方向，提出了全面建成小康社会的目标，回答了坚定不移走中国特色社会主义道路政策立场。</a:t>
            </a:r>
          </a:p>
        </p:txBody>
      </p:sp>
      <p:grpSp>
        <p:nvGrpSpPr>
          <p:cNvPr id="16" name="组合 15"/>
          <p:cNvGrpSpPr/>
          <p:nvPr/>
        </p:nvGrpSpPr>
        <p:grpSpPr>
          <a:xfrm>
            <a:off x="6023429" y="3815289"/>
            <a:ext cx="5471885" cy="1480457"/>
            <a:chOff x="6023429" y="3730171"/>
            <a:chExt cx="5471885" cy="1480457"/>
          </a:xfrm>
        </p:grpSpPr>
        <p:sp>
          <p:nvSpPr>
            <p:cNvPr id="12" name="椭圆 11"/>
            <p:cNvSpPr/>
            <p:nvPr/>
          </p:nvSpPr>
          <p:spPr>
            <a:xfrm>
              <a:off x="6023429" y="3730171"/>
              <a:ext cx="1480457" cy="1480457"/>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bg1"/>
                  </a:solidFill>
                  <a:latin typeface="思源宋体 Heavy" panose="02020900000000000000" pitchFamily="18" charset="-122"/>
                  <a:ea typeface="思源宋体 Heavy" panose="02020900000000000000" pitchFamily="18" charset="-122"/>
                </a:rPr>
                <a:t>科学发展观</a:t>
              </a: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sp>
          <p:nvSpPr>
            <p:cNvPr id="24" name="椭圆 23"/>
            <p:cNvSpPr/>
            <p:nvPr/>
          </p:nvSpPr>
          <p:spPr>
            <a:xfrm>
              <a:off x="8019144" y="3730171"/>
              <a:ext cx="1480457" cy="1480457"/>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指导思想</a:t>
              </a:r>
            </a:p>
          </p:txBody>
        </p:sp>
        <p:sp>
          <p:nvSpPr>
            <p:cNvPr id="13" name="等腰三角形 12"/>
            <p:cNvSpPr/>
            <p:nvPr/>
          </p:nvSpPr>
          <p:spPr>
            <a:xfrm rot="5400000">
              <a:off x="7623629" y="4351532"/>
              <a:ext cx="275771" cy="237734"/>
            </a:xfrm>
            <a:prstGeom prst="triangl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sp>
          <p:nvSpPr>
            <p:cNvPr id="27" name="椭圆 26"/>
            <p:cNvSpPr/>
            <p:nvPr/>
          </p:nvSpPr>
          <p:spPr>
            <a:xfrm>
              <a:off x="10014857" y="3730171"/>
              <a:ext cx="1480457" cy="1480457"/>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写入党章</a:t>
              </a:r>
            </a:p>
          </p:txBody>
        </p:sp>
        <p:sp>
          <p:nvSpPr>
            <p:cNvPr id="28" name="等腰三角形 27"/>
            <p:cNvSpPr/>
            <p:nvPr/>
          </p:nvSpPr>
          <p:spPr>
            <a:xfrm rot="5400000">
              <a:off x="9619344" y="4351532"/>
              <a:ext cx="275771" cy="237734"/>
            </a:xfrm>
            <a:prstGeom prst="triangl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3"/>
                </p:custDataLst>
              </p:nvPr>
            </p:nvPicPr>
            <p:blipFill>
              <a:blip r:embed="rId7" cstate="screen"/>
              <a:stretch>
                <a:fillRect/>
              </a:stretch>
            </p:blipFill>
            <p:spPr>
              <a:xfrm>
                <a:off x="5376427" y="1953018"/>
                <a:ext cx="1439146" cy="376854"/>
              </a:xfrm>
              <a:prstGeom prst="rect">
                <a:avLst/>
              </a:prstGeom>
            </p:spPr>
          </p:pic>
          <p:cxnSp>
            <p:nvCxnSpPr>
              <p:cNvPr id="44" name="PA-直接连接符 5"/>
              <p:cNvCxnSpPr/>
              <p:nvPr>
                <p:custDataLst>
                  <p:tags r:id="rId4"/>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5"/>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第三部分</a:t>
              </a:r>
            </a:p>
          </p:txBody>
        </p:sp>
        <p:pic>
          <p:nvPicPr>
            <p:cNvPr id="10" name="图片 9"/>
            <p:cNvPicPr>
              <a:picLocks noChangeAspect="1"/>
            </p:cNvPicPr>
            <p:nvPr/>
          </p:nvPicPr>
          <p:blipFill>
            <a:blip r:embed="rId8"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中国共产党在全面建设小康社会时期的历史</a:t>
            </a:r>
          </a:p>
        </p:txBody>
      </p:sp>
      <p:grpSp>
        <p:nvGrpSpPr>
          <p:cNvPr id="9" name="组合 8"/>
          <p:cNvGrpSpPr/>
          <p:nvPr/>
        </p:nvGrpSpPr>
        <p:grpSpPr>
          <a:xfrm>
            <a:off x="953998" y="2427740"/>
            <a:ext cx="8025966" cy="482600"/>
            <a:chOff x="953998" y="2732540"/>
            <a:chExt cx="8025966" cy="482600"/>
          </a:xfrm>
        </p:grpSpPr>
        <p:sp>
          <p:nvSpPr>
            <p:cNvPr id="18" name="矩形: 圆角 17"/>
            <p:cNvSpPr/>
            <p:nvPr/>
          </p:nvSpPr>
          <p:spPr>
            <a:xfrm>
              <a:off x="2109697" y="2732540"/>
              <a:ext cx="6870267" cy="4826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中国共产党第十九次全国代表大会</a:t>
              </a:r>
            </a:p>
          </p:txBody>
        </p:sp>
        <p:sp>
          <p:nvSpPr>
            <p:cNvPr id="26" name="矩形: 圆角 25"/>
            <p:cNvSpPr/>
            <p:nvPr/>
          </p:nvSpPr>
          <p:spPr>
            <a:xfrm>
              <a:off x="953998" y="2732540"/>
              <a:ext cx="1065302" cy="482600"/>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思源宋体 Heavy" panose="02020900000000000000" pitchFamily="18" charset="-122"/>
                  <a:ea typeface="思源宋体 Heavy" panose="02020900000000000000" pitchFamily="18" charset="-122"/>
                </a:rPr>
                <a:t>04</a:t>
              </a: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sp>
        <p:nvSpPr>
          <p:cNvPr id="32" name="矩形 31"/>
          <p:cNvSpPr/>
          <p:nvPr>
            <p:custDataLst>
              <p:tags r:id="rId1"/>
            </p:custDataLst>
          </p:nvPr>
        </p:nvSpPr>
        <p:spPr>
          <a:xfrm>
            <a:off x="953998" y="3339571"/>
            <a:ext cx="3097302" cy="2269211"/>
          </a:xfrm>
          <a:prstGeom prst="rect">
            <a:avLst/>
          </a:prstGeom>
          <a:noFill/>
        </p:spPr>
        <p:txBody>
          <a:bodyPr wrap="square" lIns="0" tIns="0" rIns="0" bIns="0" rtlCol="0" anchor="t" anchorCtr="0">
            <a:spAutoFit/>
          </a:bodyPr>
          <a:lstStyle/>
          <a:p>
            <a:pPr marR="0" lvl="0" algn="just" fontAlgn="auto">
              <a:lnSpc>
                <a:spcPct val="150000"/>
              </a:lnSpc>
              <a:spcBef>
                <a:spcPct val="20000"/>
              </a:spcBef>
              <a:spcAft>
                <a:spcPts val="0"/>
              </a:spcAft>
              <a:buClrTx/>
              <a:buSzTx/>
              <a:defRPr/>
            </a:pPr>
            <a:r>
              <a:rPr lang="zh-CN" altLang="en-US" sz="2000" dirty="0">
                <a:solidFill>
                  <a:srgbClr val="E5090D"/>
                </a:solidFill>
                <a:latin typeface="思源宋体 Heavy" panose="02020900000000000000" pitchFamily="18" charset="-122"/>
                <a:ea typeface="思源宋体 Heavy" panose="02020900000000000000" pitchFamily="18" charset="-122"/>
                <a:sym typeface="Arial" panose="020B0604020202020204" pitchFamily="34" charset="0"/>
              </a:rPr>
              <a:t>不忘初心，牢记使命，</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高举中国特色社会主义伟大旗帜，决胜全面建成小康社会，夺取新时代中国特色社会主义伟大胜利，为实现中华民族伟大复兴的中国梦不懈奋斗。</a:t>
            </a:r>
          </a:p>
        </p:txBody>
      </p:sp>
      <p:sp>
        <p:nvSpPr>
          <p:cNvPr id="23" name="矩形 22"/>
          <p:cNvSpPr/>
          <p:nvPr>
            <p:custDataLst>
              <p:tags r:id="rId2"/>
            </p:custDataLst>
          </p:nvPr>
        </p:nvSpPr>
        <p:spPr>
          <a:xfrm>
            <a:off x="4433049" y="3339571"/>
            <a:ext cx="4546916" cy="2176878"/>
          </a:xfrm>
          <a:prstGeom prst="rect">
            <a:avLst/>
          </a:prstGeom>
          <a:noFill/>
        </p:spPr>
        <p:txBody>
          <a:bodyPr wrap="square" lIns="0" tIns="0" rIns="0" bIns="0" rtlCol="0" anchor="t" anchorCtr="0">
            <a:spAutoFit/>
          </a:bodyPr>
          <a:lstStyle/>
          <a:p>
            <a:pPr marR="0" lvl="0" algn="just" fontAlgn="auto">
              <a:lnSpc>
                <a:spcPct val="150000"/>
              </a:lnSpc>
              <a:spcBef>
                <a:spcPct val="20000"/>
              </a:spcBef>
              <a:spcAft>
                <a:spcPts val="0"/>
              </a:spcAft>
              <a:buClrTx/>
              <a:buSzTx/>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党的十九大，是在全面建成小康社会决胜阶段、中国特色社会主义发展关键时期召开的一次十分重要的大会。承担着谋划决胜全面建成小康社会、深入推进社会主义现代化建设的重大任务，事关党和国家事业继往开来，事关中国特色社会主义前途命运，事关最广大人民根本利益。</a:t>
            </a:r>
          </a:p>
        </p:txBody>
      </p:sp>
      <p:sp>
        <p:nvSpPr>
          <p:cNvPr id="12" name="矩形: 圆角 11"/>
          <p:cNvSpPr/>
          <p:nvPr/>
        </p:nvSpPr>
        <p:spPr>
          <a:xfrm>
            <a:off x="9361714" y="3339571"/>
            <a:ext cx="1876288" cy="2235199"/>
          </a:xfrm>
          <a:prstGeom prst="roundRect">
            <a:avLst>
              <a:gd name="adj" fmla="val 9164"/>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400" dirty="0">
                <a:solidFill>
                  <a:schemeClr val="bg1"/>
                </a:solidFill>
                <a:latin typeface="思源宋体 Heavy" panose="02020900000000000000" pitchFamily="18" charset="-122"/>
                <a:ea typeface="思源宋体 Heavy" panose="02020900000000000000" pitchFamily="18" charset="-122"/>
              </a:rPr>
              <a:t>不忘初心</a:t>
            </a:r>
            <a:endParaRPr lang="en-US" altLang="zh-CN" sz="2400" dirty="0">
              <a:solidFill>
                <a:schemeClr val="bg1"/>
              </a:solidFill>
              <a:latin typeface="思源宋体 Heavy" panose="02020900000000000000" pitchFamily="18" charset="-122"/>
              <a:ea typeface="思源宋体 Heavy" panose="02020900000000000000" pitchFamily="18" charset="-122"/>
            </a:endParaRPr>
          </a:p>
          <a:p>
            <a:pPr algn="ctr">
              <a:lnSpc>
                <a:spcPct val="150000"/>
              </a:lnSpc>
            </a:pPr>
            <a:r>
              <a:rPr lang="zh-CN" altLang="en-US" sz="2400" dirty="0">
                <a:solidFill>
                  <a:schemeClr val="bg1"/>
                </a:solidFill>
                <a:latin typeface="思源宋体 Heavy" panose="02020900000000000000" pitchFamily="18" charset="-122"/>
                <a:ea typeface="思源宋体 Heavy" panose="02020900000000000000" pitchFamily="18" charset="-122"/>
              </a:rPr>
              <a:t>牢记使命</a:t>
            </a: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barn(inVertical)">
                                      <p:cBhvr>
                                        <p:cTn id="19" dur="500"/>
                                        <p:tgtEl>
                                          <p:spTgt spid="35"/>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500" fill="hold"/>
                                        <p:tgtEl>
                                          <p:spTgt spid="32"/>
                                        </p:tgtEl>
                                        <p:attrNameLst>
                                          <p:attrName>ppt_w</p:attrName>
                                        </p:attrNameLst>
                                      </p:cBhvr>
                                      <p:tavLst>
                                        <p:tav tm="0">
                                          <p:val>
                                            <p:fltVal val="0"/>
                                          </p:val>
                                        </p:tav>
                                        <p:tav tm="100000">
                                          <p:val>
                                            <p:strVal val="#ppt_w"/>
                                          </p:val>
                                        </p:tav>
                                      </p:tavLst>
                                    </p:anim>
                                    <p:anim calcmode="lin" valueType="num">
                                      <p:cBhvr>
                                        <p:cTn id="30" dur="500" fill="hold"/>
                                        <p:tgtEl>
                                          <p:spTgt spid="32"/>
                                        </p:tgtEl>
                                        <p:attrNameLst>
                                          <p:attrName>ppt_h</p:attrName>
                                        </p:attrNameLst>
                                      </p:cBhvr>
                                      <p:tavLst>
                                        <p:tav tm="0">
                                          <p:val>
                                            <p:fltVal val="0"/>
                                          </p:val>
                                        </p:tav>
                                        <p:tav tm="100000">
                                          <p:val>
                                            <p:strVal val="#ppt_h"/>
                                          </p:val>
                                        </p:tav>
                                      </p:tavLst>
                                    </p:anim>
                                    <p:animEffect transition="in" filter="fade">
                                      <p:cBhvr>
                                        <p:cTn id="31" dur="500"/>
                                        <p:tgtEl>
                                          <p:spTgt spid="32"/>
                                        </p:tgtEl>
                                      </p:cBhvr>
                                    </p:animEffect>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2" grpId="0"/>
      <p:bldP spid="23" grpId="0"/>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7404735" y="1278144"/>
            <a:ext cx="4498543" cy="4498543"/>
            <a:chOff x="5750107" y="1495857"/>
            <a:chExt cx="4498543" cy="4498543"/>
          </a:xfrm>
        </p:grpSpPr>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0107" y="1495857"/>
              <a:ext cx="4498543" cy="4498543"/>
            </a:xfrm>
            <a:prstGeom prst="rect">
              <a:avLst/>
            </a:prstGeom>
          </p:spPr>
        </p:pic>
        <p:grpSp>
          <p:nvGrpSpPr>
            <p:cNvPr id="16" name="组合 15"/>
            <p:cNvGrpSpPr/>
            <p:nvPr/>
          </p:nvGrpSpPr>
          <p:grpSpPr>
            <a:xfrm>
              <a:off x="7296043" y="2989312"/>
              <a:ext cx="1702812" cy="1733810"/>
              <a:chOff x="9652173" y="2089426"/>
              <a:chExt cx="2237310" cy="1733810"/>
            </a:xfrm>
          </p:grpSpPr>
          <p:sp>
            <p:nvSpPr>
              <p:cNvPr id="27" name="文本框 8"/>
              <p:cNvSpPr txBox="1"/>
              <p:nvPr/>
            </p:nvSpPr>
            <p:spPr>
              <a:xfrm>
                <a:off x="9652173" y="2089426"/>
                <a:ext cx="1261789" cy="1138725"/>
              </a:xfrm>
              <a:prstGeom prst="rect">
                <a:avLst/>
              </a:prstGeom>
              <a:noFill/>
            </p:spPr>
            <p:txBody>
              <a:bodyPr vert="horz" wrap="square" lIns="121873" tIns="60936" rIns="121873" bIns="60936">
                <a:spAutoFit/>
              </a:bodyPr>
              <a:lstStyle/>
              <a:p>
                <a:pPr lvl="0" algn="ctr">
                  <a:defRPr/>
                </a:pPr>
                <a:r>
                  <a:rPr lang="zh-CN" altLang="en-US" sz="66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结</a:t>
                </a:r>
              </a:p>
            </p:txBody>
          </p:sp>
          <p:sp>
            <p:nvSpPr>
              <p:cNvPr id="36" name="文本框 8"/>
              <p:cNvSpPr txBox="1"/>
              <p:nvPr/>
            </p:nvSpPr>
            <p:spPr>
              <a:xfrm>
                <a:off x="10627694" y="2684511"/>
                <a:ext cx="1261789" cy="1138725"/>
              </a:xfrm>
              <a:prstGeom prst="rect">
                <a:avLst/>
              </a:prstGeom>
              <a:noFill/>
            </p:spPr>
            <p:txBody>
              <a:bodyPr vert="horz" wrap="square" lIns="121873" tIns="60936" rIns="121873" bIns="60936">
                <a:spAutoFit/>
              </a:bodyPr>
              <a:lstStyle/>
              <a:p>
                <a:pPr lvl="0" algn="ctr">
                  <a:defRPr/>
                </a:pPr>
                <a:r>
                  <a:rPr lang="zh-CN" altLang="en-US" sz="66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语</a:t>
                </a:r>
              </a:p>
            </p:txBody>
          </p:sp>
        </p:grpSp>
      </p:grpSp>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2"/>
                </p:custDataLst>
              </p:nvPr>
            </p:nvPicPr>
            <p:blipFill>
              <a:blip r:embed="rId7" cstate="screen"/>
              <a:stretch>
                <a:fillRect/>
              </a:stretch>
            </p:blipFill>
            <p:spPr>
              <a:xfrm>
                <a:off x="5376427" y="1953018"/>
                <a:ext cx="1439146" cy="376854"/>
              </a:xfrm>
              <a:prstGeom prst="rect">
                <a:avLst/>
              </a:prstGeom>
            </p:spPr>
          </p:pic>
          <p:cxnSp>
            <p:nvCxnSpPr>
              <p:cNvPr id="44" name="PA-直接连接符 5"/>
              <p:cNvCxnSpPr/>
              <p:nvPr>
                <p:custDataLst>
                  <p:tags r:id="rId3"/>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4"/>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第三部分</a:t>
              </a:r>
            </a:p>
          </p:txBody>
        </p:sp>
        <p:pic>
          <p:nvPicPr>
            <p:cNvPr id="10" name="图片 9"/>
            <p:cNvPicPr>
              <a:picLocks noChangeAspect="1"/>
            </p:cNvPicPr>
            <p:nvPr/>
          </p:nvPicPr>
          <p:blipFill>
            <a:blip r:embed="rId8" cstate="screen"/>
            <a:stretch>
              <a:fillRect/>
            </a:stretch>
          </p:blipFill>
          <p:spPr>
            <a:xfrm>
              <a:off x="439541" y="336933"/>
              <a:ext cx="541748" cy="541748"/>
            </a:xfrm>
            <a:prstGeom prst="rect">
              <a:avLst/>
            </a:prstGeom>
          </p:spPr>
        </p:pic>
      </p:grpSp>
      <p:sp>
        <p:nvSpPr>
          <p:cNvPr id="35" name="文本框 8"/>
          <p:cNvSpPr txBox="1"/>
          <p:nvPr/>
        </p:nvSpPr>
        <p:spPr>
          <a:xfrm>
            <a:off x="802180" y="2090676"/>
            <a:ext cx="7692040" cy="492394"/>
          </a:xfrm>
          <a:prstGeom prst="rect">
            <a:avLst/>
          </a:prstGeom>
          <a:noFill/>
        </p:spPr>
        <p:txBody>
          <a:bodyPr wrap="square" lIns="121873" tIns="60936" rIns="121873" bIns="60936">
            <a:spAutoFit/>
          </a:bodyPr>
          <a:lstStyle/>
          <a:p>
            <a:pPr lvl="0">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中国共产党立志千秋伟业，百年正是风华正茂。</a:t>
            </a:r>
          </a:p>
        </p:txBody>
      </p:sp>
      <p:sp>
        <p:nvSpPr>
          <p:cNvPr id="23" name="矩形 22"/>
          <p:cNvSpPr/>
          <p:nvPr>
            <p:custDataLst>
              <p:tags r:id="rId1"/>
            </p:custDataLst>
          </p:nvPr>
        </p:nvSpPr>
        <p:spPr>
          <a:xfrm>
            <a:off x="941880" y="2874584"/>
            <a:ext cx="6402349" cy="2644698"/>
          </a:xfrm>
          <a:prstGeom prst="rect">
            <a:avLst/>
          </a:prstGeom>
          <a:noFill/>
        </p:spPr>
        <p:txBody>
          <a:bodyPr wrap="square" lIns="0" tIns="0" rIns="0" bIns="0" rtlCol="0" anchor="t" anchorCtr="0">
            <a:spAutoFit/>
          </a:bodyPr>
          <a:lstStyle/>
          <a:p>
            <a:pPr marR="0" lvl="0" algn="just" fontAlgn="auto">
              <a:lnSpc>
                <a:spcPct val="150000"/>
              </a:lnSpc>
              <a:spcBef>
                <a:spcPct val="20000"/>
              </a:spcBef>
              <a:spcAft>
                <a:spcPts val="0"/>
              </a:spcAft>
              <a:buClrTx/>
              <a:buSzTx/>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回顾历史，我们豪情万丈；展望未来，我们心潮澎湃。</a:t>
            </a:r>
            <a:endPar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endParaRPr>
          </a:p>
          <a:p>
            <a:pPr marR="0" lvl="0" algn="just" fontAlgn="auto">
              <a:lnSpc>
                <a:spcPct val="150000"/>
              </a:lnSpc>
              <a:spcBef>
                <a:spcPct val="20000"/>
              </a:spcBef>
              <a:spcAft>
                <a:spcPts val="0"/>
              </a:spcAft>
              <a:buClrTx/>
              <a:buSzTx/>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历史是从昨天走到今天再走向明天的，历史的联系不可割断。中国共产党建党百年，已经团结带领中国人民创造了历史的辉煌。</a:t>
            </a:r>
            <a:endPar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endParaRPr>
          </a:p>
          <a:p>
            <a:pPr marR="0" lvl="0" algn="just" fontAlgn="auto">
              <a:lnSpc>
                <a:spcPct val="150000"/>
              </a:lnSpc>
              <a:spcBef>
                <a:spcPct val="20000"/>
              </a:spcBef>
              <a:spcAft>
                <a:spcPts val="0"/>
              </a:spcAft>
              <a:buClrTx/>
              <a:buSzTx/>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中国共产党今天取得的辉煌，为明天取得更大的辉煌提供了前提，创造了条件，奠定了基础。不忘初心、牢记使命、永远奋斗，中国共产党一定会在执政百年即中华人民共和国成立一百年时，谱写新的篇章，创造出新的更大辉煌。</a:t>
            </a:r>
          </a:p>
        </p:txBody>
      </p:sp>
      <p:grpSp>
        <p:nvGrpSpPr>
          <p:cNvPr id="38" name="组合 37"/>
          <p:cNvGrpSpPr/>
          <p:nvPr/>
        </p:nvGrpSpPr>
        <p:grpSpPr>
          <a:xfrm>
            <a:off x="965201" y="5950857"/>
            <a:ext cx="10575470" cy="139700"/>
            <a:chOff x="-428171" y="5321300"/>
            <a:chExt cx="10575470" cy="139700"/>
          </a:xfrm>
        </p:grpSpPr>
        <p:cxnSp>
          <p:nvCxnSpPr>
            <p:cNvPr id="39" name="直接连接符 38"/>
            <p:cNvCxnSpPr/>
            <p:nvPr/>
          </p:nvCxnSpPr>
          <p:spPr>
            <a:xfrm>
              <a:off x="-353786" y="5391150"/>
              <a:ext cx="10501085"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428171" y="5321300"/>
              <a:ext cx="139700" cy="139700"/>
            </a:xfrm>
            <a:prstGeom prst="ellipse">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宋体 Heavy" panose="02020900000000000000" pitchFamily="18" charset="-122"/>
                <a:ea typeface="思源宋体 Heavy" panose="02020900000000000000" pitchFamily="18"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1000"/>
                                        <p:tgtEl>
                                          <p:spTgt spid="35"/>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1000"/>
                                        <p:tgtEl>
                                          <p:spTgt spid="23"/>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screen"/>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7" name="矩形 26"/>
          <p:cNvSpPr/>
          <p:nvPr/>
        </p:nvSpPr>
        <p:spPr>
          <a:xfrm>
            <a:off x="0" y="0"/>
            <a:ext cx="12192000" cy="6858000"/>
          </a:xfrm>
          <a:prstGeom prst="rect">
            <a:avLst/>
          </a:prstGeom>
          <a:gradFill flip="none" rotWithShape="1">
            <a:gsLst>
              <a:gs pos="23000">
                <a:srgbClr val="FFFFFF"/>
              </a:gs>
              <a:gs pos="93000">
                <a:srgbClr val="FFFFFF">
                  <a:alpha val="0"/>
                </a:srgbClr>
              </a:gs>
            </a:gsLst>
            <a:lin ang="54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6" cstate="screen"/>
          <a:stretch>
            <a:fillRect/>
          </a:stretch>
        </p:blipFill>
        <p:spPr>
          <a:xfrm>
            <a:off x="10510992" y="2870200"/>
            <a:ext cx="1681008" cy="3886200"/>
          </a:xfrm>
          <a:prstGeom prst="rect">
            <a:avLst/>
          </a:prstGeom>
        </p:spPr>
      </p:pic>
      <p:sp>
        <p:nvSpPr>
          <p:cNvPr id="15" name="文本框 8"/>
          <p:cNvSpPr txBox="1"/>
          <p:nvPr/>
        </p:nvSpPr>
        <p:spPr>
          <a:xfrm>
            <a:off x="3818446" y="1048820"/>
            <a:ext cx="4906454" cy="430839"/>
          </a:xfrm>
          <a:prstGeom prst="rect">
            <a:avLst/>
          </a:prstGeom>
          <a:noFill/>
        </p:spPr>
        <p:txBody>
          <a:bodyPr wrap="square" lIns="121873" tIns="60936" rIns="121873" bIns="6093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sz="2000"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sz="2000"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sz="2000"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周年专题党课</a:t>
            </a:r>
            <a:r>
              <a:rPr kumimoji="0" lang="en-US" altLang="zh-CN" sz="2000"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sz="2000"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sp>
        <p:nvSpPr>
          <p:cNvPr id="16" name="文本框 8"/>
          <p:cNvSpPr txBox="1"/>
          <p:nvPr/>
        </p:nvSpPr>
        <p:spPr>
          <a:xfrm>
            <a:off x="3615246" y="1690170"/>
            <a:ext cx="4855654" cy="400061"/>
          </a:xfrm>
          <a:prstGeom prst="rect">
            <a:avLst/>
          </a:prstGeom>
          <a:noFill/>
        </p:spPr>
        <p:txBody>
          <a:bodyPr wrap="square" lIns="121873" tIns="60936" rIns="121873" bIns="60936">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sz="1800"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非常感谢您的欣赏</a:t>
            </a:r>
            <a:r>
              <a:rPr kumimoji="0" lang="en-US" altLang="zh-CN" sz="1800"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sz="1800"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sp>
        <p:nvSpPr>
          <p:cNvPr id="18" name="文本框 8"/>
          <p:cNvSpPr txBox="1"/>
          <p:nvPr/>
        </p:nvSpPr>
        <p:spPr>
          <a:xfrm>
            <a:off x="7682122" y="2357335"/>
            <a:ext cx="3344653" cy="861726"/>
          </a:xfrm>
          <a:prstGeom prst="rect">
            <a:avLst/>
          </a:prstGeom>
          <a:noFill/>
        </p:spPr>
        <p:txBody>
          <a:bodyPr wrap="square" lIns="121873" tIns="60936" rIns="121873" bIns="6093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0" cap="none" spc="0" normalizeH="0" baseline="0" noProof="0" dirty="0">
                <a:ln>
                  <a:noFill/>
                </a:ln>
                <a:gradFill>
                  <a:gsLst>
                    <a:gs pos="17000">
                      <a:srgbClr val="E5090D"/>
                    </a:gs>
                    <a:gs pos="72000">
                      <a:srgbClr val="C00000"/>
                    </a:gs>
                  </a:gsLst>
                  <a:lin ang="2700000" scaled="0"/>
                </a:gradFill>
                <a:effectLst>
                  <a:glow rad="127000">
                    <a:prstClr val="white"/>
                  </a:glow>
                </a:effectLst>
                <a:uLnTx/>
                <a:uFillTx/>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奋斗伟力</a:t>
            </a:r>
          </a:p>
        </p:txBody>
      </p:sp>
      <p:sp>
        <p:nvSpPr>
          <p:cNvPr id="21" name="文本框 8"/>
          <p:cNvSpPr txBox="1"/>
          <p:nvPr/>
        </p:nvSpPr>
        <p:spPr>
          <a:xfrm>
            <a:off x="6026934" y="1988003"/>
            <a:ext cx="1501398" cy="1600390"/>
          </a:xfrm>
          <a:prstGeom prst="rect">
            <a:avLst/>
          </a:prstGeom>
          <a:noFill/>
        </p:spPr>
        <p:txBody>
          <a:bodyPr wrap="none" lIns="121873" tIns="60936" rIns="121873" bIns="6093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9600" dirty="0">
                <a:gradFill>
                  <a:gsLst>
                    <a:gs pos="17000">
                      <a:srgbClr val="E5090D"/>
                    </a:gs>
                    <a:gs pos="72000">
                      <a:srgbClr val="C00000"/>
                    </a:gs>
                  </a:gsLst>
                  <a:lin ang="2700000" scaled="0"/>
                </a:gradFill>
                <a:effectLst/>
                <a:latin typeface="三极春联字体简" panose="00000500000000000000" pitchFamily="2" charset="-122"/>
                <a:ea typeface="三极春联字体简" panose="00000500000000000000" pitchFamily="2" charset="-122"/>
                <a:sym typeface="Arial" panose="020B0604020202020204" pitchFamily="34" charset="0"/>
              </a:rPr>
              <a:t>凝</a:t>
            </a:r>
          </a:p>
        </p:txBody>
      </p:sp>
      <p:sp>
        <p:nvSpPr>
          <p:cNvPr id="22" name="文本框 8"/>
          <p:cNvSpPr txBox="1"/>
          <p:nvPr/>
        </p:nvSpPr>
        <p:spPr>
          <a:xfrm>
            <a:off x="7167947" y="2218836"/>
            <a:ext cx="1110384" cy="1138725"/>
          </a:xfrm>
          <a:prstGeom prst="rect">
            <a:avLst/>
          </a:prstGeom>
          <a:noFill/>
        </p:spPr>
        <p:txBody>
          <a:bodyPr wrap="none" lIns="121873" tIns="60936" rIns="121873" bIns="6093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6600" dirty="0">
                <a:gradFill>
                  <a:gsLst>
                    <a:gs pos="17000">
                      <a:srgbClr val="E5090D"/>
                    </a:gs>
                    <a:gs pos="72000">
                      <a:srgbClr val="C00000"/>
                    </a:gs>
                  </a:gsLst>
                  <a:lin ang="2700000" scaled="0"/>
                </a:gradFill>
                <a:effectLst/>
                <a:latin typeface="三极春联字体简" panose="00000500000000000000" pitchFamily="2" charset="-122"/>
                <a:ea typeface="三极春联字体简" panose="00000500000000000000" pitchFamily="2" charset="-122"/>
                <a:sym typeface="Arial" panose="020B0604020202020204" pitchFamily="34" charset="0"/>
              </a:rPr>
              <a:t>聚</a:t>
            </a:r>
          </a:p>
        </p:txBody>
      </p:sp>
      <p:sp>
        <p:nvSpPr>
          <p:cNvPr id="17" name="文本框 8"/>
          <p:cNvSpPr txBox="1"/>
          <p:nvPr/>
        </p:nvSpPr>
        <p:spPr>
          <a:xfrm>
            <a:off x="3072801" y="2357335"/>
            <a:ext cx="3344654" cy="861726"/>
          </a:xfrm>
          <a:prstGeom prst="rect">
            <a:avLst/>
          </a:prstGeom>
          <a:noFill/>
        </p:spPr>
        <p:txBody>
          <a:bodyPr wrap="square" lIns="121873" tIns="60936" rIns="121873" bIns="6093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0" cap="none" spc="0" normalizeH="0" baseline="0" noProof="0" dirty="0">
                <a:ln>
                  <a:noFill/>
                </a:ln>
                <a:gradFill>
                  <a:gsLst>
                    <a:gs pos="17000">
                      <a:srgbClr val="E5090D"/>
                    </a:gs>
                    <a:gs pos="72000">
                      <a:srgbClr val="C00000"/>
                    </a:gs>
                  </a:gsLst>
                  <a:lin ang="2700000" scaled="0"/>
                </a:gradFill>
                <a:effectLst>
                  <a:glow rad="127000">
                    <a:prstClr val="white"/>
                  </a:glow>
                </a:effectLst>
                <a:uLnTx/>
                <a:uFillTx/>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百年党史 </a:t>
            </a:r>
          </a:p>
        </p:txBody>
      </p:sp>
      <p:sp>
        <p:nvSpPr>
          <p:cNvPr id="23" name="文本框 8"/>
          <p:cNvSpPr txBox="1"/>
          <p:nvPr/>
        </p:nvSpPr>
        <p:spPr>
          <a:xfrm>
            <a:off x="1444625" y="1988003"/>
            <a:ext cx="1501398" cy="1600390"/>
          </a:xfrm>
          <a:prstGeom prst="rect">
            <a:avLst/>
          </a:prstGeom>
          <a:noFill/>
        </p:spPr>
        <p:txBody>
          <a:bodyPr wrap="none" lIns="121873" tIns="60936" rIns="121873" bIns="6093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9600" dirty="0">
                <a:gradFill>
                  <a:gsLst>
                    <a:gs pos="17000">
                      <a:srgbClr val="E5090D"/>
                    </a:gs>
                    <a:gs pos="72000">
                      <a:srgbClr val="C00000"/>
                    </a:gs>
                  </a:gsLst>
                  <a:lin ang="2700000" scaled="0"/>
                </a:gradFill>
                <a:effectLst/>
                <a:latin typeface="三极春联字体简" panose="00000500000000000000" pitchFamily="2" charset="-122"/>
                <a:ea typeface="三极春联字体简" panose="00000500000000000000" pitchFamily="2" charset="-122"/>
                <a:sym typeface="Arial" panose="020B0604020202020204" pitchFamily="34" charset="0"/>
              </a:rPr>
              <a:t>学</a:t>
            </a:r>
          </a:p>
        </p:txBody>
      </p:sp>
      <p:sp>
        <p:nvSpPr>
          <p:cNvPr id="24" name="文本框 8"/>
          <p:cNvSpPr txBox="1"/>
          <p:nvPr/>
        </p:nvSpPr>
        <p:spPr>
          <a:xfrm>
            <a:off x="2476864" y="2218836"/>
            <a:ext cx="1110384" cy="1138725"/>
          </a:xfrm>
          <a:prstGeom prst="rect">
            <a:avLst/>
          </a:prstGeom>
          <a:noFill/>
        </p:spPr>
        <p:txBody>
          <a:bodyPr wrap="none" lIns="121873" tIns="60936" rIns="121873" bIns="6093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6600" dirty="0">
                <a:gradFill>
                  <a:gsLst>
                    <a:gs pos="17000">
                      <a:srgbClr val="E5090D"/>
                    </a:gs>
                    <a:gs pos="72000">
                      <a:srgbClr val="C00000"/>
                    </a:gs>
                  </a:gsLst>
                  <a:lin ang="2700000" scaled="0"/>
                </a:gradFill>
                <a:effectLst/>
                <a:latin typeface="三极春联字体简" panose="00000500000000000000" pitchFamily="2" charset="-122"/>
                <a:ea typeface="三极春联字体简" panose="00000500000000000000" pitchFamily="2" charset="-122"/>
                <a:sym typeface="Arial" panose="020B0604020202020204" pitchFamily="34" charset="0"/>
              </a:rPr>
              <a:t>好</a:t>
            </a:r>
          </a:p>
        </p:txBody>
      </p:sp>
      <p:grpSp>
        <p:nvGrpSpPr>
          <p:cNvPr id="39" name="组合 38"/>
          <p:cNvGrpSpPr/>
          <p:nvPr/>
        </p:nvGrpSpPr>
        <p:grpSpPr>
          <a:xfrm>
            <a:off x="4155222" y="4641487"/>
            <a:ext cx="3903681" cy="317221"/>
            <a:chOff x="4301422" y="3177358"/>
            <a:chExt cx="3903681" cy="317221"/>
          </a:xfrm>
        </p:grpSpPr>
        <p:grpSp>
          <p:nvGrpSpPr>
            <p:cNvPr id="33" name="组合 32"/>
            <p:cNvGrpSpPr/>
            <p:nvPr/>
          </p:nvGrpSpPr>
          <p:grpSpPr>
            <a:xfrm>
              <a:off x="4301422" y="3177358"/>
              <a:ext cx="2252221" cy="317149"/>
              <a:chOff x="3948172" y="4273839"/>
              <a:chExt cx="1574880" cy="221768"/>
            </a:xfrm>
          </p:grpSpPr>
          <p:sp>
            <p:nvSpPr>
              <p:cNvPr id="34" name="Freeform 7"/>
              <p:cNvSpPr>
                <a:spLocks noEditPoints="1"/>
              </p:cNvSpPr>
              <p:nvPr/>
            </p:nvSpPr>
            <p:spPr bwMode="auto">
              <a:xfrm>
                <a:off x="3948172" y="4275018"/>
                <a:ext cx="220589" cy="220589"/>
              </a:xfrm>
              <a:custGeom>
                <a:avLst/>
                <a:gdLst>
                  <a:gd name="T0" fmla="*/ 661 w 904"/>
                  <a:gd name="T1" fmla="*/ 461 h 905"/>
                  <a:gd name="T2" fmla="*/ 661 w 904"/>
                  <a:gd name="T3" fmla="*/ 339 h 905"/>
                  <a:gd name="T4" fmla="*/ 605 w 904"/>
                  <a:gd name="T5" fmla="*/ 339 h 905"/>
                  <a:gd name="T6" fmla="*/ 605 w 904"/>
                  <a:gd name="T7" fmla="*/ 461 h 905"/>
                  <a:gd name="T8" fmla="*/ 456 w 904"/>
                  <a:gd name="T9" fmla="*/ 610 h 905"/>
                  <a:gd name="T10" fmla="*/ 453 w 904"/>
                  <a:gd name="T11" fmla="*/ 610 h 905"/>
                  <a:gd name="T12" fmla="*/ 452 w 904"/>
                  <a:gd name="T13" fmla="*/ 610 h 905"/>
                  <a:gd name="T14" fmla="*/ 451 w 904"/>
                  <a:gd name="T15" fmla="*/ 610 h 905"/>
                  <a:gd name="T16" fmla="*/ 448 w 904"/>
                  <a:gd name="T17" fmla="*/ 610 h 905"/>
                  <a:gd name="T18" fmla="*/ 299 w 904"/>
                  <a:gd name="T19" fmla="*/ 461 h 905"/>
                  <a:gd name="T20" fmla="*/ 299 w 904"/>
                  <a:gd name="T21" fmla="*/ 339 h 905"/>
                  <a:gd name="T22" fmla="*/ 244 w 904"/>
                  <a:gd name="T23" fmla="*/ 339 h 905"/>
                  <a:gd name="T24" fmla="*/ 244 w 904"/>
                  <a:gd name="T25" fmla="*/ 461 h 905"/>
                  <a:gd name="T26" fmla="*/ 419 w 904"/>
                  <a:gd name="T27" fmla="*/ 664 h 905"/>
                  <a:gd name="T28" fmla="*/ 419 w 904"/>
                  <a:gd name="T29" fmla="*/ 752 h 905"/>
                  <a:gd name="T30" fmla="*/ 295 w 904"/>
                  <a:gd name="T31" fmla="*/ 787 h 905"/>
                  <a:gd name="T32" fmla="*/ 610 w 904"/>
                  <a:gd name="T33" fmla="*/ 787 h 905"/>
                  <a:gd name="T34" fmla="*/ 484 w 904"/>
                  <a:gd name="T35" fmla="*/ 751 h 905"/>
                  <a:gd name="T36" fmla="*/ 484 w 904"/>
                  <a:gd name="T37" fmla="*/ 664 h 905"/>
                  <a:gd name="T38" fmla="*/ 661 w 904"/>
                  <a:gd name="T39" fmla="*/ 461 h 905"/>
                  <a:gd name="T40" fmla="*/ 450 w 904"/>
                  <a:gd name="T41" fmla="*/ 558 h 905"/>
                  <a:gd name="T42" fmla="*/ 452 w 904"/>
                  <a:gd name="T43" fmla="*/ 558 h 905"/>
                  <a:gd name="T44" fmla="*/ 454 w 904"/>
                  <a:gd name="T45" fmla="*/ 558 h 905"/>
                  <a:gd name="T46" fmla="*/ 554 w 904"/>
                  <a:gd name="T47" fmla="*/ 459 h 905"/>
                  <a:gd name="T48" fmla="*/ 554 w 904"/>
                  <a:gd name="T49" fmla="*/ 218 h 905"/>
                  <a:gd name="T50" fmla="*/ 454 w 904"/>
                  <a:gd name="T51" fmla="*/ 118 h 905"/>
                  <a:gd name="T52" fmla="*/ 452 w 904"/>
                  <a:gd name="T53" fmla="*/ 118 h 905"/>
                  <a:gd name="T54" fmla="*/ 450 w 904"/>
                  <a:gd name="T55" fmla="*/ 118 h 905"/>
                  <a:gd name="T56" fmla="*/ 351 w 904"/>
                  <a:gd name="T57" fmla="*/ 218 h 905"/>
                  <a:gd name="T58" fmla="*/ 351 w 904"/>
                  <a:gd name="T59" fmla="*/ 459 h 905"/>
                  <a:gd name="T60" fmla="*/ 450 w 904"/>
                  <a:gd name="T61" fmla="*/ 558 h 905"/>
                  <a:gd name="T62" fmla="*/ 452 w 904"/>
                  <a:gd name="T63" fmla="*/ 0 h 905"/>
                  <a:gd name="T64" fmla="*/ 904 w 904"/>
                  <a:gd name="T65" fmla="*/ 453 h 905"/>
                  <a:gd name="T66" fmla="*/ 452 w 904"/>
                  <a:gd name="T67" fmla="*/ 905 h 905"/>
                  <a:gd name="T68" fmla="*/ 0 w 904"/>
                  <a:gd name="T69" fmla="*/ 453 h 905"/>
                  <a:gd name="T70" fmla="*/ 452 w 904"/>
                  <a:gd name="T7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905">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gradFill>
                <a:gsLst>
                  <a:gs pos="17000">
                    <a:srgbClr val="E5090D"/>
                  </a:gs>
                  <a:gs pos="72000">
                    <a:srgbClr val="C00000"/>
                  </a:gs>
                </a:gsLst>
                <a:lin ang="2700000" scaled="0"/>
              </a:gradFill>
              <a:ln>
                <a:noFill/>
              </a:ln>
            </p:spPr>
            <p:txBody>
              <a:bodyPr vert="horz" wrap="square" lIns="68562" tIns="34281" rIns="68562" bIns="3428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E7E6E6">
                      <a:lumMod val="25000"/>
                    </a:srgbClr>
                  </a:solidFill>
                  <a:effectLst/>
                  <a:uLnTx/>
                  <a:uFillTx/>
                  <a:latin typeface="思源黑体 Bold" panose="020B0800000000000000" pitchFamily="34" charset="-122"/>
                  <a:ea typeface="思源黑体 Bold" panose="020B0800000000000000" pitchFamily="34" charset="-122"/>
                  <a:sym typeface="Arial" panose="020B0604020202020204" pitchFamily="34" charset="0"/>
                </a:endParaRPr>
              </a:p>
            </p:txBody>
          </p:sp>
          <p:sp>
            <p:nvSpPr>
              <p:cNvPr id="35" name="TextBox 12"/>
              <p:cNvSpPr txBox="1"/>
              <p:nvPr/>
            </p:nvSpPr>
            <p:spPr>
              <a:xfrm>
                <a:off x="4167448" y="4273839"/>
                <a:ext cx="1355604" cy="218905"/>
              </a:xfrm>
              <a:prstGeom prst="rect">
                <a:avLst/>
              </a:prstGeom>
              <a:noFill/>
            </p:spPr>
            <p:txBody>
              <a:bodyPr wrap="square" lIns="68562" tIns="34281" rIns="68562" bIns="34281" rtlCol="0">
                <a:spAutoFit/>
              </a:bodyPr>
              <a:lstStyle>
                <a:defPPr>
                  <a:defRPr lang="zh-CN"/>
                </a:defPPr>
                <a:lvl1pPr>
                  <a:defRPr sz="2000">
                    <a:solidFill>
                      <a:schemeClr val="accent2"/>
                    </a:solidFill>
                    <a:latin typeface="+mn-ea"/>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smtClean="0">
                    <a:ln>
                      <a:noFill/>
                    </a:ln>
                    <a:solidFill>
                      <a:schemeClr val="tx1">
                        <a:lumMod val="75000"/>
                        <a:lumOff val="25000"/>
                      </a:schemeClr>
                    </a:solidFill>
                    <a:effectLst/>
                    <a:uLnTx/>
                    <a:uFillTx/>
                    <a:latin typeface="思源黑体 Bold" panose="020B0800000000000000" pitchFamily="34" charset="-122"/>
                    <a:ea typeface="思源黑体 Bold" panose="020B0800000000000000" pitchFamily="34" charset="-122"/>
                    <a:sym typeface="Arial" panose="020B0604020202020204" pitchFamily="34" charset="0"/>
                  </a:rPr>
                  <a:t>报告人：</a:t>
                </a:r>
                <a:r>
                  <a:rPr kumimoji="0" lang="en-US" altLang="zh-CN" sz="1600" b="0" i="0" u="none" strike="noStrike" kern="1200" cap="none" spc="0" normalizeH="0" baseline="0" noProof="0" smtClean="0">
                    <a:ln>
                      <a:noFill/>
                    </a:ln>
                    <a:solidFill>
                      <a:schemeClr val="tx1">
                        <a:lumMod val="75000"/>
                        <a:lumOff val="25000"/>
                      </a:schemeClr>
                    </a:solidFill>
                    <a:effectLst/>
                    <a:uLnTx/>
                    <a:uFillTx/>
                    <a:latin typeface="思源黑体 Bold" panose="020B0800000000000000" pitchFamily="34" charset="-122"/>
                    <a:ea typeface="思源黑体 Bold" panose="020B0800000000000000" pitchFamily="34" charset="-122"/>
                    <a:sym typeface="Arial" panose="020B0604020202020204" pitchFamily="34" charset="0"/>
                  </a:rPr>
                  <a:t>PPT818</a:t>
                </a:r>
                <a:endParaRPr kumimoji="0" lang="zh-CN" altLang="en-US" sz="1600" b="0" i="0" u="none" strike="noStrike" kern="1200" cap="none" spc="0" normalizeH="0" baseline="0" noProof="0" dirty="0">
                  <a:ln>
                    <a:noFill/>
                  </a:ln>
                  <a:solidFill>
                    <a:schemeClr val="tx1">
                      <a:lumMod val="75000"/>
                      <a:lumOff val="25000"/>
                    </a:schemeClr>
                  </a:solidFill>
                  <a:effectLst/>
                  <a:uLnTx/>
                  <a:uFillTx/>
                  <a:latin typeface="思源黑体 Bold" panose="020B0800000000000000" pitchFamily="34" charset="-122"/>
                  <a:ea typeface="思源黑体 Bold" panose="020B0800000000000000" pitchFamily="34" charset="-122"/>
                  <a:sym typeface="Arial" panose="020B0604020202020204" pitchFamily="34" charset="0"/>
                </a:endParaRPr>
              </a:p>
            </p:txBody>
          </p:sp>
        </p:grpSp>
        <p:grpSp>
          <p:nvGrpSpPr>
            <p:cNvPr id="36" name="组合 35"/>
            <p:cNvGrpSpPr/>
            <p:nvPr/>
          </p:nvGrpSpPr>
          <p:grpSpPr>
            <a:xfrm>
              <a:off x="6338194" y="3178163"/>
              <a:ext cx="1866909" cy="316416"/>
              <a:chOff x="6004541" y="4274351"/>
              <a:chExt cx="1305448" cy="221256"/>
            </a:xfrm>
          </p:grpSpPr>
          <p:sp>
            <p:nvSpPr>
              <p:cNvPr id="37" name="Freeform 10"/>
              <p:cNvSpPr>
                <a:spLocks noEditPoints="1"/>
              </p:cNvSpPr>
              <p:nvPr/>
            </p:nvSpPr>
            <p:spPr bwMode="auto">
              <a:xfrm>
                <a:off x="6004541" y="4275018"/>
                <a:ext cx="220589" cy="220589"/>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gradFill>
                <a:gsLst>
                  <a:gs pos="17000">
                    <a:srgbClr val="E5090D"/>
                  </a:gs>
                  <a:gs pos="72000">
                    <a:srgbClr val="C00000"/>
                  </a:gs>
                </a:gsLst>
                <a:lin ang="2700000" scaled="0"/>
              </a:gradFill>
              <a:ln>
                <a:noFill/>
              </a:ln>
            </p:spPr>
            <p:txBody>
              <a:bodyPr vert="horz" wrap="square" lIns="68562" tIns="34281" rIns="68562" bIns="34281" numCol="1" anchor="t" anchorCtr="0" compatLnSpc="1"/>
              <a:lstStyle/>
              <a:p>
                <a:endParaRPr lang="zh-CN" altLang="en-US" sz="2000">
                  <a:solidFill>
                    <a:srgbClr val="E7E6E6">
                      <a:lumMod val="25000"/>
                    </a:srgbClr>
                  </a:solidFill>
                  <a:latin typeface="思源黑体 Bold" panose="020B0800000000000000" pitchFamily="34" charset="-122"/>
                  <a:ea typeface="思源黑体 Bold" panose="020B0800000000000000" pitchFamily="34" charset="-122"/>
                  <a:sym typeface="Arial" panose="020B0604020202020204" pitchFamily="34" charset="0"/>
                </a:endParaRPr>
              </a:p>
            </p:txBody>
          </p:sp>
          <p:sp>
            <p:nvSpPr>
              <p:cNvPr id="38" name="TextBox 14"/>
              <p:cNvSpPr txBox="1"/>
              <p:nvPr/>
            </p:nvSpPr>
            <p:spPr>
              <a:xfrm>
                <a:off x="6226767" y="4274351"/>
                <a:ext cx="1083222" cy="220583"/>
              </a:xfrm>
              <a:prstGeom prst="rect">
                <a:avLst/>
              </a:prstGeom>
              <a:noFill/>
            </p:spPr>
            <p:txBody>
              <a:bodyPr wrap="none" lIns="68562" tIns="34281" rIns="68562" bIns="34281" rtlCol="0">
                <a:spAutoFit/>
              </a:bodyPr>
              <a:lstStyle>
                <a:defPPr>
                  <a:defRPr lang="zh-CN"/>
                </a:defPPr>
                <a:lvl1pPr>
                  <a:defRPr sz="2000">
                    <a:solidFill>
                      <a:schemeClr val="accent2"/>
                    </a:solidFill>
                    <a:latin typeface="+mn-ea"/>
                    <a:ea typeface="+mn-ea"/>
                  </a:defRPr>
                </a:lvl1pPr>
              </a:lstStyle>
              <a:p>
                <a:pPr>
                  <a:defRPr/>
                </a:pPr>
                <a:r>
                  <a:rPr lang="zh-CN" altLang="en-US" sz="1600" dirty="0">
                    <a:solidFill>
                      <a:schemeClr val="tx1">
                        <a:lumMod val="75000"/>
                        <a:lumOff val="25000"/>
                      </a:schemeClr>
                    </a:solidFill>
                    <a:latin typeface="思源黑体 Bold" panose="020B0800000000000000" pitchFamily="34" charset="-122"/>
                    <a:ea typeface="思源黑体 Bold" panose="020B0800000000000000" pitchFamily="34" charset="-122"/>
                    <a:sym typeface="Arial" panose="020B0604020202020204" pitchFamily="34" charset="0"/>
                  </a:rPr>
                  <a:t>单位：</a:t>
                </a:r>
                <a:r>
                  <a:rPr lang="en-US" altLang="zh-CN" sz="1600" dirty="0">
                    <a:solidFill>
                      <a:schemeClr val="tx1">
                        <a:lumMod val="75000"/>
                        <a:lumOff val="25000"/>
                      </a:schemeClr>
                    </a:solidFill>
                    <a:latin typeface="思源黑体 Bold" panose="020B0800000000000000" pitchFamily="34" charset="-122"/>
                    <a:ea typeface="思源黑体 Bold" panose="020B0800000000000000" pitchFamily="34" charset="-122"/>
                    <a:sym typeface="Arial" panose="020B0604020202020204" pitchFamily="34" charset="0"/>
                  </a:rPr>
                  <a:t>X</a:t>
                </a:r>
                <a:r>
                  <a:rPr lang="zh-CN" altLang="en-US" sz="1600" dirty="0">
                    <a:solidFill>
                      <a:schemeClr val="tx1">
                        <a:lumMod val="75000"/>
                        <a:lumOff val="25000"/>
                      </a:schemeClr>
                    </a:solidFill>
                    <a:latin typeface="思源黑体 Bold" panose="020B0800000000000000" pitchFamily="34" charset="-122"/>
                    <a:ea typeface="思源黑体 Bold" panose="020B0800000000000000" pitchFamily="34" charset="-122"/>
                    <a:sym typeface="Arial" panose="020B0604020202020204" pitchFamily="34" charset="0"/>
                  </a:rPr>
                  <a:t>市</a:t>
                </a:r>
                <a:r>
                  <a:rPr lang="en-US" altLang="zh-CN" sz="1600" dirty="0">
                    <a:solidFill>
                      <a:schemeClr val="tx1">
                        <a:lumMod val="75000"/>
                        <a:lumOff val="25000"/>
                      </a:schemeClr>
                    </a:solidFill>
                    <a:latin typeface="思源黑体 Bold" panose="020B0800000000000000" pitchFamily="34" charset="-122"/>
                    <a:ea typeface="思源黑体 Bold" panose="020B0800000000000000" pitchFamily="34" charset="-122"/>
                    <a:sym typeface="Arial" panose="020B0604020202020204" pitchFamily="34" charset="0"/>
                  </a:rPr>
                  <a:t>XX</a:t>
                </a:r>
                <a:r>
                  <a:rPr lang="zh-CN" altLang="en-US" sz="1600" dirty="0">
                    <a:solidFill>
                      <a:schemeClr val="tx1">
                        <a:lumMod val="75000"/>
                        <a:lumOff val="25000"/>
                      </a:schemeClr>
                    </a:solidFill>
                    <a:latin typeface="思源黑体 Bold" panose="020B0800000000000000" pitchFamily="34" charset="-122"/>
                    <a:ea typeface="思源黑体 Bold" panose="020B0800000000000000" pitchFamily="34" charset="-122"/>
                    <a:sym typeface="Arial" panose="020B0604020202020204" pitchFamily="34" charset="0"/>
                  </a:rPr>
                  <a:t>局</a:t>
                </a:r>
                <a:endParaRPr lang="zh-CN" altLang="zh-CN" sz="1600" dirty="0">
                  <a:solidFill>
                    <a:schemeClr val="tx1">
                      <a:lumMod val="75000"/>
                      <a:lumOff val="25000"/>
                    </a:schemeClr>
                  </a:solidFill>
                  <a:latin typeface="思源黑体 Bold" panose="020B0800000000000000" pitchFamily="34" charset="-122"/>
                  <a:ea typeface="思源黑体 Bold" panose="020B0800000000000000" pitchFamily="34" charset="-122"/>
                  <a:sym typeface="Arial" panose="020B0604020202020204" pitchFamily="34" charset="0"/>
                </a:endParaRPr>
              </a:p>
            </p:txBody>
          </p:sp>
        </p:grpSp>
      </p:grpSp>
      <p:sp>
        <p:nvSpPr>
          <p:cNvPr id="40" name="文本框 8"/>
          <p:cNvSpPr txBox="1"/>
          <p:nvPr/>
        </p:nvSpPr>
        <p:spPr>
          <a:xfrm>
            <a:off x="4210050" y="3442770"/>
            <a:ext cx="3771900" cy="430839"/>
          </a:xfrm>
          <a:prstGeom prst="rect">
            <a:avLst/>
          </a:prstGeom>
          <a:noFill/>
        </p:spPr>
        <p:txBody>
          <a:bodyPr wrap="square" lIns="121873" tIns="60936" rIns="121873" bIns="60936">
            <a:spAutoFit/>
          </a:bodyPr>
          <a:lstStyle>
            <a:defPPr>
              <a:defRPr lang="zh-CN"/>
            </a:defPPr>
            <a:lvl1pPr marR="0" lvl="0" indent="0" algn="ctr" fontAlgn="auto">
              <a:lnSpc>
                <a:spcPct val="100000"/>
              </a:lnSpc>
              <a:spcBef>
                <a:spcPts val="0"/>
              </a:spcBef>
              <a:spcAft>
                <a:spcPts val="0"/>
              </a:spcAft>
              <a:buClrTx/>
              <a:buSzTx/>
              <a:buFontTx/>
              <a:buNone/>
              <a:defRPr kumimoji="0" sz="2000" b="0" i="0" u="none" strike="noStrike" kern="0" cap="none" spc="0" normalizeH="0" baseline="0">
                <a:ln>
                  <a:noFill/>
                </a:ln>
                <a:solidFill>
                  <a:srgbClr val="E7E6E6">
                    <a:lumMod val="25000"/>
                  </a:srgbClr>
                </a:solidFill>
                <a:effectLst/>
                <a:uLnTx/>
                <a:uFillTx/>
                <a:latin typeface="思源黑体 Regular" panose="020B0500000000000000" pitchFamily="34" charset="-122"/>
                <a:ea typeface="思源黑体 Regular" panose="020B0500000000000000" pitchFamily="34" charset="-122"/>
                <a:cs typeface="思源黑体 Light" panose="020B0300000000000000" charset="-122"/>
              </a:defRPr>
            </a:lvl1pPr>
          </a:lstStyle>
          <a:p>
            <a:r>
              <a:rPr lang="zh-CN" altLang="en-US">
                <a:sym typeface="Arial" panose="020B0604020202020204" pitchFamily="34" charset="0"/>
              </a:rPr>
              <a:t>党史学习</a:t>
            </a:r>
            <a:r>
              <a:rPr lang="en-US" altLang="zh-CN" dirty="0">
                <a:sym typeface="Arial" panose="020B0604020202020204" pitchFamily="34" charset="0"/>
              </a:rPr>
              <a:t>/</a:t>
            </a:r>
            <a:r>
              <a:rPr lang="zh-CN" altLang="en-US">
                <a:sym typeface="Arial" panose="020B0604020202020204" pitchFamily="34" charset="0"/>
              </a:rPr>
              <a:t>党史教育</a:t>
            </a:r>
            <a:r>
              <a:rPr lang="en-US" altLang="zh-CN" dirty="0">
                <a:sym typeface="Arial" panose="020B0604020202020204" pitchFamily="34" charset="0"/>
              </a:rPr>
              <a:t>/</a:t>
            </a:r>
            <a:r>
              <a:rPr lang="zh-CN" altLang="en-US" dirty="0">
                <a:sym typeface="Arial" panose="020B0604020202020204" pitchFamily="34" charset="0"/>
              </a:rPr>
              <a:t>党政建设</a:t>
            </a:r>
          </a:p>
        </p:txBody>
      </p:sp>
      <p:grpSp>
        <p:nvGrpSpPr>
          <p:cNvPr id="42" name="组合 41"/>
          <p:cNvGrpSpPr/>
          <p:nvPr/>
        </p:nvGrpSpPr>
        <p:grpSpPr>
          <a:xfrm>
            <a:off x="3797300" y="3957732"/>
            <a:ext cx="4597400" cy="215494"/>
            <a:chOff x="2066113" y="1953018"/>
            <a:chExt cx="8039912" cy="376854"/>
          </a:xfrm>
        </p:grpSpPr>
        <p:pic>
          <p:nvPicPr>
            <p:cNvPr id="43" name="PA-图片 4"/>
            <p:cNvPicPr>
              <a:picLocks noChangeAspect="1"/>
            </p:cNvPicPr>
            <p:nvPr>
              <p:custDataLst>
                <p:tags r:id="rId1"/>
              </p:custDataLst>
            </p:nvPr>
          </p:nvPicPr>
          <p:blipFill>
            <a:blip r:embed="rId7" cstate="screen"/>
            <a:stretch>
              <a:fillRect/>
            </a:stretch>
          </p:blipFill>
          <p:spPr>
            <a:xfrm>
              <a:off x="5376427" y="1953018"/>
              <a:ext cx="1439146" cy="376854"/>
            </a:xfrm>
            <a:prstGeom prst="rect">
              <a:avLst/>
            </a:prstGeom>
          </p:spPr>
        </p:pic>
        <p:cxnSp>
          <p:nvCxnSpPr>
            <p:cNvPr id="44" name="PA-直接连接符 5"/>
            <p:cNvCxnSpPr/>
            <p:nvPr>
              <p:custDataLst>
                <p:tags r:id="rId2"/>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3"/>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pic>
        <p:nvPicPr>
          <p:cNvPr id="49" name="图片 48"/>
          <p:cNvPicPr>
            <a:picLocks noChangeAspect="1"/>
          </p:cNvPicPr>
          <p:nvPr/>
        </p:nvPicPr>
        <p:blipFill>
          <a:blip r:embed="rId8" cstate="screen"/>
          <a:stretch>
            <a:fillRect/>
          </a:stretch>
        </p:blipFill>
        <p:spPr>
          <a:xfrm>
            <a:off x="495300" y="355600"/>
            <a:ext cx="1244600" cy="1244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6" presetClass="entr" presetSubtype="37"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outVertical)">
                                      <p:cBhvr>
                                        <p:cTn id="20" dur="500"/>
                                        <p:tgtEl>
                                          <p:spTgt spid="15"/>
                                        </p:tgtEl>
                                      </p:cBhvr>
                                    </p:animEffect>
                                  </p:childTnLst>
                                </p:cTn>
                              </p:par>
                            </p:childTnLst>
                          </p:cTn>
                        </p:par>
                        <p:par>
                          <p:cTn id="21" fill="hold">
                            <p:stCondLst>
                              <p:cond delay="1500"/>
                            </p:stCondLst>
                            <p:childTnLst>
                              <p:par>
                                <p:cTn id="22" presetID="16" presetClass="entr" presetSubtype="37"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out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p:cTn id="29" dur="500" fill="hold"/>
                                        <p:tgtEl>
                                          <p:spTgt spid="40"/>
                                        </p:tgtEl>
                                        <p:attrNameLst>
                                          <p:attrName>ppt_w</p:attrName>
                                        </p:attrNameLst>
                                      </p:cBhvr>
                                      <p:tavLst>
                                        <p:tav tm="0">
                                          <p:val>
                                            <p:fltVal val="0"/>
                                          </p:val>
                                        </p:tav>
                                        <p:tav tm="100000">
                                          <p:val>
                                            <p:strVal val="#ppt_w"/>
                                          </p:val>
                                        </p:tav>
                                      </p:tavLst>
                                    </p:anim>
                                    <p:anim calcmode="lin" valueType="num">
                                      <p:cBhvr>
                                        <p:cTn id="30" dur="500" fill="hold"/>
                                        <p:tgtEl>
                                          <p:spTgt spid="40"/>
                                        </p:tgtEl>
                                        <p:attrNameLst>
                                          <p:attrName>ppt_h</p:attrName>
                                        </p:attrNameLst>
                                      </p:cBhvr>
                                      <p:tavLst>
                                        <p:tav tm="0">
                                          <p:val>
                                            <p:fltVal val="0"/>
                                          </p:val>
                                        </p:tav>
                                        <p:tav tm="100000">
                                          <p:val>
                                            <p:strVal val="#ppt_h"/>
                                          </p:val>
                                        </p:tav>
                                      </p:tavLst>
                                    </p:anim>
                                    <p:animEffect transition="in" filter="fade">
                                      <p:cBhvr>
                                        <p:cTn id="31" dur="500"/>
                                        <p:tgtEl>
                                          <p:spTgt spid="40"/>
                                        </p:tgtEl>
                                      </p:cBhvr>
                                    </p:animEffect>
                                  </p:childTnLst>
                                </p:cTn>
                              </p:par>
                              <p:par>
                                <p:cTn id="32" presetID="53" presetClass="entr" presetSubtype="16"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500"/>
                            </p:stCondLst>
                            <p:childTnLst>
                              <p:par>
                                <p:cTn id="38" presetID="53" presetClass="entr" presetSubtype="16"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childTnLst>
                          </p:cTn>
                        </p:par>
                        <p:par>
                          <p:cTn id="43" fill="hold">
                            <p:stCondLst>
                              <p:cond delay="1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15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000"/>
                            </p:stCondLst>
                            <p:childTnLst>
                              <p:par>
                                <p:cTn id="56" presetID="53" presetClass="entr" presetSubtype="16"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Effect transition="in" filter="fade">
                                      <p:cBhvr>
                                        <p:cTn id="60" dur="500"/>
                                        <p:tgtEl>
                                          <p:spTgt spid="21"/>
                                        </p:tgtEl>
                                      </p:cBhvr>
                                    </p:animEffect>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fltVal val="0"/>
                                          </p:val>
                                        </p:tav>
                                        <p:tav tm="100000">
                                          <p:val>
                                            <p:strVal val="#ppt_h"/>
                                          </p:val>
                                        </p:tav>
                                      </p:tavLst>
                                    </p:anim>
                                    <p:animEffect transition="in" filter="fade">
                                      <p:cBhvr>
                                        <p:cTn id="66" dur="500"/>
                                        <p:tgtEl>
                                          <p:spTgt spid="22"/>
                                        </p:tgtEl>
                                      </p:cBhvr>
                                    </p:animEffect>
                                  </p:childTnLst>
                                </p:cTn>
                              </p:par>
                            </p:childTnLst>
                          </p:cTn>
                        </p:par>
                        <p:par>
                          <p:cTn id="67" fill="hold">
                            <p:stCondLst>
                              <p:cond delay="3000"/>
                            </p:stCondLst>
                            <p:childTnLst>
                              <p:par>
                                <p:cTn id="68" presetID="53" presetClass="entr" presetSubtype="16"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500" fill="hold"/>
                                        <p:tgtEl>
                                          <p:spTgt spid="18"/>
                                        </p:tgtEl>
                                        <p:attrNameLst>
                                          <p:attrName>ppt_w</p:attrName>
                                        </p:attrNameLst>
                                      </p:cBhvr>
                                      <p:tavLst>
                                        <p:tav tm="0">
                                          <p:val>
                                            <p:fltVal val="0"/>
                                          </p:val>
                                        </p:tav>
                                        <p:tav tm="100000">
                                          <p:val>
                                            <p:strVal val="#ppt_w"/>
                                          </p:val>
                                        </p:tav>
                                      </p:tavLst>
                                    </p:anim>
                                    <p:anim calcmode="lin" valueType="num">
                                      <p:cBhvr>
                                        <p:cTn id="71" dur="500" fill="hold"/>
                                        <p:tgtEl>
                                          <p:spTgt spid="18"/>
                                        </p:tgtEl>
                                        <p:attrNameLst>
                                          <p:attrName>ppt_h</p:attrName>
                                        </p:attrNameLst>
                                      </p:cBhvr>
                                      <p:tavLst>
                                        <p:tav tm="0">
                                          <p:val>
                                            <p:fltVal val="0"/>
                                          </p:val>
                                        </p:tav>
                                        <p:tav tm="100000">
                                          <p:val>
                                            <p:strVal val="#ppt_h"/>
                                          </p:val>
                                        </p:tav>
                                      </p:tavLst>
                                    </p:anim>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21" grpId="0"/>
      <p:bldP spid="22" grpId="0"/>
      <p:bldP spid="17" grpId="0"/>
      <p:bldP spid="23" grpId="0"/>
      <p:bldP spid="2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2"/>
                </p:custDataLst>
              </p:nvPr>
            </p:nvPicPr>
            <p:blipFill>
              <a:blip r:embed="rId6" cstate="screen"/>
              <a:stretch>
                <a:fillRect/>
              </a:stretch>
            </p:blipFill>
            <p:spPr>
              <a:xfrm>
                <a:off x="5376427" y="1953018"/>
                <a:ext cx="1439146" cy="376854"/>
              </a:xfrm>
              <a:prstGeom prst="rect">
                <a:avLst/>
              </a:prstGeom>
            </p:spPr>
          </p:pic>
          <p:cxnSp>
            <p:nvCxnSpPr>
              <p:cNvPr id="44" name="PA-直接连接符 5"/>
              <p:cNvCxnSpPr/>
              <p:nvPr>
                <p:custDataLst>
                  <p:tags r:id="rId3"/>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4"/>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第一部分</a:t>
              </a:r>
            </a:p>
          </p:txBody>
        </p:sp>
        <p:pic>
          <p:nvPicPr>
            <p:cNvPr id="10" name="图片 9"/>
            <p:cNvPicPr>
              <a:picLocks noChangeAspect="1"/>
            </p:cNvPicPr>
            <p:nvPr/>
          </p:nvPicPr>
          <p:blipFill>
            <a:blip r:embed="rId7" cstate="screen"/>
            <a:stretch>
              <a:fillRect/>
            </a:stretch>
          </p:blipFill>
          <p:spPr>
            <a:xfrm>
              <a:off x="439541" y="336933"/>
              <a:ext cx="541748" cy="541748"/>
            </a:xfrm>
            <a:prstGeom prst="rect">
              <a:avLst/>
            </a:prstGeom>
          </p:spPr>
        </p:pic>
      </p:grpSp>
      <p:sp>
        <p:nvSpPr>
          <p:cNvPr id="35" name="文本框 8"/>
          <p:cNvSpPr txBox="1"/>
          <p:nvPr/>
        </p:nvSpPr>
        <p:spPr>
          <a:xfrm>
            <a:off x="2249980" y="1304010"/>
            <a:ext cx="7692040" cy="492394"/>
          </a:xfrm>
          <a:prstGeom prst="rect">
            <a:avLst/>
          </a:prstGeom>
          <a:noFill/>
        </p:spPr>
        <p:txBody>
          <a:bodyPr wrap="square" lIns="121873" tIns="60936" rIns="121873" bIns="60936">
            <a:spAutoFit/>
          </a:bodyPr>
          <a:lstStyle>
            <a:defPPr>
              <a:defRPr lang="zh-CN"/>
            </a:defPPr>
            <a:lvl1pPr lvl="0" algn="ctr">
              <a:defRPr sz="2400" kern="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defRPr>
            </a:lvl1pPr>
          </a:lstStyle>
          <a:p>
            <a:r>
              <a:rPr lang="zh-CN" altLang="en-US" dirty="0">
                <a:sym typeface="Arial" panose="020B0604020202020204" pitchFamily="34" charset="0"/>
              </a:rPr>
              <a:t>中国共产党的创立</a:t>
            </a:r>
          </a:p>
        </p:txBody>
      </p:sp>
      <p:grpSp>
        <p:nvGrpSpPr>
          <p:cNvPr id="9" name="组合 8"/>
          <p:cNvGrpSpPr/>
          <p:nvPr/>
        </p:nvGrpSpPr>
        <p:grpSpPr>
          <a:xfrm>
            <a:off x="627239" y="1962867"/>
            <a:ext cx="10937522" cy="3184997"/>
            <a:chOff x="675993" y="2219721"/>
            <a:chExt cx="10937522" cy="3184997"/>
          </a:xfrm>
        </p:grpSpPr>
        <p:grpSp>
          <p:nvGrpSpPr>
            <p:cNvPr id="38" name="组合 37"/>
            <p:cNvGrpSpPr/>
            <p:nvPr/>
          </p:nvGrpSpPr>
          <p:grpSpPr>
            <a:xfrm>
              <a:off x="675993" y="2219721"/>
              <a:ext cx="2018328" cy="1727199"/>
              <a:chOff x="1000858" y="1600201"/>
              <a:chExt cx="2018328" cy="1727199"/>
            </a:xfrm>
          </p:grpSpPr>
          <p:grpSp>
            <p:nvGrpSpPr>
              <p:cNvPr id="39" name="组合 38"/>
              <p:cNvGrpSpPr/>
              <p:nvPr/>
            </p:nvGrpSpPr>
            <p:grpSpPr>
              <a:xfrm>
                <a:off x="1000858" y="2906486"/>
                <a:ext cx="2018328" cy="420914"/>
                <a:chOff x="638001" y="3685954"/>
                <a:chExt cx="2018328" cy="420914"/>
              </a:xfrm>
            </p:grpSpPr>
            <p:sp>
              <p:nvSpPr>
                <p:cNvPr id="46" name="矩形 45"/>
                <p:cNvSpPr/>
                <p:nvPr/>
              </p:nvSpPr>
              <p:spPr>
                <a:xfrm>
                  <a:off x="638001" y="3685954"/>
                  <a:ext cx="2018328" cy="42091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思源宋体 Heavy" panose="02020900000000000000" pitchFamily="18" charset="-122"/>
                    <a:ea typeface="思源宋体 Heavy" panose="02020900000000000000" pitchFamily="18" charset="-122"/>
                    <a:sym typeface="Arial" panose="020B0604020202020204" pitchFamily="34" charset="0"/>
                  </a:endParaRPr>
                </a:p>
              </p:txBody>
            </p:sp>
            <p:sp>
              <p:nvSpPr>
                <p:cNvPr id="47" name="矩形 46"/>
                <p:cNvSpPr/>
                <p:nvPr/>
              </p:nvSpPr>
              <p:spPr>
                <a:xfrm>
                  <a:off x="672034" y="3697622"/>
                  <a:ext cx="196819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思源宋体 Heavy" panose="02020900000000000000" pitchFamily="18" charset="-122"/>
                      <a:ea typeface="思源宋体 Heavy" panose="02020900000000000000" pitchFamily="18" charset="-122"/>
                      <a:cs typeface="+mn-ea"/>
                      <a:sym typeface="Arial" panose="020B0604020202020204" pitchFamily="34" charset="0"/>
                    </a:rPr>
                    <a:t>毛泽东</a:t>
                  </a:r>
                </a:p>
              </p:txBody>
            </p:sp>
          </p:grpSp>
          <p:sp>
            <p:nvSpPr>
              <p:cNvPr id="41" name="矩形 40"/>
              <p:cNvSpPr/>
              <p:nvPr/>
            </p:nvSpPr>
            <p:spPr>
              <a:xfrm>
                <a:off x="1000858" y="1600201"/>
                <a:ext cx="2018328" cy="1306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思源宋体 Heavy" panose="02020900000000000000" pitchFamily="18" charset="-122"/>
                  <a:ea typeface="思源宋体 Heavy" panose="02020900000000000000" pitchFamily="18" charset="-122"/>
                  <a:sym typeface="Arial" panose="020B0604020202020204" pitchFamily="34" charset="0"/>
                </a:endParaRPr>
              </a:p>
            </p:txBody>
          </p:sp>
        </p:grpSp>
        <p:grpSp>
          <p:nvGrpSpPr>
            <p:cNvPr id="48" name="组合 47"/>
            <p:cNvGrpSpPr/>
            <p:nvPr/>
          </p:nvGrpSpPr>
          <p:grpSpPr>
            <a:xfrm>
              <a:off x="2867650" y="2219721"/>
              <a:ext cx="1631779" cy="1404093"/>
              <a:chOff x="1000858" y="1600201"/>
              <a:chExt cx="2018328" cy="1736706"/>
            </a:xfrm>
          </p:grpSpPr>
          <p:grpSp>
            <p:nvGrpSpPr>
              <p:cNvPr id="49" name="组合 48"/>
              <p:cNvGrpSpPr/>
              <p:nvPr/>
            </p:nvGrpSpPr>
            <p:grpSpPr>
              <a:xfrm>
                <a:off x="1000858" y="2906486"/>
                <a:ext cx="2018328" cy="430421"/>
                <a:chOff x="638001" y="3685954"/>
                <a:chExt cx="2018328" cy="430421"/>
              </a:xfrm>
            </p:grpSpPr>
            <p:sp>
              <p:nvSpPr>
                <p:cNvPr id="51" name="矩形 50"/>
                <p:cNvSpPr/>
                <p:nvPr/>
              </p:nvSpPr>
              <p:spPr>
                <a:xfrm>
                  <a:off x="638001" y="3685954"/>
                  <a:ext cx="2018328" cy="42091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思源宋体 Heavy" panose="02020900000000000000" pitchFamily="18" charset="-122"/>
                    <a:ea typeface="思源宋体 Heavy" panose="02020900000000000000" pitchFamily="18" charset="-122"/>
                    <a:sym typeface="Arial" panose="020B0604020202020204" pitchFamily="34" charset="0"/>
                  </a:endParaRPr>
                </a:p>
              </p:txBody>
            </p:sp>
            <p:sp>
              <p:nvSpPr>
                <p:cNvPr id="52" name="矩形 51"/>
                <p:cNvSpPr/>
                <p:nvPr/>
              </p:nvSpPr>
              <p:spPr>
                <a:xfrm>
                  <a:off x="672034" y="3697622"/>
                  <a:ext cx="1968191" cy="41875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思源宋体 Heavy" panose="02020900000000000000" pitchFamily="18" charset="-122"/>
                      <a:ea typeface="思源宋体 Heavy" panose="02020900000000000000" pitchFamily="18" charset="-122"/>
                      <a:cs typeface="+mn-ea"/>
                      <a:sym typeface="Arial" panose="020B0604020202020204" pitchFamily="34" charset="0"/>
                    </a:rPr>
                    <a:t>何叔衡</a:t>
                  </a:r>
                </a:p>
              </p:txBody>
            </p:sp>
          </p:grpSp>
          <p:sp>
            <p:nvSpPr>
              <p:cNvPr id="50" name="矩形 49"/>
              <p:cNvSpPr/>
              <p:nvPr/>
            </p:nvSpPr>
            <p:spPr>
              <a:xfrm>
                <a:off x="1000858" y="1600201"/>
                <a:ext cx="2018328" cy="1306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思源宋体 Heavy" panose="02020900000000000000" pitchFamily="18" charset="-122"/>
                  <a:ea typeface="思源宋体 Heavy" panose="02020900000000000000" pitchFamily="18" charset="-122"/>
                  <a:sym typeface="Arial" panose="020B0604020202020204" pitchFamily="34" charset="0"/>
                </a:endParaRPr>
              </a:p>
            </p:txBody>
          </p:sp>
        </p:grpSp>
        <p:grpSp>
          <p:nvGrpSpPr>
            <p:cNvPr id="53" name="组合 52"/>
            <p:cNvGrpSpPr/>
            <p:nvPr/>
          </p:nvGrpSpPr>
          <p:grpSpPr>
            <a:xfrm>
              <a:off x="4563541" y="2219721"/>
              <a:ext cx="1631779" cy="1404093"/>
              <a:chOff x="1000858" y="1600201"/>
              <a:chExt cx="2018328" cy="1736706"/>
            </a:xfrm>
          </p:grpSpPr>
          <p:grpSp>
            <p:nvGrpSpPr>
              <p:cNvPr id="63" name="组合 62"/>
              <p:cNvGrpSpPr/>
              <p:nvPr/>
            </p:nvGrpSpPr>
            <p:grpSpPr>
              <a:xfrm>
                <a:off x="1000858" y="2906486"/>
                <a:ext cx="2018328" cy="430421"/>
                <a:chOff x="638001" y="3685954"/>
                <a:chExt cx="2018328" cy="430421"/>
              </a:xfrm>
            </p:grpSpPr>
            <p:sp>
              <p:nvSpPr>
                <p:cNvPr id="65" name="矩形 64"/>
                <p:cNvSpPr/>
                <p:nvPr/>
              </p:nvSpPr>
              <p:spPr>
                <a:xfrm>
                  <a:off x="638001" y="3685954"/>
                  <a:ext cx="2018328" cy="42091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思源宋体 Heavy" panose="02020900000000000000" pitchFamily="18" charset="-122"/>
                    <a:ea typeface="思源宋体 Heavy" panose="02020900000000000000" pitchFamily="18" charset="-122"/>
                    <a:sym typeface="Arial" panose="020B0604020202020204" pitchFamily="34" charset="0"/>
                  </a:endParaRPr>
                </a:p>
              </p:txBody>
            </p:sp>
            <p:sp>
              <p:nvSpPr>
                <p:cNvPr id="66" name="矩形 65"/>
                <p:cNvSpPr/>
                <p:nvPr/>
              </p:nvSpPr>
              <p:spPr>
                <a:xfrm>
                  <a:off x="672034" y="3697622"/>
                  <a:ext cx="1968191" cy="41875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思源宋体 Heavy" panose="02020900000000000000" pitchFamily="18" charset="-122"/>
                      <a:ea typeface="思源宋体 Heavy" panose="02020900000000000000" pitchFamily="18" charset="-122"/>
                      <a:cs typeface="+mn-ea"/>
                      <a:sym typeface="Arial" panose="020B0604020202020204" pitchFamily="34" charset="0"/>
                    </a:rPr>
                    <a:t>董必武</a:t>
                  </a:r>
                </a:p>
              </p:txBody>
            </p:sp>
          </p:grpSp>
          <p:sp>
            <p:nvSpPr>
              <p:cNvPr id="64" name="矩形 63"/>
              <p:cNvSpPr/>
              <p:nvPr/>
            </p:nvSpPr>
            <p:spPr>
              <a:xfrm>
                <a:off x="1000858" y="1600201"/>
                <a:ext cx="2018328" cy="1306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思源宋体 Heavy" panose="02020900000000000000" pitchFamily="18" charset="-122"/>
                  <a:ea typeface="思源宋体 Heavy" panose="02020900000000000000" pitchFamily="18" charset="-122"/>
                  <a:sym typeface="Arial" panose="020B0604020202020204" pitchFamily="34" charset="0"/>
                </a:endParaRPr>
              </a:p>
            </p:txBody>
          </p:sp>
        </p:grpSp>
        <p:grpSp>
          <p:nvGrpSpPr>
            <p:cNvPr id="67" name="组合 66"/>
            <p:cNvGrpSpPr/>
            <p:nvPr/>
          </p:nvGrpSpPr>
          <p:grpSpPr>
            <a:xfrm>
              <a:off x="6284685" y="2219721"/>
              <a:ext cx="1631779" cy="1404093"/>
              <a:chOff x="1000858" y="1600201"/>
              <a:chExt cx="2018328" cy="1736706"/>
            </a:xfrm>
          </p:grpSpPr>
          <p:grpSp>
            <p:nvGrpSpPr>
              <p:cNvPr id="68" name="组合 67"/>
              <p:cNvGrpSpPr/>
              <p:nvPr/>
            </p:nvGrpSpPr>
            <p:grpSpPr>
              <a:xfrm>
                <a:off x="1000858" y="2906486"/>
                <a:ext cx="2018328" cy="430421"/>
                <a:chOff x="638001" y="3685954"/>
                <a:chExt cx="2018328" cy="430421"/>
              </a:xfrm>
            </p:grpSpPr>
            <p:sp>
              <p:nvSpPr>
                <p:cNvPr id="70" name="矩形 69"/>
                <p:cNvSpPr/>
                <p:nvPr/>
              </p:nvSpPr>
              <p:spPr>
                <a:xfrm>
                  <a:off x="638001" y="3685954"/>
                  <a:ext cx="2018328" cy="42091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思源宋体 Heavy" panose="02020900000000000000" pitchFamily="18" charset="-122"/>
                    <a:ea typeface="思源宋体 Heavy" panose="02020900000000000000" pitchFamily="18" charset="-122"/>
                    <a:sym typeface="Arial" panose="020B0604020202020204" pitchFamily="34" charset="0"/>
                  </a:endParaRPr>
                </a:p>
              </p:txBody>
            </p:sp>
            <p:sp>
              <p:nvSpPr>
                <p:cNvPr id="71" name="矩形 70"/>
                <p:cNvSpPr/>
                <p:nvPr/>
              </p:nvSpPr>
              <p:spPr>
                <a:xfrm>
                  <a:off x="672034" y="3697622"/>
                  <a:ext cx="1968191" cy="41875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思源宋体 Heavy" panose="02020900000000000000" pitchFamily="18" charset="-122"/>
                      <a:ea typeface="思源宋体 Heavy" panose="02020900000000000000" pitchFamily="18" charset="-122"/>
                      <a:cs typeface="+mn-ea"/>
                      <a:sym typeface="Arial" panose="020B0604020202020204" pitchFamily="34" charset="0"/>
                    </a:rPr>
                    <a:t>陈潭秋</a:t>
                  </a:r>
                </a:p>
              </p:txBody>
            </p:sp>
          </p:grpSp>
          <p:sp>
            <p:nvSpPr>
              <p:cNvPr id="69" name="矩形 68"/>
              <p:cNvSpPr/>
              <p:nvPr/>
            </p:nvSpPr>
            <p:spPr>
              <a:xfrm>
                <a:off x="1000858" y="1600201"/>
                <a:ext cx="2018328" cy="1306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思源宋体 Heavy" panose="02020900000000000000" pitchFamily="18" charset="-122"/>
                  <a:ea typeface="思源宋体 Heavy" panose="02020900000000000000" pitchFamily="18" charset="-122"/>
                  <a:sym typeface="Arial" panose="020B0604020202020204" pitchFamily="34" charset="0"/>
                </a:endParaRPr>
              </a:p>
            </p:txBody>
          </p:sp>
        </p:grpSp>
        <p:grpSp>
          <p:nvGrpSpPr>
            <p:cNvPr id="72" name="组合 71"/>
            <p:cNvGrpSpPr/>
            <p:nvPr/>
          </p:nvGrpSpPr>
          <p:grpSpPr>
            <a:xfrm>
              <a:off x="8069943" y="2219721"/>
              <a:ext cx="1631779" cy="1404093"/>
              <a:chOff x="1000858" y="1600201"/>
              <a:chExt cx="2018328" cy="1736706"/>
            </a:xfrm>
          </p:grpSpPr>
          <p:grpSp>
            <p:nvGrpSpPr>
              <p:cNvPr id="73" name="组合 72"/>
              <p:cNvGrpSpPr/>
              <p:nvPr/>
            </p:nvGrpSpPr>
            <p:grpSpPr>
              <a:xfrm>
                <a:off x="1000858" y="2906486"/>
                <a:ext cx="2018328" cy="430421"/>
                <a:chOff x="638001" y="3685954"/>
                <a:chExt cx="2018328" cy="430421"/>
              </a:xfrm>
            </p:grpSpPr>
            <p:sp>
              <p:nvSpPr>
                <p:cNvPr id="75" name="矩形 74"/>
                <p:cNvSpPr/>
                <p:nvPr/>
              </p:nvSpPr>
              <p:spPr>
                <a:xfrm>
                  <a:off x="638001" y="3685954"/>
                  <a:ext cx="2018328" cy="42091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思源宋体 Heavy" panose="02020900000000000000" pitchFamily="18" charset="-122"/>
                    <a:ea typeface="思源宋体 Heavy" panose="02020900000000000000" pitchFamily="18" charset="-122"/>
                    <a:sym typeface="Arial" panose="020B0604020202020204" pitchFamily="34" charset="0"/>
                  </a:endParaRPr>
                </a:p>
              </p:txBody>
            </p:sp>
            <p:sp>
              <p:nvSpPr>
                <p:cNvPr id="76" name="矩形 75"/>
                <p:cNvSpPr/>
                <p:nvPr/>
              </p:nvSpPr>
              <p:spPr>
                <a:xfrm>
                  <a:off x="672034" y="3697622"/>
                  <a:ext cx="1968191" cy="41875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思源宋体 Heavy" panose="02020900000000000000" pitchFamily="18" charset="-122"/>
                      <a:ea typeface="思源宋体 Heavy" panose="02020900000000000000" pitchFamily="18" charset="-122"/>
                      <a:cs typeface="+mn-ea"/>
                      <a:sym typeface="Arial" panose="020B0604020202020204" pitchFamily="34" charset="0"/>
                    </a:rPr>
                    <a:t>王尽美</a:t>
                  </a:r>
                </a:p>
              </p:txBody>
            </p:sp>
          </p:grpSp>
          <p:sp>
            <p:nvSpPr>
              <p:cNvPr id="74" name="矩形 73"/>
              <p:cNvSpPr/>
              <p:nvPr/>
            </p:nvSpPr>
            <p:spPr>
              <a:xfrm>
                <a:off x="1000858" y="1600201"/>
                <a:ext cx="2018328" cy="1306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prstClr val="white"/>
                  </a:solidFill>
                  <a:latin typeface="思源宋体 Heavy" panose="02020900000000000000" pitchFamily="18" charset="-122"/>
                  <a:ea typeface="思源宋体 Heavy" panose="02020900000000000000" pitchFamily="18" charset="-122"/>
                  <a:sym typeface="Arial" panose="020B0604020202020204" pitchFamily="34" charset="0"/>
                </a:endParaRPr>
              </a:p>
            </p:txBody>
          </p:sp>
        </p:grpSp>
        <p:grpSp>
          <p:nvGrpSpPr>
            <p:cNvPr id="77" name="组合 76"/>
            <p:cNvGrpSpPr/>
            <p:nvPr/>
          </p:nvGrpSpPr>
          <p:grpSpPr>
            <a:xfrm>
              <a:off x="9884228" y="2219721"/>
              <a:ext cx="1631779" cy="1404093"/>
              <a:chOff x="1000858" y="1600201"/>
              <a:chExt cx="2018328" cy="1736706"/>
            </a:xfrm>
          </p:grpSpPr>
          <p:grpSp>
            <p:nvGrpSpPr>
              <p:cNvPr id="78" name="组合 77"/>
              <p:cNvGrpSpPr/>
              <p:nvPr/>
            </p:nvGrpSpPr>
            <p:grpSpPr>
              <a:xfrm>
                <a:off x="1000858" y="2906486"/>
                <a:ext cx="2018328" cy="430421"/>
                <a:chOff x="638001" y="3685954"/>
                <a:chExt cx="2018328" cy="430421"/>
              </a:xfrm>
            </p:grpSpPr>
            <p:sp>
              <p:nvSpPr>
                <p:cNvPr id="80" name="矩形 79"/>
                <p:cNvSpPr/>
                <p:nvPr/>
              </p:nvSpPr>
              <p:spPr>
                <a:xfrm>
                  <a:off x="638001" y="3685954"/>
                  <a:ext cx="2018328" cy="42091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思源宋体 Heavy" panose="02020900000000000000" pitchFamily="18" charset="-122"/>
                    <a:ea typeface="思源宋体 Heavy" panose="02020900000000000000" pitchFamily="18" charset="-122"/>
                    <a:sym typeface="Arial" panose="020B0604020202020204" pitchFamily="34" charset="0"/>
                  </a:endParaRPr>
                </a:p>
              </p:txBody>
            </p:sp>
            <p:sp>
              <p:nvSpPr>
                <p:cNvPr id="81" name="矩形 80"/>
                <p:cNvSpPr/>
                <p:nvPr/>
              </p:nvSpPr>
              <p:spPr>
                <a:xfrm>
                  <a:off x="672034" y="3697622"/>
                  <a:ext cx="1968191" cy="41875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思源宋体 Heavy" panose="02020900000000000000" pitchFamily="18" charset="-122"/>
                      <a:ea typeface="思源宋体 Heavy" panose="02020900000000000000" pitchFamily="18" charset="-122"/>
                      <a:cs typeface="+mn-ea"/>
                      <a:sym typeface="Arial" panose="020B0604020202020204" pitchFamily="34" charset="0"/>
                    </a:rPr>
                    <a:t>邓恩铭</a:t>
                  </a:r>
                </a:p>
              </p:txBody>
            </p:sp>
          </p:grpSp>
          <p:sp>
            <p:nvSpPr>
              <p:cNvPr id="79" name="矩形 78"/>
              <p:cNvSpPr/>
              <p:nvPr/>
            </p:nvSpPr>
            <p:spPr>
              <a:xfrm>
                <a:off x="1000858" y="1600201"/>
                <a:ext cx="2018328" cy="1306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prstClr val="white"/>
                  </a:solidFill>
                  <a:latin typeface="思源宋体 Heavy" panose="02020900000000000000" pitchFamily="18" charset="-122"/>
                  <a:ea typeface="思源宋体 Heavy" panose="02020900000000000000" pitchFamily="18" charset="-122"/>
                  <a:sym typeface="Arial" panose="020B0604020202020204" pitchFamily="34" charset="0"/>
                </a:endParaRPr>
              </a:p>
            </p:txBody>
          </p:sp>
        </p:grpSp>
        <p:grpSp>
          <p:nvGrpSpPr>
            <p:cNvPr id="82" name="组合 81"/>
            <p:cNvGrpSpPr/>
            <p:nvPr/>
          </p:nvGrpSpPr>
          <p:grpSpPr>
            <a:xfrm>
              <a:off x="710026" y="4080332"/>
              <a:ext cx="1509715" cy="1324384"/>
              <a:chOff x="1000858" y="1600201"/>
              <a:chExt cx="2018328" cy="1770562"/>
            </a:xfrm>
          </p:grpSpPr>
          <p:grpSp>
            <p:nvGrpSpPr>
              <p:cNvPr id="83" name="组合 82"/>
              <p:cNvGrpSpPr/>
              <p:nvPr/>
            </p:nvGrpSpPr>
            <p:grpSpPr>
              <a:xfrm>
                <a:off x="1000858" y="2906486"/>
                <a:ext cx="2018328" cy="464277"/>
                <a:chOff x="638001" y="3685954"/>
                <a:chExt cx="2018328" cy="464277"/>
              </a:xfrm>
            </p:grpSpPr>
            <p:sp>
              <p:nvSpPr>
                <p:cNvPr id="85" name="矩形 84"/>
                <p:cNvSpPr/>
                <p:nvPr/>
              </p:nvSpPr>
              <p:spPr>
                <a:xfrm>
                  <a:off x="638001" y="3685954"/>
                  <a:ext cx="2018328" cy="42091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思源宋体 Heavy" panose="02020900000000000000" pitchFamily="18" charset="-122"/>
                    <a:ea typeface="思源宋体 Heavy" panose="02020900000000000000" pitchFamily="18" charset="-122"/>
                    <a:sym typeface="Arial" panose="020B0604020202020204" pitchFamily="34" charset="0"/>
                  </a:endParaRPr>
                </a:p>
              </p:txBody>
            </p:sp>
            <p:sp>
              <p:nvSpPr>
                <p:cNvPr id="86" name="矩形 85"/>
                <p:cNvSpPr/>
                <p:nvPr/>
              </p:nvSpPr>
              <p:spPr>
                <a:xfrm>
                  <a:off x="672034" y="3697622"/>
                  <a:ext cx="1968190" cy="45260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李 达</a:t>
                  </a:r>
                </a:p>
              </p:txBody>
            </p:sp>
          </p:grpSp>
          <p:sp>
            <p:nvSpPr>
              <p:cNvPr id="84" name="矩形 83"/>
              <p:cNvSpPr/>
              <p:nvPr/>
            </p:nvSpPr>
            <p:spPr>
              <a:xfrm>
                <a:off x="1000858" y="1600201"/>
                <a:ext cx="2018328" cy="1306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思源宋体 Heavy" panose="02020900000000000000" pitchFamily="18" charset="-122"/>
                  <a:ea typeface="思源宋体 Heavy" panose="02020900000000000000" pitchFamily="18" charset="-122"/>
                  <a:sym typeface="Arial" panose="020B0604020202020204" pitchFamily="34" charset="0"/>
                </a:endParaRPr>
              </a:p>
            </p:txBody>
          </p:sp>
        </p:grpSp>
        <p:grpSp>
          <p:nvGrpSpPr>
            <p:cNvPr id="87" name="组合 86"/>
            <p:cNvGrpSpPr/>
            <p:nvPr/>
          </p:nvGrpSpPr>
          <p:grpSpPr>
            <a:xfrm>
              <a:off x="2256468" y="4080332"/>
              <a:ext cx="1509715" cy="1324385"/>
              <a:chOff x="1000858" y="1600201"/>
              <a:chExt cx="2018328" cy="1770562"/>
            </a:xfrm>
          </p:grpSpPr>
          <p:grpSp>
            <p:nvGrpSpPr>
              <p:cNvPr id="88" name="组合 87"/>
              <p:cNvGrpSpPr/>
              <p:nvPr/>
            </p:nvGrpSpPr>
            <p:grpSpPr>
              <a:xfrm>
                <a:off x="1000858" y="2906486"/>
                <a:ext cx="2018328" cy="464277"/>
                <a:chOff x="638001" y="3685954"/>
                <a:chExt cx="2018328" cy="464277"/>
              </a:xfrm>
            </p:grpSpPr>
            <p:sp>
              <p:nvSpPr>
                <p:cNvPr id="90" name="矩形 89"/>
                <p:cNvSpPr/>
                <p:nvPr/>
              </p:nvSpPr>
              <p:spPr>
                <a:xfrm>
                  <a:off x="638001" y="3685954"/>
                  <a:ext cx="2018328" cy="42091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思源宋体 Heavy" panose="02020900000000000000" pitchFamily="18" charset="-122"/>
                    <a:ea typeface="思源宋体 Heavy" panose="02020900000000000000" pitchFamily="18" charset="-122"/>
                    <a:sym typeface="Arial" panose="020B0604020202020204" pitchFamily="34" charset="0"/>
                  </a:endParaRPr>
                </a:p>
              </p:txBody>
            </p:sp>
            <p:sp>
              <p:nvSpPr>
                <p:cNvPr id="91" name="矩形 90"/>
                <p:cNvSpPr/>
                <p:nvPr/>
              </p:nvSpPr>
              <p:spPr>
                <a:xfrm>
                  <a:off x="672034" y="3697622"/>
                  <a:ext cx="1968190" cy="45260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思源宋体 Heavy" panose="02020900000000000000" pitchFamily="18" charset="-122"/>
                      <a:ea typeface="思源宋体 Heavy" panose="02020900000000000000" pitchFamily="18" charset="-122"/>
                      <a:cs typeface="+mn-ea"/>
                      <a:sym typeface="Arial" panose="020B0604020202020204" pitchFamily="34" charset="0"/>
                    </a:rPr>
                    <a:t>李汉俊</a:t>
                  </a:r>
                </a:p>
              </p:txBody>
            </p:sp>
          </p:grpSp>
          <p:sp>
            <p:nvSpPr>
              <p:cNvPr id="89" name="矩形 88"/>
              <p:cNvSpPr/>
              <p:nvPr/>
            </p:nvSpPr>
            <p:spPr>
              <a:xfrm>
                <a:off x="1000858" y="1600201"/>
                <a:ext cx="2018328" cy="1306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思源宋体 Heavy" panose="02020900000000000000" pitchFamily="18" charset="-122"/>
                  <a:ea typeface="思源宋体 Heavy" panose="02020900000000000000" pitchFamily="18" charset="-122"/>
                  <a:sym typeface="Arial" panose="020B0604020202020204" pitchFamily="34" charset="0"/>
                </a:endParaRPr>
              </a:p>
            </p:txBody>
          </p:sp>
        </p:grpSp>
        <p:grpSp>
          <p:nvGrpSpPr>
            <p:cNvPr id="92" name="组合 91"/>
            <p:cNvGrpSpPr/>
            <p:nvPr/>
          </p:nvGrpSpPr>
          <p:grpSpPr>
            <a:xfrm>
              <a:off x="3802909" y="4080332"/>
              <a:ext cx="1509715" cy="1324385"/>
              <a:chOff x="1000858" y="1600201"/>
              <a:chExt cx="2018328" cy="1770561"/>
            </a:xfrm>
          </p:grpSpPr>
          <p:grpSp>
            <p:nvGrpSpPr>
              <p:cNvPr id="93" name="组合 92"/>
              <p:cNvGrpSpPr/>
              <p:nvPr/>
            </p:nvGrpSpPr>
            <p:grpSpPr>
              <a:xfrm>
                <a:off x="1000858" y="2906486"/>
                <a:ext cx="2018328" cy="464276"/>
                <a:chOff x="638001" y="3685954"/>
                <a:chExt cx="2018328" cy="464276"/>
              </a:xfrm>
            </p:grpSpPr>
            <p:sp>
              <p:nvSpPr>
                <p:cNvPr id="95" name="矩形 94"/>
                <p:cNvSpPr/>
                <p:nvPr/>
              </p:nvSpPr>
              <p:spPr>
                <a:xfrm>
                  <a:off x="638001" y="3685954"/>
                  <a:ext cx="2018328" cy="42091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思源宋体 Heavy" panose="02020900000000000000" pitchFamily="18" charset="-122"/>
                    <a:ea typeface="思源宋体 Heavy" panose="02020900000000000000" pitchFamily="18" charset="-122"/>
                    <a:sym typeface="Arial" panose="020B0604020202020204" pitchFamily="34" charset="0"/>
                  </a:endParaRPr>
                </a:p>
              </p:txBody>
            </p:sp>
            <p:sp>
              <p:nvSpPr>
                <p:cNvPr id="96" name="矩形 95"/>
                <p:cNvSpPr/>
                <p:nvPr/>
              </p:nvSpPr>
              <p:spPr>
                <a:xfrm>
                  <a:off x="672034" y="3697622"/>
                  <a:ext cx="1968190" cy="45260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思源宋体 Heavy" panose="02020900000000000000" pitchFamily="18" charset="-122"/>
                      <a:ea typeface="思源宋体 Heavy" panose="02020900000000000000" pitchFamily="18" charset="-122"/>
                      <a:cs typeface="+mn-ea"/>
                      <a:sym typeface="Arial" panose="020B0604020202020204" pitchFamily="34" charset="0"/>
                    </a:rPr>
                    <a:t>张国焘</a:t>
                  </a:r>
                </a:p>
              </p:txBody>
            </p:sp>
          </p:grpSp>
          <p:sp>
            <p:nvSpPr>
              <p:cNvPr id="94" name="矩形 93"/>
              <p:cNvSpPr/>
              <p:nvPr/>
            </p:nvSpPr>
            <p:spPr>
              <a:xfrm>
                <a:off x="1000858" y="1600201"/>
                <a:ext cx="2018328" cy="1306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思源宋体 Heavy" panose="02020900000000000000" pitchFamily="18" charset="-122"/>
                  <a:ea typeface="思源宋体 Heavy" panose="02020900000000000000" pitchFamily="18" charset="-122"/>
                  <a:sym typeface="Arial" panose="020B0604020202020204" pitchFamily="34" charset="0"/>
                </a:endParaRPr>
              </a:p>
            </p:txBody>
          </p:sp>
        </p:grpSp>
        <p:grpSp>
          <p:nvGrpSpPr>
            <p:cNvPr id="97" name="组合 96"/>
            <p:cNvGrpSpPr/>
            <p:nvPr/>
          </p:nvGrpSpPr>
          <p:grpSpPr>
            <a:xfrm>
              <a:off x="5349350" y="4080332"/>
              <a:ext cx="1509715" cy="1324386"/>
              <a:chOff x="1000858" y="1600201"/>
              <a:chExt cx="2018328" cy="1770563"/>
            </a:xfrm>
          </p:grpSpPr>
          <p:grpSp>
            <p:nvGrpSpPr>
              <p:cNvPr id="98" name="组合 97"/>
              <p:cNvGrpSpPr/>
              <p:nvPr/>
            </p:nvGrpSpPr>
            <p:grpSpPr>
              <a:xfrm>
                <a:off x="1000858" y="2906486"/>
                <a:ext cx="2018328" cy="464278"/>
                <a:chOff x="638001" y="3685954"/>
                <a:chExt cx="2018328" cy="464278"/>
              </a:xfrm>
            </p:grpSpPr>
            <p:sp>
              <p:nvSpPr>
                <p:cNvPr id="100" name="矩形 99"/>
                <p:cNvSpPr/>
                <p:nvPr/>
              </p:nvSpPr>
              <p:spPr>
                <a:xfrm>
                  <a:off x="638001" y="3685954"/>
                  <a:ext cx="2018328" cy="42091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思源宋体 Heavy" panose="02020900000000000000" pitchFamily="18" charset="-122"/>
                    <a:ea typeface="思源宋体 Heavy" panose="02020900000000000000" pitchFamily="18" charset="-122"/>
                    <a:sym typeface="Arial" panose="020B0604020202020204" pitchFamily="34" charset="0"/>
                  </a:endParaRPr>
                </a:p>
              </p:txBody>
            </p:sp>
            <p:sp>
              <p:nvSpPr>
                <p:cNvPr id="101" name="矩形 100"/>
                <p:cNvSpPr/>
                <p:nvPr/>
              </p:nvSpPr>
              <p:spPr>
                <a:xfrm>
                  <a:off x="672034" y="3697622"/>
                  <a:ext cx="1968190" cy="452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思源宋体 Heavy" panose="02020900000000000000" pitchFamily="18" charset="-122"/>
                      <a:ea typeface="思源宋体 Heavy" panose="02020900000000000000" pitchFamily="18" charset="-122"/>
                      <a:cs typeface="+mn-ea"/>
                      <a:sym typeface="Arial" panose="020B0604020202020204" pitchFamily="34" charset="0"/>
                    </a:rPr>
                    <a:t>刘仁静</a:t>
                  </a:r>
                </a:p>
              </p:txBody>
            </p:sp>
          </p:grpSp>
          <p:sp>
            <p:nvSpPr>
              <p:cNvPr id="99" name="矩形 98"/>
              <p:cNvSpPr/>
              <p:nvPr/>
            </p:nvSpPr>
            <p:spPr>
              <a:xfrm>
                <a:off x="1000858" y="1600201"/>
                <a:ext cx="2018328" cy="1306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思源宋体 Heavy" panose="02020900000000000000" pitchFamily="18" charset="-122"/>
                  <a:ea typeface="思源宋体 Heavy" panose="02020900000000000000" pitchFamily="18" charset="-122"/>
                  <a:sym typeface="Arial" panose="020B0604020202020204" pitchFamily="34" charset="0"/>
                </a:endParaRPr>
              </a:p>
            </p:txBody>
          </p:sp>
        </p:grpSp>
        <p:grpSp>
          <p:nvGrpSpPr>
            <p:cNvPr id="102" name="组合 101"/>
            <p:cNvGrpSpPr/>
            <p:nvPr/>
          </p:nvGrpSpPr>
          <p:grpSpPr>
            <a:xfrm>
              <a:off x="6895792" y="4080332"/>
              <a:ext cx="1509715" cy="1324386"/>
              <a:chOff x="1000858" y="1600201"/>
              <a:chExt cx="2018328" cy="1770563"/>
            </a:xfrm>
          </p:grpSpPr>
          <p:grpSp>
            <p:nvGrpSpPr>
              <p:cNvPr id="103" name="组合 102"/>
              <p:cNvGrpSpPr/>
              <p:nvPr/>
            </p:nvGrpSpPr>
            <p:grpSpPr>
              <a:xfrm>
                <a:off x="1000858" y="2906486"/>
                <a:ext cx="2018328" cy="464278"/>
                <a:chOff x="638001" y="3685954"/>
                <a:chExt cx="2018328" cy="464278"/>
              </a:xfrm>
            </p:grpSpPr>
            <p:sp>
              <p:nvSpPr>
                <p:cNvPr id="105" name="矩形 104"/>
                <p:cNvSpPr/>
                <p:nvPr/>
              </p:nvSpPr>
              <p:spPr>
                <a:xfrm>
                  <a:off x="638001" y="3685954"/>
                  <a:ext cx="2018328" cy="42091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思源宋体 Heavy" panose="02020900000000000000" pitchFamily="18" charset="-122"/>
                    <a:ea typeface="思源宋体 Heavy" panose="02020900000000000000" pitchFamily="18" charset="-122"/>
                    <a:sym typeface="Arial" panose="020B0604020202020204" pitchFamily="34" charset="0"/>
                  </a:endParaRPr>
                </a:p>
              </p:txBody>
            </p:sp>
            <p:sp>
              <p:nvSpPr>
                <p:cNvPr id="106" name="矩形 105"/>
                <p:cNvSpPr/>
                <p:nvPr/>
              </p:nvSpPr>
              <p:spPr>
                <a:xfrm>
                  <a:off x="672034" y="3697622"/>
                  <a:ext cx="1968190" cy="452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思源宋体 Heavy" panose="02020900000000000000" pitchFamily="18" charset="-122"/>
                      <a:ea typeface="思源宋体 Heavy" panose="02020900000000000000" pitchFamily="18" charset="-122"/>
                      <a:cs typeface="+mn-ea"/>
                      <a:sym typeface="Arial" panose="020B0604020202020204" pitchFamily="34" charset="0"/>
                    </a:rPr>
                    <a:t>陈公博</a:t>
                  </a:r>
                </a:p>
              </p:txBody>
            </p:sp>
          </p:grpSp>
          <p:sp>
            <p:nvSpPr>
              <p:cNvPr id="104" name="矩形 103"/>
              <p:cNvSpPr/>
              <p:nvPr/>
            </p:nvSpPr>
            <p:spPr>
              <a:xfrm>
                <a:off x="1000858" y="1600201"/>
                <a:ext cx="2018328" cy="1306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思源宋体 Heavy" panose="02020900000000000000" pitchFamily="18" charset="-122"/>
                  <a:ea typeface="思源宋体 Heavy" panose="02020900000000000000" pitchFamily="18" charset="-122"/>
                  <a:sym typeface="Arial" panose="020B0604020202020204" pitchFamily="34" charset="0"/>
                </a:endParaRPr>
              </a:p>
            </p:txBody>
          </p:sp>
        </p:grpSp>
        <p:grpSp>
          <p:nvGrpSpPr>
            <p:cNvPr id="107" name="组合 106"/>
            <p:cNvGrpSpPr/>
            <p:nvPr/>
          </p:nvGrpSpPr>
          <p:grpSpPr>
            <a:xfrm>
              <a:off x="8442233" y="4080332"/>
              <a:ext cx="1509715" cy="1324386"/>
              <a:chOff x="1000858" y="1600201"/>
              <a:chExt cx="2018328" cy="1770563"/>
            </a:xfrm>
          </p:grpSpPr>
          <p:grpSp>
            <p:nvGrpSpPr>
              <p:cNvPr id="108" name="组合 107"/>
              <p:cNvGrpSpPr/>
              <p:nvPr/>
            </p:nvGrpSpPr>
            <p:grpSpPr>
              <a:xfrm>
                <a:off x="1000858" y="2906486"/>
                <a:ext cx="2018328" cy="464278"/>
                <a:chOff x="638001" y="3685954"/>
                <a:chExt cx="2018328" cy="464278"/>
              </a:xfrm>
            </p:grpSpPr>
            <p:sp>
              <p:nvSpPr>
                <p:cNvPr id="110" name="矩形 109"/>
                <p:cNvSpPr/>
                <p:nvPr/>
              </p:nvSpPr>
              <p:spPr>
                <a:xfrm>
                  <a:off x="638001" y="3685954"/>
                  <a:ext cx="2018328" cy="42091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思源宋体 Heavy" panose="02020900000000000000" pitchFamily="18" charset="-122"/>
                    <a:ea typeface="思源宋体 Heavy" panose="02020900000000000000" pitchFamily="18" charset="-122"/>
                    <a:sym typeface="Arial" panose="020B0604020202020204" pitchFamily="34" charset="0"/>
                  </a:endParaRPr>
                </a:p>
              </p:txBody>
            </p:sp>
            <p:sp>
              <p:nvSpPr>
                <p:cNvPr id="111" name="矩形 110"/>
                <p:cNvSpPr/>
                <p:nvPr/>
              </p:nvSpPr>
              <p:spPr>
                <a:xfrm>
                  <a:off x="672034" y="3697622"/>
                  <a:ext cx="1968190" cy="452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思源宋体 Heavy" panose="02020900000000000000" pitchFamily="18" charset="-122"/>
                      <a:ea typeface="思源宋体 Heavy" panose="02020900000000000000" pitchFamily="18" charset="-122"/>
                      <a:cs typeface="+mn-ea"/>
                      <a:sym typeface="Arial" panose="020B0604020202020204" pitchFamily="34" charset="0"/>
                    </a:rPr>
                    <a:t>周佛海</a:t>
                  </a:r>
                </a:p>
              </p:txBody>
            </p:sp>
          </p:grpSp>
          <p:sp>
            <p:nvSpPr>
              <p:cNvPr id="109" name="矩形 108"/>
              <p:cNvSpPr/>
              <p:nvPr/>
            </p:nvSpPr>
            <p:spPr>
              <a:xfrm>
                <a:off x="1000858" y="1600201"/>
                <a:ext cx="2018328" cy="1306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思源宋体 Heavy" panose="02020900000000000000" pitchFamily="18" charset="-122"/>
                  <a:ea typeface="思源宋体 Heavy" panose="02020900000000000000" pitchFamily="18" charset="-122"/>
                  <a:sym typeface="Arial" panose="020B0604020202020204" pitchFamily="34" charset="0"/>
                </a:endParaRPr>
              </a:p>
            </p:txBody>
          </p:sp>
        </p:grpSp>
        <p:grpSp>
          <p:nvGrpSpPr>
            <p:cNvPr id="112" name="组合 111"/>
            <p:cNvGrpSpPr/>
            <p:nvPr/>
          </p:nvGrpSpPr>
          <p:grpSpPr>
            <a:xfrm>
              <a:off x="9963275" y="4054932"/>
              <a:ext cx="1509715" cy="1324386"/>
              <a:chOff x="1000858" y="1600201"/>
              <a:chExt cx="2018328" cy="1770563"/>
            </a:xfrm>
          </p:grpSpPr>
          <p:grpSp>
            <p:nvGrpSpPr>
              <p:cNvPr id="113" name="组合 112"/>
              <p:cNvGrpSpPr/>
              <p:nvPr/>
            </p:nvGrpSpPr>
            <p:grpSpPr>
              <a:xfrm>
                <a:off x="1000858" y="2906486"/>
                <a:ext cx="2018328" cy="464278"/>
                <a:chOff x="638001" y="3685954"/>
                <a:chExt cx="2018328" cy="464278"/>
              </a:xfrm>
            </p:grpSpPr>
            <p:sp>
              <p:nvSpPr>
                <p:cNvPr id="115" name="矩形 114"/>
                <p:cNvSpPr/>
                <p:nvPr/>
              </p:nvSpPr>
              <p:spPr>
                <a:xfrm>
                  <a:off x="638001" y="3685954"/>
                  <a:ext cx="2018328" cy="42091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思源宋体 Heavy" panose="02020900000000000000" pitchFamily="18" charset="-122"/>
                    <a:ea typeface="思源宋体 Heavy" panose="02020900000000000000" pitchFamily="18" charset="-122"/>
                    <a:sym typeface="Arial" panose="020B0604020202020204" pitchFamily="34" charset="0"/>
                  </a:endParaRPr>
                </a:p>
              </p:txBody>
            </p:sp>
            <p:sp>
              <p:nvSpPr>
                <p:cNvPr id="116" name="矩形 115"/>
                <p:cNvSpPr/>
                <p:nvPr/>
              </p:nvSpPr>
              <p:spPr>
                <a:xfrm>
                  <a:off x="672034" y="3697622"/>
                  <a:ext cx="1968190" cy="452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思源宋体 Heavy" panose="02020900000000000000" pitchFamily="18" charset="-122"/>
                      <a:ea typeface="思源宋体 Heavy" panose="02020900000000000000" pitchFamily="18" charset="-122"/>
                      <a:cs typeface="+mn-ea"/>
                      <a:sym typeface="Arial" panose="020B0604020202020204" pitchFamily="34" charset="0"/>
                    </a:rPr>
                    <a:t>包惠僧</a:t>
                  </a:r>
                </a:p>
              </p:txBody>
            </p:sp>
          </p:grpSp>
          <p:sp>
            <p:nvSpPr>
              <p:cNvPr id="114" name="矩形 113"/>
              <p:cNvSpPr/>
              <p:nvPr/>
            </p:nvSpPr>
            <p:spPr>
              <a:xfrm>
                <a:off x="1000858" y="1600201"/>
                <a:ext cx="2018328" cy="1306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思源宋体 Heavy" panose="02020900000000000000" pitchFamily="18" charset="-122"/>
                  <a:ea typeface="思源宋体 Heavy" panose="02020900000000000000" pitchFamily="18" charset="-122"/>
                  <a:sym typeface="Arial" panose="020B0604020202020204" pitchFamily="34" charset="0"/>
                </a:endParaRPr>
              </a:p>
            </p:txBody>
          </p:sp>
        </p:grpSp>
        <p:sp>
          <p:nvSpPr>
            <p:cNvPr id="117" name="文本框 116"/>
            <p:cNvSpPr txBox="1"/>
            <p:nvPr/>
          </p:nvSpPr>
          <p:spPr>
            <a:xfrm>
              <a:off x="926465" y="2728595"/>
              <a:ext cx="1415772" cy="338554"/>
            </a:xfrm>
            <a:prstGeom prst="rect">
              <a:avLst/>
            </a:prstGeom>
            <a:noFill/>
          </p:spPr>
          <p:txBody>
            <a:bodyPr wrap="none" rtlCol="0">
              <a:spAutoFit/>
            </a:bodyPr>
            <a:lstStyle/>
            <a:p>
              <a:r>
                <a:rPr lang="zh-CN" altLang="en-US" sz="1600">
                  <a:solidFill>
                    <a:schemeClr val="tx1">
                      <a:lumMod val="65000"/>
                      <a:lumOff val="35000"/>
                    </a:schemeClr>
                  </a:solidFill>
                  <a:latin typeface="思源宋体 Heavy" panose="02020900000000000000" pitchFamily="18" charset="-122"/>
                  <a:ea typeface="思源宋体 Heavy" panose="02020900000000000000" pitchFamily="18" charset="-122"/>
                  <a:sym typeface="Arial" panose="020B0604020202020204" pitchFamily="34" charset="0"/>
                </a:rPr>
                <a:t>插入相关图片</a:t>
              </a:r>
            </a:p>
          </p:txBody>
        </p:sp>
        <p:sp>
          <p:nvSpPr>
            <p:cNvPr id="118" name="文本框 117"/>
            <p:cNvSpPr txBox="1"/>
            <p:nvPr/>
          </p:nvSpPr>
          <p:spPr>
            <a:xfrm>
              <a:off x="2886710" y="2728595"/>
              <a:ext cx="1415772" cy="338554"/>
            </a:xfrm>
            <a:prstGeom prst="rect">
              <a:avLst/>
            </a:prstGeom>
            <a:noFill/>
          </p:spPr>
          <p:txBody>
            <a:bodyPr wrap="none" rtlCol="0">
              <a:spAutoFit/>
            </a:bodyPr>
            <a:lstStyle/>
            <a:p>
              <a:r>
                <a:rPr lang="zh-CN" altLang="en-US" sz="1600">
                  <a:solidFill>
                    <a:schemeClr val="tx1">
                      <a:lumMod val="65000"/>
                      <a:lumOff val="35000"/>
                    </a:schemeClr>
                  </a:solidFill>
                  <a:latin typeface="思源宋体 Heavy" panose="02020900000000000000" pitchFamily="18" charset="-122"/>
                  <a:ea typeface="思源宋体 Heavy" panose="02020900000000000000" pitchFamily="18" charset="-122"/>
                  <a:sym typeface="Arial" panose="020B0604020202020204" pitchFamily="34" charset="0"/>
                </a:rPr>
                <a:t>插入相关图片</a:t>
              </a:r>
            </a:p>
          </p:txBody>
        </p:sp>
        <p:sp>
          <p:nvSpPr>
            <p:cNvPr id="119" name="文本框 118"/>
            <p:cNvSpPr txBox="1"/>
            <p:nvPr/>
          </p:nvSpPr>
          <p:spPr>
            <a:xfrm>
              <a:off x="4669155" y="2728595"/>
              <a:ext cx="1415772" cy="338554"/>
            </a:xfrm>
            <a:prstGeom prst="rect">
              <a:avLst/>
            </a:prstGeom>
            <a:noFill/>
          </p:spPr>
          <p:txBody>
            <a:bodyPr wrap="none" rtlCol="0">
              <a:spAutoFit/>
            </a:bodyPr>
            <a:lstStyle/>
            <a:p>
              <a:r>
                <a:rPr lang="zh-CN" altLang="en-US" sz="1600">
                  <a:solidFill>
                    <a:schemeClr val="tx1">
                      <a:lumMod val="65000"/>
                      <a:lumOff val="35000"/>
                    </a:schemeClr>
                  </a:solidFill>
                  <a:latin typeface="思源宋体 Heavy" panose="02020900000000000000" pitchFamily="18" charset="-122"/>
                  <a:ea typeface="思源宋体 Heavy" panose="02020900000000000000" pitchFamily="18" charset="-122"/>
                  <a:sym typeface="Arial" panose="020B0604020202020204" pitchFamily="34" charset="0"/>
                </a:rPr>
                <a:t>插入相关图片</a:t>
              </a:r>
            </a:p>
          </p:txBody>
        </p:sp>
        <p:sp>
          <p:nvSpPr>
            <p:cNvPr id="120" name="文本框 119"/>
            <p:cNvSpPr txBox="1"/>
            <p:nvPr/>
          </p:nvSpPr>
          <p:spPr>
            <a:xfrm>
              <a:off x="6350635" y="2728595"/>
              <a:ext cx="1554480" cy="338554"/>
            </a:xfrm>
            <a:prstGeom prst="rect">
              <a:avLst/>
            </a:prstGeom>
            <a:noFill/>
          </p:spPr>
          <p:txBody>
            <a:bodyPr wrap="square" rtlCol="0">
              <a:spAutoFit/>
            </a:bodyPr>
            <a:lstStyle/>
            <a:p>
              <a:r>
                <a:rPr lang="zh-CN" altLang="en-US" sz="1600">
                  <a:solidFill>
                    <a:schemeClr val="tx1">
                      <a:lumMod val="65000"/>
                      <a:lumOff val="35000"/>
                    </a:schemeClr>
                  </a:solidFill>
                  <a:latin typeface="思源宋体 Heavy" panose="02020900000000000000" pitchFamily="18" charset="-122"/>
                  <a:ea typeface="思源宋体 Heavy" panose="02020900000000000000" pitchFamily="18" charset="-122"/>
                  <a:sym typeface="Arial" panose="020B0604020202020204" pitchFamily="34" charset="0"/>
                </a:rPr>
                <a:t>插入相关图片</a:t>
              </a:r>
            </a:p>
          </p:txBody>
        </p:sp>
        <p:sp>
          <p:nvSpPr>
            <p:cNvPr id="121" name="文本框 120"/>
            <p:cNvSpPr txBox="1"/>
            <p:nvPr/>
          </p:nvSpPr>
          <p:spPr>
            <a:xfrm>
              <a:off x="8154035" y="2728595"/>
              <a:ext cx="1554480" cy="338554"/>
            </a:xfrm>
            <a:prstGeom prst="rect">
              <a:avLst/>
            </a:prstGeom>
            <a:noFill/>
          </p:spPr>
          <p:txBody>
            <a:bodyPr wrap="square" rtlCol="0">
              <a:spAutoFit/>
            </a:bodyPr>
            <a:lstStyle/>
            <a:p>
              <a:r>
                <a:rPr lang="zh-CN" altLang="en-US" sz="1600">
                  <a:solidFill>
                    <a:schemeClr val="tx1">
                      <a:lumMod val="65000"/>
                      <a:lumOff val="35000"/>
                    </a:schemeClr>
                  </a:solidFill>
                  <a:latin typeface="思源宋体 Heavy" panose="02020900000000000000" pitchFamily="18" charset="-122"/>
                  <a:ea typeface="思源宋体 Heavy" panose="02020900000000000000" pitchFamily="18" charset="-122"/>
                  <a:sym typeface="Arial" panose="020B0604020202020204" pitchFamily="34" charset="0"/>
                </a:rPr>
                <a:t>插入相关图片</a:t>
              </a:r>
            </a:p>
          </p:txBody>
        </p:sp>
        <p:sp>
          <p:nvSpPr>
            <p:cNvPr id="122" name="文本框 121"/>
            <p:cNvSpPr txBox="1"/>
            <p:nvPr/>
          </p:nvSpPr>
          <p:spPr>
            <a:xfrm>
              <a:off x="9919335" y="2728595"/>
              <a:ext cx="1554480" cy="338554"/>
            </a:xfrm>
            <a:prstGeom prst="rect">
              <a:avLst/>
            </a:prstGeom>
            <a:noFill/>
          </p:spPr>
          <p:txBody>
            <a:bodyPr wrap="square" rtlCol="0">
              <a:spAutoFit/>
            </a:bodyPr>
            <a:lstStyle/>
            <a:p>
              <a:r>
                <a:rPr lang="zh-CN" altLang="en-US" sz="1600" dirty="0">
                  <a:solidFill>
                    <a:schemeClr val="tx1">
                      <a:lumMod val="65000"/>
                      <a:lumOff val="35000"/>
                    </a:schemeClr>
                  </a:solidFill>
                  <a:latin typeface="思源宋体 Heavy" panose="02020900000000000000" pitchFamily="18" charset="-122"/>
                  <a:ea typeface="思源宋体 Heavy" panose="02020900000000000000" pitchFamily="18" charset="-122"/>
                  <a:sym typeface="Arial" panose="020B0604020202020204" pitchFamily="34" charset="0"/>
                </a:rPr>
                <a:t>插入相关图片</a:t>
              </a:r>
            </a:p>
          </p:txBody>
        </p:sp>
        <p:sp>
          <p:nvSpPr>
            <p:cNvPr id="123" name="文本框 122"/>
            <p:cNvSpPr txBox="1"/>
            <p:nvPr/>
          </p:nvSpPr>
          <p:spPr>
            <a:xfrm>
              <a:off x="10059035" y="4519295"/>
              <a:ext cx="1554480" cy="337185"/>
            </a:xfrm>
            <a:prstGeom prst="rect">
              <a:avLst/>
            </a:prstGeom>
            <a:noFill/>
          </p:spPr>
          <p:txBody>
            <a:bodyPr wrap="square" rtlCol="0">
              <a:spAutoFit/>
            </a:bodyPr>
            <a:lstStyle/>
            <a:p>
              <a:r>
                <a:rPr lang="zh-CN" altLang="en-US" sz="1600" dirty="0">
                  <a:solidFill>
                    <a:schemeClr val="tx1">
                      <a:lumMod val="65000"/>
                      <a:lumOff val="35000"/>
                    </a:schemeClr>
                  </a:solidFill>
                  <a:latin typeface="思源宋体 Heavy" panose="02020900000000000000" pitchFamily="18" charset="-122"/>
                  <a:ea typeface="思源宋体 Heavy" panose="02020900000000000000" pitchFamily="18" charset="-122"/>
                  <a:sym typeface="Arial" panose="020B0604020202020204" pitchFamily="34" charset="0"/>
                </a:rPr>
                <a:t>插入相关图片</a:t>
              </a:r>
            </a:p>
          </p:txBody>
        </p:sp>
        <p:sp>
          <p:nvSpPr>
            <p:cNvPr id="124" name="文本框 123"/>
            <p:cNvSpPr txBox="1"/>
            <p:nvPr/>
          </p:nvSpPr>
          <p:spPr>
            <a:xfrm>
              <a:off x="8446135" y="4519295"/>
              <a:ext cx="1554480" cy="337185"/>
            </a:xfrm>
            <a:prstGeom prst="rect">
              <a:avLst/>
            </a:prstGeom>
            <a:noFill/>
          </p:spPr>
          <p:txBody>
            <a:bodyPr wrap="square" rtlCol="0">
              <a:spAutoFit/>
            </a:bodyPr>
            <a:lstStyle/>
            <a:p>
              <a:r>
                <a:rPr lang="zh-CN" altLang="en-US" sz="1600">
                  <a:solidFill>
                    <a:schemeClr val="tx1">
                      <a:lumMod val="65000"/>
                      <a:lumOff val="35000"/>
                    </a:schemeClr>
                  </a:solidFill>
                  <a:latin typeface="思源宋体 Heavy" panose="02020900000000000000" pitchFamily="18" charset="-122"/>
                  <a:ea typeface="思源宋体 Heavy" panose="02020900000000000000" pitchFamily="18" charset="-122"/>
                  <a:sym typeface="Arial" panose="020B0604020202020204" pitchFamily="34" charset="0"/>
                </a:rPr>
                <a:t>插入相关图片</a:t>
              </a:r>
            </a:p>
          </p:txBody>
        </p:sp>
        <p:sp>
          <p:nvSpPr>
            <p:cNvPr id="125" name="文本框 124"/>
            <p:cNvSpPr txBox="1"/>
            <p:nvPr/>
          </p:nvSpPr>
          <p:spPr>
            <a:xfrm>
              <a:off x="7023735" y="4519295"/>
              <a:ext cx="1554480" cy="337185"/>
            </a:xfrm>
            <a:prstGeom prst="rect">
              <a:avLst/>
            </a:prstGeom>
            <a:noFill/>
          </p:spPr>
          <p:txBody>
            <a:bodyPr wrap="square" rtlCol="0">
              <a:spAutoFit/>
            </a:bodyPr>
            <a:lstStyle/>
            <a:p>
              <a:r>
                <a:rPr lang="zh-CN" altLang="en-US" sz="1600">
                  <a:solidFill>
                    <a:schemeClr val="tx1">
                      <a:lumMod val="65000"/>
                      <a:lumOff val="35000"/>
                    </a:schemeClr>
                  </a:solidFill>
                  <a:latin typeface="思源宋体 Heavy" panose="02020900000000000000" pitchFamily="18" charset="-122"/>
                  <a:ea typeface="思源宋体 Heavy" panose="02020900000000000000" pitchFamily="18" charset="-122"/>
                  <a:sym typeface="Arial" panose="020B0604020202020204" pitchFamily="34" charset="0"/>
                </a:rPr>
                <a:t>插入相关图片</a:t>
              </a:r>
            </a:p>
          </p:txBody>
        </p:sp>
        <p:sp>
          <p:nvSpPr>
            <p:cNvPr id="126" name="文本框 125"/>
            <p:cNvSpPr txBox="1"/>
            <p:nvPr/>
          </p:nvSpPr>
          <p:spPr>
            <a:xfrm>
              <a:off x="5459095" y="4519295"/>
              <a:ext cx="1554480" cy="337185"/>
            </a:xfrm>
            <a:prstGeom prst="rect">
              <a:avLst/>
            </a:prstGeom>
            <a:noFill/>
          </p:spPr>
          <p:txBody>
            <a:bodyPr wrap="square" rtlCol="0">
              <a:spAutoFit/>
            </a:bodyPr>
            <a:lstStyle/>
            <a:p>
              <a:r>
                <a:rPr lang="zh-CN" altLang="en-US" sz="1600">
                  <a:solidFill>
                    <a:schemeClr val="tx1">
                      <a:lumMod val="65000"/>
                      <a:lumOff val="35000"/>
                    </a:schemeClr>
                  </a:solidFill>
                  <a:latin typeface="思源宋体 Heavy" panose="02020900000000000000" pitchFamily="18" charset="-122"/>
                  <a:ea typeface="思源宋体 Heavy" panose="02020900000000000000" pitchFamily="18" charset="-122"/>
                  <a:sym typeface="Arial" panose="020B0604020202020204" pitchFamily="34" charset="0"/>
                </a:rPr>
                <a:t>插入相关图片</a:t>
              </a:r>
            </a:p>
          </p:txBody>
        </p:sp>
        <p:sp>
          <p:nvSpPr>
            <p:cNvPr id="127" name="文本框 126"/>
            <p:cNvSpPr txBox="1"/>
            <p:nvPr/>
          </p:nvSpPr>
          <p:spPr>
            <a:xfrm>
              <a:off x="3909695" y="4519295"/>
              <a:ext cx="1554480" cy="337185"/>
            </a:xfrm>
            <a:prstGeom prst="rect">
              <a:avLst/>
            </a:prstGeom>
            <a:noFill/>
          </p:spPr>
          <p:txBody>
            <a:bodyPr wrap="square" rtlCol="0">
              <a:spAutoFit/>
            </a:bodyPr>
            <a:lstStyle/>
            <a:p>
              <a:r>
                <a:rPr lang="zh-CN" altLang="en-US" sz="1600">
                  <a:solidFill>
                    <a:schemeClr val="tx1">
                      <a:lumMod val="65000"/>
                      <a:lumOff val="35000"/>
                    </a:schemeClr>
                  </a:solidFill>
                  <a:latin typeface="思源宋体 Heavy" panose="02020900000000000000" pitchFamily="18" charset="-122"/>
                  <a:ea typeface="思源宋体 Heavy" panose="02020900000000000000" pitchFamily="18" charset="-122"/>
                  <a:sym typeface="Arial" panose="020B0604020202020204" pitchFamily="34" charset="0"/>
                </a:rPr>
                <a:t>插入相关图片</a:t>
              </a:r>
            </a:p>
          </p:txBody>
        </p:sp>
        <p:sp>
          <p:nvSpPr>
            <p:cNvPr id="128" name="文本框 127"/>
            <p:cNvSpPr txBox="1"/>
            <p:nvPr/>
          </p:nvSpPr>
          <p:spPr>
            <a:xfrm>
              <a:off x="2360295" y="4519295"/>
              <a:ext cx="1554480" cy="337185"/>
            </a:xfrm>
            <a:prstGeom prst="rect">
              <a:avLst/>
            </a:prstGeom>
            <a:noFill/>
          </p:spPr>
          <p:txBody>
            <a:bodyPr wrap="square" rtlCol="0">
              <a:spAutoFit/>
            </a:bodyPr>
            <a:lstStyle/>
            <a:p>
              <a:r>
                <a:rPr lang="zh-CN" altLang="en-US" sz="1600">
                  <a:solidFill>
                    <a:schemeClr val="tx1">
                      <a:lumMod val="65000"/>
                      <a:lumOff val="35000"/>
                    </a:schemeClr>
                  </a:solidFill>
                  <a:latin typeface="思源宋体 Heavy" panose="02020900000000000000" pitchFamily="18" charset="-122"/>
                  <a:ea typeface="思源宋体 Heavy" panose="02020900000000000000" pitchFamily="18" charset="-122"/>
                  <a:sym typeface="Arial" panose="020B0604020202020204" pitchFamily="34" charset="0"/>
                </a:rPr>
                <a:t>插入相关图片</a:t>
              </a:r>
            </a:p>
          </p:txBody>
        </p:sp>
        <p:sp>
          <p:nvSpPr>
            <p:cNvPr id="129" name="文本框 128"/>
            <p:cNvSpPr txBox="1"/>
            <p:nvPr/>
          </p:nvSpPr>
          <p:spPr>
            <a:xfrm>
              <a:off x="810895" y="4519295"/>
              <a:ext cx="1554480" cy="337185"/>
            </a:xfrm>
            <a:prstGeom prst="rect">
              <a:avLst/>
            </a:prstGeom>
            <a:noFill/>
          </p:spPr>
          <p:txBody>
            <a:bodyPr wrap="square" rtlCol="0">
              <a:spAutoFit/>
            </a:bodyPr>
            <a:lstStyle/>
            <a:p>
              <a:r>
                <a:rPr lang="zh-CN" altLang="en-US" sz="1600">
                  <a:solidFill>
                    <a:schemeClr val="tx1">
                      <a:lumMod val="65000"/>
                      <a:lumOff val="35000"/>
                    </a:schemeClr>
                  </a:solidFill>
                  <a:latin typeface="思源宋体 Heavy" panose="02020900000000000000" pitchFamily="18" charset="-122"/>
                  <a:ea typeface="思源宋体 Heavy" panose="02020900000000000000" pitchFamily="18" charset="-122"/>
                  <a:sym typeface="Arial" panose="020B0604020202020204" pitchFamily="34" charset="0"/>
                </a:rPr>
                <a:t>插入相关图片</a:t>
              </a:r>
            </a:p>
          </p:txBody>
        </p:sp>
      </p:grpSp>
      <p:grpSp>
        <p:nvGrpSpPr>
          <p:cNvPr id="12" name="组合 11"/>
          <p:cNvGrpSpPr/>
          <p:nvPr/>
        </p:nvGrpSpPr>
        <p:grpSpPr>
          <a:xfrm>
            <a:off x="952072" y="5285336"/>
            <a:ext cx="10287856" cy="1003276"/>
            <a:chOff x="932121" y="5521641"/>
            <a:chExt cx="10287856" cy="1003276"/>
          </a:xfrm>
        </p:grpSpPr>
        <p:sp>
          <p:nvSpPr>
            <p:cNvPr id="130" name="矩形 129"/>
            <p:cNvSpPr/>
            <p:nvPr/>
          </p:nvSpPr>
          <p:spPr>
            <a:xfrm>
              <a:off x="4674063" y="5521641"/>
              <a:ext cx="2803973"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2000" kern="0" dirty="0">
                  <a:gradFill>
                    <a:gsLst>
                      <a:gs pos="17000">
                        <a:srgbClr val="E5090D"/>
                      </a:gs>
                      <a:gs pos="72000">
                        <a:srgbClr val="C00000"/>
                      </a:gs>
                    </a:gsLst>
                    <a:lin ang="2700000" scaled="0"/>
                  </a:gradFill>
                  <a:effectLst>
                    <a:glow rad="127000">
                      <a:prstClr val="white"/>
                    </a:glow>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出席</a:t>
              </a:r>
              <a:r>
                <a:rPr lang="zh-CN" altLang="en-US" sz="2000" kern="0" dirty="0">
                  <a:gradFill>
                    <a:gsLst>
                      <a:gs pos="17000">
                        <a:srgbClr val="E5090D"/>
                      </a:gs>
                      <a:gs pos="72000">
                        <a:srgbClr val="C00000"/>
                      </a:gs>
                    </a:gsLst>
                    <a:lin ang="2700000" scaled="0"/>
                  </a:gradFill>
                  <a:effectLst>
                    <a:glow rad="127000">
                      <a:prstClr val="white"/>
                    </a:glow>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党的一大</a:t>
              </a:r>
              <a:r>
                <a:rPr lang="en-US" altLang="zh-CN" sz="2000" kern="0" dirty="0">
                  <a:gradFill>
                    <a:gsLst>
                      <a:gs pos="17000">
                        <a:srgbClr val="E5090D"/>
                      </a:gs>
                      <a:gs pos="72000">
                        <a:srgbClr val="C00000"/>
                      </a:gs>
                    </a:gsLst>
                    <a:lin ang="2700000" scaled="0"/>
                  </a:gradFill>
                  <a:effectLst>
                    <a:glow rad="127000">
                      <a:prstClr val="white"/>
                    </a:glow>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13</a:t>
              </a:r>
              <a:r>
                <a:rPr lang="zh-CN" altLang="zh-CN" sz="2000" kern="0" dirty="0">
                  <a:gradFill>
                    <a:gsLst>
                      <a:gs pos="17000">
                        <a:srgbClr val="E5090D"/>
                      </a:gs>
                      <a:gs pos="72000">
                        <a:srgbClr val="C00000"/>
                      </a:gs>
                    </a:gsLst>
                    <a:lin ang="2700000" scaled="0"/>
                  </a:gradFill>
                  <a:effectLst>
                    <a:glow rad="127000">
                      <a:prstClr val="white"/>
                    </a:glow>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位代表</a:t>
              </a:r>
              <a:endParaRPr lang="zh-CN" altLang="en-US" sz="2000" kern="0" dirty="0">
                <a:gradFill>
                  <a:gsLst>
                    <a:gs pos="17000">
                      <a:srgbClr val="E5090D"/>
                    </a:gs>
                    <a:gs pos="72000">
                      <a:srgbClr val="C00000"/>
                    </a:gs>
                  </a:gsLst>
                  <a:lin ang="2700000" scaled="0"/>
                </a:gradFill>
                <a:effectLst>
                  <a:glow rad="127000">
                    <a:prstClr val="white"/>
                  </a:glow>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endParaRPr>
            </a:p>
          </p:txBody>
        </p:sp>
        <p:sp>
          <p:nvSpPr>
            <p:cNvPr id="131" name="矩形 130"/>
            <p:cNvSpPr/>
            <p:nvPr>
              <p:custDataLst>
                <p:tags r:id="rId1"/>
              </p:custDataLst>
            </p:nvPr>
          </p:nvSpPr>
          <p:spPr>
            <a:xfrm>
              <a:off x="932121" y="5958993"/>
              <a:ext cx="10287856" cy="565924"/>
            </a:xfrm>
            <a:prstGeom prst="rect">
              <a:avLst/>
            </a:prstGeom>
            <a:noFill/>
          </p:spPr>
          <p:txBody>
            <a:bodyPr wrap="square" lIns="0" tIns="0" rIns="0" bIns="0" rtlCol="0" anchor="t" anchorCtr="0">
              <a:spAutoFit/>
            </a:bodyPr>
            <a:lstStyle/>
            <a:p>
              <a:pPr marL="0" marR="0" lvl="0" indent="0" algn="ctr" defTabSz="1216660" rtl="0" eaLnBrk="1" fontAlgn="auto" latinLnBrk="0" hangingPunct="1">
                <a:lnSpc>
                  <a:spcPct val="120000"/>
                </a:lnSpc>
                <a:spcBef>
                  <a:spcPct val="20000"/>
                </a:spcBef>
                <a:spcAft>
                  <a:spcPts val="0"/>
                </a:spcAft>
                <a:buClrTx/>
                <a:buSzTx/>
                <a:buFontTx/>
                <a:buNone/>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代表着全国</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50</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多名党员。大会通过了</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中国共产党党纲</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，选举出以陈独秀为中央局书记的党的领导机构，正式宣告中国共产党的成立。</a:t>
              </a:r>
              <a:endPar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矩形: 圆角 136"/>
          <p:cNvSpPr/>
          <p:nvPr/>
        </p:nvSpPr>
        <p:spPr>
          <a:xfrm flipH="1">
            <a:off x="639206" y="4138774"/>
            <a:ext cx="3994438" cy="1746605"/>
          </a:xfrm>
          <a:prstGeom prst="roundRect">
            <a:avLst>
              <a:gd name="adj" fmla="val 4167"/>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endParaRPr>
          </a:p>
        </p:txBody>
      </p:sp>
      <p:sp>
        <p:nvSpPr>
          <p:cNvPr id="138" name="矩形: 圆角 137"/>
          <p:cNvSpPr/>
          <p:nvPr/>
        </p:nvSpPr>
        <p:spPr>
          <a:xfrm flipH="1">
            <a:off x="4738595" y="2178122"/>
            <a:ext cx="3090313" cy="1746605"/>
          </a:xfrm>
          <a:prstGeom prst="roundRect">
            <a:avLst>
              <a:gd name="adj" fmla="val 4167"/>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endParaRPr>
          </a:p>
        </p:txBody>
      </p:sp>
      <p:sp>
        <p:nvSpPr>
          <p:cNvPr id="139" name="矩形: 圆角 138"/>
          <p:cNvSpPr/>
          <p:nvPr/>
        </p:nvSpPr>
        <p:spPr>
          <a:xfrm flipH="1">
            <a:off x="4738595" y="4138774"/>
            <a:ext cx="3090313" cy="1746605"/>
          </a:xfrm>
          <a:prstGeom prst="roundRect">
            <a:avLst>
              <a:gd name="adj" fmla="val 4167"/>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endParaRPr>
          </a:p>
        </p:txBody>
      </p:sp>
      <p:sp>
        <p:nvSpPr>
          <p:cNvPr id="140" name="矩形: 圆角 139"/>
          <p:cNvSpPr/>
          <p:nvPr/>
        </p:nvSpPr>
        <p:spPr>
          <a:xfrm flipH="1">
            <a:off x="7954405" y="2178122"/>
            <a:ext cx="3780394" cy="1746605"/>
          </a:xfrm>
          <a:prstGeom prst="roundRect">
            <a:avLst>
              <a:gd name="adj" fmla="val 4167"/>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endParaRPr>
          </a:p>
        </p:txBody>
      </p:sp>
      <p:sp>
        <p:nvSpPr>
          <p:cNvPr id="12" name="矩形: 圆角 11"/>
          <p:cNvSpPr/>
          <p:nvPr/>
        </p:nvSpPr>
        <p:spPr>
          <a:xfrm flipH="1">
            <a:off x="639206" y="2178122"/>
            <a:ext cx="3994438" cy="1746605"/>
          </a:xfrm>
          <a:prstGeom prst="roundRect">
            <a:avLst>
              <a:gd name="adj" fmla="val 4167"/>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endParaRPr>
          </a:p>
        </p:txBody>
      </p:sp>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6"/>
                </p:custDataLst>
              </p:nvPr>
            </p:nvPicPr>
            <p:blipFill>
              <a:blip r:embed="rId10" cstate="screen"/>
              <a:stretch>
                <a:fillRect/>
              </a:stretch>
            </p:blipFill>
            <p:spPr>
              <a:xfrm>
                <a:off x="5376427" y="1953018"/>
                <a:ext cx="1439146" cy="376854"/>
              </a:xfrm>
              <a:prstGeom prst="rect">
                <a:avLst/>
              </a:prstGeom>
            </p:spPr>
          </p:pic>
          <p:cxnSp>
            <p:nvCxnSpPr>
              <p:cNvPr id="44" name="PA-直接连接符 5"/>
              <p:cNvCxnSpPr/>
              <p:nvPr>
                <p:custDataLst>
                  <p:tags r:id="rId7"/>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8"/>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第一部分</a:t>
              </a:r>
            </a:p>
          </p:txBody>
        </p:sp>
        <p:pic>
          <p:nvPicPr>
            <p:cNvPr id="10" name="图片 9"/>
            <p:cNvPicPr>
              <a:picLocks noChangeAspect="1"/>
            </p:cNvPicPr>
            <p:nvPr/>
          </p:nvPicPr>
          <p:blipFill>
            <a:blip r:embed="rId11"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中国共产党的创立伟大意义</a:t>
            </a:r>
          </a:p>
        </p:txBody>
      </p:sp>
      <p:sp>
        <p:nvSpPr>
          <p:cNvPr id="132" name="矩形 131"/>
          <p:cNvSpPr/>
          <p:nvPr>
            <p:custDataLst>
              <p:tags r:id="rId1"/>
            </p:custDataLst>
          </p:nvPr>
        </p:nvSpPr>
        <p:spPr>
          <a:xfrm>
            <a:off x="900703" y="2332317"/>
            <a:ext cx="3496636" cy="1438214"/>
          </a:xfrm>
          <a:prstGeom prst="rect">
            <a:avLst/>
          </a:prstGeom>
          <a:noFill/>
        </p:spPr>
        <p:txBody>
          <a:bodyPr wrap="square" lIns="0" tIns="0" rIns="0" bIns="0" rtlCol="0" anchor="t" anchorCtr="0">
            <a:spAutoFit/>
          </a:bodyPr>
          <a:lstStyle/>
          <a:p>
            <a:pPr marL="0" marR="0" lvl="0" indent="0" algn="just" defTabSz="1216660" rtl="0" eaLnBrk="1" fontAlgn="auto" latinLnBrk="0" hangingPunct="1">
              <a:lnSpc>
                <a:spcPct val="150000"/>
              </a:lnSpc>
              <a:spcBef>
                <a:spcPct val="20000"/>
              </a:spcBef>
              <a:spcAft>
                <a:spcPts val="0"/>
              </a:spcAft>
              <a:buClrTx/>
              <a:buSzTx/>
              <a:buFontTx/>
              <a:buNone/>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中国共产党的产生是中国社会政治经济发展的必然结果，是近代中国革命的一个转折点，是中国共产主义运动的伟大开端，她的成立具有伟大的历史意义。</a:t>
            </a:r>
          </a:p>
        </p:txBody>
      </p:sp>
      <p:sp>
        <p:nvSpPr>
          <p:cNvPr id="133" name="矩形 132"/>
          <p:cNvSpPr/>
          <p:nvPr>
            <p:custDataLst>
              <p:tags r:id="rId2"/>
            </p:custDataLst>
          </p:nvPr>
        </p:nvSpPr>
        <p:spPr>
          <a:xfrm>
            <a:off x="900703" y="4477635"/>
            <a:ext cx="3496636" cy="1438214"/>
          </a:xfrm>
          <a:prstGeom prst="rect">
            <a:avLst/>
          </a:prstGeom>
          <a:noFill/>
        </p:spPr>
        <p:txBody>
          <a:bodyPr wrap="square" lIns="0" tIns="0" rIns="0" bIns="0" rtlCol="0" anchor="t" anchorCtr="0">
            <a:spAutoFit/>
          </a:bodyPr>
          <a:lstStyle/>
          <a:p>
            <a:pPr marL="0" marR="0" lvl="0" indent="0" algn="just" defTabSz="1216660" rtl="0" eaLnBrk="1" fontAlgn="auto" latinLnBrk="0" hangingPunct="1">
              <a:lnSpc>
                <a:spcPct val="150000"/>
              </a:lnSpc>
              <a:spcBef>
                <a:spcPct val="20000"/>
              </a:spcBef>
              <a:spcAft>
                <a:spcPts val="0"/>
              </a:spcAft>
              <a:buClrTx/>
              <a:buSzTx/>
              <a:buFontTx/>
              <a:buNone/>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首先，中国革命从此有了一个新的领导力量和领导核心。中国革命不再由资产阶级领导，而是无产阶级及其政党来领导了。</a:t>
            </a:r>
          </a:p>
        </p:txBody>
      </p:sp>
      <p:sp>
        <p:nvSpPr>
          <p:cNvPr id="134" name="矩形 133"/>
          <p:cNvSpPr/>
          <p:nvPr>
            <p:custDataLst>
              <p:tags r:id="rId3"/>
            </p:custDataLst>
          </p:nvPr>
        </p:nvSpPr>
        <p:spPr>
          <a:xfrm>
            <a:off x="4866526" y="2332317"/>
            <a:ext cx="2808269" cy="1438214"/>
          </a:xfrm>
          <a:prstGeom prst="rect">
            <a:avLst/>
          </a:prstGeom>
          <a:noFill/>
        </p:spPr>
        <p:txBody>
          <a:bodyPr wrap="square" lIns="0" tIns="0" rIns="0" bIns="0" rtlCol="0" anchor="t" anchorCtr="0">
            <a:spAutoFit/>
          </a:bodyPr>
          <a:lstStyle/>
          <a:p>
            <a:pPr marL="0" marR="0" lvl="0" indent="0" algn="just" defTabSz="1216660" rtl="0" eaLnBrk="1" fontAlgn="auto" latinLnBrk="0" hangingPunct="1">
              <a:lnSpc>
                <a:spcPct val="150000"/>
              </a:lnSpc>
              <a:spcBef>
                <a:spcPct val="20000"/>
              </a:spcBef>
              <a:spcAft>
                <a:spcPts val="0"/>
              </a:spcAft>
              <a:buClrTx/>
              <a:buSzTx/>
              <a:buFontTx/>
              <a:buNone/>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其次，有了新的指导思想和新的革命纲领。有了马克思主义这个锐利的思想武器，有了明确的奋斗目标。</a:t>
            </a:r>
          </a:p>
        </p:txBody>
      </p:sp>
      <p:sp>
        <p:nvSpPr>
          <p:cNvPr id="135" name="矩形 134"/>
          <p:cNvSpPr/>
          <p:nvPr>
            <p:custDataLst>
              <p:tags r:id="rId4"/>
            </p:custDataLst>
          </p:nvPr>
        </p:nvSpPr>
        <p:spPr>
          <a:xfrm>
            <a:off x="4866526" y="4477635"/>
            <a:ext cx="2808269" cy="1068882"/>
          </a:xfrm>
          <a:prstGeom prst="rect">
            <a:avLst/>
          </a:prstGeom>
          <a:noFill/>
        </p:spPr>
        <p:txBody>
          <a:bodyPr wrap="square" lIns="0" tIns="0" rIns="0" bIns="0" rtlCol="0" anchor="t" anchorCtr="0">
            <a:spAutoFit/>
          </a:bodyPr>
          <a:lstStyle/>
          <a:p>
            <a:pPr marL="0" marR="0" lvl="0" indent="0" algn="just" defTabSz="1216660" rtl="0" eaLnBrk="1" fontAlgn="auto" latinLnBrk="0" hangingPunct="1">
              <a:lnSpc>
                <a:spcPct val="150000"/>
              </a:lnSpc>
              <a:spcBef>
                <a:spcPct val="20000"/>
              </a:spcBef>
              <a:spcAft>
                <a:spcPts val="0"/>
              </a:spcAft>
              <a:buClrTx/>
              <a:buSzTx/>
              <a:buFontTx/>
              <a:buNone/>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再次，有了发动群众的好方法。有了在中国共产党领导下的联合一切革命人民的战略和策略。</a:t>
            </a:r>
          </a:p>
        </p:txBody>
      </p:sp>
      <p:sp>
        <p:nvSpPr>
          <p:cNvPr id="136" name="矩形 135"/>
          <p:cNvSpPr/>
          <p:nvPr>
            <p:custDataLst>
              <p:tags r:id="rId5"/>
            </p:custDataLst>
          </p:nvPr>
        </p:nvSpPr>
        <p:spPr>
          <a:xfrm>
            <a:off x="8061789" y="2332317"/>
            <a:ext cx="3599380" cy="1438214"/>
          </a:xfrm>
          <a:prstGeom prst="rect">
            <a:avLst/>
          </a:prstGeom>
          <a:noFill/>
        </p:spPr>
        <p:txBody>
          <a:bodyPr wrap="square" lIns="0" tIns="0" rIns="0" bIns="0" rtlCol="0" anchor="t" anchorCtr="0">
            <a:spAutoFit/>
          </a:bodyPr>
          <a:lstStyle/>
          <a:p>
            <a:pPr marL="0" marR="0" lvl="0" indent="0" algn="just" defTabSz="1216660" rtl="0" eaLnBrk="1" fontAlgn="auto" latinLnBrk="0" hangingPunct="1">
              <a:lnSpc>
                <a:spcPct val="150000"/>
              </a:lnSpc>
              <a:spcBef>
                <a:spcPct val="20000"/>
              </a:spcBef>
              <a:spcAft>
                <a:spcPts val="0"/>
              </a:spcAft>
              <a:buClrTx/>
              <a:buSzTx/>
              <a:buFontTx/>
              <a:buNone/>
              <a:defRPr/>
            </a:pP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最后，有了新的道路和前途。通过建立人民民主专政，走社会主义和共产主义的道路，中国革命从此进入了一个崭新的时期。</a:t>
            </a:r>
          </a:p>
        </p:txBody>
      </p:sp>
      <p:pic>
        <p:nvPicPr>
          <p:cNvPr id="17" name="图片 16"/>
          <p:cNvPicPr>
            <a:picLocks noChangeAspect="1"/>
          </p:cNvPicPr>
          <p:nvPr/>
        </p:nvPicPr>
        <p:blipFill>
          <a:blip r:embed="rId12" cstate="screen"/>
          <a:stretch>
            <a:fillRect/>
          </a:stretch>
        </p:blipFill>
        <p:spPr>
          <a:xfrm>
            <a:off x="8025181" y="4007635"/>
            <a:ext cx="2867309" cy="2229492"/>
          </a:xfrm>
          <a:prstGeom prst="rect">
            <a:avLst/>
          </a:prstGeom>
        </p:spPr>
      </p:pic>
      <p:sp>
        <p:nvSpPr>
          <p:cNvPr id="141" name="文本框 8"/>
          <p:cNvSpPr txBox="1"/>
          <p:nvPr/>
        </p:nvSpPr>
        <p:spPr>
          <a:xfrm>
            <a:off x="10765123" y="4335596"/>
            <a:ext cx="738569" cy="1490566"/>
          </a:xfrm>
          <a:prstGeom prst="rect">
            <a:avLst/>
          </a:prstGeom>
          <a:noFill/>
        </p:spPr>
        <p:txBody>
          <a:bodyPr vert="eaVert" wrap="square" lIns="121873" tIns="60936" rIns="121873" bIns="60936">
            <a:spAutoFit/>
          </a:bodyPr>
          <a:lstStyle/>
          <a:p>
            <a:pPr lvl="0" algn="ctr">
              <a:defRPr/>
            </a:pPr>
            <a:r>
              <a:rPr lang="zh-CN" altLang="en-US" sz="32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意义</a:t>
            </a: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7"/>
                                        </p:tgtEl>
                                        <p:attrNameLst>
                                          <p:attrName>style.visibility</p:attrName>
                                        </p:attrNameLst>
                                      </p:cBhvr>
                                      <p:to>
                                        <p:strVal val="visible"/>
                                      </p:to>
                                    </p:set>
                                    <p:anim calcmode="lin" valueType="num">
                                      <p:cBhvr>
                                        <p:cTn id="26" dur="500" fill="hold"/>
                                        <p:tgtEl>
                                          <p:spTgt spid="137"/>
                                        </p:tgtEl>
                                        <p:attrNameLst>
                                          <p:attrName>ppt_w</p:attrName>
                                        </p:attrNameLst>
                                      </p:cBhvr>
                                      <p:tavLst>
                                        <p:tav tm="0">
                                          <p:val>
                                            <p:fltVal val="0"/>
                                          </p:val>
                                        </p:tav>
                                        <p:tav tm="100000">
                                          <p:val>
                                            <p:strVal val="#ppt_w"/>
                                          </p:val>
                                        </p:tav>
                                      </p:tavLst>
                                    </p:anim>
                                    <p:anim calcmode="lin" valueType="num">
                                      <p:cBhvr>
                                        <p:cTn id="27" dur="500" fill="hold"/>
                                        <p:tgtEl>
                                          <p:spTgt spid="137"/>
                                        </p:tgtEl>
                                        <p:attrNameLst>
                                          <p:attrName>ppt_h</p:attrName>
                                        </p:attrNameLst>
                                      </p:cBhvr>
                                      <p:tavLst>
                                        <p:tav tm="0">
                                          <p:val>
                                            <p:fltVal val="0"/>
                                          </p:val>
                                        </p:tav>
                                        <p:tav tm="100000">
                                          <p:val>
                                            <p:strVal val="#ppt_h"/>
                                          </p:val>
                                        </p:tav>
                                      </p:tavLst>
                                    </p:anim>
                                    <p:animEffect transition="in" filter="fade">
                                      <p:cBhvr>
                                        <p:cTn id="28" dur="500"/>
                                        <p:tgtEl>
                                          <p:spTgt spid="13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38"/>
                                        </p:tgtEl>
                                        <p:attrNameLst>
                                          <p:attrName>style.visibility</p:attrName>
                                        </p:attrNameLst>
                                      </p:cBhvr>
                                      <p:to>
                                        <p:strVal val="visible"/>
                                      </p:to>
                                    </p:set>
                                    <p:anim calcmode="lin" valueType="num">
                                      <p:cBhvr>
                                        <p:cTn id="31" dur="500" fill="hold"/>
                                        <p:tgtEl>
                                          <p:spTgt spid="138"/>
                                        </p:tgtEl>
                                        <p:attrNameLst>
                                          <p:attrName>ppt_w</p:attrName>
                                        </p:attrNameLst>
                                      </p:cBhvr>
                                      <p:tavLst>
                                        <p:tav tm="0">
                                          <p:val>
                                            <p:fltVal val="0"/>
                                          </p:val>
                                        </p:tav>
                                        <p:tav tm="100000">
                                          <p:val>
                                            <p:strVal val="#ppt_w"/>
                                          </p:val>
                                        </p:tav>
                                      </p:tavLst>
                                    </p:anim>
                                    <p:anim calcmode="lin" valueType="num">
                                      <p:cBhvr>
                                        <p:cTn id="32" dur="500" fill="hold"/>
                                        <p:tgtEl>
                                          <p:spTgt spid="138"/>
                                        </p:tgtEl>
                                        <p:attrNameLst>
                                          <p:attrName>ppt_h</p:attrName>
                                        </p:attrNameLst>
                                      </p:cBhvr>
                                      <p:tavLst>
                                        <p:tav tm="0">
                                          <p:val>
                                            <p:fltVal val="0"/>
                                          </p:val>
                                        </p:tav>
                                        <p:tav tm="100000">
                                          <p:val>
                                            <p:strVal val="#ppt_h"/>
                                          </p:val>
                                        </p:tav>
                                      </p:tavLst>
                                    </p:anim>
                                    <p:animEffect transition="in" filter="fade">
                                      <p:cBhvr>
                                        <p:cTn id="33" dur="500"/>
                                        <p:tgtEl>
                                          <p:spTgt spid="13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39"/>
                                        </p:tgtEl>
                                        <p:attrNameLst>
                                          <p:attrName>style.visibility</p:attrName>
                                        </p:attrNameLst>
                                      </p:cBhvr>
                                      <p:to>
                                        <p:strVal val="visible"/>
                                      </p:to>
                                    </p:set>
                                    <p:anim calcmode="lin" valueType="num">
                                      <p:cBhvr>
                                        <p:cTn id="36" dur="500" fill="hold"/>
                                        <p:tgtEl>
                                          <p:spTgt spid="139"/>
                                        </p:tgtEl>
                                        <p:attrNameLst>
                                          <p:attrName>ppt_w</p:attrName>
                                        </p:attrNameLst>
                                      </p:cBhvr>
                                      <p:tavLst>
                                        <p:tav tm="0">
                                          <p:val>
                                            <p:fltVal val="0"/>
                                          </p:val>
                                        </p:tav>
                                        <p:tav tm="100000">
                                          <p:val>
                                            <p:strVal val="#ppt_w"/>
                                          </p:val>
                                        </p:tav>
                                      </p:tavLst>
                                    </p:anim>
                                    <p:anim calcmode="lin" valueType="num">
                                      <p:cBhvr>
                                        <p:cTn id="37" dur="500" fill="hold"/>
                                        <p:tgtEl>
                                          <p:spTgt spid="139"/>
                                        </p:tgtEl>
                                        <p:attrNameLst>
                                          <p:attrName>ppt_h</p:attrName>
                                        </p:attrNameLst>
                                      </p:cBhvr>
                                      <p:tavLst>
                                        <p:tav tm="0">
                                          <p:val>
                                            <p:fltVal val="0"/>
                                          </p:val>
                                        </p:tav>
                                        <p:tav tm="100000">
                                          <p:val>
                                            <p:strVal val="#ppt_h"/>
                                          </p:val>
                                        </p:tav>
                                      </p:tavLst>
                                    </p:anim>
                                    <p:animEffect transition="in" filter="fade">
                                      <p:cBhvr>
                                        <p:cTn id="38" dur="500"/>
                                        <p:tgtEl>
                                          <p:spTgt spid="139"/>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40"/>
                                        </p:tgtEl>
                                        <p:attrNameLst>
                                          <p:attrName>style.visibility</p:attrName>
                                        </p:attrNameLst>
                                      </p:cBhvr>
                                      <p:to>
                                        <p:strVal val="visible"/>
                                      </p:to>
                                    </p:set>
                                    <p:anim calcmode="lin" valueType="num">
                                      <p:cBhvr>
                                        <p:cTn id="41" dur="500" fill="hold"/>
                                        <p:tgtEl>
                                          <p:spTgt spid="140"/>
                                        </p:tgtEl>
                                        <p:attrNameLst>
                                          <p:attrName>ppt_w</p:attrName>
                                        </p:attrNameLst>
                                      </p:cBhvr>
                                      <p:tavLst>
                                        <p:tav tm="0">
                                          <p:val>
                                            <p:fltVal val="0"/>
                                          </p:val>
                                        </p:tav>
                                        <p:tav tm="100000">
                                          <p:val>
                                            <p:strVal val="#ppt_w"/>
                                          </p:val>
                                        </p:tav>
                                      </p:tavLst>
                                    </p:anim>
                                    <p:anim calcmode="lin" valueType="num">
                                      <p:cBhvr>
                                        <p:cTn id="42" dur="500" fill="hold"/>
                                        <p:tgtEl>
                                          <p:spTgt spid="140"/>
                                        </p:tgtEl>
                                        <p:attrNameLst>
                                          <p:attrName>ppt_h</p:attrName>
                                        </p:attrNameLst>
                                      </p:cBhvr>
                                      <p:tavLst>
                                        <p:tav tm="0">
                                          <p:val>
                                            <p:fltVal val="0"/>
                                          </p:val>
                                        </p:tav>
                                        <p:tav tm="100000">
                                          <p:val>
                                            <p:strVal val="#ppt_h"/>
                                          </p:val>
                                        </p:tav>
                                      </p:tavLst>
                                    </p:anim>
                                    <p:animEffect transition="in" filter="fade">
                                      <p:cBhvr>
                                        <p:cTn id="43" dur="500"/>
                                        <p:tgtEl>
                                          <p:spTgt spid="140"/>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41"/>
                                        </p:tgtEl>
                                        <p:attrNameLst>
                                          <p:attrName>style.visibility</p:attrName>
                                        </p:attrNameLst>
                                      </p:cBhvr>
                                      <p:to>
                                        <p:strVal val="visible"/>
                                      </p:to>
                                    </p:set>
                                    <p:anim calcmode="lin" valueType="num">
                                      <p:cBhvr>
                                        <p:cTn id="56" dur="500" fill="hold"/>
                                        <p:tgtEl>
                                          <p:spTgt spid="141"/>
                                        </p:tgtEl>
                                        <p:attrNameLst>
                                          <p:attrName>ppt_w</p:attrName>
                                        </p:attrNameLst>
                                      </p:cBhvr>
                                      <p:tavLst>
                                        <p:tav tm="0">
                                          <p:val>
                                            <p:fltVal val="0"/>
                                          </p:val>
                                        </p:tav>
                                        <p:tav tm="100000">
                                          <p:val>
                                            <p:strVal val="#ppt_w"/>
                                          </p:val>
                                        </p:tav>
                                      </p:tavLst>
                                    </p:anim>
                                    <p:anim calcmode="lin" valueType="num">
                                      <p:cBhvr>
                                        <p:cTn id="57" dur="500" fill="hold"/>
                                        <p:tgtEl>
                                          <p:spTgt spid="141"/>
                                        </p:tgtEl>
                                        <p:attrNameLst>
                                          <p:attrName>ppt_h</p:attrName>
                                        </p:attrNameLst>
                                      </p:cBhvr>
                                      <p:tavLst>
                                        <p:tav tm="0">
                                          <p:val>
                                            <p:fltVal val="0"/>
                                          </p:val>
                                        </p:tav>
                                        <p:tav tm="100000">
                                          <p:val>
                                            <p:strVal val="#ppt_h"/>
                                          </p:val>
                                        </p:tav>
                                      </p:tavLst>
                                    </p:anim>
                                    <p:animEffect transition="in" filter="fade">
                                      <p:cBhvr>
                                        <p:cTn id="58" dur="500"/>
                                        <p:tgtEl>
                                          <p:spTgt spid="141"/>
                                        </p:tgtEl>
                                      </p:cBhvr>
                                    </p:animEffect>
                                  </p:childTnLst>
                                </p:cTn>
                              </p:par>
                            </p:childTnLst>
                          </p:cTn>
                        </p:par>
                        <p:par>
                          <p:cTn id="59" fill="hold">
                            <p:stCondLst>
                              <p:cond delay="500"/>
                            </p:stCondLst>
                            <p:childTnLst>
                              <p:par>
                                <p:cTn id="60" presetID="42" presetClass="entr" presetSubtype="0" fill="hold" grpId="0" nodeType="afterEffect">
                                  <p:stCondLst>
                                    <p:cond delay="0"/>
                                  </p:stCondLst>
                                  <p:childTnLst>
                                    <p:set>
                                      <p:cBhvr>
                                        <p:cTn id="61" dur="1" fill="hold">
                                          <p:stCondLst>
                                            <p:cond delay="0"/>
                                          </p:stCondLst>
                                        </p:cTn>
                                        <p:tgtEl>
                                          <p:spTgt spid="132"/>
                                        </p:tgtEl>
                                        <p:attrNameLst>
                                          <p:attrName>style.visibility</p:attrName>
                                        </p:attrNameLst>
                                      </p:cBhvr>
                                      <p:to>
                                        <p:strVal val="visible"/>
                                      </p:to>
                                    </p:set>
                                    <p:animEffect transition="in" filter="fade">
                                      <p:cBhvr>
                                        <p:cTn id="62" dur="1000"/>
                                        <p:tgtEl>
                                          <p:spTgt spid="132"/>
                                        </p:tgtEl>
                                      </p:cBhvr>
                                    </p:animEffect>
                                    <p:anim calcmode="lin" valueType="num">
                                      <p:cBhvr>
                                        <p:cTn id="63" dur="1000" fill="hold"/>
                                        <p:tgtEl>
                                          <p:spTgt spid="132"/>
                                        </p:tgtEl>
                                        <p:attrNameLst>
                                          <p:attrName>ppt_x</p:attrName>
                                        </p:attrNameLst>
                                      </p:cBhvr>
                                      <p:tavLst>
                                        <p:tav tm="0">
                                          <p:val>
                                            <p:strVal val="#ppt_x"/>
                                          </p:val>
                                        </p:tav>
                                        <p:tav tm="100000">
                                          <p:val>
                                            <p:strVal val="#ppt_x"/>
                                          </p:val>
                                        </p:tav>
                                      </p:tavLst>
                                    </p:anim>
                                    <p:anim calcmode="lin" valueType="num">
                                      <p:cBhvr>
                                        <p:cTn id="64" dur="1000" fill="hold"/>
                                        <p:tgtEl>
                                          <p:spTgt spid="132"/>
                                        </p:tgtEl>
                                        <p:attrNameLst>
                                          <p:attrName>ppt_y</p:attrName>
                                        </p:attrNameLst>
                                      </p:cBhvr>
                                      <p:tavLst>
                                        <p:tav tm="0">
                                          <p:val>
                                            <p:strVal val="#ppt_y+.1"/>
                                          </p:val>
                                        </p:tav>
                                        <p:tav tm="100000">
                                          <p:val>
                                            <p:strVal val="#ppt_y"/>
                                          </p:val>
                                        </p:tav>
                                      </p:tavLst>
                                    </p:anim>
                                  </p:childTnLst>
                                </p:cTn>
                              </p:par>
                            </p:childTnLst>
                          </p:cTn>
                        </p:par>
                        <p:par>
                          <p:cTn id="65" fill="hold">
                            <p:stCondLst>
                              <p:cond delay="1500"/>
                            </p:stCondLst>
                            <p:childTnLst>
                              <p:par>
                                <p:cTn id="66" presetID="42" presetClass="entr" presetSubtype="0" fill="hold" grpId="0" nodeType="afterEffect">
                                  <p:stCondLst>
                                    <p:cond delay="0"/>
                                  </p:stCondLst>
                                  <p:childTnLst>
                                    <p:set>
                                      <p:cBhvr>
                                        <p:cTn id="67" dur="1" fill="hold">
                                          <p:stCondLst>
                                            <p:cond delay="0"/>
                                          </p:stCondLst>
                                        </p:cTn>
                                        <p:tgtEl>
                                          <p:spTgt spid="133"/>
                                        </p:tgtEl>
                                        <p:attrNameLst>
                                          <p:attrName>style.visibility</p:attrName>
                                        </p:attrNameLst>
                                      </p:cBhvr>
                                      <p:to>
                                        <p:strVal val="visible"/>
                                      </p:to>
                                    </p:set>
                                    <p:animEffect transition="in" filter="fade">
                                      <p:cBhvr>
                                        <p:cTn id="68" dur="1000"/>
                                        <p:tgtEl>
                                          <p:spTgt spid="133"/>
                                        </p:tgtEl>
                                      </p:cBhvr>
                                    </p:animEffect>
                                    <p:anim calcmode="lin" valueType="num">
                                      <p:cBhvr>
                                        <p:cTn id="69" dur="1000" fill="hold"/>
                                        <p:tgtEl>
                                          <p:spTgt spid="133"/>
                                        </p:tgtEl>
                                        <p:attrNameLst>
                                          <p:attrName>ppt_x</p:attrName>
                                        </p:attrNameLst>
                                      </p:cBhvr>
                                      <p:tavLst>
                                        <p:tav tm="0">
                                          <p:val>
                                            <p:strVal val="#ppt_x"/>
                                          </p:val>
                                        </p:tav>
                                        <p:tav tm="100000">
                                          <p:val>
                                            <p:strVal val="#ppt_x"/>
                                          </p:val>
                                        </p:tav>
                                      </p:tavLst>
                                    </p:anim>
                                    <p:anim calcmode="lin" valueType="num">
                                      <p:cBhvr>
                                        <p:cTn id="70" dur="1000" fill="hold"/>
                                        <p:tgtEl>
                                          <p:spTgt spid="133"/>
                                        </p:tgtEl>
                                        <p:attrNameLst>
                                          <p:attrName>ppt_y</p:attrName>
                                        </p:attrNameLst>
                                      </p:cBhvr>
                                      <p:tavLst>
                                        <p:tav tm="0">
                                          <p:val>
                                            <p:strVal val="#ppt_y+.1"/>
                                          </p:val>
                                        </p:tav>
                                        <p:tav tm="100000">
                                          <p:val>
                                            <p:strVal val="#ppt_y"/>
                                          </p:val>
                                        </p:tav>
                                      </p:tavLst>
                                    </p:anim>
                                  </p:childTnLst>
                                </p:cTn>
                              </p:par>
                            </p:childTnLst>
                          </p:cTn>
                        </p:par>
                        <p:par>
                          <p:cTn id="71" fill="hold">
                            <p:stCondLst>
                              <p:cond delay="2500"/>
                            </p:stCondLst>
                            <p:childTnLst>
                              <p:par>
                                <p:cTn id="72" presetID="42" presetClass="entr" presetSubtype="0" fill="hold" grpId="0" nodeType="afterEffect">
                                  <p:stCondLst>
                                    <p:cond delay="0"/>
                                  </p:stCondLst>
                                  <p:childTnLst>
                                    <p:set>
                                      <p:cBhvr>
                                        <p:cTn id="73" dur="1" fill="hold">
                                          <p:stCondLst>
                                            <p:cond delay="0"/>
                                          </p:stCondLst>
                                        </p:cTn>
                                        <p:tgtEl>
                                          <p:spTgt spid="134"/>
                                        </p:tgtEl>
                                        <p:attrNameLst>
                                          <p:attrName>style.visibility</p:attrName>
                                        </p:attrNameLst>
                                      </p:cBhvr>
                                      <p:to>
                                        <p:strVal val="visible"/>
                                      </p:to>
                                    </p:set>
                                    <p:animEffect transition="in" filter="fade">
                                      <p:cBhvr>
                                        <p:cTn id="74" dur="1000"/>
                                        <p:tgtEl>
                                          <p:spTgt spid="134"/>
                                        </p:tgtEl>
                                      </p:cBhvr>
                                    </p:animEffect>
                                    <p:anim calcmode="lin" valueType="num">
                                      <p:cBhvr>
                                        <p:cTn id="75" dur="1000" fill="hold"/>
                                        <p:tgtEl>
                                          <p:spTgt spid="134"/>
                                        </p:tgtEl>
                                        <p:attrNameLst>
                                          <p:attrName>ppt_x</p:attrName>
                                        </p:attrNameLst>
                                      </p:cBhvr>
                                      <p:tavLst>
                                        <p:tav tm="0">
                                          <p:val>
                                            <p:strVal val="#ppt_x"/>
                                          </p:val>
                                        </p:tav>
                                        <p:tav tm="100000">
                                          <p:val>
                                            <p:strVal val="#ppt_x"/>
                                          </p:val>
                                        </p:tav>
                                      </p:tavLst>
                                    </p:anim>
                                    <p:anim calcmode="lin" valueType="num">
                                      <p:cBhvr>
                                        <p:cTn id="76" dur="1000" fill="hold"/>
                                        <p:tgtEl>
                                          <p:spTgt spid="134"/>
                                        </p:tgtEl>
                                        <p:attrNameLst>
                                          <p:attrName>ppt_y</p:attrName>
                                        </p:attrNameLst>
                                      </p:cBhvr>
                                      <p:tavLst>
                                        <p:tav tm="0">
                                          <p:val>
                                            <p:strVal val="#ppt_y+.1"/>
                                          </p:val>
                                        </p:tav>
                                        <p:tav tm="100000">
                                          <p:val>
                                            <p:strVal val="#ppt_y"/>
                                          </p:val>
                                        </p:tav>
                                      </p:tavLst>
                                    </p:anim>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35"/>
                                        </p:tgtEl>
                                        <p:attrNameLst>
                                          <p:attrName>style.visibility</p:attrName>
                                        </p:attrNameLst>
                                      </p:cBhvr>
                                      <p:to>
                                        <p:strVal val="visible"/>
                                      </p:to>
                                    </p:set>
                                    <p:animEffect transition="in" filter="fade">
                                      <p:cBhvr>
                                        <p:cTn id="80" dur="1000"/>
                                        <p:tgtEl>
                                          <p:spTgt spid="135"/>
                                        </p:tgtEl>
                                      </p:cBhvr>
                                    </p:animEffect>
                                    <p:anim calcmode="lin" valueType="num">
                                      <p:cBhvr>
                                        <p:cTn id="81" dur="1000" fill="hold"/>
                                        <p:tgtEl>
                                          <p:spTgt spid="135"/>
                                        </p:tgtEl>
                                        <p:attrNameLst>
                                          <p:attrName>ppt_x</p:attrName>
                                        </p:attrNameLst>
                                      </p:cBhvr>
                                      <p:tavLst>
                                        <p:tav tm="0">
                                          <p:val>
                                            <p:strVal val="#ppt_x"/>
                                          </p:val>
                                        </p:tav>
                                        <p:tav tm="100000">
                                          <p:val>
                                            <p:strVal val="#ppt_x"/>
                                          </p:val>
                                        </p:tav>
                                      </p:tavLst>
                                    </p:anim>
                                    <p:anim calcmode="lin" valueType="num">
                                      <p:cBhvr>
                                        <p:cTn id="82" dur="1000" fill="hold"/>
                                        <p:tgtEl>
                                          <p:spTgt spid="135"/>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42" presetClass="entr" presetSubtype="0" fill="hold" grpId="0" nodeType="afterEffect">
                                  <p:stCondLst>
                                    <p:cond delay="0"/>
                                  </p:stCondLst>
                                  <p:childTnLst>
                                    <p:set>
                                      <p:cBhvr>
                                        <p:cTn id="85" dur="1" fill="hold">
                                          <p:stCondLst>
                                            <p:cond delay="0"/>
                                          </p:stCondLst>
                                        </p:cTn>
                                        <p:tgtEl>
                                          <p:spTgt spid="136"/>
                                        </p:tgtEl>
                                        <p:attrNameLst>
                                          <p:attrName>style.visibility</p:attrName>
                                        </p:attrNameLst>
                                      </p:cBhvr>
                                      <p:to>
                                        <p:strVal val="visible"/>
                                      </p:to>
                                    </p:set>
                                    <p:animEffect transition="in" filter="fade">
                                      <p:cBhvr>
                                        <p:cTn id="86" dur="1000"/>
                                        <p:tgtEl>
                                          <p:spTgt spid="136"/>
                                        </p:tgtEl>
                                      </p:cBhvr>
                                    </p:animEffect>
                                    <p:anim calcmode="lin" valueType="num">
                                      <p:cBhvr>
                                        <p:cTn id="87" dur="1000" fill="hold"/>
                                        <p:tgtEl>
                                          <p:spTgt spid="136"/>
                                        </p:tgtEl>
                                        <p:attrNameLst>
                                          <p:attrName>ppt_x</p:attrName>
                                        </p:attrNameLst>
                                      </p:cBhvr>
                                      <p:tavLst>
                                        <p:tav tm="0">
                                          <p:val>
                                            <p:strVal val="#ppt_x"/>
                                          </p:val>
                                        </p:tav>
                                        <p:tav tm="100000">
                                          <p:val>
                                            <p:strVal val="#ppt_x"/>
                                          </p:val>
                                        </p:tav>
                                      </p:tavLst>
                                    </p:anim>
                                    <p:anim calcmode="lin" valueType="num">
                                      <p:cBhvr>
                                        <p:cTn id="88" dur="1000" fill="hold"/>
                                        <p:tgtEl>
                                          <p:spTgt spid="1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animBg="1"/>
      <p:bldP spid="139" grpId="0" animBg="1"/>
      <p:bldP spid="140" grpId="0" animBg="1"/>
      <p:bldP spid="12" grpId="0" animBg="1"/>
      <p:bldP spid="35" grpId="0"/>
      <p:bldP spid="132" grpId="0"/>
      <p:bldP spid="133" grpId="0"/>
      <p:bldP spid="134" grpId="0"/>
      <p:bldP spid="135" grpId="0"/>
      <p:bldP spid="136" grpId="0"/>
      <p:bldP spid="1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rotWithShape="1">
          <a:blip r:embed="rId5" cstate="screen"/>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3" name="矩形 12"/>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周年专题党课</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8797780" y="1069346"/>
            <a:ext cx="2931059" cy="144774"/>
            <a:chOff x="2066113" y="1953018"/>
            <a:chExt cx="8039912" cy="376854"/>
          </a:xfrm>
        </p:grpSpPr>
        <p:pic>
          <p:nvPicPr>
            <p:cNvPr id="43" name="PA-图片 4"/>
            <p:cNvPicPr>
              <a:picLocks noChangeAspect="1"/>
            </p:cNvPicPr>
            <p:nvPr>
              <p:custDataLst>
                <p:tags r:id="rId1"/>
              </p:custDataLst>
            </p:nvPr>
          </p:nvPicPr>
          <p:blipFill>
            <a:blip r:embed="rId6" cstate="screen"/>
            <a:stretch>
              <a:fillRect/>
            </a:stretch>
          </p:blipFill>
          <p:spPr>
            <a:xfrm>
              <a:off x="5376427" y="1953018"/>
              <a:ext cx="1439146" cy="376854"/>
            </a:xfrm>
            <a:prstGeom prst="rect">
              <a:avLst/>
            </a:prstGeom>
          </p:spPr>
        </p:pic>
        <p:cxnSp>
          <p:nvCxnSpPr>
            <p:cNvPr id="44" name="PA-直接连接符 5"/>
            <p:cNvCxnSpPr/>
            <p:nvPr>
              <p:custDataLst>
                <p:tags r:id="rId2"/>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3"/>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pic>
        <p:nvPicPr>
          <p:cNvPr id="49" name="图片 48"/>
          <p:cNvPicPr>
            <a:picLocks noChangeAspect="1"/>
          </p:cNvPicPr>
          <p:nvPr/>
        </p:nvPicPr>
        <p:blipFill>
          <a:blip r:embed="rId7" cstate="screen"/>
          <a:stretch>
            <a:fillRect/>
          </a:stretch>
        </p:blipFill>
        <p:spPr>
          <a:xfrm>
            <a:off x="3759200" y="5838825"/>
            <a:ext cx="762000" cy="802968"/>
          </a:xfrm>
          <a:prstGeom prst="rect">
            <a:avLst/>
          </a:prstGeom>
        </p:spPr>
      </p:pic>
      <p:sp>
        <p:nvSpPr>
          <p:cNvPr id="46" name="文本框 8"/>
          <p:cNvSpPr txBox="1"/>
          <p:nvPr/>
        </p:nvSpPr>
        <p:spPr>
          <a:xfrm>
            <a:off x="520101" y="764786"/>
            <a:ext cx="965799" cy="307728"/>
          </a:xfrm>
          <a:prstGeom prst="rect">
            <a:avLst/>
          </a:prstGeom>
          <a:noFill/>
        </p:spPr>
        <p:txBody>
          <a:bodyPr wrap="square" lIns="121873" tIns="60936" rIns="121873" bIns="60936">
            <a:spAutoFit/>
          </a:bodyPr>
          <a:lstStyle/>
          <a:p>
            <a:pPr lvl="0" algn="dist">
              <a:defRPr/>
            </a:pPr>
            <a:r>
              <a:rPr lang="en-US" altLang="zh-CN" sz="1200" kern="0" dirty="0">
                <a:gradFill>
                  <a:gsLst>
                    <a:gs pos="17000">
                      <a:srgbClr val="E5090D"/>
                    </a:gs>
                    <a:gs pos="72000">
                      <a:srgbClr val="C00000"/>
                    </a:gs>
                  </a:gsLst>
                  <a:lin ang="2700000" scaled="0"/>
                </a:gradFill>
                <a:effectLst>
                  <a:glow rad="127000">
                    <a:prstClr val="white"/>
                  </a:glow>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PART</a:t>
            </a:r>
          </a:p>
        </p:txBody>
      </p:sp>
      <p:pic>
        <p:nvPicPr>
          <p:cNvPr id="27" name="图片 26"/>
          <p:cNvPicPr>
            <a:picLocks noChangeAspect="1"/>
          </p:cNvPicPr>
          <p:nvPr/>
        </p:nvPicPr>
        <p:blipFill>
          <a:blip r:embed="rId8" cstate="screen"/>
          <a:srcRect/>
          <a:stretch>
            <a:fillRect/>
          </a:stretch>
        </p:blipFill>
        <p:spPr>
          <a:xfrm>
            <a:off x="0" y="3174736"/>
            <a:ext cx="12192000" cy="3683264"/>
          </a:xfrm>
          <a:custGeom>
            <a:avLst/>
            <a:gdLst>
              <a:gd name="connsiteX0" fmla="*/ 0 w 12192000"/>
              <a:gd name="connsiteY0" fmla="*/ 0 h 3683264"/>
              <a:gd name="connsiteX1" fmla="*/ 12192000 w 12192000"/>
              <a:gd name="connsiteY1" fmla="*/ 0 h 3683264"/>
              <a:gd name="connsiteX2" fmla="*/ 12192000 w 12192000"/>
              <a:gd name="connsiteY2" fmla="*/ 3683264 h 3683264"/>
              <a:gd name="connsiteX3" fmla="*/ 0 w 12192000"/>
              <a:gd name="connsiteY3" fmla="*/ 3683264 h 3683264"/>
            </a:gdLst>
            <a:ahLst/>
            <a:cxnLst>
              <a:cxn ang="0">
                <a:pos x="connsiteX0" y="connsiteY0"/>
              </a:cxn>
              <a:cxn ang="0">
                <a:pos x="connsiteX1" y="connsiteY1"/>
              </a:cxn>
              <a:cxn ang="0">
                <a:pos x="connsiteX2" y="connsiteY2"/>
              </a:cxn>
              <a:cxn ang="0">
                <a:pos x="connsiteX3" y="connsiteY3"/>
              </a:cxn>
            </a:cxnLst>
            <a:rect l="l" t="t" r="r" b="b"/>
            <a:pathLst>
              <a:path w="12192000" h="3683264">
                <a:moveTo>
                  <a:pt x="0" y="0"/>
                </a:moveTo>
                <a:lnTo>
                  <a:pt x="12192000" y="0"/>
                </a:lnTo>
                <a:lnTo>
                  <a:pt x="12192000" y="3683264"/>
                </a:lnTo>
                <a:lnTo>
                  <a:pt x="0" y="3683264"/>
                </a:lnTo>
                <a:close/>
              </a:path>
            </a:pathLst>
          </a:custGeom>
        </p:spPr>
      </p:pic>
      <p:cxnSp>
        <p:nvCxnSpPr>
          <p:cNvPr id="18" name="直接连接符 17"/>
          <p:cNvCxnSpPr/>
          <p:nvPr/>
        </p:nvCxnSpPr>
        <p:spPr>
          <a:xfrm>
            <a:off x="4656685" y="1892300"/>
            <a:ext cx="0" cy="24638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8" name="文本框 8"/>
          <p:cNvSpPr txBox="1"/>
          <p:nvPr/>
        </p:nvSpPr>
        <p:spPr>
          <a:xfrm>
            <a:off x="4795785" y="2634529"/>
            <a:ext cx="6189705" cy="1354168"/>
          </a:xfrm>
          <a:prstGeom prst="rect">
            <a:avLst/>
          </a:prstGeom>
          <a:noFill/>
        </p:spPr>
        <p:txBody>
          <a:bodyPr wrap="square" lIns="121873" tIns="60936" rIns="121873" bIns="60936">
            <a:spAutoFit/>
          </a:bodyPr>
          <a:lstStyle/>
          <a:p>
            <a:pPr lvl="0" algn="just">
              <a:defRPr/>
            </a:pPr>
            <a:r>
              <a:rPr lang="zh-CN" altLang="en-US" sz="4000" kern="0" dirty="0">
                <a:gradFill>
                  <a:gsLst>
                    <a:gs pos="17000">
                      <a:srgbClr val="E5090D"/>
                    </a:gs>
                    <a:gs pos="72000">
                      <a:srgbClr val="C00000"/>
                    </a:gs>
                  </a:gsLst>
                  <a:lin ang="2700000" scaled="0"/>
                </a:gradFill>
                <a:effectLst>
                  <a:glow rad="127000">
                    <a:prstClr val="white"/>
                  </a:glow>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中国共产党领导革命、夺取政权的浴血奋战史</a:t>
            </a:r>
          </a:p>
        </p:txBody>
      </p:sp>
      <p:sp>
        <p:nvSpPr>
          <p:cNvPr id="31" name="文本框 8"/>
          <p:cNvSpPr txBox="1"/>
          <p:nvPr/>
        </p:nvSpPr>
        <p:spPr>
          <a:xfrm>
            <a:off x="4859884" y="4001570"/>
            <a:ext cx="3301995" cy="369283"/>
          </a:xfrm>
          <a:prstGeom prst="rect">
            <a:avLst/>
          </a:prstGeom>
          <a:noFill/>
        </p:spPr>
        <p:txBody>
          <a:bodyPr wrap="square" lIns="121873" tIns="60936" rIns="121873" bIns="60936">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E7E6E6">
                    <a:lumMod val="25000"/>
                  </a:srgbClr>
                </a:solidFill>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党史学习</a:t>
            </a:r>
            <a:r>
              <a:rPr kumimoji="0" lang="en-US" altLang="zh-CN" sz="1600" b="0" i="0" u="none" strike="noStrike" kern="0" cap="none" spc="0" normalizeH="0" baseline="0" noProof="0" dirty="0">
                <a:ln>
                  <a:noFill/>
                </a:ln>
                <a:solidFill>
                  <a:srgbClr val="E7E6E6">
                    <a:lumMod val="25000"/>
                  </a:srgbClr>
                </a:solidFill>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sz="1600" b="0" i="0" u="none" strike="noStrike" kern="0" cap="none" spc="0" normalizeH="0" baseline="0" noProof="0" dirty="0">
                <a:ln>
                  <a:noFill/>
                </a:ln>
                <a:solidFill>
                  <a:srgbClr val="E7E6E6">
                    <a:lumMod val="25000"/>
                  </a:srgbClr>
                </a:solidFill>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党史教育</a:t>
            </a:r>
            <a:r>
              <a:rPr kumimoji="0" lang="en-US" altLang="zh-CN" sz="1600" b="0" i="0" u="none" strike="noStrike" kern="0" cap="none" spc="0" normalizeH="0" baseline="0" noProof="0" dirty="0">
                <a:ln>
                  <a:noFill/>
                </a:ln>
                <a:solidFill>
                  <a:srgbClr val="E7E6E6">
                    <a:lumMod val="25000"/>
                  </a:srgbClr>
                </a:solidFill>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sz="1600" b="0" i="0" u="none" strike="noStrike" kern="0" cap="none" spc="0" normalizeH="0" baseline="0" noProof="0" dirty="0">
                <a:ln>
                  <a:noFill/>
                </a:ln>
                <a:solidFill>
                  <a:srgbClr val="E7E6E6">
                    <a:lumMod val="25000"/>
                  </a:srgbClr>
                </a:solidFill>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党政建设</a:t>
            </a:r>
          </a:p>
        </p:txBody>
      </p:sp>
      <p:sp>
        <p:nvSpPr>
          <p:cNvPr id="19" name="矩形: 圆角 18"/>
          <p:cNvSpPr/>
          <p:nvPr/>
        </p:nvSpPr>
        <p:spPr>
          <a:xfrm>
            <a:off x="4974185" y="2069529"/>
            <a:ext cx="1765300" cy="489199"/>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第二部分</a:t>
            </a:r>
          </a:p>
        </p:txBody>
      </p:sp>
      <p:pic>
        <p:nvPicPr>
          <p:cNvPr id="21" name="图片 20"/>
          <p:cNvPicPr>
            <a:picLocks noChangeAspect="1"/>
          </p:cNvPicPr>
          <p:nvPr/>
        </p:nvPicPr>
        <p:blipFill rotWithShape="1">
          <a:blip r:embed="rId9" cstate="screen"/>
          <a:srcRect/>
          <a:stretch>
            <a:fillRect/>
          </a:stretch>
        </p:blipFill>
        <p:spPr>
          <a:xfrm>
            <a:off x="1676400" y="1756315"/>
            <a:ext cx="2819400" cy="29372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outVertical)">
                                      <p:cBhvr>
                                        <p:cTn id="13" dur="500"/>
                                        <p:tgtEl>
                                          <p:spTgt spid="15"/>
                                        </p:tgtEl>
                                      </p:cBhvr>
                                    </p:animEffect>
                                  </p:childTnLst>
                                </p:cTn>
                              </p:par>
                              <p:par>
                                <p:cTn id="14" presetID="53" presetClass="entr" presetSubtype="16"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par>
                                <p:cTn id="54" presetID="53" presetClass="entr" presetSubtype="16"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6" grpId="0"/>
      <p:bldP spid="28" grpId="0"/>
      <p:bldP spid="31"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a:off x="7247446" y="725619"/>
            <a:ext cx="4656125" cy="475576"/>
            <a:chOff x="7247446" y="718620"/>
            <a:chExt cx="4656125" cy="475576"/>
          </a:xfrm>
        </p:grpSpPr>
        <p:sp>
          <p:nvSpPr>
            <p:cNvPr id="15" name="文本框 8"/>
            <p:cNvSpPr txBox="1"/>
            <p:nvPr/>
          </p:nvSpPr>
          <p:spPr>
            <a:xfrm>
              <a:off x="7247446" y="718620"/>
              <a:ext cx="4656125" cy="400061"/>
            </a:xfrm>
            <a:prstGeom prst="rect">
              <a:avLst/>
            </a:prstGeom>
            <a:noFill/>
          </p:spPr>
          <p:txBody>
            <a:bodyPr wrap="square" lIns="121873" tIns="60936" rIns="121873" bIns="60936">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庆祝建党</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100</a:t>
              </a:r>
              <a:r>
                <a:rPr kumimoji="0" lang="zh-CN" altLang="en-US"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周年专题</a:t>
              </a:r>
              <a:r>
                <a:rPr kumimoji="0" lang="en-US" altLang="zh-CN" b="0" i="0" u="none" strike="noStrike" kern="0" cap="none" spc="0" normalizeH="0" baseline="0" noProof="0" dirty="0">
                  <a:ln>
                    <a:noFill/>
                  </a:ln>
                  <a:solidFill>
                    <a:srgbClr val="C00000"/>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rPr>
                <a:t>】</a:t>
              </a:r>
              <a:endParaRPr kumimoji="0" lang="zh-CN" altLang="en-US" b="0" i="0" u="none" strike="noStrike" kern="0" cap="none" spc="0" normalizeH="0" baseline="0" noProof="0" dirty="0">
                <a:ln>
                  <a:noFill/>
                </a:ln>
                <a:solidFill>
                  <a:srgbClr val="E7E6E6">
                    <a:lumMod val="25000"/>
                  </a:srgbClr>
                </a:solidFill>
                <a:effectLst>
                  <a:glow rad="127000">
                    <a:prstClr val="white"/>
                  </a:glow>
                </a:effectLst>
                <a:uLnTx/>
                <a:uFillTx/>
                <a:latin typeface="思源黑体 Regular" panose="020B0500000000000000" pitchFamily="34" charset="-122"/>
                <a:ea typeface="思源黑体 Regular" panose="020B0500000000000000" pitchFamily="34" charset="-122"/>
                <a:cs typeface="思源黑体 Light" panose="020B0300000000000000" charset="-122"/>
                <a:sym typeface="Arial" panose="020B0604020202020204" pitchFamily="34" charset="0"/>
              </a:endParaRPr>
            </a:p>
          </p:txBody>
        </p:sp>
        <p:grpSp>
          <p:nvGrpSpPr>
            <p:cNvPr id="42" name="组合 41"/>
            <p:cNvGrpSpPr/>
            <p:nvPr/>
          </p:nvGrpSpPr>
          <p:grpSpPr>
            <a:xfrm flipV="1">
              <a:off x="9201149" y="1069346"/>
              <a:ext cx="2527689" cy="124850"/>
              <a:chOff x="2066113" y="1953018"/>
              <a:chExt cx="8039912" cy="376854"/>
            </a:xfrm>
          </p:grpSpPr>
          <p:pic>
            <p:nvPicPr>
              <p:cNvPr id="43" name="PA-图片 4"/>
              <p:cNvPicPr>
                <a:picLocks noChangeAspect="1"/>
              </p:cNvPicPr>
              <p:nvPr>
                <p:custDataLst>
                  <p:tags r:id="rId4"/>
                </p:custDataLst>
              </p:nvPr>
            </p:nvPicPr>
            <p:blipFill>
              <a:blip r:embed="rId8" cstate="screen"/>
              <a:stretch>
                <a:fillRect/>
              </a:stretch>
            </p:blipFill>
            <p:spPr>
              <a:xfrm>
                <a:off x="5376427" y="1953018"/>
                <a:ext cx="1439146" cy="376854"/>
              </a:xfrm>
              <a:prstGeom prst="rect">
                <a:avLst/>
              </a:prstGeom>
            </p:spPr>
          </p:pic>
          <p:cxnSp>
            <p:nvCxnSpPr>
              <p:cNvPr id="44" name="PA-直接连接符 5"/>
              <p:cNvCxnSpPr/>
              <p:nvPr>
                <p:custDataLst>
                  <p:tags r:id="rId5"/>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p:cNvCxnSpPr/>
              <p:nvPr>
                <p:custDataLst>
                  <p:tags r:id="rId6"/>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grpSp>
      <p:grpSp>
        <p:nvGrpSpPr>
          <p:cNvPr id="11" name="组合 10"/>
          <p:cNvGrpSpPr/>
          <p:nvPr/>
        </p:nvGrpSpPr>
        <p:grpSpPr>
          <a:xfrm>
            <a:off x="434136" y="640080"/>
            <a:ext cx="2432354" cy="606901"/>
            <a:chOff x="434137" y="336933"/>
            <a:chExt cx="2171232" cy="541748"/>
          </a:xfrm>
        </p:grpSpPr>
        <p:sp>
          <p:nvSpPr>
            <p:cNvPr id="19" name="矩形: 圆角 18"/>
            <p:cNvSpPr/>
            <p:nvPr/>
          </p:nvSpPr>
          <p:spPr>
            <a:xfrm>
              <a:off x="434137" y="421239"/>
              <a:ext cx="2171232" cy="419575"/>
            </a:xfrm>
            <a:prstGeom prst="roundRect">
              <a:avLst>
                <a:gd name="adj" fmla="val 50000"/>
              </a:avLst>
            </a:prstGeom>
            <a:gradFill>
              <a:gsLst>
                <a:gs pos="24000">
                  <a:srgbClr val="E83D32"/>
                </a:gs>
                <a:gs pos="100000">
                  <a:srgbClr val="94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思源宋体 Heavy" panose="02020900000000000000" pitchFamily="18" charset="-122"/>
                  <a:ea typeface="思源宋体 Heavy" panose="02020900000000000000" pitchFamily="18" charset="-122"/>
                </a:rPr>
                <a:t>第二部分</a:t>
              </a:r>
            </a:p>
          </p:txBody>
        </p:sp>
        <p:pic>
          <p:nvPicPr>
            <p:cNvPr id="10" name="图片 9"/>
            <p:cNvPicPr>
              <a:picLocks noChangeAspect="1"/>
            </p:cNvPicPr>
            <p:nvPr/>
          </p:nvPicPr>
          <p:blipFill>
            <a:blip r:embed="rId9" cstate="screen"/>
            <a:stretch>
              <a:fillRect/>
            </a:stretch>
          </p:blipFill>
          <p:spPr>
            <a:xfrm>
              <a:off x="439541" y="336933"/>
              <a:ext cx="541748" cy="541748"/>
            </a:xfrm>
            <a:prstGeom prst="rect">
              <a:avLst/>
            </a:prstGeom>
          </p:spPr>
        </p:pic>
      </p:grpSp>
      <p:sp>
        <p:nvSpPr>
          <p:cNvPr id="35" name="文本框 8"/>
          <p:cNvSpPr txBox="1"/>
          <p:nvPr/>
        </p:nvSpPr>
        <p:spPr>
          <a:xfrm>
            <a:off x="2249980" y="1499219"/>
            <a:ext cx="7692040" cy="492394"/>
          </a:xfrm>
          <a:prstGeom prst="rect">
            <a:avLst/>
          </a:prstGeom>
          <a:noFill/>
        </p:spPr>
        <p:txBody>
          <a:bodyPr wrap="square" lIns="121873" tIns="60936" rIns="121873" bIns="60936">
            <a:spAutoFit/>
          </a:bodyPr>
          <a:lstStyle/>
          <a:p>
            <a:pPr lvl="0" algn="ctr">
              <a:defRPr/>
            </a:pPr>
            <a:r>
              <a:rPr lang="zh-CN" altLang="en-US" sz="24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中国共产党在创立初期的革命活动</a:t>
            </a:r>
          </a:p>
        </p:txBody>
      </p:sp>
      <p:sp>
        <p:nvSpPr>
          <p:cNvPr id="132" name="矩形 131"/>
          <p:cNvSpPr/>
          <p:nvPr>
            <p:custDataLst>
              <p:tags r:id="rId1"/>
            </p:custDataLst>
          </p:nvPr>
        </p:nvSpPr>
        <p:spPr>
          <a:xfrm>
            <a:off x="900703" y="2351367"/>
            <a:ext cx="4411036" cy="412805"/>
          </a:xfrm>
          <a:prstGeom prst="rect">
            <a:avLst/>
          </a:prstGeom>
          <a:noFill/>
        </p:spPr>
        <p:txBody>
          <a:bodyPr wrap="square" lIns="0" tIns="0" rIns="0" bIns="0" rtlCol="0" anchor="t" anchorCtr="0">
            <a:spAutoFit/>
          </a:bodyPr>
          <a:lstStyle/>
          <a:p>
            <a:pPr marL="0" marR="0" lvl="0" indent="0" defTabSz="1216660" rtl="0" eaLnBrk="1" fontAlgn="auto" latinLnBrk="0" hangingPunct="1">
              <a:lnSpc>
                <a:spcPct val="150000"/>
              </a:lnSpc>
              <a:spcBef>
                <a:spcPct val="20000"/>
              </a:spcBef>
              <a:spcAft>
                <a:spcPts val="0"/>
              </a:spcAft>
              <a:buClrTx/>
              <a:buSzTx/>
              <a:buFontTx/>
              <a:buNone/>
              <a:defRPr/>
            </a:pPr>
            <a:r>
              <a:rPr lang="zh-CN" altLang="en-US" sz="2000" dirty="0">
                <a:solidFill>
                  <a:schemeClr val="tx1">
                    <a:lumMod val="65000"/>
                    <a:lumOff val="35000"/>
                  </a:schemeClr>
                </a:solidFill>
                <a:latin typeface="思源黑体 Bold" panose="020B0800000000000000" pitchFamily="34" charset="-122"/>
                <a:ea typeface="思源黑体 Bold" panose="020B0800000000000000" pitchFamily="34" charset="-122"/>
                <a:sym typeface="Arial" panose="020B0604020202020204" pitchFamily="34" charset="0"/>
              </a:rPr>
              <a:t>中国的工人运动出现第一次高潮</a:t>
            </a:r>
          </a:p>
        </p:txBody>
      </p:sp>
      <p:grpSp>
        <p:nvGrpSpPr>
          <p:cNvPr id="9" name="组合 8"/>
          <p:cNvGrpSpPr/>
          <p:nvPr/>
        </p:nvGrpSpPr>
        <p:grpSpPr>
          <a:xfrm>
            <a:off x="639206" y="3396179"/>
            <a:ext cx="10930494" cy="2369622"/>
            <a:chOff x="639206" y="3472379"/>
            <a:chExt cx="10930494" cy="2369622"/>
          </a:xfrm>
        </p:grpSpPr>
        <p:sp>
          <p:nvSpPr>
            <p:cNvPr id="137" name="矩形: 圆角 136"/>
            <p:cNvSpPr/>
            <p:nvPr/>
          </p:nvSpPr>
          <p:spPr>
            <a:xfrm flipH="1">
              <a:off x="639206" y="3472379"/>
              <a:ext cx="10930494" cy="2369622"/>
            </a:xfrm>
            <a:prstGeom prst="roundRect">
              <a:avLst>
                <a:gd name="adj" fmla="val 4167"/>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endParaRPr>
            </a:p>
          </p:txBody>
        </p:sp>
        <p:sp>
          <p:nvSpPr>
            <p:cNvPr id="133" name="矩形 132"/>
            <p:cNvSpPr/>
            <p:nvPr>
              <p:custDataLst>
                <p:tags r:id="rId3"/>
              </p:custDataLst>
            </p:nvPr>
          </p:nvSpPr>
          <p:spPr>
            <a:xfrm>
              <a:off x="914400" y="3601016"/>
              <a:ext cx="7721600" cy="2176878"/>
            </a:xfrm>
            <a:prstGeom prst="rect">
              <a:avLst/>
            </a:prstGeom>
            <a:noFill/>
          </p:spPr>
          <p:txBody>
            <a:bodyPr wrap="square" lIns="0" tIns="0" rIns="0" bIns="0" rtlCol="0" anchor="t" anchorCtr="0">
              <a:spAutoFit/>
            </a:bodyPr>
            <a:lstStyle/>
            <a:p>
              <a:pPr marL="0" marR="0" lvl="0" indent="0" algn="just" defTabSz="1216660" rtl="0" eaLnBrk="1" fontAlgn="auto" latinLnBrk="0" hangingPunct="1">
                <a:lnSpc>
                  <a:spcPct val="150000"/>
                </a:lnSpc>
                <a:spcBef>
                  <a:spcPct val="20000"/>
                </a:spcBef>
                <a:spcAft>
                  <a:spcPts val="0"/>
                </a:spcAft>
                <a:buClrTx/>
                <a:buSzTx/>
                <a:buFontTx/>
                <a:buNone/>
                <a:defRPr/>
              </a:pP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1922</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年的香港海员大罢工。这次罢工是中国共产党成立后领导的第一次大规模铁路工人大罢工</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规模大</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范围广</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表现出工人阶级的团结性和斗争精神</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并且得到各地工人广泛的同情和支持</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推动了工人运动的开展</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因此</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它是中国第一次工人运动高潮的起点。从</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1922</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月开始，到</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1923</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2</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月，中国共产党领导的工人运动形成第一次高潮，前后持续时间达</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13</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个月之久。在此期间，爆发的罢工斗争达</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100</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多次，参加罢工的工人达</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30</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万以上。</a:t>
              </a:r>
            </a:p>
          </p:txBody>
        </p:sp>
      </p:grpSp>
      <p:sp>
        <p:nvSpPr>
          <p:cNvPr id="31" name="矩形 30"/>
          <p:cNvSpPr/>
          <p:nvPr>
            <p:custDataLst>
              <p:tags r:id="rId2"/>
            </p:custDataLst>
          </p:nvPr>
        </p:nvSpPr>
        <p:spPr>
          <a:xfrm>
            <a:off x="900703" y="2885624"/>
            <a:ext cx="4411036" cy="330219"/>
          </a:xfrm>
          <a:prstGeom prst="rect">
            <a:avLst/>
          </a:prstGeom>
          <a:noFill/>
        </p:spPr>
        <p:txBody>
          <a:bodyPr wrap="square" lIns="0" tIns="0" rIns="0" bIns="0" rtlCol="0" anchor="t" anchorCtr="0">
            <a:spAutoFit/>
          </a:bodyPr>
          <a:lstStyle/>
          <a:p>
            <a:pPr marL="0" marR="0" lvl="0" indent="0" defTabSz="1216660" rtl="0" eaLnBrk="1" fontAlgn="auto" latinLnBrk="0" hangingPunct="1">
              <a:lnSpc>
                <a:spcPct val="150000"/>
              </a:lnSpc>
              <a:spcBef>
                <a:spcPct val="20000"/>
              </a:spcBef>
              <a:spcAft>
                <a:spcPts val="0"/>
              </a:spcAft>
              <a:buClrTx/>
              <a:buSzTx/>
              <a:buFontTx/>
              <a:buNone/>
              <a:defRPr/>
            </a:pP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1921</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8</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—1927</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年</a:t>
            </a:r>
            <a:r>
              <a:rPr lang="en-US" altLang="zh-CN"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7</a:t>
            </a:r>
            <a:r>
              <a:rPr lang="zh-CN" altLang="en-US" sz="1600" dirty="0">
                <a:solidFill>
                  <a:schemeClr val="tx1">
                    <a:lumMod val="65000"/>
                    <a:lumOff val="35000"/>
                  </a:schemeClr>
                </a:solidFill>
                <a:latin typeface="思源黑体 Regular" panose="020B0500000000000000" pitchFamily="34" charset="-122"/>
                <a:ea typeface="思源黑体 Regular" panose="020B0500000000000000" pitchFamily="34" charset="-122"/>
                <a:sym typeface="Arial" panose="020B0604020202020204" pitchFamily="34" charset="0"/>
              </a:rPr>
              <a:t>月大革命时期</a:t>
            </a:r>
          </a:p>
        </p:txBody>
      </p:sp>
      <p:pic>
        <p:nvPicPr>
          <p:cNvPr id="16" name="图片 15"/>
          <p:cNvPicPr>
            <a:picLocks noChangeAspect="1"/>
          </p:cNvPicPr>
          <p:nvPr/>
        </p:nvPicPr>
        <p:blipFill>
          <a:blip r:embed="rId10" cstate="screen"/>
          <a:stretch>
            <a:fillRect/>
          </a:stretch>
        </p:blipFill>
        <p:spPr>
          <a:xfrm>
            <a:off x="9994901" y="1600199"/>
            <a:ext cx="2197100" cy="4504881"/>
          </a:xfrm>
          <a:prstGeom prst="rect">
            <a:avLst/>
          </a:prstGeom>
        </p:spPr>
      </p:pic>
      <p:sp>
        <p:nvSpPr>
          <p:cNvPr id="36" name="文本框 8"/>
          <p:cNvSpPr txBox="1"/>
          <p:nvPr/>
        </p:nvSpPr>
        <p:spPr>
          <a:xfrm>
            <a:off x="8875681" y="4233996"/>
            <a:ext cx="1231011" cy="1201604"/>
          </a:xfrm>
          <a:prstGeom prst="rect">
            <a:avLst/>
          </a:prstGeom>
          <a:noFill/>
        </p:spPr>
        <p:txBody>
          <a:bodyPr vert="eaVert" wrap="square" lIns="121873" tIns="60936" rIns="121873" bIns="60936">
            <a:spAutoFit/>
          </a:bodyPr>
          <a:lstStyle/>
          <a:p>
            <a:pPr lvl="0" algn="ctr">
              <a:defRPr/>
            </a:pPr>
            <a:r>
              <a:rPr lang="zh-CN" altLang="en-US" sz="3200" kern="0" dirty="0">
                <a:gradFill>
                  <a:gsLst>
                    <a:gs pos="17000">
                      <a:srgbClr val="E5090D"/>
                    </a:gs>
                    <a:gs pos="72000">
                      <a:srgbClr val="C00000"/>
                    </a:gs>
                  </a:gsLst>
                  <a:lin ang="2700000" scaled="0"/>
                </a:gradFill>
                <a:effectLst/>
                <a:latin typeface="思源宋体 Heavy" panose="02020900000000000000" pitchFamily="18" charset="-122"/>
                <a:ea typeface="思源宋体 Heavy" panose="02020900000000000000" pitchFamily="18" charset="-122"/>
                <a:cs typeface="思源黑体 Light" panose="020B0300000000000000" charset="-122"/>
                <a:sym typeface="Arial" panose="020B0604020202020204" pitchFamily="34" charset="0"/>
              </a:rPr>
              <a:t>工人运动</a:t>
            </a:r>
          </a:p>
        </p:txBody>
      </p:sp>
      <p:pic>
        <p:nvPicPr>
          <p:cNvPr id="37" name="图片 36"/>
          <p:cNvPicPr>
            <a:picLocks noChangeAspect="1"/>
          </p:cNvPicPr>
          <p:nvPr/>
        </p:nvPicPr>
        <p:blipFill>
          <a:blip r:embed="rId11" cstate="screen"/>
          <a:stretch>
            <a:fillRect/>
          </a:stretch>
        </p:blipFill>
        <p:spPr>
          <a:xfrm>
            <a:off x="8826500" y="2308225"/>
            <a:ext cx="1117600" cy="11776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1000"/>
                                        <p:tgtEl>
                                          <p:spTgt spid="35"/>
                                        </p:tgtEl>
                                      </p:cBhvr>
                                    </p:animEffect>
                                    <p:anim calcmode="lin" valueType="num">
                                      <p:cBhvr>
                                        <p:cTn id="19" dur="1000" fill="hold"/>
                                        <p:tgtEl>
                                          <p:spTgt spid="35"/>
                                        </p:tgtEl>
                                        <p:attrNameLst>
                                          <p:attrName>ppt_x</p:attrName>
                                        </p:attrNameLst>
                                      </p:cBhvr>
                                      <p:tavLst>
                                        <p:tav tm="0">
                                          <p:val>
                                            <p:strVal val="#ppt_x"/>
                                          </p:val>
                                        </p:tav>
                                        <p:tav tm="100000">
                                          <p:val>
                                            <p:strVal val="#ppt_x"/>
                                          </p:val>
                                        </p:tav>
                                      </p:tavLst>
                                    </p:anim>
                                    <p:anim calcmode="lin" valueType="num">
                                      <p:cBhvr>
                                        <p:cTn id="20" dur="1000" fill="hold"/>
                                        <p:tgtEl>
                                          <p:spTgt spid="3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32"/>
                                        </p:tgtEl>
                                        <p:attrNameLst>
                                          <p:attrName>style.visibility</p:attrName>
                                        </p:attrNameLst>
                                      </p:cBhvr>
                                      <p:to>
                                        <p:strVal val="visible"/>
                                      </p:to>
                                    </p:set>
                                    <p:animEffect transition="in" filter="fade">
                                      <p:cBhvr>
                                        <p:cTn id="24" dur="1000"/>
                                        <p:tgtEl>
                                          <p:spTgt spid="132"/>
                                        </p:tgtEl>
                                      </p:cBhvr>
                                    </p:animEffect>
                                    <p:anim calcmode="lin" valueType="num">
                                      <p:cBhvr>
                                        <p:cTn id="25" dur="1000" fill="hold"/>
                                        <p:tgtEl>
                                          <p:spTgt spid="132"/>
                                        </p:tgtEl>
                                        <p:attrNameLst>
                                          <p:attrName>ppt_x</p:attrName>
                                        </p:attrNameLst>
                                      </p:cBhvr>
                                      <p:tavLst>
                                        <p:tav tm="0">
                                          <p:val>
                                            <p:strVal val="#ppt_x"/>
                                          </p:val>
                                        </p:tav>
                                        <p:tav tm="100000">
                                          <p:val>
                                            <p:strVal val="#ppt_x"/>
                                          </p:val>
                                        </p:tav>
                                      </p:tavLst>
                                    </p:anim>
                                    <p:anim calcmode="lin" valueType="num">
                                      <p:cBhvr>
                                        <p:cTn id="26" dur="1000" fill="hold"/>
                                        <p:tgtEl>
                                          <p:spTgt spid="13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1000"/>
                                        <p:tgtEl>
                                          <p:spTgt spid="31"/>
                                        </p:tgtEl>
                                      </p:cBhvr>
                                    </p:animEffect>
                                    <p:anim calcmode="lin" valueType="num">
                                      <p:cBhvr>
                                        <p:cTn id="31" dur="1000" fill="hold"/>
                                        <p:tgtEl>
                                          <p:spTgt spid="31"/>
                                        </p:tgtEl>
                                        <p:attrNameLst>
                                          <p:attrName>ppt_x</p:attrName>
                                        </p:attrNameLst>
                                      </p:cBhvr>
                                      <p:tavLst>
                                        <p:tav tm="0">
                                          <p:val>
                                            <p:strVal val="#ppt_x"/>
                                          </p:val>
                                        </p:tav>
                                        <p:tav tm="100000">
                                          <p:val>
                                            <p:strVal val="#ppt_x"/>
                                          </p:val>
                                        </p:tav>
                                      </p:tavLst>
                                    </p:anim>
                                    <p:anim calcmode="lin" valueType="num">
                                      <p:cBhvr>
                                        <p:cTn id="3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Effect transition="in" filter="fade">
                                      <p:cBhvr>
                                        <p:cTn id="39" dur="500"/>
                                        <p:tgtEl>
                                          <p:spTgt spid="37"/>
                                        </p:tgtEl>
                                      </p:cBhvr>
                                    </p:animEffect>
                                  </p:childTnLst>
                                </p:cTn>
                              </p:par>
                              <p:par>
                                <p:cTn id="40" presetID="53" presetClass="entr" presetSubtype="16"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32" grpId="0"/>
      <p:bldP spid="31" grpId="0"/>
      <p:bldP spid="3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11"/>
</p:tagLst>
</file>

<file path=ppt/tags/tag10.xml><?xml version="1.0" encoding="utf-8"?>
<p:tagLst xmlns:a="http://schemas.openxmlformats.org/drawingml/2006/main" xmlns:r="http://schemas.openxmlformats.org/officeDocument/2006/relationships" xmlns:p="http://schemas.openxmlformats.org/presentationml/2006/main">
  <p:tag name="PA" val="v5.2.11"/>
</p:tagLst>
</file>

<file path=ppt/tags/tag100.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01.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02.xml><?xml version="1.0" encoding="utf-8"?>
<p:tagLst xmlns:a="http://schemas.openxmlformats.org/drawingml/2006/main" xmlns:r="http://schemas.openxmlformats.org/officeDocument/2006/relationships" xmlns:p="http://schemas.openxmlformats.org/presentationml/2006/main">
  <p:tag name="PA" val="v5.2.11"/>
</p:tagLst>
</file>

<file path=ppt/tags/tag103.xml><?xml version="1.0" encoding="utf-8"?>
<p:tagLst xmlns:a="http://schemas.openxmlformats.org/drawingml/2006/main" xmlns:r="http://schemas.openxmlformats.org/officeDocument/2006/relationships" xmlns:p="http://schemas.openxmlformats.org/presentationml/2006/main">
  <p:tag name="PA" val="v5.2.11"/>
</p:tagLst>
</file>

<file path=ppt/tags/tag104.xml><?xml version="1.0" encoding="utf-8"?>
<p:tagLst xmlns:a="http://schemas.openxmlformats.org/drawingml/2006/main" xmlns:r="http://schemas.openxmlformats.org/officeDocument/2006/relationships" xmlns:p="http://schemas.openxmlformats.org/presentationml/2006/main">
  <p:tag name="PA" val="v5.2.11"/>
</p:tagLst>
</file>

<file path=ppt/tags/tag105.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06.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07.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08.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09.xml><?xml version="1.0" encoding="utf-8"?>
<p:tagLst xmlns:a="http://schemas.openxmlformats.org/drawingml/2006/main" xmlns:r="http://schemas.openxmlformats.org/officeDocument/2006/relationships" xmlns:p="http://schemas.openxmlformats.org/presentationml/2006/main">
  <p:tag name="PA" val="v5.2.11"/>
</p:tagLst>
</file>

<file path=ppt/tags/tag11.xml><?xml version="1.0" encoding="utf-8"?>
<p:tagLst xmlns:a="http://schemas.openxmlformats.org/drawingml/2006/main" xmlns:r="http://schemas.openxmlformats.org/officeDocument/2006/relationships" xmlns:p="http://schemas.openxmlformats.org/presentationml/2006/main">
  <p:tag name="PA" val="v5.2.11"/>
</p:tagLst>
</file>

<file path=ppt/tags/tag110.xml><?xml version="1.0" encoding="utf-8"?>
<p:tagLst xmlns:a="http://schemas.openxmlformats.org/drawingml/2006/main" xmlns:r="http://schemas.openxmlformats.org/officeDocument/2006/relationships" xmlns:p="http://schemas.openxmlformats.org/presentationml/2006/main">
  <p:tag name="PA" val="v5.2.11"/>
</p:tagLst>
</file>

<file path=ppt/tags/tag111.xml><?xml version="1.0" encoding="utf-8"?>
<p:tagLst xmlns:a="http://schemas.openxmlformats.org/drawingml/2006/main" xmlns:r="http://schemas.openxmlformats.org/officeDocument/2006/relationships" xmlns:p="http://schemas.openxmlformats.org/presentationml/2006/main">
  <p:tag name="PA" val="v5.2.11"/>
</p:tagLst>
</file>

<file path=ppt/tags/tag112.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13.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14.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15.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16.xml><?xml version="1.0" encoding="utf-8"?>
<p:tagLst xmlns:a="http://schemas.openxmlformats.org/drawingml/2006/main" xmlns:r="http://schemas.openxmlformats.org/officeDocument/2006/relationships" xmlns:p="http://schemas.openxmlformats.org/presentationml/2006/main">
  <p:tag name="PA" val="v5.2.11"/>
</p:tagLst>
</file>

<file path=ppt/tags/tag117.xml><?xml version="1.0" encoding="utf-8"?>
<p:tagLst xmlns:a="http://schemas.openxmlformats.org/drawingml/2006/main" xmlns:r="http://schemas.openxmlformats.org/officeDocument/2006/relationships" xmlns:p="http://schemas.openxmlformats.org/presentationml/2006/main">
  <p:tag name="PA" val="v5.2.11"/>
</p:tagLst>
</file>

<file path=ppt/tags/tag118.xml><?xml version="1.0" encoding="utf-8"?>
<p:tagLst xmlns:a="http://schemas.openxmlformats.org/drawingml/2006/main" xmlns:r="http://schemas.openxmlformats.org/officeDocument/2006/relationships" xmlns:p="http://schemas.openxmlformats.org/presentationml/2006/main">
  <p:tag name="PA" val="v5.2.11"/>
</p:tagLst>
</file>

<file path=ppt/tags/tag119.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2.xml><?xml version="1.0" encoding="utf-8"?>
<p:tagLst xmlns:a="http://schemas.openxmlformats.org/drawingml/2006/main" xmlns:r="http://schemas.openxmlformats.org/officeDocument/2006/relationships" xmlns:p="http://schemas.openxmlformats.org/presentationml/2006/main">
  <p:tag name="PA" val="v5.2.11"/>
</p:tagLst>
</file>

<file path=ppt/tags/tag120.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21.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22.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23.xml><?xml version="1.0" encoding="utf-8"?>
<p:tagLst xmlns:a="http://schemas.openxmlformats.org/drawingml/2006/main" xmlns:r="http://schemas.openxmlformats.org/officeDocument/2006/relationships" xmlns:p="http://schemas.openxmlformats.org/presentationml/2006/main">
  <p:tag name="PA" val="v5.2.11"/>
</p:tagLst>
</file>

<file path=ppt/tags/tag124.xml><?xml version="1.0" encoding="utf-8"?>
<p:tagLst xmlns:a="http://schemas.openxmlformats.org/drawingml/2006/main" xmlns:r="http://schemas.openxmlformats.org/officeDocument/2006/relationships" xmlns:p="http://schemas.openxmlformats.org/presentationml/2006/main">
  <p:tag name="PA" val="v5.2.11"/>
</p:tagLst>
</file>

<file path=ppt/tags/tag125.xml><?xml version="1.0" encoding="utf-8"?>
<p:tagLst xmlns:a="http://schemas.openxmlformats.org/drawingml/2006/main" xmlns:r="http://schemas.openxmlformats.org/officeDocument/2006/relationships" xmlns:p="http://schemas.openxmlformats.org/presentationml/2006/main">
  <p:tag name="PA" val="v5.2.11"/>
</p:tagLst>
</file>

<file path=ppt/tags/tag126.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27.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28.xml><?xml version="1.0" encoding="utf-8"?>
<p:tagLst xmlns:a="http://schemas.openxmlformats.org/drawingml/2006/main" xmlns:r="http://schemas.openxmlformats.org/officeDocument/2006/relationships" xmlns:p="http://schemas.openxmlformats.org/presentationml/2006/main">
  <p:tag name="PA" val="v5.2.11"/>
</p:tagLst>
</file>

<file path=ppt/tags/tag129.xml><?xml version="1.0" encoding="utf-8"?>
<p:tagLst xmlns:a="http://schemas.openxmlformats.org/drawingml/2006/main" xmlns:r="http://schemas.openxmlformats.org/officeDocument/2006/relationships" xmlns:p="http://schemas.openxmlformats.org/presentationml/2006/main">
  <p:tag name="PA" val="v5.2.11"/>
</p:tagLst>
</file>

<file path=ppt/tags/tag13.xml><?xml version="1.0" encoding="utf-8"?>
<p:tagLst xmlns:a="http://schemas.openxmlformats.org/drawingml/2006/main" xmlns:r="http://schemas.openxmlformats.org/officeDocument/2006/relationships" xmlns:p="http://schemas.openxmlformats.org/presentationml/2006/main">
  <p:tag name="PA" val="v5.2.11"/>
</p:tagLst>
</file>

<file path=ppt/tags/tag130.xml><?xml version="1.0" encoding="utf-8"?>
<p:tagLst xmlns:a="http://schemas.openxmlformats.org/drawingml/2006/main" xmlns:r="http://schemas.openxmlformats.org/officeDocument/2006/relationships" xmlns:p="http://schemas.openxmlformats.org/presentationml/2006/main">
  <p:tag name="PA" val="v5.2.11"/>
</p:tagLst>
</file>

<file path=ppt/tags/tag131.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32.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33.xml><?xml version="1.0" encoding="utf-8"?>
<p:tagLst xmlns:a="http://schemas.openxmlformats.org/drawingml/2006/main" xmlns:r="http://schemas.openxmlformats.org/officeDocument/2006/relationships" xmlns:p="http://schemas.openxmlformats.org/presentationml/2006/main">
  <p:tag name="PA" val="v5.2.11"/>
</p:tagLst>
</file>

<file path=ppt/tags/tag134.xml><?xml version="1.0" encoding="utf-8"?>
<p:tagLst xmlns:a="http://schemas.openxmlformats.org/drawingml/2006/main" xmlns:r="http://schemas.openxmlformats.org/officeDocument/2006/relationships" xmlns:p="http://schemas.openxmlformats.org/presentationml/2006/main">
  <p:tag name="PA" val="v5.2.11"/>
</p:tagLst>
</file>

<file path=ppt/tags/tag135.xml><?xml version="1.0" encoding="utf-8"?>
<p:tagLst xmlns:a="http://schemas.openxmlformats.org/drawingml/2006/main" xmlns:r="http://schemas.openxmlformats.org/officeDocument/2006/relationships" xmlns:p="http://schemas.openxmlformats.org/presentationml/2006/main">
  <p:tag name="PA" val="v5.2.11"/>
</p:tagLst>
</file>

<file path=ppt/tags/tag136.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37.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38.xml><?xml version="1.0" encoding="utf-8"?>
<p:tagLst xmlns:a="http://schemas.openxmlformats.org/drawingml/2006/main" xmlns:r="http://schemas.openxmlformats.org/officeDocument/2006/relationships" xmlns:p="http://schemas.openxmlformats.org/presentationml/2006/main">
  <p:tag name="PA" val="v5.2.11"/>
</p:tagLst>
</file>

<file path=ppt/tags/tag139.xml><?xml version="1.0" encoding="utf-8"?>
<p:tagLst xmlns:a="http://schemas.openxmlformats.org/drawingml/2006/main" xmlns:r="http://schemas.openxmlformats.org/officeDocument/2006/relationships" xmlns:p="http://schemas.openxmlformats.org/presentationml/2006/main">
  <p:tag name="PA" val="v5.2.11"/>
</p:tagLst>
</file>

<file path=ppt/tags/tag14.xml><?xml version="1.0" encoding="utf-8"?>
<p:tagLst xmlns:a="http://schemas.openxmlformats.org/drawingml/2006/main" xmlns:r="http://schemas.openxmlformats.org/officeDocument/2006/relationships" xmlns:p="http://schemas.openxmlformats.org/presentationml/2006/main">
  <p:tag name="PA" val="v5.2.11"/>
</p:tagLst>
</file>

<file path=ppt/tags/tag140.xml><?xml version="1.0" encoding="utf-8"?>
<p:tagLst xmlns:a="http://schemas.openxmlformats.org/drawingml/2006/main" xmlns:r="http://schemas.openxmlformats.org/officeDocument/2006/relationships" xmlns:p="http://schemas.openxmlformats.org/presentationml/2006/main">
  <p:tag name="PA" val="v5.2.11"/>
</p:tagLst>
</file>

<file path=ppt/tags/tag141.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42.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43.xml><?xml version="1.0" encoding="utf-8"?>
<p:tagLst xmlns:a="http://schemas.openxmlformats.org/drawingml/2006/main" xmlns:r="http://schemas.openxmlformats.org/officeDocument/2006/relationships" xmlns:p="http://schemas.openxmlformats.org/presentationml/2006/main">
  <p:tag name="PA" val="v5.2.11"/>
</p:tagLst>
</file>

<file path=ppt/tags/tag144.xml><?xml version="1.0" encoding="utf-8"?>
<p:tagLst xmlns:a="http://schemas.openxmlformats.org/drawingml/2006/main" xmlns:r="http://schemas.openxmlformats.org/officeDocument/2006/relationships" xmlns:p="http://schemas.openxmlformats.org/presentationml/2006/main">
  <p:tag name="PA" val="v5.2.11"/>
</p:tagLst>
</file>

<file path=ppt/tags/tag145.xml><?xml version="1.0" encoding="utf-8"?>
<p:tagLst xmlns:a="http://schemas.openxmlformats.org/drawingml/2006/main" xmlns:r="http://schemas.openxmlformats.org/officeDocument/2006/relationships" xmlns:p="http://schemas.openxmlformats.org/presentationml/2006/main">
  <p:tag name="PA" val="v5.2.11"/>
</p:tagLst>
</file>

<file path=ppt/tags/tag146.xml><?xml version="1.0" encoding="utf-8"?>
<p:tagLst xmlns:a="http://schemas.openxmlformats.org/drawingml/2006/main" xmlns:r="http://schemas.openxmlformats.org/officeDocument/2006/relationships" xmlns:p="http://schemas.openxmlformats.org/presentationml/2006/main">
  <p:tag name="PA" val="v5.2.11"/>
</p:tagLst>
</file>

<file path=ppt/tags/tag147.xml><?xml version="1.0" encoding="utf-8"?>
<p:tagLst xmlns:a="http://schemas.openxmlformats.org/drawingml/2006/main" xmlns:r="http://schemas.openxmlformats.org/officeDocument/2006/relationships" xmlns:p="http://schemas.openxmlformats.org/presentationml/2006/main">
  <p:tag name="PA" val="v5.2.11"/>
</p:tagLst>
</file>

<file path=ppt/tags/tag148.xml><?xml version="1.0" encoding="utf-8"?>
<p:tagLst xmlns:a="http://schemas.openxmlformats.org/drawingml/2006/main" xmlns:r="http://schemas.openxmlformats.org/officeDocument/2006/relationships" xmlns:p="http://schemas.openxmlformats.org/presentationml/2006/main">
  <p:tag name="PA" val="v5.2.11"/>
</p:tagLst>
</file>

<file path=ppt/tags/tag149.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5.xml><?xml version="1.0" encoding="utf-8"?>
<p:tagLst xmlns:a="http://schemas.openxmlformats.org/drawingml/2006/main" xmlns:r="http://schemas.openxmlformats.org/officeDocument/2006/relationships" xmlns:p="http://schemas.openxmlformats.org/presentationml/2006/main">
  <p:tag name="PA" val="v5.2.11"/>
</p:tagLst>
</file>

<file path=ppt/tags/tag150.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51.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52.xml><?xml version="1.0" encoding="utf-8"?>
<p:tagLst xmlns:a="http://schemas.openxmlformats.org/drawingml/2006/main" xmlns:r="http://schemas.openxmlformats.org/officeDocument/2006/relationships" xmlns:p="http://schemas.openxmlformats.org/presentationml/2006/main">
  <p:tag name="PA" val="v5.2.11"/>
</p:tagLst>
</file>

<file path=ppt/tags/tag153.xml><?xml version="1.0" encoding="utf-8"?>
<p:tagLst xmlns:a="http://schemas.openxmlformats.org/drawingml/2006/main" xmlns:r="http://schemas.openxmlformats.org/officeDocument/2006/relationships" xmlns:p="http://schemas.openxmlformats.org/presentationml/2006/main">
  <p:tag name="PA" val="v5.2.11"/>
</p:tagLst>
</file>

<file path=ppt/tags/tag154.xml><?xml version="1.0" encoding="utf-8"?>
<p:tagLst xmlns:a="http://schemas.openxmlformats.org/drawingml/2006/main" xmlns:r="http://schemas.openxmlformats.org/officeDocument/2006/relationships" xmlns:p="http://schemas.openxmlformats.org/presentationml/2006/main">
  <p:tag name="PA" val="v5.2.11"/>
</p:tagLst>
</file>

<file path=ppt/tags/tag155.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56.xml><?xml version="1.0" encoding="utf-8"?>
<p:tagLst xmlns:a="http://schemas.openxmlformats.org/drawingml/2006/main" xmlns:r="http://schemas.openxmlformats.org/officeDocument/2006/relationships" xmlns:p="http://schemas.openxmlformats.org/presentationml/2006/main">
  <p:tag name="PA" val="v5.2.11"/>
</p:tagLst>
</file>

<file path=ppt/tags/tag157.xml><?xml version="1.0" encoding="utf-8"?>
<p:tagLst xmlns:a="http://schemas.openxmlformats.org/drawingml/2006/main" xmlns:r="http://schemas.openxmlformats.org/officeDocument/2006/relationships" xmlns:p="http://schemas.openxmlformats.org/presentationml/2006/main">
  <p:tag name="PA" val="v5.2.11"/>
</p:tagLst>
</file>

<file path=ppt/tags/tag158.xml><?xml version="1.0" encoding="utf-8"?>
<p:tagLst xmlns:a="http://schemas.openxmlformats.org/drawingml/2006/main" xmlns:r="http://schemas.openxmlformats.org/officeDocument/2006/relationships" xmlns:p="http://schemas.openxmlformats.org/presentationml/2006/main">
  <p:tag name="PA" val="v5.2.11"/>
</p:tagLst>
</file>

<file path=ppt/tags/tag159.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6.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60.xml><?xml version="1.0" encoding="utf-8"?>
<p:tagLst xmlns:a="http://schemas.openxmlformats.org/drawingml/2006/main" xmlns:r="http://schemas.openxmlformats.org/officeDocument/2006/relationships" xmlns:p="http://schemas.openxmlformats.org/presentationml/2006/main">
  <p:tag name="PA" val="v5.2.11"/>
</p:tagLst>
</file>

<file path=ppt/tags/tag161.xml><?xml version="1.0" encoding="utf-8"?>
<p:tagLst xmlns:a="http://schemas.openxmlformats.org/drawingml/2006/main" xmlns:r="http://schemas.openxmlformats.org/officeDocument/2006/relationships" xmlns:p="http://schemas.openxmlformats.org/presentationml/2006/main">
  <p:tag name="PA" val="v5.2.11"/>
</p:tagLst>
</file>

<file path=ppt/tags/tag162.xml><?xml version="1.0" encoding="utf-8"?>
<p:tagLst xmlns:a="http://schemas.openxmlformats.org/drawingml/2006/main" xmlns:r="http://schemas.openxmlformats.org/officeDocument/2006/relationships" xmlns:p="http://schemas.openxmlformats.org/presentationml/2006/main">
  <p:tag name="PA" val="v5.2.11"/>
</p:tagLst>
</file>

<file path=ppt/tags/tag163.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64.xml><?xml version="1.0" encoding="utf-8"?>
<p:tagLst xmlns:a="http://schemas.openxmlformats.org/drawingml/2006/main" xmlns:r="http://schemas.openxmlformats.org/officeDocument/2006/relationships" xmlns:p="http://schemas.openxmlformats.org/presentationml/2006/main">
  <p:tag name="PA" val="v5.2.11"/>
</p:tagLst>
</file>

<file path=ppt/tags/tag165.xml><?xml version="1.0" encoding="utf-8"?>
<p:tagLst xmlns:a="http://schemas.openxmlformats.org/drawingml/2006/main" xmlns:r="http://schemas.openxmlformats.org/officeDocument/2006/relationships" xmlns:p="http://schemas.openxmlformats.org/presentationml/2006/main">
  <p:tag name="PA" val="v5.2.11"/>
</p:tagLst>
</file>

<file path=ppt/tags/tag166.xml><?xml version="1.0" encoding="utf-8"?>
<p:tagLst xmlns:a="http://schemas.openxmlformats.org/drawingml/2006/main" xmlns:r="http://schemas.openxmlformats.org/officeDocument/2006/relationships" xmlns:p="http://schemas.openxmlformats.org/presentationml/2006/main">
  <p:tag name="PA" val="v5.2.11"/>
</p:tagLst>
</file>

<file path=ppt/tags/tag167.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68.xml><?xml version="1.0" encoding="utf-8"?>
<p:tagLst xmlns:a="http://schemas.openxmlformats.org/drawingml/2006/main" xmlns:r="http://schemas.openxmlformats.org/officeDocument/2006/relationships" xmlns:p="http://schemas.openxmlformats.org/presentationml/2006/main">
  <p:tag name="PA" val="v5.2.11"/>
</p:tagLst>
</file>

<file path=ppt/tags/tag169.xml><?xml version="1.0" encoding="utf-8"?>
<p:tagLst xmlns:a="http://schemas.openxmlformats.org/drawingml/2006/main" xmlns:r="http://schemas.openxmlformats.org/officeDocument/2006/relationships" xmlns:p="http://schemas.openxmlformats.org/presentationml/2006/main">
  <p:tag name="PA" val="v5.2.11"/>
</p:tagLst>
</file>

<file path=ppt/tags/tag17.xml><?xml version="1.0" encoding="utf-8"?>
<p:tagLst xmlns:a="http://schemas.openxmlformats.org/drawingml/2006/main" xmlns:r="http://schemas.openxmlformats.org/officeDocument/2006/relationships" xmlns:p="http://schemas.openxmlformats.org/presentationml/2006/main">
  <p:tag name="PA" val="v5.2.11"/>
</p:tagLst>
</file>

<file path=ppt/tags/tag170.xml><?xml version="1.0" encoding="utf-8"?>
<p:tagLst xmlns:a="http://schemas.openxmlformats.org/drawingml/2006/main" xmlns:r="http://schemas.openxmlformats.org/officeDocument/2006/relationships" xmlns:p="http://schemas.openxmlformats.org/presentationml/2006/main">
  <p:tag name="PA" val="v5.2.11"/>
</p:tagLst>
</file>

<file path=ppt/tags/tag171.xml><?xml version="1.0" encoding="utf-8"?>
<p:tagLst xmlns:a="http://schemas.openxmlformats.org/drawingml/2006/main" xmlns:r="http://schemas.openxmlformats.org/officeDocument/2006/relationships" xmlns:p="http://schemas.openxmlformats.org/presentationml/2006/main">
  <p:tag name="PA" val="v5.2.11"/>
</p:tagLst>
</file>

<file path=ppt/tags/tag172.xml><?xml version="1.0" encoding="utf-8"?>
<p:tagLst xmlns:a="http://schemas.openxmlformats.org/drawingml/2006/main" xmlns:r="http://schemas.openxmlformats.org/officeDocument/2006/relationships" xmlns:p="http://schemas.openxmlformats.org/presentationml/2006/main">
  <p:tag name="PA" val="v5.2.11"/>
</p:tagLst>
</file>

<file path=ppt/tags/tag173.xml><?xml version="1.0" encoding="utf-8"?>
<p:tagLst xmlns:a="http://schemas.openxmlformats.org/drawingml/2006/main" xmlns:r="http://schemas.openxmlformats.org/officeDocument/2006/relationships" xmlns:p="http://schemas.openxmlformats.org/presentationml/2006/main">
  <p:tag name="PA" val="v5.2.11"/>
</p:tagLst>
</file>

<file path=ppt/tags/tag174.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75.xml><?xml version="1.0" encoding="utf-8"?>
<p:tagLst xmlns:a="http://schemas.openxmlformats.org/drawingml/2006/main" xmlns:r="http://schemas.openxmlformats.org/officeDocument/2006/relationships" xmlns:p="http://schemas.openxmlformats.org/presentationml/2006/main">
  <p:tag name="PA" val="v5.2.11"/>
</p:tagLst>
</file>

<file path=ppt/tags/tag176.xml><?xml version="1.0" encoding="utf-8"?>
<p:tagLst xmlns:a="http://schemas.openxmlformats.org/drawingml/2006/main" xmlns:r="http://schemas.openxmlformats.org/officeDocument/2006/relationships" xmlns:p="http://schemas.openxmlformats.org/presentationml/2006/main">
  <p:tag name="PA" val="v5.2.11"/>
</p:tagLst>
</file>

<file path=ppt/tags/tag177.xml><?xml version="1.0" encoding="utf-8"?>
<p:tagLst xmlns:a="http://schemas.openxmlformats.org/drawingml/2006/main" xmlns:r="http://schemas.openxmlformats.org/officeDocument/2006/relationships" xmlns:p="http://schemas.openxmlformats.org/presentationml/2006/main">
  <p:tag name="PA" val="v5.2.11"/>
</p:tagLst>
</file>

<file path=ppt/tags/tag178.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79.xml><?xml version="1.0" encoding="utf-8"?>
<p:tagLst xmlns:a="http://schemas.openxmlformats.org/drawingml/2006/main" xmlns:r="http://schemas.openxmlformats.org/officeDocument/2006/relationships" xmlns:p="http://schemas.openxmlformats.org/presentationml/2006/main">
  <p:tag name="PA" val="v5.2.11"/>
</p:tagLst>
</file>

<file path=ppt/tags/tag18.xml><?xml version="1.0" encoding="utf-8"?>
<p:tagLst xmlns:a="http://schemas.openxmlformats.org/drawingml/2006/main" xmlns:r="http://schemas.openxmlformats.org/officeDocument/2006/relationships" xmlns:p="http://schemas.openxmlformats.org/presentationml/2006/main">
  <p:tag name="PA" val="v5.2.11"/>
</p:tagLst>
</file>

<file path=ppt/tags/tag180.xml><?xml version="1.0" encoding="utf-8"?>
<p:tagLst xmlns:a="http://schemas.openxmlformats.org/drawingml/2006/main" xmlns:r="http://schemas.openxmlformats.org/officeDocument/2006/relationships" xmlns:p="http://schemas.openxmlformats.org/presentationml/2006/main">
  <p:tag name="PA" val="v5.2.11"/>
</p:tagLst>
</file>

<file path=ppt/tags/tag181.xml><?xml version="1.0" encoding="utf-8"?>
<p:tagLst xmlns:a="http://schemas.openxmlformats.org/drawingml/2006/main" xmlns:r="http://schemas.openxmlformats.org/officeDocument/2006/relationships" xmlns:p="http://schemas.openxmlformats.org/presentationml/2006/main">
  <p:tag name="PA" val="v5.2.11"/>
</p:tagLst>
</file>

<file path=ppt/tags/tag182.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83.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84.xml><?xml version="1.0" encoding="utf-8"?>
<p:tagLst xmlns:a="http://schemas.openxmlformats.org/drawingml/2006/main" xmlns:r="http://schemas.openxmlformats.org/officeDocument/2006/relationships" xmlns:p="http://schemas.openxmlformats.org/presentationml/2006/main">
  <p:tag name="PA" val="v5.2.11"/>
</p:tagLst>
</file>

<file path=ppt/tags/tag185.xml><?xml version="1.0" encoding="utf-8"?>
<p:tagLst xmlns:a="http://schemas.openxmlformats.org/drawingml/2006/main" xmlns:r="http://schemas.openxmlformats.org/officeDocument/2006/relationships" xmlns:p="http://schemas.openxmlformats.org/presentationml/2006/main">
  <p:tag name="PA" val="v5.2.11"/>
</p:tagLst>
</file>

<file path=ppt/tags/tag186.xml><?xml version="1.0" encoding="utf-8"?>
<p:tagLst xmlns:a="http://schemas.openxmlformats.org/drawingml/2006/main" xmlns:r="http://schemas.openxmlformats.org/officeDocument/2006/relationships" xmlns:p="http://schemas.openxmlformats.org/presentationml/2006/main">
  <p:tag name="PA" val="v5.2.11"/>
</p:tagLst>
</file>

<file path=ppt/tags/tag187.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88.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89.xml><?xml version="1.0" encoding="utf-8"?>
<p:tagLst xmlns:a="http://schemas.openxmlformats.org/drawingml/2006/main" xmlns:r="http://schemas.openxmlformats.org/officeDocument/2006/relationships" xmlns:p="http://schemas.openxmlformats.org/presentationml/2006/main">
  <p:tag name="PA" val="v5.2.11"/>
</p:tagLst>
</file>

<file path=ppt/tags/tag19.xml><?xml version="1.0" encoding="utf-8"?>
<p:tagLst xmlns:a="http://schemas.openxmlformats.org/drawingml/2006/main" xmlns:r="http://schemas.openxmlformats.org/officeDocument/2006/relationships" xmlns:p="http://schemas.openxmlformats.org/presentationml/2006/main">
  <p:tag name="PA" val="v5.2.11"/>
</p:tagLst>
</file>

<file path=ppt/tags/tag190.xml><?xml version="1.0" encoding="utf-8"?>
<p:tagLst xmlns:a="http://schemas.openxmlformats.org/drawingml/2006/main" xmlns:r="http://schemas.openxmlformats.org/officeDocument/2006/relationships" xmlns:p="http://schemas.openxmlformats.org/presentationml/2006/main">
  <p:tag name="PA" val="v5.2.11"/>
</p:tagLst>
</file>

<file path=ppt/tags/tag191.xml><?xml version="1.0" encoding="utf-8"?>
<p:tagLst xmlns:a="http://schemas.openxmlformats.org/drawingml/2006/main" xmlns:r="http://schemas.openxmlformats.org/officeDocument/2006/relationships" xmlns:p="http://schemas.openxmlformats.org/presentationml/2006/main">
  <p:tag name="PA" val="v5.2.11"/>
</p:tagLst>
</file>

<file path=ppt/tags/tag192.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93.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94.xml><?xml version="1.0" encoding="utf-8"?>
<p:tagLst xmlns:a="http://schemas.openxmlformats.org/drawingml/2006/main" xmlns:r="http://schemas.openxmlformats.org/officeDocument/2006/relationships" xmlns:p="http://schemas.openxmlformats.org/presentationml/2006/main">
  <p:tag name="PA" val="v5.2.11"/>
</p:tagLst>
</file>

<file path=ppt/tags/tag195.xml><?xml version="1.0" encoding="utf-8"?>
<p:tagLst xmlns:a="http://schemas.openxmlformats.org/drawingml/2006/main" xmlns:r="http://schemas.openxmlformats.org/officeDocument/2006/relationships" xmlns:p="http://schemas.openxmlformats.org/presentationml/2006/main">
  <p:tag name="PA" val="v5.2.11"/>
</p:tagLst>
</file>

<file path=ppt/tags/tag196.xml><?xml version="1.0" encoding="utf-8"?>
<p:tagLst xmlns:a="http://schemas.openxmlformats.org/drawingml/2006/main" xmlns:r="http://schemas.openxmlformats.org/officeDocument/2006/relationships" xmlns:p="http://schemas.openxmlformats.org/presentationml/2006/main">
  <p:tag name="PA" val="v5.2.11"/>
</p:tagLst>
</file>

<file path=ppt/tags/tag197.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98.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199.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20.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200.xml><?xml version="1.0" encoding="utf-8"?>
<p:tagLst xmlns:a="http://schemas.openxmlformats.org/drawingml/2006/main" xmlns:r="http://schemas.openxmlformats.org/officeDocument/2006/relationships" xmlns:p="http://schemas.openxmlformats.org/presentationml/2006/main">
  <p:tag name="PA" val="v5.2.11"/>
</p:tagLst>
</file>

<file path=ppt/tags/tag201.xml><?xml version="1.0" encoding="utf-8"?>
<p:tagLst xmlns:a="http://schemas.openxmlformats.org/drawingml/2006/main" xmlns:r="http://schemas.openxmlformats.org/officeDocument/2006/relationships" xmlns:p="http://schemas.openxmlformats.org/presentationml/2006/main">
  <p:tag name="PA" val="v5.2.11"/>
</p:tagLst>
</file>

<file path=ppt/tags/tag202.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203.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204.xml><?xml version="1.0" encoding="utf-8"?>
<p:tagLst xmlns:a="http://schemas.openxmlformats.org/drawingml/2006/main" xmlns:r="http://schemas.openxmlformats.org/officeDocument/2006/relationships" xmlns:p="http://schemas.openxmlformats.org/presentationml/2006/main">
  <p:tag name="PA" val="v5.2.11"/>
</p:tagLst>
</file>

<file path=ppt/tags/tag205.xml><?xml version="1.0" encoding="utf-8"?>
<p:tagLst xmlns:a="http://schemas.openxmlformats.org/drawingml/2006/main" xmlns:r="http://schemas.openxmlformats.org/officeDocument/2006/relationships" xmlns:p="http://schemas.openxmlformats.org/presentationml/2006/main">
  <p:tag name="PA" val="v5.2.11"/>
</p:tagLst>
</file>

<file path=ppt/tags/tag206.xml><?xml version="1.0" encoding="utf-8"?>
<p:tagLst xmlns:a="http://schemas.openxmlformats.org/drawingml/2006/main" xmlns:r="http://schemas.openxmlformats.org/officeDocument/2006/relationships" xmlns:p="http://schemas.openxmlformats.org/presentationml/2006/main">
  <p:tag name="PA" val="v5.2.11"/>
</p:tagLst>
</file>

<file path=ppt/tags/tag207.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208.xml><?xml version="1.0" encoding="utf-8"?>
<p:tagLst xmlns:a="http://schemas.openxmlformats.org/drawingml/2006/main" xmlns:r="http://schemas.openxmlformats.org/officeDocument/2006/relationships" xmlns:p="http://schemas.openxmlformats.org/presentationml/2006/main">
  <p:tag name="PA" val="v5.2.11"/>
</p:tagLst>
</file>

<file path=ppt/tags/tag209.xml><?xml version="1.0" encoding="utf-8"?>
<p:tagLst xmlns:a="http://schemas.openxmlformats.org/drawingml/2006/main" xmlns:r="http://schemas.openxmlformats.org/officeDocument/2006/relationships" xmlns:p="http://schemas.openxmlformats.org/presentationml/2006/main">
  <p:tag name="PA" val="v5.2.11"/>
</p:tagLst>
</file>

<file path=ppt/tags/tag21.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210.xml><?xml version="1.0" encoding="utf-8"?>
<p:tagLst xmlns:a="http://schemas.openxmlformats.org/drawingml/2006/main" xmlns:r="http://schemas.openxmlformats.org/officeDocument/2006/relationships" xmlns:p="http://schemas.openxmlformats.org/presentationml/2006/main">
  <p:tag name="PA" val="v5.2.11"/>
</p:tagLst>
</file>

<file path=ppt/tags/tag211.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212.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213.xml><?xml version="1.0" encoding="utf-8"?>
<p:tagLst xmlns:a="http://schemas.openxmlformats.org/drawingml/2006/main" xmlns:r="http://schemas.openxmlformats.org/officeDocument/2006/relationships" xmlns:p="http://schemas.openxmlformats.org/presentationml/2006/main">
  <p:tag name="PA" val="v5.2.11"/>
</p:tagLst>
</file>

<file path=ppt/tags/tag214.xml><?xml version="1.0" encoding="utf-8"?>
<p:tagLst xmlns:a="http://schemas.openxmlformats.org/drawingml/2006/main" xmlns:r="http://schemas.openxmlformats.org/officeDocument/2006/relationships" xmlns:p="http://schemas.openxmlformats.org/presentationml/2006/main">
  <p:tag name="PA" val="v5.2.11"/>
</p:tagLst>
</file>

<file path=ppt/tags/tag215.xml><?xml version="1.0" encoding="utf-8"?>
<p:tagLst xmlns:a="http://schemas.openxmlformats.org/drawingml/2006/main" xmlns:r="http://schemas.openxmlformats.org/officeDocument/2006/relationships" xmlns:p="http://schemas.openxmlformats.org/presentationml/2006/main">
  <p:tag name="PA" val="v5.2.11"/>
</p:tagLst>
</file>

<file path=ppt/tags/tag216.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217.xml><?xml version="1.0" encoding="utf-8"?>
<p:tagLst xmlns:a="http://schemas.openxmlformats.org/drawingml/2006/main" xmlns:r="http://schemas.openxmlformats.org/officeDocument/2006/relationships" xmlns:p="http://schemas.openxmlformats.org/presentationml/2006/main">
  <p:tag name="PA" val="v5.2.11"/>
</p:tagLst>
</file>

<file path=ppt/tags/tag218.xml><?xml version="1.0" encoding="utf-8"?>
<p:tagLst xmlns:a="http://schemas.openxmlformats.org/drawingml/2006/main" xmlns:r="http://schemas.openxmlformats.org/officeDocument/2006/relationships" xmlns:p="http://schemas.openxmlformats.org/presentationml/2006/main">
  <p:tag name="PA" val="v5.2.11"/>
</p:tagLst>
</file>

<file path=ppt/tags/tag219.xml><?xml version="1.0" encoding="utf-8"?>
<p:tagLst xmlns:a="http://schemas.openxmlformats.org/drawingml/2006/main" xmlns:r="http://schemas.openxmlformats.org/officeDocument/2006/relationships" xmlns:p="http://schemas.openxmlformats.org/presentationml/2006/main">
  <p:tag name="PA" val="v5.2.11"/>
</p:tagLst>
</file>

<file path=ppt/tags/tag22.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220.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221.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222.xml><?xml version="1.0" encoding="utf-8"?>
<p:tagLst xmlns:a="http://schemas.openxmlformats.org/drawingml/2006/main" xmlns:r="http://schemas.openxmlformats.org/officeDocument/2006/relationships" xmlns:p="http://schemas.openxmlformats.org/presentationml/2006/main">
  <p:tag name="PA" val="v5.2.11"/>
</p:tagLst>
</file>

<file path=ppt/tags/tag223.xml><?xml version="1.0" encoding="utf-8"?>
<p:tagLst xmlns:a="http://schemas.openxmlformats.org/drawingml/2006/main" xmlns:r="http://schemas.openxmlformats.org/officeDocument/2006/relationships" xmlns:p="http://schemas.openxmlformats.org/presentationml/2006/main">
  <p:tag name="PA" val="v5.2.11"/>
</p:tagLst>
</file>

<file path=ppt/tags/tag224.xml><?xml version="1.0" encoding="utf-8"?>
<p:tagLst xmlns:a="http://schemas.openxmlformats.org/drawingml/2006/main" xmlns:r="http://schemas.openxmlformats.org/officeDocument/2006/relationships" xmlns:p="http://schemas.openxmlformats.org/presentationml/2006/main">
  <p:tag name="PA" val="v5.2.11"/>
</p:tagLst>
</file>

<file path=ppt/tags/tag225.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226.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227.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228.xml><?xml version="1.0" encoding="utf-8"?>
<p:tagLst xmlns:a="http://schemas.openxmlformats.org/drawingml/2006/main" xmlns:r="http://schemas.openxmlformats.org/officeDocument/2006/relationships" xmlns:p="http://schemas.openxmlformats.org/presentationml/2006/main">
  <p:tag name="PA" val="v5.2.11"/>
</p:tagLst>
</file>

<file path=ppt/tags/tag229.xml><?xml version="1.0" encoding="utf-8"?>
<p:tagLst xmlns:a="http://schemas.openxmlformats.org/drawingml/2006/main" xmlns:r="http://schemas.openxmlformats.org/officeDocument/2006/relationships" xmlns:p="http://schemas.openxmlformats.org/presentationml/2006/main">
  <p:tag name="PA" val="v5.2.11"/>
</p:tagLst>
</file>

<file path=ppt/tags/tag23.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230.xml><?xml version="1.0" encoding="utf-8"?>
<p:tagLst xmlns:a="http://schemas.openxmlformats.org/drawingml/2006/main" xmlns:r="http://schemas.openxmlformats.org/officeDocument/2006/relationships" xmlns:p="http://schemas.openxmlformats.org/presentationml/2006/main">
  <p:tag name="PA" val="v5.2.11"/>
</p:tagLst>
</file>

<file path=ppt/tags/tag231.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232.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233.xml><?xml version="1.0" encoding="utf-8"?>
<p:tagLst xmlns:a="http://schemas.openxmlformats.org/drawingml/2006/main" xmlns:r="http://schemas.openxmlformats.org/officeDocument/2006/relationships" xmlns:p="http://schemas.openxmlformats.org/presentationml/2006/main">
  <p:tag name="PA" val="v5.2.11"/>
</p:tagLst>
</file>

<file path=ppt/tags/tag234.xml><?xml version="1.0" encoding="utf-8"?>
<p:tagLst xmlns:a="http://schemas.openxmlformats.org/drawingml/2006/main" xmlns:r="http://schemas.openxmlformats.org/officeDocument/2006/relationships" xmlns:p="http://schemas.openxmlformats.org/presentationml/2006/main">
  <p:tag name="PA" val="v5.2.11"/>
</p:tagLst>
</file>

<file path=ppt/tags/tag235.xml><?xml version="1.0" encoding="utf-8"?>
<p:tagLst xmlns:a="http://schemas.openxmlformats.org/drawingml/2006/main" xmlns:r="http://schemas.openxmlformats.org/officeDocument/2006/relationships" xmlns:p="http://schemas.openxmlformats.org/presentationml/2006/main">
  <p:tag name="PA" val="v5.2.11"/>
</p:tagLst>
</file>

<file path=ppt/tags/tag236.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237.xml><?xml version="1.0" encoding="utf-8"?>
<p:tagLst xmlns:a="http://schemas.openxmlformats.org/drawingml/2006/main" xmlns:r="http://schemas.openxmlformats.org/officeDocument/2006/relationships" xmlns:p="http://schemas.openxmlformats.org/presentationml/2006/main">
  <p:tag name="PA" val="v5.2.11"/>
</p:tagLst>
</file>

<file path=ppt/tags/tag238.xml><?xml version="1.0" encoding="utf-8"?>
<p:tagLst xmlns:a="http://schemas.openxmlformats.org/drawingml/2006/main" xmlns:r="http://schemas.openxmlformats.org/officeDocument/2006/relationships" xmlns:p="http://schemas.openxmlformats.org/presentationml/2006/main">
  <p:tag name="PA" val="v5.2.11"/>
</p:tagLst>
</file>

<file path=ppt/tags/tag239.xml><?xml version="1.0" encoding="utf-8"?>
<p:tagLst xmlns:a="http://schemas.openxmlformats.org/drawingml/2006/main" xmlns:r="http://schemas.openxmlformats.org/officeDocument/2006/relationships" xmlns:p="http://schemas.openxmlformats.org/presentationml/2006/main">
  <p:tag name="PA" val="v5.2.11"/>
</p:tagLst>
</file>

<file path=ppt/tags/tag24.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240.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241.xml><?xml version="1.0" encoding="utf-8"?>
<p:tagLst xmlns:a="http://schemas.openxmlformats.org/drawingml/2006/main" xmlns:r="http://schemas.openxmlformats.org/officeDocument/2006/relationships" xmlns:p="http://schemas.openxmlformats.org/presentationml/2006/main">
  <p:tag name="PA" val="v5.2.11"/>
</p:tagLst>
</file>

<file path=ppt/tags/tag242.xml><?xml version="1.0" encoding="utf-8"?>
<p:tagLst xmlns:a="http://schemas.openxmlformats.org/drawingml/2006/main" xmlns:r="http://schemas.openxmlformats.org/officeDocument/2006/relationships" xmlns:p="http://schemas.openxmlformats.org/presentationml/2006/main">
  <p:tag name="PA" val="v5.2.11"/>
</p:tagLst>
</file>

<file path=ppt/tags/tag243.xml><?xml version="1.0" encoding="utf-8"?>
<p:tagLst xmlns:a="http://schemas.openxmlformats.org/drawingml/2006/main" xmlns:r="http://schemas.openxmlformats.org/officeDocument/2006/relationships" xmlns:p="http://schemas.openxmlformats.org/presentationml/2006/main">
  <p:tag name="PA" val="v5.2.11"/>
</p:tagLst>
</file>

<file path=ppt/tags/tag244.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245.xml><?xml version="1.0" encoding="utf-8"?>
<p:tagLst xmlns:a="http://schemas.openxmlformats.org/drawingml/2006/main" xmlns:r="http://schemas.openxmlformats.org/officeDocument/2006/relationships" xmlns:p="http://schemas.openxmlformats.org/presentationml/2006/main">
  <p:tag name="PA" val="v5.2.11"/>
</p:tagLst>
</file>

<file path=ppt/tags/tag246.xml><?xml version="1.0" encoding="utf-8"?>
<p:tagLst xmlns:a="http://schemas.openxmlformats.org/drawingml/2006/main" xmlns:r="http://schemas.openxmlformats.org/officeDocument/2006/relationships" xmlns:p="http://schemas.openxmlformats.org/presentationml/2006/main">
  <p:tag name="PA" val="v5.2.11"/>
</p:tagLst>
</file>

<file path=ppt/tags/tag247.xml><?xml version="1.0" encoding="utf-8"?>
<p:tagLst xmlns:a="http://schemas.openxmlformats.org/drawingml/2006/main" xmlns:r="http://schemas.openxmlformats.org/officeDocument/2006/relationships" xmlns:p="http://schemas.openxmlformats.org/presentationml/2006/main">
  <p:tag name="PA" val="v5.2.11"/>
</p:tagLst>
</file>

<file path=ppt/tags/tag248.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249.xml><?xml version="1.0" encoding="utf-8"?>
<p:tagLst xmlns:a="http://schemas.openxmlformats.org/drawingml/2006/main" xmlns:r="http://schemas.openxmlformats.org/officeDocument/2006/relationships" xmlns:p="http://schemas.openxmlformats.org/presentationml/2006/main">
  <p:tag name="PA" val="v5.2.11"/>
</p:tagLst>
</file>

<file path=ppt/tags/tag25.xml><?xml version="1.0" encoding="utf-8"?>
<p:tagLst xmlns:a="http://schemas.openxmlformats.org/drawingml/2006/main" xmlns:r="http://schemas.openxmlformats.org/officeDocument/2006/relationships" xmlns:p="http://schemas.openxmlformats.org/presentationml/2006/main">
  <p:tag name="PA" val="v5.2.11"/>
</p:tagLst>
</file>

<file path=ppt/tags/tag250.xml><?xml version="1.0" encoding="utf-8"?>
<p:tagLst xmlns:a="http://schemas.openxmlformats.org/drawingml/2006/main" xmlns:r="http://schemas.openxmlformats.org/officeDocument/2006/relationships" xmlns:p="http://schemas.openxmlformats.org/presentationml/2006/main">
  <p:tag name="PA" val="v5.2.11"/>
</p:tagLst>
</file>

<file path=ppt/tags/tag251.xml><?xml version="1.0" encoding="utf-8"?>
<p:tagLst xmlns:a="http://schemas.openxmlformats.org/drawingml/2006/main" xmlns:r="http://schemas.openxmlformats.org/officeDocument/2006/relationships" xmlns:p="http://schemas.openxmlformats.org/presentationml/2006/main">
  <p:tag name="PA" val="v5.2.11"/>
</p:tagLst>
</file>

<file path=ppt/tags/tag252.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253.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254.xml><?xml version="1.0" encoding="utf-8"?>
<p:tagLst xmlns:a="http://schemas.openxmlformats.org/drawingml/2006/main" xmlns:r="http://schemas.openxmlformats.org/officeDocument/2006/relationships" xmlns:p="http://schemas.openxmlformats.org/presentationml/2006/main">
  <p:tag name="PA" val="v5.2.11"/>
</p:tagLst>
</file>

<file path=ppt/tags/tag255.xml><?xml version="1.0" encoding="utf-8"?>
<p:tagLst xmlns:a="http://schemas.openxmlformats.org/drawingml/2006/main" xmlns:r="http://schemas.openxmlformats.org/officeDocument/2006/relationships" xmlns:p="http://schemas.openxmlformats.org/presentationml/2006/main">
  <p:tag name="PA" val="v5.2.11"/>
</p:tagLst>
</file>

<file path=ppt/tags/tag256.xml><?xml version="1.0" encoding="utf-8"?>
<p:tagLst xmlns:a="http://schemas.openxmlformats.org/drawingml/2006/main" xmlns:r="http://schemas.openxmlformats.org/officeDocument/2006/relationships" xmlns:p="http://schemas.openxmlformats.org/presentationml/2006/main">
  <p:tag name="PA" val="v5.2.11"/>
</p:tagLst>
</file>

<file path=ppt/tags/tag257.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258.xml><?xml version="1.0" encoding="utf-8"?>
<p:tagLst xmlns:a="http://schemas.openxmlformats.org/drawingml/2006/main" xmlns:r="http://schemas.openxmlformats.org/officeDocument/2006/relationships" xmlns:p="http://schemas.openxmlformats.org/presentationml/2006/main">
  <p:tag name="PA" val="v5.2.11"/>
</p:tagLst>
</file>

<file path=ppt/tags/tag259.xml><?xml version="1.0" encoding="utf-8"?>
<p:tagLst xmlns:a="http://schemas.openxmlformats.org/drawingml/2006/main" xmlns:r="http://schemas.openxmlformats.org/officeDocument/2006/relationships" xmlns:p="http://schemas.openxmlformats.org/presentationml/2006/main">
  <p:tag name="PA" val="v5.2.11"/>
</p:tagLst>
</file>

<file path=ppt/tags/tag26.xml><?xml version="1.0" encoding="utf-8"?>
<p:tagLst xmlns:a="http://schemas.openxmlformats.org/drawingml/2006/main" xmlns:r="http://schemas.openxmlformats.org/officeDocument/2006/relationships" xmlns:p="http://schemas.openxmlformats.org/presentationml/2006/main">
  <p:tag name="PA" val="v5.2.11"/>
</p:tagLst>
</file>

<file path=ppt/tags/tag260.xml><?xml version="1.0" encoding="utf-8"?>
<p:tagLst xmlns:a="http://schemas.openxmlformats.org/drawingml/2006/main" xmlns:r="http://schemas.openxmlformats.org/officeDocument/2006/relationships" xmlns:p="http://schemas.openxmlformats.org/presentationml/2006/main">
  <p:tag name="PA" val="v5.2.11"/>
</p:tagLst>
</file>

<file path=ppt/tags/tag261.xml><?xml version="1.0" encoding="utf-8"?>
<p:tagLst xmlns:a="http://schemas.openxmlformats.org/drawingml/2006/main" xmlns:r="http://schemas.openxmlformats.org/officeDocument/2006/relationships" xmlns:p="http://schemas.openxmlformats.org/presentationml/2006/main">
  <p:tag name="PA" val="v5.2.11"/>
</p:tagLst>
</file>

<file path=ppt/tags/tag262.xml><?xml version="1.0" encoding="utf-8"?>
<p:tagLst xmlns:a="http://schemas.openxmlformats.org/drawingml/2006/main" xmlns:r="http://schemas.openxmlformats.org/officeDocument/2006/relationships" xmlns:p="http://schemas.openxmlformats.org/presentationml/2006/main">
  <p:tag name="PA" val="v5.2.11"/>
</p:tagLst>
</file>

<file path=ppt/tags/tag263.xml><?xml version="1.0" encoding="utf-8"?>
<p:tagLst xmlns:a="http://schemas.openxmlformats.org/drawingml/2006/main" xmlns:r="http://schemas.openxmlformats.org/officeDocument/2006/relationships" xmlns:p="http://schemas.openxmlformats.org/presentationml/2006/main">
  <p:tag name="PA" val="v5.2.11"/>
</p:tagLst>
</file>

<file path=ppt/tags/tag27.xml><?xml version="1.0" encoding="utf-8"?>
<p:tagLst xmlns:a="http://schemas.openxmlformats.org/drawingml/2006/main" xmlns:r="http://schemas.openxmlformats.org/officeDocument/2006/relationships" xmlns:p="http://schemas.openxmlformats.org/presentationml/2006/main">
  <p:tag name="PA" val="v5.2.11"/>
</p:tagLst>
</file>

<file path=ppt/tags/tag28.xml><?xml version="1.0" encoding="utf-8"?>
<p:tagLst xmlns:a="http://schemas.openxmlformats.org/drawingml/2006/main" xmlns:r="http://schemas.openxmlformats.org/officeDocument/2006/relationships" xmlns:p="http://schemas.openxmlformats.org/presentationml/2006/main">
  <p:tag name="PA" val="v5.2.11"/>
</p:tagLst>
</file>

<file path=ppt/tags/tag29.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30.xml><?xml version="1.0" encoding="utf-8"?>
<p:tagLst xmlns:a="http://schemas.openxmlformats.org/drawingml/2006/main" xmlns:r="http://schemas.openxmlformats.org/officeDocument/2006/relationships" xmlns:p="http://schemas.openxmlformats.org/presentationml/2006/main">
  <p:tag name="PA" val="v5.2.11"/>
</p:tagLst>
</file>

<file path=ppt/tags/tag31.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32.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33.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34.xml><?xml version="1.0" encoding="utf-8"?>
<p:tagLst xmlns:a="http://schemas.openxmlformats.org/drawingml/2006/main" xmlns:r="http://schemas.openxmlformats.org/officeDocument/2006/relationships" xmlns:p="http://schemas.openxmlformats.org/presentationml/2006/main">
  <p:tag name="PA" val="v5.2.11"/>
</p:tagLst>
</file>

<file path=ppt/tags/tag35.xml><?xml version="1.0" encoding="utf-8"?>
<p:tagLst xmlns:a="http://schemas.openxmlformats.org/drawingml/2006/main" xmlns:r="http://schemas.openxmlformats.org/officeDocument/2006/relationships" xmlns:p="http://schemas.openxmlformats.org/presentationml/2006/main">
  <p:tag name="PA" val="v5.2.11"/>
</p:tagLst>
</file>

<file path=ppt/tags/tag36.xml><?xml version="1.0" encoding="utf-8"?>
<p:tagLst xmlns:a="http://schemas.openxmlformats.org/drawingml/2006/main" xmlns:r="http://schemas.openxmlformats.org/officeDocument/2006/relationships" xmlns:p="http://schemas.openxmlformats.org/presentationml/2006/main">
  <p:tag name="PA" val="v5.2.11"/>
</p:tagLst>
</file>

<file path=ppt/tags/tag37.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38.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39.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40.xml><?xml version="1.0" encoding="utf-8"?>
<p:tagLst xmlns:a="http://schemas.openxmlformats.org/drawingml/2006/main" xmlns:r="http://schemas.openxmlformats.org/officeDocument/2006/relationships" xmlns:p="http://schemas.openxmlformats.org/presentationml/2006/main">
  <p:tag name="PA" val="v5.2.11"/>
</p:tagLst>
</file>

<file path=ppt/tags/tag41.xml><?xml version="1.0" encoding="utf-8"?>
<p:tagLst xmlns:a="http://schemas.openxmlformats.org/drawingml/2006/main" xmlns:r="http://schemas.openxmlformats.org/officeDocument/2006/relationships" xmlns:p="http://schemas.openxmlformats.org/presentationml/2006/main">
  <p:tag name="PA" val="v5.2.11"/>
</p:tagLst>
</file>

<file path=ppt/tags/tag42.xml><?xml version="1.0" encoding="utf-8"?>
<p:tagLst xmlns:a="http://schemas.openxmlformats.org/drawingml/2006/main" xmlns:r="http://schemas.openxmlformats.org/officeDocument/2006/relationships" xmlns:p="http://schemas.openxmlformats.org/presentationml/2006/main">
  <p:tag name="PA" val="v5.2.11"/>
</p:tagLst>
</file>

<file path=ppt/tags/tag43.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44.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45.xml><?xml version="1.0" encoding="utf-8"?>
<p:tagLst xmlns:a="http://schemas.openxmlformats.org/drawingml/2006/main" xmlns:r="http://schemas.openxmlformats.org/officeDocument/2006/relationships" xmlns:p="http://schemas.openxmlformats.org/presentationml/2006/main">
  <p:tag name="PA" val="v5.2.11"/>
</p:tagLst>
</file>

<file path=ppt/tags/tag46.xml><?xml version="1.0" encoding="utf-8"?>
<p:tagLst xmlns:a="http://schemas.openxmlformats.org/drawingml/2006/main" xmlns:r="http://schemas.openxmlformats.org/officeDocument/2006/relationships" xmlns:p="http://schemas.openxmlformats.org/presentationml/2006/main">
  <p:tag name="PA" val="v5.2.11"/>
</p:tagLst>
</file>

<file path=ppt/tags/tag47.xml><?xml version="1.0" encoding="utf-8"?>
<p:tagLst xmlns:a="http://schemas.openxmlformats.org/drawingml/2006/main" xmlns:r="http://schemas.openxmlformats.org/officeDocument/2006/relationships" xmlns:p="http://schemas.openxmlformats.org/presentationml/2006/main">
  <p:tag name="PA" val="v5.2.11"/>
</p:tagLst>
</file>

<file path=ppt/tags/tag48.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49.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50.xml><?xml version="1.0" encoding="utf-8"?>
<p:tagLst xmlns:a="http://schemas.openxmlformats.org/drawingml/2006/main" xmlns:r="http://schemas.openxmlformats.org/officeDocument/2006/relationships" xmlns:p="http://schemas.openxmlformats.org/presentationml/2006/main">
  <p:tag name="PA" val="v5.2.11"/>
</p:tagLst>
</file>

<file path=ppt/tags/tag51.xml><?xml version="1.0" encoding="utf-8"?>
<p:tagLst xmlns:a="http://schemas.openxmlformats.org/drawingml/2006/main" xmlns:r="http://schemas.openxmlformats.org/officeDocument/2006/relationships" xmlns:p="http://schemas.openxmlformats.org/presentationml/2006/main">
  <p:tag name="PA" val="v5.2.11"/>
</p:tagLst>
</file>

<file path=ppt/tags/tag52.xml><?xml version="1.0" encoding="utf-8"?>
<p:tagLst xmlns:a="http://schemas.openxmlformats.org/drawingml/2006/main" xmlns:r="http://schemas.openxmlformats.org/officeDocument/2006/relationships" xmlns:p="http://schemas.openxmlformats.org/presentationml/2006/main">
  <p:tag name="PA" val="v5.2.11"/>
</p:tagLst>
</file>

<file path=ppt/tags/tag53.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54.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55.xml><?xml version="1.0" encoding="utf-8"?>
<p:tagLst xmlns:a="http://schemas.openxmlformats.org/drawingml/2006/main" xmlns:r="http://schemas.openxmlformats.org/officeDocument/2006/relationships" xmlns:p="http://schemas.openxmlformats.org/presentationml/2006/main">
  <p:tag name="PA" val="v5.2.11"/>
</p:tagLst>
</file>

<file path=ppt/tags/tag56.xml><?xml version="1.0" encoding="utf-8"?>
<p:tagLst xmlns:a="http://schemas.openxmlformats.org/drawingml/2006/main" xmlns:r="http://schemas.openxmlformats.org/officeDocument/2006/relationships" xmlns:p="http://schemas.openxmlformats.org/presentationml/2006/main">
  <p:tag name="PA" val="v5.2.11"/>
</p:tagLst>
</file>

<file path=ppt/tags/tag57.xml><?xml version="1.0" encoding="utf-8"?>
<p:tagLst xmlns:a="http://schemas.openxmlformats.org/drawingml/2006/main" xmlns:r="http://schemas.openxmlformats.org/officeDocument/2006/relationships" xmlns:p="http://schemas.openxmlformats.org/presentationml/2006/main">
  <p:tag name="PA" val="v5.2.11"/>
</p:tagLst>
</file>

<file path=ppt/tags/tag58.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59.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60.xml><?xml version="1.0" encoding="utf-8"?>
<p:tagLst xmlns:a="http://schemas.openxmlformats.org/drawingml/2006/main" xmlns:r="http://schemas.openxmlformats.org/officeDocument/2006/relationships" xmlns:p="http://schemas.openxmlformats.org/presentationml/2006/main">
  <p:tag name="PA" val="v5.2.11"/>
</p:tagLst>
</file>

<file path=ppt/tags/tag61.xml><?xml version="1.0" encoding="utf-8"?>
<p:tagLst xmlns:a="http://schemas.openxmlformats.org/drawingml/2006/main" xmlns:r="http://schemas.openxmlformats.org/officeDocument/2006/relationships" xmlns:p="http://schemas.openxmlformats.org/presentationml/2006/main">
  <p:tag name="PA" val="v5.2.11"/>
</p:tagLst>
</file>

<file path=ppt/tags/tag62.xml><?xml version="1.0" encoding="utf-8"?>
<p:tagLst xmlns:a="http://schemas.openxmlformats.org/drawingml/2006/main" xmlns:r="http://schemas.openxmlformats.org/officeDocument/2006/relationships" xmlns:p="http://schemas.openxmlformats.org/presentationml/2006/main">
  <p:tag name="PA" val="v5.2.11"/>
</p:tagLst>
</file>

<file path=ppt/tags/tag63.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64.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65.xml><?xml version="1.0" encoding="utf-8"?>
<p:tagLst xmlns:a="http://schemas.openxmlformats.org/drawingml/2006/main" xmlns:r="http://schemas.openxmlformats.org/officeDocument/2006/relationships" xmlns:p="http://schemas.openxmlformats.org/presentationml/2006/main">
  <p:tag name="PA" val="v5.2.11"/>
</p:tagLst>
</file>

<file path=ppt/tags/tag66.xml><?xml version="1.0" encoding="utf-8"?>
<p:tagLst xmlns:a="http://schemas.openxmlformats.org/drawingml/2006/main" xmlns:r="http://schemas.openxmlformats.org/officeDocument/2006/relationships" xmlns:p="http://schemas.openxmlformats.org/presentationml/2006/main">
  <p:tag name="PA" val="v5.2.11"/>
</p:tagLst>
</file>

<file path=ppt/tags/tag67.xml><?xml version="1.0" encoding="utf-8"?>
<p:tagLst xmlns:a="http://schemas.openxmlformats.org/drawingml/2006/main" xmlns:r="http://schemas.openxmlformats.org/officeDocument/2006/relationships" xmlns:p="http://schemas.openxmlformats.org/presentationml/2006/main">
  <p:tag name="PA" val="v5.2.11"/>
</p:tagLst>
</file>

<file path=ppt/tags/tag68.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69.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ags/tag70.xml><?xml version="1.0" encoding="utf-8"?>
<p:tagLst xmlns:a="http://schemas.openxmlformats.org/drawingml/2006/main" xmlns:r="http://schemas.openxmlformats.org/officeDocument/2006/relationships" xmlns:p="http://schemas.openxmlformats.org/presentationml/2006/main">
  <p:tag name="PA" val="v5.2.11"/>
</p:tagLst>
</file>

<file path=ppt/tags/tag71.xml><?xml version="1.0" encoding="utf-8"?>
<p:tagLst xmlns:a="http://schemas.openxmlformats.org/drawingml/2006/main" xmlns:r="http://schemas.openxmlformats.org/officeDocument/2006/relationships" xmlns:p="http://schemas.openxmlformats.org/presentationml/2006/main">
  <p:tag name="PA" val="v5.2.11"/>
</p:tagLst>
</file>

<file path=ppt/tags/tag72.xml><?xml version="1.0" encoding="utf-8"?>
<p:tagLst xmlns:a="http://schemas.openxmlformats.org/drawingml/2006/main" xmlns:r="http://schemas.openxmlformats.org/officeDocument/2006/relationships" xmlns:p="http://schemas.openxmlformats.org/presentationml/2006/main">
  <p:tag name="PA" val="v5.2.11"/>
</p:tagLst>
</file>

<file path=ppt/tags/tag73.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74.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75.xml><?xml version="1.0" encoding="utf-8"?>
<p:tagLst xmlns:a="http://schemas.openxmlformats.org/drawingml/2006/main" xmlns:r="http://schemas.openxmlformats.org/officeDocument/2006/relationships" xmlns:p="http://schemas.openxmlformats.org/presentationml/2006/main">
  <p:tag name="PA" val="v5.2.11"/>
</p:tagLst>
</file>

<file path=ppt/tags/tag76.xml><?xml version="1.0" encoding="utf-8"?>
<p:tagLst xmlns:a="http://schemas.openxmlformats.org/drawingml/2006/main" xmlns:r="http://schemas.openxmlformats.org/officeDocument/2006/relationships" xmlns:p="http://schemas.openxmlformats.org/presentationml/2006/main">
  <p:tag name="PA" val="v5.2.11"/>
</p:tagLst>
</file>

<file path=ppt/tags/tag77.xml><?xml version="1.0" encoding="utf-8"?>
<p:tagLst xmlns:a="http://schemas.openxmlformats.org/drawingml/2006/main" xmlns:r="http://schemas.openxmlformats.org/officeDocument/2006/relationships" xmlns:p="http://schemas.openxmlformats.org/presentationml/2006/main">
  <p:tag name="PA" val="v5.2.11"/>
</p:tagLst>
</file>

<file path=ppt/tags/tag78.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79.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8.xml><?xml version="1.0" encoding="utf-8"?>
<p:tagLst xmlns:a="http://schemas.openxmlformats.org/drawingml/2006/main" xmlns:r="http://schemas.openxmlformats.org/officeDocument/2006/relationships" xmlns:p="http://schemas.openxmlformats.org/presentationml/2006/main">
  <p:tag name="PA" val="v5.2.11"/>
</p:tagLst>
</file>

<file path=ppt/tags/tag80.xml><?xml version="1.0" encoding="utf-8"?>
<p:tagLst xmlns:a="http://schemas.openxmlformats.org/drawingml/2006/main" xmlns:r="http://schemas.openxmlformats.org/officeDocument/2006/relationships" xmlns:p="http://schemas.openxmlformats.org/presentationml/2006/main">
  <p:tag name="PA" val="v5.2.11"/>
</p:tagLst>
</file>

<file path=ppt/tags/tag81.xml><?xml version="1.0" encoding="utf-8"?>
<p:tagLst xmlns:a="http://schemas.openxmlformats.org/drawingml/2006/main" xmlns:r="http://schemas.openxmlformats.org/officeDocument/2006/relationships" xmlns:p="http://schemas.openxmlformats.org/presentationml/2006/main">
  <p:tag name="PA" val="v5.2.11"/>
</p:tagLst>
</file>

<file path=ppt/tags/tag82.xml><?xml version="1.0" encoding="utf-8"?>
<p:tagLst xmlns:a="http://schemas.openxmlformats.org/drawingml/2006/main" xmlns:r="http://schemas.openxmlformats.org/officeDocument/2006/relationships" xmlns:p="http://schemas.openxmlformats.org/presentationml/2006/main">
  <p:tag name="PA" val="v5.2.11"/>
</p:tagLst>
</file>

<file path=ppt/tags/tag83.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84.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85.xml><?xml version="1.0" encoding="utf-8"?>
<p:tagLst xmlns:a="http://schemas.openxmlformats.org/drawingml/2006/main" xmlns:r="http://schemas.openxmlformats.org/officeDocument/2006/relationships" xmlns:p="http://schemas.openxmlformats.org/presentationml/2006/main">
  <p:tag name="PA" val="v5.2.11"/>
</p:tagLst>
</file>

<file path=ppt/tags/tag86.xml><?xml version="1.0" encoding="utf-8"?>
<p:tagLst xmlns:a="http://schemas.openxmlformats.org/drawingml/2006/main" xmlns:r="http://schemas.openxmlformats.org/officeDocument/2006/relationships" xmlns:p="http://schemas.openxmlformats.org/presentationml/2006/main">
  <p:tag name="PA" val="v5.2.11"/>
</p:tagLst>
</file>

<file path=ppt/tags/tag87.xml><?xml version="1.0" encoding="utf-8"?>
<p:tagLst xmlns:a="http://schemas.openxmlformats.org/drawingml/2006/main" xmlns:r="http://schemas.openxmlformats.org/officeDocument/2006/relationships" xmlns:p="http://schemas.openxmlformats.org/presentationml/2006/main">
  <p:tag name="PA" val="v5.2.11"/>
</p:tagLst>
</file>

<file path=ppt/tags/tag88.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89.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9.xml><?xml version="1.0" encoding="utf-8"?>
<p:tagLst xmlns:a="http://schemas.openxmlformats.org/drawingml/2006/main" xmlns:r="http://schemas.openxmlformats.org/officeDocument/2006/relationships" xmlns:p="http://schemas.openxmlformats.org/presentationml/2006/main">
  <p:tag name="PA" val="v5.2.11"/>
</p:tagLst>
</file>

<file path=ppt/tags/tag90.xml><?xml version="1.0" encoding="utf-8"?>
<p:tagLst xmlns:a="http://schemas.openxmlformats.org/drawingml/2006/main" xmlns:r="http://schemas.openxmlformats.org/officeDocument/2006/relationships" xmlns:p="http://schemas.openxmlformats.org/presentationml/2006/main">
  <p:tag name="PA" val="v5.2.11"/>
</p:tagLst>
</file>

<file path=ppt/tags/tag91.xml><?xml version="1.0" encoding="utf-8"?>
<p:tagLst xmlns:a="http://schemas.openxmlformats.org/drawingml/2006/main" xmlns:r="http://schemas.openxmlformats.org/officeDocument/2006/relationships" xmlns:p="http://schemas.openxmlformats.org/presentationml/2006/main">
  <p:tag name="PA" val="v5.2.11"/>
</p:tagLst>
</file>

<file path=ppt/tags/tag92.xml><?xml version="1.0" encoding="utf-8"?>
<p:tagLst xmlns:a="http://schemas.openxmlformats.org/drawingml/2006/main" xmlns:r="http://schemas.openxmlformats.org/officeDocument/2006/relationships" xmlns:p="http://schemas.openxmlformats.org/presentationml/2006/main">
  <p:tag name="PA" val="v5.2.11"/>
</p:tagLst>
</file>

<file path=ppt/tags/tag93.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94.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95.xml><?xml version="1.0" encoding="utf-8"?>
<p:tagLst xmlns:a="http://schemas.openxmlformats.org/drawingml/2006/main" xmlns:r="http://schemas.openxmlformats.org/officeDocument/2006/relationships" xmlns:p="http://schemas.openxmlformats.org/presentationml/2006/main">
  <p:tag name="PA" val="v5.2.11"/>
</p:tagLst>
</file>

<file path=ppt/tags/tag96.xml><?xml version="1.0" encoding="utf-8"?>
<p:tagLst xmlns:a="http://schemas.openxmlformats.org/drawingml/2006/main" xmlns:r="http://schemas.openxmlformats.org/officeDocument/2006/relationships" xmlns:p="http://schemas.openxmlformats.org/presentationml/2006/main">
  <p:tag name="PA" val="v5.2.11"/>
</p:tagLst>
</file>

<file path=ppt/tags/tag97.xml><?xml version="1.0" encoding="utf-8"?>
<p:tagLst xmlns:a="http://schemas.openxmlformats.org/drawingml/2006/main" xmlns:r="http://schemas.openxmlformats.org/officeDocument/2006/relationships" xmlns:p="http://schemas.openxmlformats.org/presentationml/2006/main">
  <p:tag name="PA" val="v5.2.11"/>
</p:tagLst>
</file>

<file path=ppt/tags/tag98.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ags/tag99.xml><?xml version="1.0" encoding="utf-8"?>
<p:tagLst xmlns:a="http://schemas.openxmlformats.org/drawingml/2006/main" xmlns:r="http://schemas.openxmlformats.org/officeDocument/2006/relationships" xmlns:p="http://schemas.openxmlformats.org/presentationml/2006/main">
  <p:tag name="TOP" val="226.2525"/>
  <p:tag name="LEFT" val="413.9924"/>
  <p:tag name="WIDTH" val="434.0543"/>
  <p:tag name="HEIGHT" val="106.6059"/>
  <p:tag name="FONTSIZE" val="18.73"/>
  <p:tag name="MARGINBOTTOM" val="0"/>
  <p:tag name="MARGINLEFT" val="0"/>
  <p:tag name="MARGINRIGHT" val="0"/>
  <p:tag name="MARGINTOP" val="0"/>
  <p:tag name="LINERULEAFTER" val="0"/>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24000">
              <a:srgbClr val="E83D32"/>
            </a:gs>
            <a:gs pos="100000">
              <a:srgbClr val="940000"/>
            </a:gs>
          </a:gsLst>
          <a:lin ang="2700000" scaled="0"/>
        </a:gradFill>
        <a:ln>
          <a:noFill/>
        </a:ln>
      </a:spPr>
      <a:bodyPr rtlCol="0" anchor="ctr"/>
      <a:lstStyle>
        <a:defPPr algn="ctr">
          <a:defRPr sz="2400" dirty="0" smtClean="0">
            <a:solidFill>
              <a:schemeClr val="bg1"/>
            </a:solidFill>
            <a:latin typeface="思源宋体 Heavy" panose="02020900000000000000" pitchFamily="18" charset="-122"/>
            <a:ea typeface="思源宋体 Heavy" panose="02020900000000000000" pitchFamily="18" charset="-122"/>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6261</Words>
  <Application>Microsoft Office PowerPoint</Application>
  <PresentationFormat>宽屏</PresentationFormat>
  <Paragraphs>479</Paragraphs>
  <Slides>56</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56</vt:i4>
      </vt:variant>
    </vt:vector>
  </HeadingPairs>
  <TitlesOfParts>
    <vt:vector size="68" baseType="lpstr">
      <vt:lpstr>等线</vt:lpstr>
      <vt:lpstr>等线 Light</vt:lpstr>
      <vt:lpstr>三极春联字体简</vt:lpstr>
      <vt:lpstr>思源黑体 Bold</vt:lpstr>
      <vt:lpstr>思源黑体 CN Regular</vt:lpstr>
      <vt:lpstr>思源黑体 Light</vt:lpstr>
      <vt:lpstr>思源黑体 Regular</vt:lpstr>
      <vt:lpstr>思源宋体 Heavy</vt:lpstr>
      <vt:lpstr>宋体</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2018-04-18T06:17:00Z</dcterms:created>
  <dcterms:modified xsi:type="dcterms:W3CDTF">2023-01-10T10:33:08Z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597FDFCBA93D4ED5992678B98BA6C123</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