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633" r:id="rId2"/>
    <p:sldId id="264" r:id="rId3"/>
    <p:sldId id="263" r:id="rId4"/>
    <p:sldId id="261" r:id="rId5"/>
    <p:sldId id="466" r:id="rId6"/>
    <p:sldId id="515" r:id="rId7"/>
    <p:sldId id="516" r:id="rId8"/>
    <p:sldId id="561" r:id="rId9"/>
    <p:sldId id="365" r:id="rId10"/>
    <p:sldId id="604" r:id="rId11"/>
    <p:sldId id="554" r:id="rId12"/>
    <p:sldId id="605" r:id="rId13"/>
    <p:sldId id="626" r:id="rId14"/>
    <p:sldId id="625" r:id="rId15"/>
    <p:sldId id="606" r:id="rId16"/>
    <p:sldId id="607" r:id="rId17"/>
    <p:sldId id="608" r:id="rId18"/>
    <p:sldId id="627" r:id="rId19"/>
    <p:sldId id="629" r:id="rId20"/>
    <p:sldId id="630" r:id="rId21"/>
    <p:sldId id="631" r:id="rId22"/>
    <p:sldId id="632" r:id="rId23"/>
    <p:sldId id="609" r:id="rId24"/>
    <p:sldId id="272" r:id="rId25"/>
    <p:sldId id="273" r:id="rId26"/>
    <p:sldId id="427" r:id="rId27"/>
    <p:sldId id="439" r:id="rId28"/>
    <p:sldId id="288" r:id="rId29"/>
    <p:sldId id="612" r:id="rId30"/>
    <p:sldId id="290" r:id="rId31"/>
  </p:sldIdLst>
  <p:sldSz cx="9144000" cy="5143500" type="screen16x9"/>
  <p:notesSz cx="6858000" cy="9144000"/>
  <p:custDataLst>
    <p:tags r:id="rId34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861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9659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4521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931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741805" algn="l" defTabSz="69659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089785" algn="l" defTabSz="69659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2438400" algn="l" defTabSz="69659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2787015" algn="l" defTabSz="69659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6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C0F3"/>
    <a:srgbClr val="FDE4D6"/>
    <a:srgbClr val="F5B88B"/>
    <a:srgbClr val="EEEAC9"/>
    <a:srgbClr val="F1EADC"/>
    <a:srgbClr val="EB2771"/>
    <a:srgbClr val="BBE0E3"/>
    <a:srgbClr val="1AB8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>
      <p:cViewPr varScale="1">
        <p:scale>
          <a:sx n="107" d="100"/>
          <a:sy n="107" d="100"/>
        </p:scale>
        <p:origin x="-84" y="-690"/>
      </p:cViewPr>
      <p:guideLst>
        <p:guide orient="horz" pos="166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 smtClean="0"/>
            </a:lvl1pPr>
          </a:lstStyle>
          <a:p>
            <a:fld id="{0F9B84EA-7D68-4D60-9CB1-D50884785D1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B04C762E-081F-4E31-920F-18860D7486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 smtClean="0"/>
            </a:lvl1pPr>
          </a:lstStyle>
          <a:p>
            <a:fld id="{D2A48B96-639E-45A3-A0BA-2464DFDB1FA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100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FFF92827-7F85-4FBC-82E6-686D38A7AE50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8615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96595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4521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9319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4180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8978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3840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8701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8194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27650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29698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31746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33794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36866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38914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40962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43010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46082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52226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10242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12290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14338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16386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18434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21506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23554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25602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689" y="4685110"/>
            <a:ext cx="2133437" cy="358378"/>
          </a:xfrm>
        </p:spPr>
        <p:txBody>
          <a:bodyPr lIns="69668" tIns="34834" rIns="69668" bIns="34834"/>
          <a:lstStyle>
            <a:lvl1pPr eaLnBrk="1" hangingPunct="1">
              <a:buFont typeface="Arial" panose="020B0604020202020204" pitchFamily="34" charset="0"/>
              <a:buNone/>
              <a:defRPr sz="8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485" y="4685110"/>
            <a:ext cx="2895030" cy="358378"/>
          </a:xfrm>
        </p:spPr>
        <p:txBody>
          <a:bodyPr lIns="69668" tIns="34834" rIns="69668" bIns="34834"/>
          <a:lstStyle>
            <a:lvl1pPr algn="ctr" eaLnBrk="1" hangingPunct="1">
              <a:buFont typeface="Arial" panose="020B0604020202020204" pitchFamily="34" charset="0"/>
              <a:buNone/>
              <a:defRPr sz="800" noProof="1"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2875" y="4685110"/>
            <a:ext cx="2133437" cy="358378"/>
          </a:xfrm>
        </p:spPr>
        <p:txBody>
          <a:bodyPr vert="horz" wrap="square" lIns="69668" tIns="34834" rIns="69668" bIns="34834" numCol="1" anchor="t" anchorCtr="0" compatLnSpc="1"/>
          <a:lstStyle>
            <a:lvl1pPr algn="r">
              <a:defRPr sz="800"/>
            </a:lvl1pPr>
          </a:lstStyle>
          <a:p>
            <a:fld id="{07BE9284-DC15-4205-8DCF-C2F38DD49358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6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348615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696595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04521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39319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60985" indent="-260985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lvl="1" indent="-217805" algn="l" rtl="0" eaLnBrk="0" fontAlgn="base" hangingPunct="0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70585" lvl="2" indent="-173990" algn="l" rtl="0" eaLnBrk="0" fontAlgn="base" hangingPunct="0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lvl="3" indent="-173990" algn="l" rtl="0" eaLnBrk="0" fontAlgn="base" hangingPunct="0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67815" lvl="4" indent="-173990" algn="l" rtl="0" eaLnBrk="0" fontAlgn="base" hangingPunct="0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6430" lvl="5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64410" lvl="6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13025" lvl="7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61640" lvl="8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9659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8615" lvl="1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696595" lvl="2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045210" lvl="3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393190" lvl="4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1741805" lvl="5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091055" lvl="6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2439035" lvl="7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2787650" lvl="8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3796" y="699620"/>
            <a:ext cx="9144000" cy="2263256"/>
          </a:xfrm>
          <a:prstGeom prst="rect">
            <a:avLst/>
          </a:prstGeom>
        </p:spPr>
        <p:txBody>
          <a:bodyPr wrap="square" lIns="69668" tIns="34834" rIns="69668" bIns="34834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100" b="1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比例尺</a:t>
            </a:r>
            <a:endParaRPr lang="en-US" altLang="zh-CN" sz="6100" b="1" noProof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400" b="1" noProof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</a:t>
            </a:r>
            <a:r>
              <a:rPr lang="en-US" altLang="zh-CN" sz="3400" b="1" noProof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3400" b="1" noProof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课</a:t>
            </a:r>
            <a:r>
              <a:rPr lang="zh-CN" altLang="en-US" sz="34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</a:t>
            </a:r>
            <a:endParaRPr lang="zh-CN" altLang="en-US" sz="3400" b="1" dirty="0"/>
          </a:p>
        </p:txBody>
      </p:sp>
      <p:sp>
        <p:nvSpPr>
          <p:cNvPr id="3" name="矩形 2"/>
          <p:cNvSpPr/>
          <p:nvPr/>
        </p:nvSpPr>
        <p:spPr>
          <a:xfrm>
            <a:off x="0" y="4028749"/>
            <a:ext cx="9144000" cy="423545"/>
          </a:xfrm>
          <a:prstGeom prst="rect">
            <a:avLst/>
          </a:prstGeom>
        </p:spPr>
        <p:txBody>
          <a:bodyPr wrap="square" lIns="69668" tIns="34834" rIns="69668" bIns="34834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100" b="1"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WWW.PPT818.COM</a:t>
            </a:r>
            <a:endParaRPr lang="en-US" altLang="zh-CN" sz="2100" b="1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图片 2" descr="标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4141" y="592931"/>
            <a:ext cx="165744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文本框 5"/>
          <p:cNvSpPr txBox="1">
            <a:spLocks noChangeArrowheads="1"/>
          </p:cNvSpPr>
          <p:nvPr/>
        </p:nvSpPr>
        <p:spPr bwMode="auto">
          <a:xfrm>
            <a:off x="504068" y="582217"/>
            <a:ext cx="1362080" cy="45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5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知识点</a:t>
            </a:r>
            <a:r>
              <a:rPr lang="en-US" altLang="zh-CN" sz="25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</a:p>
        </p:txBody>
      </p:sp>
      <p:sp>
        <p:nvSpPr>
          <p:cNvPr id="20483" name="文本框 7"/>
          <p:cNvSpPr txBox="1">
            <a:spLocks noChangeArrowheads="1"/>
          </p:cNvSpPr>
          <p:nvPr/>
        </p:nvSpPr>
        <p:spPr bwMode="auto">
          <a:xfrm>
            <a:off x="2162730" y="582217"/>
            <a:ext cx="2443445" cy="45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应用比例尺画图</a:t>
            </a:r>
          </a:p>
        </p:txBody>
      </p:sp>
      <p:grpSp>
        <p:nvGrpSpPr>
          <p:cNvPr id="20484" name="组合 2"/>
          <p:cNvGrpSpPr/>
          <p:nvPr/>
        </p:nvGrpSpPr>
        <p:grpSpPr bwMode="auto">
          <a:xfrm>
            <a:off x="402766" y="1315642"/>
            <a:ext cx="8237167" cy="923179"/>
            <a:chOff x="757" y="2987"/>
            <a:chExt cx="16870" cy="1941"/>
          </a:xfrm>
        </p:grpSpPr>
        <p:sp>
          <p:nvSpPr>
            <p:cNvPr id="20485" name="矩形 48"/>
            <p:cNvSpPr>
              <a:spLocks noChangeArrowheads="1"/>
            </p:cNvSpPr>
            <p:nvPr/>
          </p:nvSpPr>
          <p:spPr bwMode="auto">
            <a:xfrm>
              <a:off x="1550" y="2987"/>
              <a:ext cx="16077" cy="1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7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学校的东北方向400 m处有一个社区活动中心。先算一算，再在笑笑的图中标出来。</a:t>
              </a:r>
            </a:p>
          </p:txBody>
        </p:sp>
        <p:sp>
          <p:nvSpPr>
            <p:cNvPr id="5" name="椭圆 1"/>
            <p:cNvSpPr/>
            <p:nvPr/>
          </p:nvSpPr>
          <p:spPr>
            <a:xfrm>
              <a:off x="757" y="3102"/>
              <a:ext cx="680" cy="678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A2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33000"/>
                </a:lnSpc>
              </a:pPr>
              <a:endParaRPr lang="zh-CN" altLang="en-US" noProof="1"/>
            </a:p>
          </p:txBody>
        </p:sp>
      </p:grpSp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9784" y="2344342"/>
            <a:ext cx="4116752" cy="2534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 bwMode="auto">
          <a:xfrm>
            <a:off x="810414" y="566737"/>
            <a:ext cx="6534567" cy="1368029"/>
            <a:chOff x="1116" y="987"/>
            <a:chExt cx="13384" cy="2873"/>
          </a:xfrm>
        </p:grpSpPr>
        <p:grpSp>
          <p:nvGrpSpPr>
            <p:cNvPr id="22530" name="组合 35"/>
            <p:cNvGrpSpPr/>
            <p:nvPr/>
          </p:nvGrpSpPr>
          <p:grpSpPr bwMode="auto">
            <a:xfrm>
              <a:off x="4573" y="1267"/>
              <a:ext cx="9927" cy="2593"/>
              <a:chOff x="5009" y="3450"/>
              <a:chExt cx="9927" cy="2595"/>
            </a:xfrm>
          </p:grpSpPr>
          <p:sp>
            <p:nvSpPr>
              <p:cNvPr id="38" name="圆角矩形标注 37"/>
              <p:cNvSpPr/>
              <p:nvPr/>
            </p:nvSpPr>
            <p:spPr>
              <a:xfrm>
                <a:off x="5009" y="3450"/>
                <a:ext cx="9927" cy="2595"/>
              </a:xfrm>
              <a:prstGeom prst="wedgeRoundRectCallout">
                <a:avLst>
                  <a:gd name="adj1" fmla="val -55870"/>
                  <a:gd name="adj2" fmla="val -6908"/>
                  <a:gd name="adj3" fmla="val 16667"/>
                </a:avLst>
              </a:prstGeom>
              <a:noFill/>
              <a:ln w="31750">
                <a:solidFill>
                  <a:srgbClr val="E300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22532" name="矩形 17"/>
              <p:cNvSpPr>
                <a:spLocks noChangeArrowheads="1"/>
              </p:cNvSpPr>
              <p:nvPr/>
            </p:nvSpPr>
            <p:spPr bwMode="auto">
              <a:xfrm>
                <a:off x="5435" y="3880"/>
                <a:ext cx="9342" cy="18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zh-CN" sz="2600" b="1" dirty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题目中我们已知哪些条件，我们需要求的又是什么呢？</a:t>
                </a:r>
              </a:p>
            </p:txBody>
          </p:sp>
        </p:grpSp>
        <p:pic>
          <p:nvPicPr>
            <p:cNvPr id="22533" name="图片 1" descr="34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16" y="987"/>
              <a:ext cx="2502" cy="2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组合 6"/>
          <p:cNvGrpSpPr/>
          <p:nvPr/>
        </p:nvGrpSpPr>
        <p:grpSpPr bwMode="auto">
          <a:xfrm>
            <a:off x="434499" y="2683669"/>
            <a:ext cx="8394612" cy="1726406"/>
            <a:chOff x="889" y="5634"/>
            <a:chExt cx="17195" cy="3626"/>
          </a:xfrm>
        </p:grpSpPr>
        <p:grpSp>
          <p:nvGrpSpPr>
            <p:cNvPr id="22535" name="组合 4"/>
            <p:cNvGrpSpPr/>
            <p:nvPr/>
          </p:nvGrpSpPr>
          <p:grpSpPr bwMode="auto">
            <a:xfrm>
              <a:off x="889" y="5634"/>
              <a:ext cx="14288" cy="3626"/>
              <a:chOff x="1659" y="5649"/>
              <a:chExt cx="14288" cy="3626"/>
            </a:xfrm>
          </p:grpSpPr>
          <p:sp>
            <p:nvSpPr>
              <p:cNvPr id="2" name="圆角矩形标注 1"/>
              <p:cNvSpPr/>
              <p:nvPr/>
            </p:nvSpPr>
            <p:spPr>
              <a:xfrm>
                <a:off x="1659" y="5649"/>
                <a:ext cx="14288" cy="3626"/>
              </a:xfrm>
              <a:prstGeom prst="wedgeRoundRectCallout">
                <a:avLst>
                  <a:gd name="adj1" fmla="val 53191"/>
                  <a:gd name="adj2" fmla="val -13099"/>
                  <a:gd name="adj3" fmla="val 16667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22537" name="文本框 5"/>
              <p:cNvSpPr txBox="1">
                <a:spLocks noChangeArrowheads="1"/>
              </p:cNvSpPr>
              <p:nvPr/>
            </p:nvSpPr>
            <p:spPr bwMode="auto">
              <a:xfrm>
                <a:off x="2003" y="5813"/>
                <a:ext cx="13381" cy="3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zh-CN" sz="27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图中笑笑画的图的比例尺是</a:t>
                </a:r>
                <a:r>
                  <a:rPr lang="en-US" altLang="zh-CN" sz="27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1∶10000</a:t>
                </a:r>
                <a:r>
                  <a:rPr lang="zh-CN" altLang="en-US" sz="27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。实际距离是</a:t>
                </a:r>
                <a:r>
                  <a:rPr lang="en-US" altLang="zh-CN" sz="27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400m</a:t>
                </a:r>
                <a:r>
                  <a:rPr lang="zh-CN" altLang="en-US" sz="27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，求图上距离，即已知实际距离和比例尺，求图上距离。</a:t>
                </a:r>
              </a:p>
            </p:txBody>
          </p:sp>
        </p:grpSp>
        <p:pic>
          <p:nvPicPr>
            <p:cNvPr id="22538" name="图片 5" descr="10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912" y="6455"/>
              <a:ext cx="2173" cy="1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1246133" y="2807494"/>
            <a:ext cx="3139131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400 m＝40000 cm</a:t>
            </a:r>
            <a:endParaRPr lang="zh-CN" altLang="en-US" sz="27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4578" name="文本框 5"/>
          <p:cNvSpPr txBox="1">
            <a:spLocks noChangeArrowheads="1"/>
          </p:cNvSpPr>
          <p:nvPr/>
        </p:nvSpPr>
        <p:spPr bwMode="auto">
          <a:xfrm>
            <a:off x="580959" y="584597"/>
            <a:ext cx="3960529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方法一：用除法计算。</a:t>
            </a:r>
          </a:p>
        </p:txBody>
      </p:sp>
      <p:grpSp>
        <p:nvGrpSpPr>
          <p:cNvPr id="9" name="组合 8"/>
          <p:cNvGrpSpPr/>
          <p:nvPr/>
        </p:nvGrpSpPr>
        <p:grpSpPr bwMode="auto">
          <a:xfrm>
            <a:off x="5604545" y="3580210"/>
            <a:ext cx="3280709" cy="1284684"/>
            <a:chOff x="11322" y="1581"/>
            <a:chExt cx="6718" cy="2698"/>
          </a:xfrm>
        </p:grpSpPr>
        <p:grpSp>
          <p:nvGrpSpPr>
            <p:cNvPr id="24580" name="组合 5"/>
            <p:cNvGrpSpPr/>
            <p:nvPr/>
          </p:nvGrpSpPr>
          <p:grpSpPr bwMode="auto">
            <a:xfrm>
              <a:off x="11322" y="1581"/>
              <a:ext cx="4534" cy="2698"/>
              <a:chOff x="11322" y="1581"/>
              <a:chExt cx="4534" cy="2698"/>
            </a:xfrm>
          </p:grpSpPr>
          <p:sp>
            <p:nvSpPr>
              <p:cNvPr id="24581" name="文本框 5"/>
              <p:cNvSpPr txBox="1">
                <a:spLocks noChangeArrowheads="1"/>
              </p:cNvSpPr>
              <p:nvPr/>
            </p:nvSpPr>
            <p:spPr bwMode="auto">
              <a:xfrm>
                <a:off x="11751" y="1812"/>
                <a:ext cx="3903" cy="2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zh-CN" sz="27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如何求图上距离呢？</a:t>
                </a:r>
              </a:p>
            </p:txBody>
          </p:sp>
          <p:sp>
            <p:nvSpPr>
              <p:cNvPr id="5" name="云形标注 4"/>
              <p:cNvSpPr/>
              <p:nvPr/>
            </p:nvSpPr>
            <p:spPr>
              <a:xfrm>
                <a:off x="11322" y="1581"/>
                <a:ext cx="4534" cy="2698"/>
              </a:xfrm>
              <a:prstGeom prst="cloudCallout">
                <a:avLst>
                  <a:gd name="adj1" fmla="val 57078"/>
                  <a:gd name="adj2" fmla="val 25574"/>
                </a:avLst>
              </a:pr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</p:grpSp>
        <p:pic>
          <p:nvPicPr>
            <p:cNvPr id="24583" name="图片 7" descr="5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770" y="2195"/>
              <a:ext cx="1270" cy="1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1246133" y="3580210"/>
            <a:ext cx="3746941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40000÷10000＝4（cm）</a:t>
            </a:r>
            <a:endParaRPr lang="zh-CN" altLang="en-US" sz="27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4" name="文本框 5"/>
          <p:cNvSpPr txBox="1">
            <a:spLocks noChangeArrowheads="1"/>
          </p:cNvSpPr>
          <p:nvPr/>
        </p:nvSpPr>
        <p:spPr bwMode="auto">
          <a:xfrm>
            <a:off x="358828" y="1315641"/>
            <a:ext cx="8426345" cy="127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图上1 cm 表示实际100 m，即10000 cm。先把400 m改写成40000 cm，再根据除法的意义求40000 cm里面有几个10000 cm，即可求出图上距离。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0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文本框 5"/>
          <p:cNvSpPr txBox="1">
            <a:spLocks noChangeArrowheads="1"/>
          </p:cNvSpPr>
          <p:nvPr/>
        </p:nvSpPr>
        <p:spPr bwMode="auto">
          <a:xfrm>
            <a:off x="580959" y="660797"/>
            <a:ext cx="3960529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方法二：用比例计算。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674939" y="1395413"/>
            <a:ext cx="7387697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解：设社区活动中心到学校的图上距离为</a:t>
            </a:r>
            <a:r>
              <a:rPr lang="zh-CN" altLang="zh-CN" sz="27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x</a:t>
            </a:r>
            <a:r>
              <a:rPr lang="zh-CN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厘米。</a:t>
            </a:r>
            <a:endParaRPr lang="zh-CN" altLang="en-US" sz="27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 bwMode="auto">
          <a:xfrm>
            <a:off x="1402357" y="1914526"/>
            <a:ext cx="3107398" cy="991077"/>
            <a:chOff x="2873" y="4021"/>
            <a:chExt cx="6364" cy="2081"/>
          </a:xfrm>
        </p:grpSpPr>
        <p:sp>
          <p:nvSpPr>
            <p:cNvPr id="26628" name="文本框 12"/>
            <p:cNvSpPr txBox="1">
              <a:spLocks noChangeArrowheads="1"/>
            </p:cNvSpPr>
            <p:nvPr/>
          </p:nvSpPr>
          <p:spPr bwMode="auto">
            <a:xfrm>
              <a:off x="5417" y="4542"/>
              <a:ext cx="1221" cy="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zh-CN" sz="27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＝</a:t>
              </a:r>
              <a:endPara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</p:txBody>
        </p:sp>
        <p:grpSp>
          <p:nvGrpSpPr>
            <p:cNvPr id="26629" name="组合 14"/>
            <p:cNvGrpSpPr/>
            <p:nvPr/>
          </p:nvGrpSpPr>
          <p:grpSpPr bwMode="auto">
            <a:xfrm>
              <a:off x="2873" y="4021"/>
              <a:ext cx="2558" cy="2081"/>
              <a:chOff x="15343" y="6824"/>
              <a:chExt cx="912" cy="2081"/>
            </a:xfrm>
          </p:grpSpPr>
          <p:sp>
            <p:nvSpPr>
              <p:cNvPr id="26630" name="文本框 15"/>
              <p:cNvSpPr txBox="1">
                <a:spLocks noChangeArrowheads="1"/>
              </p:cNvSpPr>
              <p:nvPr/>
            </p:nvSpPr>
            <p:spPr bwMode="auto">
              <a:xfrm>
                <a:off x="15617" y="6824"/>
                <a:ext cx="340" cy="10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700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x</a:t>
                </a:r>
              </a:p>
            </p:txBody>
          </p:sp>
          <p:cxnSp>
            <p:nvCxnSpPr>
              <p:cNvPr id="17" name="直接连接符 16"/>
              <p:cNvCxnSpPr/>
              <p:nvPr/>
            </p:nvCxnSpPr>
            <p:spPr>
              <a:xfrm>
                <a:off x="15343" y="7812"/>
                <a:ext cx="912" cy="7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632" name="文本框 17"/>
              <p:cNvSpPr txBox="1">
                <a:spLocks noChangeArrowheads="1"/>
              </p:cNvSpPr>
              <p:nvPr/>
            </p:nvSpPr>
            <p:spPr bwMode="auto">
              <a:xfrm>
                <a:off x="15381" y="7839"/>
                <a:ext cx="874" cy="10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7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40000</a:t>
                </a:r>
              </a:p>
            </p:txBody>
          </p:sp>
        </p:grpSp>
        <p:grpSp>
          <p:nvGrpSpPr>
            <p:cNvPr id="26633" name="组合 1"/>
            <p:cNvGrpSpPr/>
            <p:nvPr/>
          </p:nvGrpSpPr>
          <p:grpSpPr bwMode="auto">
            <a:xfrm>
              <a:off x="6679" y="4021"/>
              <a:ext cx="2558" cy="2081"/>
              <a:chOff x="15343" y="6824"/>
              <a:chExt cx="912" cy="2081"/>
            </a:xfrm>
          </p:grpSpPr>
          <p:sp>
            <p:nvSpPr>
              <p:cNvPr id="26634" name="文本框 2"/>
              <p:cNvSpPr txBox="1">
                <a:spLocks noChangeArrowheads="1"/>
              </p:cNvSpPr>
              <p:nvPr/>
            </p:nvSpPr>
            <p:spPr bwMode="auto">
              <a:xfrm>
                <a:off x="15617" y="6824"/>
                <a:ext cx="340" cy="10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7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</a:p>
            </p:txBody>
          </p:sp>
          <p:cxnSp>
            <p:nvCxnSpPr>
              <p:cNvPr id="4" name="直接连接符 3"/>
              <p:cNvCxnSpPr/>
              <p:nvPr/>
            </p:nvCxnSpPr>
            <p:spPr>
              <a:xfrm>
                <a:off x="15343" y="7812"/>
                <a:ext cx="912" cy="7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636" name="文本框 18"/>
              <p:cNvSpPr txBox="1">
                <a:spLocks noChangeArrowheads="1"/>
              </p:cNvSpPr>
              <p:nvPr/>
            </p:nvSpPr>
            <p:spPr bwMode="auto">
              <a:xfrm>
                <a:off x="15381" y="7839"/>
                <a:ext cx="874" cy="10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7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10000</a:t>
                </a:r>
              </a:p>
            </p:txBody>
          </p:sp>
        </p:grpSp>
      </p:grp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1778272" y="3057525"/>
            <a:ext cx="2143201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1000</a:t>
            </a:r>
            <a:r>
              <a:rPr lang="en-US" altLang="zh-CN" sz="2700" b="1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x</a:t>
            </a:r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＝</a:t>
            </a:r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4000</a:t>
            </a:r>
          </a:p>
        </p:txBody>
      </p: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2505691" y="3725466"/>
            <a:ext cx="873879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x</a:t>
            </a:r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＝</a:t>
            </a:r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4</a:t>
            </a:r>
          </a:p>
        </p:txBody>
      </p: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877542" y="4327922"/>
            <a:ext cx="7388918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 dirty="0">
                <a:solidFill>
                  <a:srgbClr val="FF0000"/>
                </a:solidFill>
                <a:ea typeface="楷体" panose="02010609060101010101" pitchFamily="49" charset="-122"/>
                <a:sym typeface="宋体" panose="02010600030101010101" pitchFamily="2" charset="-122"/>
              </a:rPr>
              <a:t>答：社区活动中心到学校的图上距离为</a:t>
            </a:r>
            <a:r>
              <a:rPr lang="zh-CN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4</a:t>
            </a:r>
            <a:r>
              <a:rPr lang="zh-CN" altLang="zh-CN" sz="2700" b="1" dirty="0">
                <a:solidFill>
                  <a:srgbClr val="FF0000"/>
                </a:solidFill>
                <a:ea typeface="楷体" panose="02010609060101010101" pitchFamily="49" charset="-122"/>
                <a:sym typeface="宋体" panose="02010600030101010101" pitchFamily="2" charset="-122"/>
              </a:rPr>
              <a:t>厘米。</a:t>
            </a:r>
            <a:endParaRPr lang="zh-CN" altLang="en-US" sz="27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文本框 5"/>
          <p:cNvSpPr txBox="1">
            <a:spLocks noChangeArrowheads="1"/>
          </p:cNvSpPr>
          <p:nvPr/>
        </p:nvSpPr>
        <p:spPr bwMode="auto">
          <a:xfrm>
            <a:off x="580959" y="542925"/>
            <a:ext cx="396052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方法三：用乘法计算。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685923" y="1225154"/>
            <a:ext cx="7403564" cy="131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 dirty="0">
                <a:ea typeface="楷体" panose="02010609060101010101" pitchFamily="49" charset="-122"/>
                <a:sym typeface="宋体" panose="02010600030101010101" pitchFamily="2" charset="-122"/>
              </a:rPr>
              <a:t>      </a:t>
            </a:r>
            <a:r>
              <a:rPr lang="zh-CN" altLang="zh-CN" sz="2700" b="1" dirty="0">
                <a:ea typeface="楷体" panose="02010609060101010101" pitchFamily="49" charset="-122"/>
                <a:sym typeface="宋体" panose="02010600030101010101" pitchFamily="2" charset="-122"/>
              </a:rPr>
              <a:t>要求图上距离是多少，可以先根据“实际</a:t>
            </a:r>
          </a:p>
          <a:p>
            <a:r>
              <a:rPr lang="zh-CN" altLang="zh-CN" sz="2700" b="1" dirty="0">
                <a:ea typeface="楷体" panose="02010609060101010101" pitchFamily="49" charset="-122"/>
                <a:sym typeface="宋体" panose="02010600030101010101" pitchFamily="2" charset="-122"/>
              </a:rPr>
              <a:t>距离×比例尺＝图上距离”求出图上距离是多</a:t>
            </a:r>
          </a:p>
          <a:p>
            <a:r>
              <a:rPr lang="zh-CN" altLang="zh-CN" sz="2700" b="1" dirty="0">
                <a:ea typeface="楷体" panose="02010609060101010101" pitchFamily="49" charset="-122"/>
                <a:sym typeface="宋体" panose="02010600030101010101" pitchFamily="2" charset="-122"/>
              </a:rPr>
              <a:t>少米，再化成以厘米为单位的数。</a:t>
            </a:r>
            <a:endParaRPr lang="zh-CN" altLang="en-US" sz="27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3329529" y="3532585"/>
            <a:ext cx="2531321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0.04 m</a:t>
            </a:r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＝</a:t>
            </a:r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4 cm</a:t>
            </a:r>
          </a:p>
        </p:txBody>
      </p: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877542" y="4220766"/>
            <a:ext cx="7388918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>
                <a:solidFill>
                  <a:srgbClr val="FF0000"/>
                </a:solidFill>
                <a:ea typeface="楷体" panose="02010609060101010101" pitchFamily="49" charset="-122"/>
                <a:sym typeface="宋体" panose="02010600030101010101" pitchFamily="2" charset="-122"/>
              </a:rPr>
              <a:t>答：社区活动中心到学校的图上距离为</a:t>
            </a:r>
            <a:r>
              <a:rPr lang="zh-CN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4</a:t>
            </a:r>
            <a:r>
              <a:rPr lang="zh-CN" altLang="zh-CN" sz="2700" b="1">
                <a:solidFill>
                  <a:srgbClr val="FF0000"/>
                </a:solidFill>
                <a:ea typeface="楷体" panose="02010609060101010101" pitchFamily="49" charset="-122"/>
                <a:sym typeface="宋体" panose="02010600030101010101" pitchFamily="2" charset="-122"/>
              </a:rPr>
              <a:t>厘米。</a:t>
            </a:r>
            <a:endParaRPr lang="zh-CN" altLang="en-US" sz="27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grpSp>
        <p:nvGrpSpPr>
          <p:cNvPr id="26" name="组合 25"/>
          <p:cNvGrpSpPr/>
          <p:nvPr/>
        </p:nvGrpSpPr>
        <p:grpSpPr bwMode="auto">
          <a:xfrm>
            <a:off x="2072413" y="2388394"/>
            <a:ext cx="4625702" cy="991077"/>
            <a:chOff x="2889" y="5015"/>
            <a:chExt cx="9475" cy="2081"/>
          </a:xfrm>
        </p:grpSpPr>
        <p:sp>
          <p:nvSpPr>
            <p:cNvPr id="28678" name="文本框 12"/>
            <p:cNvSpPr txBox="1">
              <a:spLocks noChangeArrowheads="1"/>
            </p:cNvSpPr>
            <p:nvPr/>
          </p:nvSpPr>
          <p:spPr bwMode="auto">
            <a:xfrm>
              <a:off x="7479" y="5498"/>
              <a:ext cx="1221" cy="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zh-CN" sz="27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＝</a:t>
              </a:r>
              <a:endPara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28679" name="文本框 17"/>
            <p:cNvSpPr txBox="1">
              <a:spLocks noChangeArrowheads="1"/>
            </p:cNvSpPr>
            <p:nvPr/>
          </p:nvSpPr>
          <p:spPr bwMode="auto">
            <a:xfrm>
              <a:off x="2889" y="5523"/>
              <a:ext cx="2452" cy="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7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400</a:t>
              </a:r>
              <a:r>
                <a:rPr lang="zh-CN" altLang="en-US" sz="27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×</a:t>
              </a:r>
            </a:p>
          </p:txBody>
        </p:sp>
        <p:grpSp>
          <p:nvGrpSpPr>
            <p:cNvPr id="28680" name="组合 1"/>
            <p:cNvGrpSpPr/>
            <p:nvPr/>
          </p:nvGrpSpPr>
          <p:grpSpPr bwMode="auto">
            <a:xfrm>
              <a:off x="4919" y="5015"/>
              <a:ext cx="2558" cy="2081"/>
              <a:chOff x="15343" y="6824"/>
              <a:chExt cx="912" cy="2081"/>
            </a:xfrm>
          </p:grpSpPr>
          <p:sp>
            <p:nvSpPr>
              <p:cNvPr id="28681" name="文本框 2"/>
              <p:cNvSpPr txBox="1">
                <a:spLocks noChangeArrowheads="1"/>
              </p:cNvSpPr>
              <p:nvPr/>
            </p:nvSpPr>
            <p:spPr bwMode="auto">
              <a:xfrm>
                <a:off x="15617" y="6824"/>
                <a:ext cx="340" cy="10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7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</a:p>
            </p:txBody>
          </p:sp>
          <p:cxnSp>
            <p:nvCxnSpPr>
              <p:cNvPr id="4" name="直接连接符 3"/>
              <p:cNvCxnSpPr/>
              <p:nvPr/>
            </p:nvCxnSpPr>
            <p:spPr>
              <a:xfrm>
                <a:off x="15343" y="7812"/>
                <a:ext cx="912" cy="7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683" name="文本框 18"/>
              <p:cNvSpPr txBox="1">
                <a:spLocks noChangeArrowheads="1"/>
              </p:cNvSpPr>
              <p:nvPr/>
            </p:nvSpPr>
            <p:spPr bwMode="auto">
              <a:xfrm>
                <a:off x="15381" y="7839"/>
                <a:ext cx="874" cy="10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7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10000</a:t>
                </a:r>
              </a:p>
            </p:txBody>
          </p:sp>
        </p:grpSp>
        <p:sp>
          <p:nvSpPr>
            <p:cNvPr id="28684" name="文本框 24"/>
            <p:cNvSpPr txBox="1">
              <a:spLocks noChangeArrowheads="1"/>
            </p:cNvSpPr>
            <p:nvPr/>
          </p:nvSpPr>
          <p:spPr bwMode="auto">
            <a:xfrm>
              <a:off x="8508" y="5523"/>
              <a:ext cx="3856" cy="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7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0.04</a:t>
              </a:r>
              <a:r>
                <a:rPr lang="zh-CN" altLang="en-US" sz="27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（</a:t>
              </a:r>
              <a:r>
                <a:rPr lang="en-US" altLang="zh-CN" sz="27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m</a:t>
              </a:r>
              <a:r>
                <a:rPr lang="zh-CN" altLang="en-US" sz="27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）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5"/>
          <p:cNvSpPr txBox="1">
            <a:spLocks noChangeArrowheads="1"/>
          </p:cNvSpPr>
          <p:nvPr/>
        </p:nvSpPr>
        <p:spPr bwMode="auto">
          <a:xfrm>
            <a:off x="827501" y="626269"/>
            <a:ext cx="7488999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以学校为中心点，向东北方向画一条 4cm长的线段，并标上数据及名称。如下图所示：</a:t>
            </a:r>
          </a:p>
        </p:txBody>
      </p:sp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65089" y="1835944"/>
            <a:ext cx="5013822" cy="293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图片 1" descr="标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2611" y="464344"/>
            <a:ext cx="2076074" cy="56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文本框 2"/>
          <p:cNvSpPr txBox="1">
            <a:spLocks noChangeArrowheads="1"/>
          </p:cNvSpPr>
          <p:nvPr/>
        </p:nvSpPr>
        <p:spPr bwMode="auto">
          <a:xfrm>
            <a:off x="784783" y="515541"/>
            <a:ext cx="1585432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知识提炼</a:t>
            </a: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585841" y="1649016"/>
            <a:ext cx="8214466" cy="2561034"/>
            <a:chOff x="1201" y="3463"/>
            <a:chExt cx="16825" cy="5378"/>
          </a:xfrm>
        </p:grpSpPr>
        <p:sp>
          <p:nvSpPr>
            <p:cNvPr id="32772" name="矩形 48"/>
            <p:cNvSpPr>
              <a:spLocks noChangeArrowheads="1"/>
            </p:cNvSpPr>
            <p:nvPr/>
          </p:nvSpPr>
          <p:spPr bwMode="auto">
            <a:xfrm>
              <a:off x="1201" y="3463"/>
              <a:ext cx="16825" cy="5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7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    </a:t>
              </a:r>
              <a:r>
                <a:rPr lang="zh-CN" altLang="zh-CN" sz="27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根据比例尺和实际距离，求图上距离，可以用实际距离÷图上1个单位长度表示的实际距离（注意单位要统一）来求，也可以根据“           ＝比例尺”列比例或算式来求。</a:t>
              </a:r>
            </a:p>
          </p:txBody>
        </p:sp>
        <p:grpSp>
          <p:nvGrpSpPr>
            <p:cNvPr id="32773" name="组合 6"/>
            <p:cNvGrpSpPr/>
            <p:nvPr/>
          </p:nvGrpSpPr>
          <p:grpSpPr bwMode="auto">
            <a:xfrm>
              <a:off x="12447" y="5890"/>
              <a:ext cx="3343" cy="2082"/>
              <a:chOff x="15416" y="6823"/>
              <a:chExt cx="1020" cy="2082"/>
            </a:xfrm>
          </p:grpSpPr>
          <p:sp>
            <p:nvSpPr>
              <p:cNvPr id="32774" name="文本框 11"/>
              <p:cNvSpPr txBox="1">
                <a:spLocks noChangeArrowheads="1"/>
              </p:cNvSpPr>
              <p:nvPr/>
            </p:nvSpPr>
            <p:spPr bwMode="auto">
              <a:xfrm>
                <a:off x="15435" y="7839"/>
                <a:ext cx="1001" cy="10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7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实际距离</a:t>
                </a:r>
              </a:p>
            </p:txBody>
          </p:sp>
          <p:sp>
            <p:nvSpPr>
              <p:cNvPr id="32775" name="文本框 8"/>
              <p:cNvSpPr txBox="1">
                <a:spLocks noChangeArrowheads="1"/>
              </p:cNvSpPr>
              <p:nvPr/>
            </p:nvSpPr>
            <p:spPr bwMode="auto">
              <a:xfrm>
                <a:off x="15435" y="6823"/>
                <a:ext cx="1001" cy="10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7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图上距离</a:t>
                </a:r>
              </a:p>
            </p:txBody>
          </p:sp>
          <p:cxnSp>
            <p:nvCxnSpPr>
              <p:cNvPr id="10" name="直接连接符 9"/>
              <p:cNvCxnSpPr/>
              <p:nvPr/>
            </p:nvCxnSpPr>
            <p:spPr>
              <a:xfrm>
                <a:off x="15416" y="7839"/>
                <a:ext cx="102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图片 4" descr="标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7567" y="265510"/>
            <a:ext cx="2213990" cy="56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文本框 5"/>
          <p:cNvSpPr txBox="1">
            <a:spLocks noChangeArrowheads="1"/>
          </p:cNvSpPr>
          <p:nvPr/>
        </p:nvSpPr>
        <p:spPr bwMode="auto">
          <a:xfrm>
            <a:off x="701789" y="252413"/>
            <a:ext cx="1585432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小试牛刀</a:t>
            </a:r>
          </a:p>
        </p:txBody>
      </p:sp>
      <p:sp>
        <p:nvSpPr>
          <p:cNvPr id="34819" name="文本框 5"/>
          <p:cNvSpPr txBox="1">
            <a:spLocks noChangeArrowheads="1"/>
          </p:cNvSpPr>
          <p:nvPr/>
        </p:nvSpPr>
        <p:spPr bwMode="auto">
          <a:xfrm>
            <a:off x="505288" y="1095375"/>
            <a:ext cx="6673704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（1）在一幅地图上，比例尺是（    ）。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5827897" y="1135857"/>
            <a:ext cx="432058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C</a:t>
            </a:r>
          </a:p>
        </p:txBody>
      </p:sp>
      <p:sp>
        <p:nvSpPr>
          <p:cNvPr id="34821" name="文本框 5"/>
          <p:cNvSpPr txBox="1">
            <a:spLocks noChangeArrowheads="1"/>
          </p:cNvSpPr>
          <p:nvPr/>
        </p:nvSpPr>
        <p:spPr bwMode="auto">
          <a:xfrm>
            <a:off x="506508" y="1933575"/>
            <a:ext cx="8132204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A. 尺子   B. 计量单位   C. 一个比   D. 一个数 </a:t>
            </a:r>
          </a:p>
        </p:txBody>
      </p:sp>
      <p:sp>
        <p:nvSpPr>
          <p:cNvPr id="34822" name="文本框 5"/>
          <p:cNvSpPr txBox="1">
            <a:spLocks noChangeArrowheads="1"/>
          </p:cNvSpPr>
          <p:nvPr/>
        </p:nvSpPr>
        <p:spPr bwMode="auto">
          <a:xfrm>
            <a:off x="505288" y="2843213"/>
            <a:ext cx="8033343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）图上 20 厘米的距离表示实际距离 5 毫米，</a:t>
            </a:r>
          </a:p>
          <a:p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     这幅地图的比例尺是（    ）。</a:t>
            </a:r>
          </a:p>
        </p:txBody>
      </p:sp>
      <p:sp>
        <p:nvSpPr>
          <p:cNvPr id="34823" name="文本框 7"/>
          <p:cNvSpPr txBox="1">
            <a:spLocks noChangeArrowheads="1"/>
          </p:cNvSpPr>
          <p:nvPr/>
        </p:nvSpPr>
        <p:spPr bwMode="auto">
          <a:xfrm>
            <a:off x="544344" y="4023122"/>
            <a:ext cx="8055312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A. 4∶1    B. 1∶4    C. 40∶1    D. 1∶40 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5152959" y="3257550"/>
            <a:ext cx="432058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图片 2" descr="标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0130" y="485775"/>
            <a:ext cx="165744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文本框 5"/>
          <p:cNvSpPr txBox="1">
            <a:spLocks noChangeArrowheads="1"/>
          </p:cNvSpPr>
          <p:nvPr/>
        </p:nvSpPr>
        <p:spPr bwMode="auto">
          <a:xfrm>
            <a:off x="670056" y="475060"/>
            <a:ext cx="1362080" cy="45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5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知识点</a:t>
            </a:r>
            <a:r>
              <a:rPr lang="en-US" altLang="zh-CN" sz="25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</a:p>
        </p:txBody>
      </p:sp>
      <p:sp>
        <p:nvSpPr>
          <p:cNvPr id="35843" name="文本框 7"/>
          <p:cNvSpPr txBox="1">
            <a:spLocks noChangeArrowheads="1"/>
          </p:cNvSpPr>
          <p:nvPr/>
        </p:nvSpPr>
        <p:spPr bwMode="auto">
          <a:xfrm>
            <a:off x="2350687" y="485775"/>
            <a:ext cx="2221313" cy="45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比例尺的分类</a:t>
            </a:r>
          </a:p>
        </p:txBody>
      </p:sp>
      <p:grpSp>
        <p:nvGrpSpPr>
          <p:cNvPr id="35844" name="组合 3"/>
          <p:cNvGrpSpPr/>
          <p:nvPr/>
        </p:nvGrpSpPr>
        <p:grpSpPr bwMode="auto">
          <a:xfrm>
            <a:off x="402766" y="1132285"/>
            <a:ext cx="8237167" cy="1006548"/>
            <a:chOff x="825" y="2761"/>
            <a:chExt cx="16871" cy="2114"/>
          </a:xfrm>
        </p:grpSpPr>
        <p:grpSp>
          <p:nvGrpSpPr>
            <p:cNvPr id="35845" name="组合 2"/>
            <p:cNvGrpSpPr/>
            <p:nvPr/>
          </p:nvGrpSpPr>
          <p:grpSpPr bwMode="auto">
            <a:xfrm>
              <a:off x="825" y="2761"/>
              <a:ext cx="16871" cy="2114"/>
              <a:chOff x="757" y="2987"/>
              <a:chExt cx="16870" cy="2117"/>
            </a:xfrm>
          </p:grpSpPr>
          <p:sp>
            <p:nvSpPr>
              <p:cNvPr id="35846" name="矩形 48"/>
              <p:cNvSpPr>
                <a:spLocks noChangeArrowheads="1"/>
              </p:cNvSpPr>
              <p:nvPr/>
            </p:nvSpPr>
            <p:spPr bwMode="auto">
              <a:xfrm>
                <a:off x="1550" y="2987"/>
                <a:ext cx="16077" cy="21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zh-CN" altLang="en-US" sz="2700" b="1" dirty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我们还能在地图上见到线段比例尺，如        ，你能说说它表示什么意思吗？</a:t>
                </a:r>
              </a:p>
            </p:txBody>
          </p:sp>
          <p:sp>
            <p:nvSpPr>
              <p:cNvPr id="5" name="椭圆 1"/>
              <p:cNvSpPr/>
              <p:nvPr/>
            </p:nvSpPr>
            <p:spPr>
              <a:xfrm>
                <a:off x="757" y="3102"/>
                <a:ext cx="680" cy="679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A24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133000"/>
                  </a:lnSpc>
                </a:pPr>
                <a:endParaRPr lang="zh-CN" altLang="en-US" noProof="1"/>
              </a:p>
            </p:txBody>
          </p:sp>
        </p:grpSp>
        <p:pic>
          <p:nvPicPr>
            <p:cNvPr id="35848" name="图片 2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216" y="2876"/>
              <a:ext cx="2704" cy="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组合 7"/>
          <p:cNvGrpSpPr/>
          <p:nvPr/>
        </p:nvGrpSpPr>
        <p:grpSpPr bwMode="auto">
          <a:xfrm>
            <a:off x="986166" y="2208610"/>
            <a:ext cx="6613900" cy="1233488"/>
            <a:chOff x="2019" y="1471"/>
            <a:chExt cx="13549" cy="2592"/>
          </a:xfrm>
        </p:grpSpPr>
        <p:grpSp>
          <p:nvGrpSpPr>
            <p:cNvPr id="35850" name="组合 35"/>
            <p:cNvGrpSpPr/>
            <p:nvPr/>
          </p:nvGrpSpPr>
          <p:grpSpPr bwMode="auto">
            <a:xfrm>
              <a:off x="5117" y="1471"/>
              <a:ext cx="10451" cy="2592"/>
              <a:chOff x="5010" y="3451"/>
              <a:chExt cx="10450" cy="2594"/>
            </a:xfrm>
          </p:grpSpPr>
          <p:sp>
            <p:nvSpPr>
              <p:cNvPr id="38" name="圆角矩形标注 37"/>
              <p:cNvSpPr/>
              <p:nvPr/>
            </p:nvSpPr>
            <p:spPr>
              <a:xfrm>
                <a:off x="5010" y="3451"/>
                <a:ext cx="10450" cy="2594"/>
              </a:xfrm>
              <a:prstGeom prst="wedgeRoundRectCallout">
                <a:avLst>
                  <a:gd name="adj1" fmla="val -55870"/>
                  <a:gd name="adj2" fmla="val -6908"/>
                  <a:gd name="adj3" fmla="val 16667"/>
                </a:avLst>
              </a:prstGeom>
              <a:noFill/>
              <a:ln w="31750">
                <a:solidFill>
                  <a:srgbClr val="E300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35852" name="矩形 17"/>
              <p:cNvSpPr>
                <a:spLocks noChangeArrowheads="1"/>
              </p:cNvSpPr>
              <p:nvPr/>
            </p:nvSpPr>
            <p:spPr bwMode="auto">
              <a:xfrm>
                <a:off x="5157" y="3880"/>
                <a:ext cx="10157" cy="1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zh-CN" sz="2600" b="1" dirty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根据表现形式的不同，比例尺可以分为数值比例尺和线段比例尺。</a:t>
                </a:r>
              </a:p>
            </p:txBody>
          </p:sp>
        </p:grpSp>
        <p:pic>
          <p:nvPicPr>
            <p:cNvPr id="35853" name="图片 2" descr="19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19" y="1669"/>
              <a:ext cx="2146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组合 12"/>
          <p:cNvGrpSpPr/>
          <p:nvPr/>
        </p:nvGrpSpPr>
        <p:grpSpPr bwMode="auto">
          <a:xfrm>
            <a:off x="2035798" y="3624262"/>
            <a:ext cx="5564268" cy="1187054"/>
            <a:chOff x="5263" y="5552"/>
            <a:chExt cx="11399" cy="2492"/>
          </a:xfrm>
        </p:grpSpPr>
        <p:pic>
          <p:nvPicPr>
            <p:cNvPr id="35855" name="图片 8" descr="37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750" y="5552"/>
              <a:ext cx="1912" cy="2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5856" name="组合 11"/>
            <p:cNvGrpSpPr/>
            <p:nvPr/>
          </p:nvGrpSpPr>
          <p:grpSpPr bwMode="auto">
            <a:xfrm>
              <a:off x="5263" y="5632"/>
              <a:ext cx="8346" cy="2332"/>
              <a:chOff x="5263" y="5632"/>
              <a:chExt cx="8346" cy="2332"/>
            </a:xfrm>
          </p:grpSpPr>
          <p:sp>
            <p:nvSpPr>
              <p:cNvPr id="10" name="圆角矩形标注 9"/>
              <p:cNvSpPr/>
              <p:nvPr/>
            </p:nvSpPr>
            <p:spPr>
              <a:xfrm>
                <a:off x="5263" y="5632"/>
                <a:ext cx="8346" cy="2332"/>
              </a:xfrm>
              <a:prstGeom prst="wedgeRoundRectCallout">
                <a:avLst>
                  <a:gd name="adj1" fmla="val 56009"/>
                  <a:gd name="adj2" fmla="val -5731"/>
                  <a:gd name="adj3" fmla="val 16667"/>
                </a:avLst>
              </a:prstGeom>
              <a:noFill/>
              <a:ln w="38100">
                <a:solidFill>
                  <a:srgbClr val="BBE0E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35858" name="矩形 17"/>
              <p:cNvSpPr>
                <a:spLocks noChangeArrowheads="1"/>
              </p:cNvSpPr>
              <p:nvPr/>
            </p:nvSpPr>
            <p:spPr bwMode="auto">
              <a:xfrm>
                <a:off x="5490" y="5980"/>
                <a:ext cx="7891" cy="18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zh-CN" sz="2600" b="1" dirty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我知道两种比例尺，我来分享给大家吧！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5"/>
          <p:cNvSpPr txBox="1">
            <a:spLocks noChangeArrowheads="1"/>
          </p:cNvSpPr>
          <p:nvPr/>
        </p:nvSpPr>
        <p:spPr bwMode="auto">
          <a:xfrm>
            <a:off x="580959" y="876300"/>
            <a:ext cx="3253858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 dirty="0">
                <a:solidFill>
                  <a:srgbClr val="E3007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（1）数值比例尺。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1393814" y="1613297"/>
            <a:ext cx="6784770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 dirty="0">
                <a:ea typeface="楷体" panose="02010609060101010101" pitchFamily="49" charset="-122"/>
                <a:sym typeface="宋体" panose="02010600030101010101" pitchFamily="2" charset="-122"/>
              </a:rPr>
              <a:t>用数字形式表示的比例尺就是数值比例尺。</a:t>
            </a:r>
            <a:endParaRPr lang="zh-CN" altLang="en-US" sz="27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5" name="文本框 5"/>
          <p:cNvSpPr txBox="1">
            <a:spLocks noChangeArrowheads="1"/>
          </p:cNvSpPr>
          <p:nvPr/>
        </p:nvSpPr>
        <p:spPr bwMode="auto">
          <a:xfrm>
            <a:off x="580959" y="2451497"/>
            <a:ext cx="3253858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 dirty="0">
                <a:solidFill>
                  <a:srgbClr val="E3007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（2）线段比例尺。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1393813" y="3209925"/>
            <a:ext cx="6998358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 dirty="0">
                <a:ea typeface="楷体" panose="02010609060101010101" pitchFamily="49" charset="-122"/>
                <a:sym typeface="宋体" panose="02010600030101010101" pitchFamily="2" charset="-122"/>
              </a:rPr>
              <a:t>       </a:t>
            </a:r>
            <a:r>
              <a:rPr lang="zh-CN" altLang="zh-CN" sz="2700" b="1" dirty="0">
                <a:ea typeface="楷体" panose="02010609060101010101" pitchFamily="49" charset="-122"/>
                <a:sym typeface="宋体" panose="02010600030101010101" pitchFamily="2" charset="-122"/>
              </a:rPr>
              <a:t>在图上附有一条标有数量的线段来表示和实际相对应的实际距离，这样的比例尺叫作线段比例尺。</a:t>
            </a:r>
            <a:endParaRPr lang="zh-CN" altLang="en-US" sz="27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6" descr="图片3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87928" y="555610"/>
            <a:ext cx="2109027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文本框 1"/>
          <p:cNvSpPr txBox="1">
            <a:spLocks noChangeArrowheads="1"/>
          </p:cNvSpPr>
          <p:nvPr/>
        </p:nvSpPr>
        <p:spPr bwMode="auto">
          <a:xfrm>
            <a:off x="755492" y="1714501"/>
            <a:ext cx="7964995" cy="206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1.理解比例尺的意义，能根据比例尺求图上距离。         </a:t>
            </a:r>
          </a:p>
          <a:p>
            <a:pPr>
              <a:lnSpc>
                <a:spcPct val="120000"/>
              </a:lnSpc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                            </a:t>
            </a:r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（重点）</a:t>
            </a:r>
          </a:p>
          <a:p>
            <a:pPr>
              <a:lnSpc>
                <a:spcPct val="120000"/>
              </a:lnSpc>
            </a:pPr>
            <a:endParaRPr lang="zh-CN" altLang="en-US" sz="27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2.应用比例尺画平面图。</a:t>
            </a:r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（难点）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 bwMode="auto">
          <a:xfrm>
            <a:off x="527257" y="1596629"/>
            <a:ext cx="7877852" cy="2057400"/>
            <a:chOff x="1261" y="2809"/>
            <a:chExt cx="16135" cy="4319"/>
          </a:xfrm>
        </p:grpSpPr>
        <p:grpSp>
          <p:nvGrpSpPr>
            <p:cNvPr id="39938" name="组合 21"/>
            <p:cNvGrpSpPr/>
            <p:nvPr/>
          </p:nvGrpSpPr>
          <p:grpSpPr bwMode="auto">
            <a:xfrm>
              <a:off x="1261" y="2809"/>
              <a:ext cx="16135" cy="4319"/>
              <a:chOff x="1522" y="6164"/>
              <a:chExt cx="16137" cy="4318"/>
            </a:xfrm>
          </p:grpSpPr>
          <p:grpSp>
            <p:nvGrpSpPr>
              <p:cNvPr id="39939" name="组合 5"/>
              <p:cNvGrpSpPr/>
              <p:nvPr/>
            </p:nvGrpSpPr>
            <p:grpSpPr bwMode="auto">
              <a:xfrm>
                <a:off x="1522" y="6164"/>
                <a:ext cx="12694" cy="4318"/>
                <a:chOff x="4968" y="99"/>
                <a:chExt cx="12693" cy="4318"/>
              </a:xfrm>
            </p:grpSpPr>
            <p:sp>
              <p:nvSpPr>
                <p:cNvPr id="39940" name="矩形 48"/>
                <p:cNvSpPr>
                  <a:spLocks noChangeArrowheads="1"/>
                </p:cNvSpPr>
                <p:nvPr/>
              </p:nvSpPr>
              <p:spPr bwMode="auto">
                <a:xfrm>
                  <a:off x="5334" y="442"/>
                  <a:ext cx="12327" cy="36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zh-CN" altLang="en-US" sz="2700" b="1">
                      <a:solidFill>
                        <a:srgbClr val="00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所以笑笑画示意图采用的比例尺是</a:t>
                  </a:r>
                  <a:r>
                    <a:rPr lang="en-US" altLang="zh-CN" sz="2700" b="1">
                      <a:solidFill>
                        <a:srgbClr val="00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1∶10000</a:t>
                  </a:r>
                  <a:r>
                    <a:rPr lang="zh-CN" altLang="en-US" sz="2700" b="1">
                      <a:solidFill>
                        <a:srgbClr val="00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，这种比例尺叫作数据比例尺，该图中       叫作线段比例尺，它们都是常用的比例尺。</a:t>
                  </a:r>
                </a:p>
              </p:txBody>
            </p:sp>
            <p:sp>
              <p:nvSpPr>
                <p:cNvPr id="14" name="圆角矩形标注 13"/>
                <p:cNvSpPr/>
                <p:nvPr/>
              </p:nvSpPr>
              <p:spPr>
                <a:xfrm>
                  <a:off x="4968" y="99"/>
                  <a:ext cx="12109" cy="4318"/>
                </a:xfrm>
                <a:prstGeom prst="wedgeRoundRectCallout">
                  <a:avLst>
                    <a:gd name="adj1" fmla="val 54591"/>
                    <a:gd name="adj2" fmla="val -6957"/>
                    <a:gd name="adj3" fmla="val 16667"/>
                  </a:avLst>
                </a:prstGeom>
                <a:noFill/>
                <a:ln w="38100">
                  <a:solidFill>
                    <a:srgbClr val="F5B88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zh-CN" altLang="en-US" noProof="1"/>
                </a:p>
              </p:txBody>
            </p:sp>
          </p:grpSp>
          <p:pic>
            <p:nvPicPr>
              <p:cNvPr id="39942" name="图片 20" descr="46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flipH="1">
                <a:off x="14408" y="6848"/>
                <a:ext cx="3251" cy="3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9943" name="图片 2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83" y="5046"/>
              <a:ext cx="2358" cy="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5" name="组合 2"/>
          <p:cNvGrpSpPr/>
          <p:nvPr/>
        </p:nvGrpSpPr>
        <p:grpSpPr bwMode="auto">
          <a:xfrm>
            <a:off x="898289" y="679372"/>
            <a:ext cx="2076074" cy="563165"/>
            <a:chOff x="1050" y="974"/>
            <a:chExt cx="4252" cy="1182"/>
          </a:xfrm>
        </p:grpSpPr>
        <p:pic>
          <p:nvPicPr>
            <p:cNvPr id="41986" name="图片 1" descr="标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050" y="974"/>
              <a:ext cx="4252" cy="1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987" name="文本框 2"/>
            <p:cNvSpPr txBox="1">
              <a:spLocks noChangeArrowheads="1"/>
            </p:cNvSpPr>
            <p:nvPr/>
          </p:nvSpPr>
          <p:spPr bwMode="auto">
            <a:xfrm>
              <a:off x="1607" y="1082"/>
              <a:ext cx="3247" cy="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700" b="1">
                  <a:latin typeface="楷体" panose="02010609060101010101" pitchFamily="49" charset="-122"/>
                  <a:ea typeface="楷体" panose="02010609060101010101" pitchFamily="49" charset="-122"/>
                </a:rPr>
                <a:t>知识提炼</a:t>
              </a:r>
            </a:p>
          </p:txBody>
        </p:sp>
      </p:grpSp>
      <p:sp>
        <p:nvSpPr>
          <p:cNvPr id="2" name="矩形 48"/>
          <p:cNvSpPr>
            <a:spLocks noChangeArrowheads="1"/>
          </p:cNvSpPr>
          <p:nvPr/>
        </p:nvSpPr>
        <p:spPr bwMode="auto">
          <a:xfrm>
            <a:off x="915377" y="1919287"/>
            <a:ext cx="7193638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000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3000" dirty="0">
                <a:latin typeface="楷体" panose="02010609060101010101" pitchFamily="49" charset="-122"/>
                <a:ea typeface="楷体" panose="02010609060101010101" pitchFamily="49" charset="-122"/>
              </a:rPr>
              <a:t>根据表现形式的不同，比例尺可分为数值比例尺和线段比例尺。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3" name="组合 1"/>
          <p:cNvGrpSpPr/>
          <p:nvPr/>
        </p:nvGrpSpPr>
        <p:grpSpPr bwMode="auto">
          <a:xfrm>
            <a:off x="969079" y="575073"/>
            <a:ext cx="2214478" cy="578644"/>
            <a:chOff x="630" y="530"/>
            <a:chExt cx="4535" cy="1214"/>
          </a:xfrm>
        </p:grpSpPr>
        <p:pic>
          <p:nvPicPr>
            <p:cNvPr id="44034" name="图片 4" descr="标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30" y="557"/>
              <a:ext cx="4535" cy="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35" name="文本框 5"/>
            <p:cNvSpPr txBox="1">
              <a:spLocks noChangeArrowheads="1"/>
            </p:cNvSpPr>
            <p:nvPr/>
          </p:nvSpPr>
          <p:spPr bwMode="auto">
            <a:xfrm>
              <a:off x="1437" y="530"/>
              <a:ext cx="3247" cy="1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700" b="1">
                  <a:latin typeface="楷体" panose="02010609060101010101" pitchFamily="49" charset="-122"/>
                  <a:ea typeface="楷体" panose="02010609060101010101" pitchFamily="49" charset="-122"/>
                </a:rPr>
                <a:t>小试牛刀</a:t>
              </a:r>
            </a:p>
          </p:txBody>
        </p:sp>
      </p:grpSp>
      <p:sp>
        <p:nvSpPr>
          <p:cNvPr id="44036" name="文本框 5"/>
          <p:cNvSpPr txBox="1">
            <a:spLocks noChangeArrowheads="1"/>
          </p:cNvSpPr>
          <p:nvPr/>
        </p:nvSpPr>
        <p:spPr bwMode="auto">
          <a:xfrm>
            <a:off x="967858" y="1397794"/>
            <a:ext cx="7141156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在比例尺是1∶40000的图上，图上1 cm表示实际距离（    ）米，图上距离是实际距离的           ，实际距离是图上距离的（     ）倍</a:t>
            </a:r>
          </a:p>
        </p:txBody>
      </p:sp>
      <p:grpSp>
        <p:nvGrpSpPr>
          <p:cNvPr id="44037" name="组合 2"/>
          <p:cNvGrpSpPr/>
          <p:nvPr/>
        </p:nvGrpSpPr>
        <p:grpSpPr bwMode="auto">
          <a:xfrm>
            <a:off x="2231078" y="2638425"/>
            <a:ext cx="1678190" cy="883906"/>
            <a:chOff x="15416" y="6936"/>
            <a:chExt cx="1020" cy="1857"/>
          </a:xfrm>
        </p:grpSpPr>
        <p:sp>
          <p:nvSpPr>
            <p:cNvPr id="44038" name="文本框 11"/>
            <p:cNvSpPr txBox="1">
              <a:spLocks noChangeArrowheads="1"/>
            </p:cNvSpPr>
            <p:nvPr/>
          </p:nvSpPr>
          <p:spPr bwMode="auto">
            <a:xfrm>
              <a:off x="15435" y="7726"/>
              <a:ext cx="1001" cy="1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700" b="1">
                  <a:latin typeface="楷体" panose="02010609060101010101" pitchFamily="49" charset="-122"/>
                  <a:ea typeface="楷体" panose="02010609060101010101" pitchFamily="49" charset="-122"/>
                </a:rPr>
                <a:t>（     ）</a:t>
              </a:r>
            </a:p>
          </p:txBody>
        </p:sp>
        <p:sp>
          <p:nvSpPr>
            <p:cNvPr id="44039" name="文本框 3"/>
            <p:cNvSpPr txBox="1">
              <a:spLocks noChangeArrowheads="1"/>
            </p:cNvSpPr>
            <p:nvPr/>
          </p:nvSpPr>
          <p:spPr bwMode="auto">
            <a:xfrm>
              <a:off x="15435" y="6936"/>
              <a:ext cx="1001" cy="1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700" b="1">
                  <a:latin typeface="楷体" panose="02010609060101010101" pitchFamily="49" charset="-122"/>
                  <a:ea typeface="楷体" panose="02010609060101010101" pitchFamily="49" charset="-122"/>
                </a:rPr>
                <a:t>（     ）</a:t>
              </a: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15416" y="7839"/>
              <a:ext cx="102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3483312" y="2155032"/>
            <a:ext cx="820177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400</a:t>
            </a: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2597228" y="3014663"/>
            <a:ext cx="1087468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40000</a:t>
            </a: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2858415" y="2584848"/>
            <a:ext cx="508950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</a:t>
            </a: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1287630" y="3384948"/>
            <a:ext cx="112896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40000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图片 3" descr="图片6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16266" y="119063"/>
            <a:ext cx="2109027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文本框 4"/>
          <p:cNvSpPr txBox="1">
            <a:spLocks noChangeArrowheads="1"/>
          </p:cNvSpPr>
          <p:nvPr/>
        </p:nvSpPr>
        <p:spPr bwMode="auto">
          <a:xfrm>
            <a:off x="308788" y="2893219"/>
            <a:ext cx="8694855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solidFill>
                  <a:srgbClr val="E3007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错因分析：</a:t>
            </a: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比例尺是一个比，它表示图上距离和实际距</a:t>
            </a:r>
          </a:p>
          <a:p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          离的倍比关系，不能带单位名称。</a:t>
            </a:r>
          </a:p>
        </p:txBody>
      </p:sp>
      <p:sp>
        <p:nvSpPr>
          <p:cNvPr id="45059" name="文本框 1"/>
          <p:cNvSpPr txBox="1">
            <a:spLocks noChangeArrowheads="1"/>
          </p:cNvSpPr>
          <p:nvPr/>
        </p:nvSpPr>
        <p:spPr bwMode="auto">
          <a:xfrm>
            <a:off x="308787" y="1029891"/>
            <a:ext cx="8317720" cy="608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700" b="1">
                <a:solidFill>
                  <a:srgbClr val="E3007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例</a:t>
            </a: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判断：一幅图的比例尺是1∶200米。 （      ）</a:t>
            </a:r>
          </a:p>
        </p:txBody>
      </p:sp>
      <p:sp>
        <p:nvSpPr>
          <p:cNvPr id="32779" name="文本框 14"/>
          <p:cNvSpPr txBox="1">
            <a:spLocks noChangeArrowheads="1"/>
          </p:cNvSpPr>
          <p:nvPr/>
        </p:nvSpPr>
        <p:spPr bwMode="auto">
          <a:xfrm>
            <a:off x="308788" y="2046685"/>
            <a:ext cx="2301867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solidFill>
                  <a:srgbClr val="E3007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错误解答：</a:t>
            </a:r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√</a:t>
            </a:r>
          </a:p>
        </p:txBody>
      </p:sp>
      <p:sp>
        <p:nvSpPr>
          <p:cNvPr id="34818" name="文本框 14"/>
          <p:cNvSpPr txBox="1">
            <a:spLocks noChangeArrowheads="1"/>
          </p:cNvSpPr>
          <p:nvPr/>
        </p:nvSpPr>
        <p:spPr bwMode="auto">
          <a:xfrm>
            <a:off x="308787" y="4161235"/>
            <a:ext cx="2303087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solidFill>
                  <a:srgbClr val="E3007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正确解答：</a:t>
            </a: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1"/>
      <p:bldP spid="32779" grpId="0"/>
      <p:bldP spid="348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图片 5" descr="图片7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17487" y="130969"/>
            <a:ext cx="2109027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文本框 1"/>
          <p:cNvSpPr txBox="1">
            <a:spLocks noChangeArrowheads="1"/>
          </p:cNvSpPr>
          <p:nvPr/>
        </p:nvSpPr>
        <p:spPr bwMode="auto">
          <a:xfrm>
            <a:off x="661513" y="929879"/>
            <a:ext cx="7427974" cy="127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、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学校一幢教学楼的底面长</a:t>
            </a:r>
            <a:r>
              <a: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42 m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，宽</a:t>
            </a:r>
            <a:r>
              <a: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9 m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。在纸</a:t>
            </a:r>
          </a:p>
          <a:p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   上画出教学楼底面的示意图，并和同伴交流你</a:t>
            </a:r>
          </a:p>
          <a:p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   是如何画的。</a:t>
            </a:r>
          </a:p>
        </p:txBody>
      </p:sp>
      <p:sp>
        <p:nvSpPr>
          <p:cNvPr id="47107" name="文本框 7"/>
          <p:cNvSpPr txBox="1">
            <a:spLocks noChangeArrowheads="1"/>
          </p:cNvSpPr>
          <p:nvPr/>
        </p:nvSpPr>
        <p:spPr bwMode="auto">
          <a:xfrm>
            <a:off x="3362483" y="1739504"/>
            <a:ext cx="2920661" cy="51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（选自教材</a:t>
            </a:r>
            <a:r>
              <a:rPr lang="en-US" altLang="zh-CN" sz="24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P22 T1</a:t>
            </a:r>
            <a:r>
              <a:rPr lang="zh-CN" altLang="en-US" sz="24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grpSp>
        <p:nvGrpSpPr>
          <p:cNvPr id="10" name="组合 9"/>
          <p:cNvGrpSpPr/>
          <p:nvPr/>
        </p:nvGrpSpPr>
        <p:grpSpPr bwMode="auto">
          <a:xfrm>
            <a:off x="1362080" y="2582466"/>
            <a:ext cx="6251411" cy="1674019"/>
            <a:chOff x="3537" y="5377"/>
            <a:chExt cx="12806" cy="3515"/>
          </a:xfrm>
        </p:grpSpPr>
        <p:grpSp>
          <p:nvGrpSpPr>
            <p:cNvPr id="47109" name="组合 6"/>
            <p:cNvGrpSpPr/>
            <p:nvPr/>
          </p:nvGrpSpPr>
          <p:grpSpPr bwMode="auto">
            <a:xfrm>
              <a:off x="3537" y="5377"/>
              <a:ext cx="9526" cy="3515"/>
              <a:chOff x="3922" y="5400"/>
              <a:chExt cx="9526" cy="3515"/>
            </a:xfrm>
          </p:grpSpPr>
          <p:sp>
            <p:nvSpPr>
              <p:cNvPr id="47110" name="TextBox 8"/>
              <p:cNvSpPr txBox="1">
                <a:spLocks noChangeArrowheads="1"/>
              </p:cNvSpPr>
              <p:nvPr/>
            </p:nvSpPr>
            <p:spPr bwMode="auto">
              <a:xfrm>
                <a:off x="4753" y="5912"/>
                <a:ext cx="7928" cy="27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600" b="1" dirty="0">
                    <a:latin typeface="楷体" panose="02010609060101010101" pitchFamily="49" charset="-122"/>
                    <a:ea typeface="楷体" panose="02010609060101010101" pitchFamily="49" charset="-122"/>
                    <a:sym typeface="Times New Roman" panose="02020603050405020304" pitchFamily="18" charset="0"/>
                  </a:rPr>
                  <a:t>在老师的带领下同学们在纸上画出示意图吧，看谁画的又快又准确。</a:t>
                </a:r>
              </a:p>
            </p:txBody>
          </p:sp>
          <p:sp>
            <p:nvSpPr>
              <p:cNvPr id="5" name="云形标注 4"/>
              <p:cNvSpPr/>
              <p:nvPr/>
            </p:nvSpPr>
            <p:spPr>
              <a:xfrm>
                <a:off x="3922" y="5400"/>
                <a:ext cx="9526" cy="3515"/>
              </a:xfrm>
              <a:prstGeom prst="cloudCallout">
                <a:avLst>
                  <a:gd name="adj1" fmla="val 53338"/>
                  <a:gd name="adj2" fmla="val 25135"/>
                </a:avLst>
              </a:prstGeom>
              <a:noFill/>
              <a:ln w="317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</p:grpSp>
        <p:pic>
          <p:nvPicPr>
            <p:cNvPr id="47112" name="图片 7" descr="10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119" y="6862"/>
              <a:ext cx="2224" cy="2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文本框 1"/>
          <p:cNvSpPr txBox="1">
            <a:spLocks noChangeArrowheads="1"/>
          </p:cNvSpPr>
          <p:nvPr/>
        </p:nvSpPr>
        <p:spPr bwMode="auto">
          <a:xfrm>
            <a:off x="766475" y="819150"/>
            <a:ext cx="76110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2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、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北京到广州的实际距离大约是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1920 km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，在一</a:t>
            </a:r>
          </a:p>
          <a:p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幅地图上量得这两地间的距离是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20 cm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。这幅</a:t>
            </a:r>
          </a:p>
          <a:p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地图的比例尺是多少？ </a:t>
            </a:r>
          </a:p>
        </p:txBody>
      </p:sp>
      <p:sp>
        <p:nvSpPr>
          <p:cNvPr id="48130" name="文本框 7"/>
          <p:cNvSpPr txBox="1">
            <a:spLocks noChangeArrowheads="1"/>
          </p:cNvSpPr>
          <p:nvPr/>
        </p:nvSpPr>
        <p:spPr bwMode="auto">
          <a:xfrm>
            <a:off x="5001616" y="1734741"/>
            <a:ext cx="3067122" cy="55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6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（选自教材</a:t>
            </a:r>
            <a:r>
              <a:rPr lang="en-US" altLang="zh-CN" sz="26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P23 T3</a:t>
            </a:r>
            <a:r>
              <a:rPr lang="zh-CN" altLang="en-US" sz="26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2555731" y="2532460"/>
            <a:ext cx="4033759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1920 km＝192000000 cm</a:t>
            </a:r>
          </a:p>
        </p:txBody>
      </p:sp>
      <p:sp>
        <p:nvSpPr>
          <p:cNvPr id="2" name="TextBox 8"/>
          <p:cNvSpPr txBox="1">
            <a:spLocks noChangeArrowheads="1"/>
          </p:cNvSpPr>
          <p:nvPr/>
        </p:nvSpPr>
        <p:spPr bwMode="auto">
          <a:xfrm>
            <a:off x="2189581" y="3276600"/>
            <a:ext cx="47636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20:192000000</a:t>
            </a:r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1:9600000</a:t>
            </a:r>
          </a:p>
        </p:txBody>
      </p:sp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443042" y="4083844"/>
            <a:ext cx="8259136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答：这幅地图的比例尺是</a:t>
            </a:r>
            <a:r>
              <a:rPr lang="en-US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20:192000000</a:t>
            </a:r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＝</a:t>
            </a:r>
            <a:r>
              <a:rPr lang="en-US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1:9600000</a:t>
            </a:r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文本框 1"/>
          <p:cNvSpPr txBox="1">
            <a:spLocks noChangeArrowheads="1"/>
          </p:cNvSpPr>
          <p:nvPr/>
        </p:nvSpPr>
        <p:spPr bwMode="auto">
          <a:xfrm>
            <a:off x="850690" y="679848"/>
            <a:ext cx="7561009" cy="1064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3</a:t>
            </a: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、</a:t>
            </a: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学校操场上的一条直跑道长210米，画在图纸上为30厘米，这幅图纸的比例尺是多少？</a:t>
            </a:r>
          </a:p>
        </p:txBody>
      </p:sp>
      <p:sp>
        <p:nvSpPr>
          <p:cNvPr id="29700" name="TextBox 22"/>
          <p:cNvSpPr txBox="1">
            <a:spLocks noChangeArrowheads="1"/>
          </p:cNvSpPr>
          <p:nvPr/>
        </p:nvSpPr>
        <p:spPr bwMode="auto">
          <a:xfrm>
            <a:off x="3074445" y="1940719"/>
            <a:ext cx="3037829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210 m＝21000 cm</a:t>
            </a:r>
            <a:endParaRPr lang="zh-CN" altLang="en-US" sz="27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TextBox 22"/>
          <p:cNvSpPr txBox="1">
            <a:spLocks noChangeArrowheads="1"/>
          </p:cNvSpPr>
          <p:nvPr/>
        </p:nvSpPr>
        <p:spPr bwMode="auto">
          <a:xfrm>
            <a:off x="2298206" y="2650332"/>
            <a:ext cx="454636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30 cm∶21000 cm＝1∶700</a:t>
            </a:r>
            <a:endParaRPr lang="zh-CN" altLang="en-US" sz="27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5" name="TextBox 22"/>
          <p:cNvSpPr txBox="1">
            <a:spLocks noChangeArrowheads="1"/>
          </p:cNvSpPr>
          <p:nvPr/>
        </p:nvSpPr>
        <p:spPr bwMode="auto">
          <a:xfrm>
            <a:off x="366151" y="3648075"/>
            <a:ext cx="841169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</a:t>
            </a:r>
            <a:r>
              <a:rPr lang="zh-CN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这幅图纸的比例尺是30 cm∶21000 cm＝1∶700</a:t>
            </a:r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7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  <p:bldP spid="2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7" name="组合 14"/>
          <p:cNvGrpSpPr/>
          <p:nvPr/>
        </p:nvGrpSpPr>
        <p:grpSpPr bwMode="auto">
          <a:xfrm>
            <a:off x="825059" y="1354932"/>
            <a:ext cx="7703808" cy="1351364"/>
            <a:chOff x="1689" y="3819"/>
            <a:chExt cx="15782" cy="2837"/>
          </a:xfrm>
        </p:grpSpPr>
        <p:sp>
          <p:nvSpPr>
            <p:cNvPr id="50178" name="文本框 1"/>
            <p:cNvSpPr txBox="1">
              <a:spLocks noChangeArrowheads="1"/>
            </p:cNvSpPr>
            <p:nvPr/>
          </p:nvSpPr>
          <p:spPr bwMode="auto">
            <a:xfrm>
              <a:off x="1689" y="4194"/>
              <a:ext cx="15782" cy="2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2700" b="1">
                  <a:latin typeface="楷体" panose="02010609060101010101" pitchFamily="49" charset="-122"/>
                  <a:ea typeface="楷体" panose="02010609060101010101" pitchFamily="49" charset="-122"/>
                </a:rPr>
                <a:t>    </a:t>
              </a:r>
              <a:r>
                <a:rPr lang="zh-CN" altLang="zh-CN" sz="2700" b="1">
                  <a:latin typeface="楷体" panose="02010609060101010101" pitchFamily="49" charset="-122"/>
                  <a:ea typeface="楷体" panose="02010609060101010101" pitchFamily="49" charset="-122"/>
                </a:rPr>
                <a:t>一条迎宾彩带长60 m，用       的比例尺</a:t>
              </a:r>
            </a:p>
            <a:p>
              <a:pPr>
                <a:lnSpc>
                  <a:spcPct val="130000"/>
                </a:lnSpc>
              </a:pPr>
              <a:r>
                <a:rPr lang="zh-CN" altLang="zh-CN" sz="2700" b="1">
                  <a:latin typeface="楷体" panose="02010609060101010101" pitchFamily="49" charset="-122"/>
                  <a:ea typeface="楷体" panose="02010609060101010101" pitchFamily="49" charset="-122"/>
                </a:rPr>
                <a:t>画在纸上，应该画（    ）cm。</a:t>
              </a:r>
            </a:p>
          </p:txBody>
        </p:sp>
        <p:grpSp>
          <p:nvGrpSpPr>
            <p:cNvPr id="50179" name="组合 1"/>
            <p:cNvGrpSpPr/>
            <p:nvPr/>
          </p:nvGrpSpPr>
          <p:grpSpPr bwMode="auto">
            <a:xfrm>
              <a:off x="11513" y="3819"/>
              <a:ext cx="2156" cy="2105"/>
              <a:chOff x="15603" y="6823"/>
              <a:chExt cx="640" cy="2105"/>
            </a:xfrm>
          </p:grpSpPr>
          <p:sp>
            <p:nvSpPr>
              <p:cNvPr id="50180" name="文本框 11"/>
              <p:cNvSpPr txBox="1">
                <a:spLocks noChangeArrowheads="1"/>
              </p:cNvSpPr>
              <p:nvPr/>
            </p:nvSpPr>
            <p:spPr bwMode="auto">
              <a:xfrm>
                <a:off x="15650" y="7862"/>
                <a:ext cx="552" cy="10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7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2000</a:t>
                </a:r>
              </a:p>
            </p:txBody>
          </p:sp>
          <p:sp>
            <p:nvSpPr>
              <p:cNvPr id="50181" name="文本框 8"/>
              <p:cNvSpPr txBox="1">
                <a:spLocks noChangeArrowheads="1"/>
              </p:cNvSpPr>
              <p:nvPr/>
            </p:nvSpPr>
            <p:spPr bwMode="auto">
              <a:xfrm>
                <a:off x="15813" y="6823"/>
                <a:ext cx="221" cy="10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7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</a:p>
            </p:txBody>
          </p:sp>
          <p:cxnSp>
            <p:nvCxnSpPr>
              <p:cNvPr id="10" name="直接连接符 9"/>
              <p:cNvCxnSpPr/>
              <p:nvPr/>
            </p:nvCxnSpPr>
            <p:spPr>
              <a:xfrm>
                <a:off x="15603" y="7838"/>
                <a:ext cx="64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0183" name="文本框 1"/>
          <p:cNvSpPr txBox="1">
            <a:spLocks noChangeArrowheads="1"/>
          </p:cNvSpPr>
          <p:nvPr/>
        </p:nvSpPr>
        <p:spPr bwMode="auto">
          <a:xfrm>
            <a:off x="825060" y="401241"/>
            <a:ext cx="3493076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、选择正确的答案。</a:t>
            </a:r>
            <a:endParaRPr lang="zh-CN" altLang="zh-CN" sz="27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0184" name="文本框 1"/>
          <p:cNvSpPr txBox="1">
            <a:spLocks noChangeArrowheads="1"/>
          </p:cNvSpPr>
          <p:nvPr/>
        </p:nvSpPr>
        <p:spPr bwMode="auto">
          <a:xfrm>
            <a:off x="1841738" y="3292079"/>
            <a:ext cx="5460525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A. 12    B. 6    C. 20    D. 3</a:t>
            </a:r>
          </a:p>
        </p:txBody>
      </p:sp>
      <p:sp>
        <p:nvSpPr>
          <p:cNvPr id="29700" name="TextBox 22"/>
          <p:cNvSpPr txBox="1">
            <a:spLocks noChangeArrowheads="1"/>
          </p:cNvSpPr>
          <p:nvPr/>
        </p:nvSpPr>
        <p:spPr bwMode="auto">
          <a:xfrm>
            <a:off x="4261992" y="2106216"/>
            <a:ext cx="395443" cy="593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3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图片 4" descr="图片8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93239" y="125017"/>
            <a:ext cx="2109027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/>
          <p:cNvGrpSpPr/>
          <p:nvPr/>
        </p:nvGrpSpPr>
        <p:grpSpPr bwMode="auto">
          <a:xfrm>
            <a:off x="866556" y="1042988"/>
            <a:ext cx="7817315" cy="2139562"/>
            <a:chOff x="1775" y="2191"/>
            <a:chExt cx="16012" cy="4491"/>
          </a:xfrm>
        </p:grpSpPr>
        <p:sp>
          <p:nvSpPr>
            <p:cNvPr id="51203" name="矩形 48"/>
            <p:cNvSpPr>
              <a:spLocks noChangeArrowheads="1"/>
            </p:cNvSpPr>
            <p:nvPr/>
          </p:nvSpPr>
          <p:spPr bwMode="auto">
            <a:xfrm>
              <a:off x="1775" y="2191"/>
              <a:ext cx="16012" cy="4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7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zh-CN" altLang="en-US" sz="27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、</a:t>
              </a:r>
              <a:r>
                <a:rPr lang="zh-CN" altLang="zh-CN" sz="2700" b="1" dirty="0">
                  <a:ea typeface="楷体" panose="02010609060101010101" pitchFamily="49" charset="-122"/>
                </a:rPr>
                <a:t>一幅图的图上距离和实际距离的比叫作这</a:t>
              </a:r>
            </a:p>
            <a:p>
              <a:pPr>
                <a:lnSpc>
                  <a:spcPct val="150000"/>
                </a:lnSpc>
              </a:pPr>
              <a:r>
                <a:rPr lang="zh-CN" altLang="zh-CN" sz="2700" b="1" dirty="0">
                  <a:ea typeface="楷体" panose="02010609060101010101" pitchFamily="49" charset="-122"/>
                </a:rPr>
                <a:t>     幅图的比例尺。可表示为图上距离∶实际距</a:t>
              </a:r>
            </a:p>
            <a:p>
              <a:pPr>
                <a:lnSpc>
                  <a:spcPct val="150000"/>
                </a:lnSpc>
              </a:pPr>
              <a:r>
                <a:rPr lang="zh-CN" altLang="zh-CN" sz="2700" b="1" dirty="0">
                  <a:ea typeface="楷体" panose="02010609060101010101" pitchFamily="49" charset="-122"/>
                </a:rPr>
                <a:t>     离＝比例尺或                  ＝比例尺。</a:t>
              </a:r>
              <a:endPara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51204" name="组合 6"/>
            <p:cNvGrpSpPr/>
            <p:nvPr/>
          </p:nvGrpSpPr>
          <p:grpSpPr bwMode="auto">
            <a:xfrm>
              <a:off x="7424" y="4600"/>
              <a:ext cx="3343" cy="2082"/>
              <a:chOff x="15416" y="6823"/>
              <a:chExt cx="1020" cy="2082"/>
            </a:xfrm>
          </p:grpSpPr>
          <p:sp>
            <p:nvSpPr>
              <p:cNvPr id="51205" name="文本框 11"/>
              <p:cNvSpPr txBox="1">
                <a:spLocks noChangeArrowheads="1"/>
              </p:cNvSpPr>
              <p:nvPr/>
            </p:nvSpPr>
            <p:spPr bwMode="auto">
              <a:xfrm>
                <a:off x="15435" y="7839"/>
                <a:ext cx="1001" cy="10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7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实际距离</a:t>
                </a:r>
              </a:p>
            </p:txBody>
          </p:sp>
          <p:sp>
            <p:nvSpPr>
              <p:cNvPr id="51206" name="文本框 8"/>
              <p:cNvSpPr txBox="1">
                <a:spLocks noChangeArrowheads="1"/>
              </p:cNvSpPr>
              <p:nvPr/>
            </p:nvSpPr>
            <p:spPr bwMode="auto">
              <a:xfrm>
                <a:off x="15435" y="6823"/>
                <a:ext cx="1001" cy="10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7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图上距离</a:t>
                </a:r>
              </a:p>
            </p:txBody>
          </p:sp>
          <p:cxnSp>
            <p:nvCxnSpPr>
              <p:cNvPr id="10" name="直接连接符 9"/>
              <p:cNvCxnSpPr/>
              <p:nvPr/>
            </p:nvCxnSpPr>
            <p:spPr>
              <a:xfrm>
                <a:off x="15416" y="7840"/>
                <a:ext cx="102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矩形 48"/>
          <p:cNvSpPr>
            <a:spLocks noChangeArrowheads="1"/>
          </p:cNvSpPr>
          <p:nvPr/>
        </p:nvSpPr>
        <p:spPr bwMode="auto">
          <a:xfrm>
            <a:off x="866556" y="3483769"/>
            <a:ext cx="7734321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根据表现形式的不同，比例尺可分为数值比例</a:t>
            </a:r>
          </a:p>
          <a:p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尺和线段比例尺。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图片 4" descr="图片8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93239" y="125017"/>
            <a:ext cx="2109027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3250" name="组合 4"/>
          <p:cNvGrpSpPr/>
          <p:nvPr/>
        </p:nvGrpSpPr>
        <p:grpSpPr bwMode="auto">
          <a:xfrm>
            <a:off x="640764" y="1422797"/>
            <a:ext cx="8213978" cy="2719392"/>
            <a:chOff x="1312" y="3440"/>
            <a:chExt cx="16825" cy="5709"/>
          </a:xfrm>
        </p:grpSpPr>
        <p:sp>
          <p:nvSpPr>
            <p:cNvPr id="53251" name="矩形 48"/>
            <p:cNvSpPr>
              <a:spLocks noChangeArrowheads="1"/>
            </p:cNvSpPr>
            <p:nvPr/>
          </p:nvSpPr>
          <p:spPr bwMode="auto">
            <a:xfrm>
              <a:off x="1312" y="3440"/>
              <a:ext cx="16825" cy="5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7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r>
                <a:rPr lang="zh-CN" altLang="en-US" sz="27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、</a:t>
              </a:r>
              <a:r>
                <a:rPr lang="zh-CN" altLang="zh-CN" sz="27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根据比例尺和实际距离，求图上距离，可以用实</a:t>
              </a:r>
            </a:p>
            <a:p>
              <a:pPr>
                <a:lnSpc>
                  <a:spcPct val="150000"/>
                </a:lnSpc>
              </a:pPr>
              <a:r>
                <a:rPr lang="zh-CN" altLang="zh-CN" sz="27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   际距离÷图上1个单位长度表示的实际距离（注</a:t>
              </a:r>
            </a:p>
            <a:p>
              <a:pPr>
                <a:lnSpc>
                  <a:spcPct val="150000"/>
                </a:lnSpc>
              </a:pPr>
              <a:r>
                <a:rPr lang="zh-CN" altLang="zh-CN" sz="27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   意单位要统一）来求，也可以根据</a:t>
              </a:r>
            </a:p>
            <a:p>
              <a:pPr>
                <a:lnSpc>
                  <a:spcPct val="150000"/>
                </a:lnSpc>
              </a:pPr>
              <a:r>
                <a:rPr lang="zh-CN" altLang="zh-CN" sz="27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   “           ＝比例尺”列比例或算式来求。</a:t>
              </a:r>
            </a:p>
          </p:txBody>
        </p:sp>
        <p:grpSp>
          <p:nvGrpSpPr>
            <p:cNvPr id="53252" name="组合 6"/>
            <p:cNvGrpSpPr/>
            <p:nvPr/>
          </p:nvGrpSpPr>
          <p:grpSpPr bwMode="auto">
            <a:xfrm>
              <a:off x="3544" y="7067"/>
              <a:ext cx="3343" cy="2082"/>
              <a:chOff x="15416" y="6823"/>
              <a:chExt cx="1020" cy="2082"/>
            </a:xfrm>
          </p:grpSpPr>
          <p:sp>
            <p:nvSpPr>
              <p:cNvPr id="53253" name="文本框 11"/>
              <p:cNvSpPr txBox="1">
                <a:spLocks noChangeArrowheads="1"/>
              </p:cNvSpPr>
              <p:nvPr/>
            </p:nvSpPr>
            <p:spPr bwMode="auto">
              <a:xfrm>
                <a:off x="15435" y="7839"/>
                <a:ext cx="1001" cy="10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7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实际距离</a:t>
                </a:r>
              </a:p>
            </p:txBody>
          </p:sp>
          <p:sp>
            <p:nvSpPr>
              <p:cNvPr id="53254" name="文本框 8"/>
              <p:cNvSpPr txBox="1">
                <a:spLocks noChangeArrowheads="1"/>
              </p:cNvSpPr>
              <p:nvPr/>
            </p:nvSpPr>
            <p:spPr bwMode="auto">
              <a:xfrm>
                <a:off x="15435" y="6823"/>
                <a:ext cx="1001" cy="10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7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图上距离</a:t>
                </a:r>
              </a:p>
            </p:txBody>
          </p:sp>
          <p:cxnSp>
            <p:nvCxnSpPr>
              <p:cNvPr id="10" name="直接连接符 9"/>
              <p:cNvCxnSpPr/>
              <p:nvPr/>
            </p:nvCxnSpPr>
            <p:spPr>
              <a:xfrm>
                <a:off x="15416" y="7840"/>
                <a:ext cx="102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4"/>
          <p:cNvSpPr txBox="1">
            <a:spLocks noChangeArrowheads="1"/>
          </p:cNvSpPr>
          <p:nvPr/>
        </p:nvSpPr>
        <p:spPr bwMode="auto">
          <a:xfrm>
            <a:off x="574857" y="1429941"/>
            <a:ext cx="4332782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米＝（     ）厘米</a:t>
            </a:r>
          </a:p>
        </p:txBody>
      </p:sp>
      <p:sp>
        <p:nvSpPr>
          <p:cNvPr id="7170" name="Text Box 14"/>
          <p:cNvSpPr txBox="1">
            <a:spLocks noChangeArrowheads="1"/>
          </p:cNvSpPr>
          <p:nvPr/>
        </p:nvSpPr>
        <p:spPr bwMode="auto">
          <a:xfrm>
            <a:off x="784784" y="885825"/>
            <a:ext cx="1402356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填一填。</a:t>
            </a:r>
          </a:p>
        </p:txBody>
      </p:sp>
      <p:pic>
        <p:nvPicPr>
          <p:cNvPr id="7171" name="图片 3" descr="图片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23589" y="119063"/>
            <a:ext cx="2109027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14"/>
          <p:cNvSpPr txBox="1">
            <a:spLocks noChangeArrowheads="1"/>
          </p:cNvSpPr>
          <p:nvPr/>
        </p:nvSpPr>
        <p:spPr bwMode="auto">
          <a:xfrm>
            <a:off x="574857" y="2183607"/>
            <a:ext cx="7869796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）与东南方向相对的是（    ），与东北方向</a:t>
            </a:r>
          </a:p>
          <a:p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  相对的是（     ）。</a:t>
            </a:r>
          </a:p>
        </p:txBody>
      </p:sp>
      <p:grpSp>
        <p:nvGrpSpPr>
          <p:cNvPr id="33" name="组合 32"/>
          <p:cNvGrpSpPr/>
          <p:nvPr/>
        </p:nvGrpSpPr>
        <p:grpSpPr bwMode="auto">
          <a:xfrm>
            <a:off x="1707483" y="3602831"/>
            <a:ext cx="5733918" cy="966788"/>
            <a:chOff x="2957" y="7567"/>
            <a:chExt cx="11748" cy="2030"/>
          </a:xfrm>
        </p:grpSpPr>
        <p:grpSp>
          <p:nvGrpSpPr>
            <p:cNvPr id="7174" name="组合 28"/>
            <p:cNvGrpSpPr/>
            <p:nvPr/>
          </p:nvGrpSpPr>
          <p:grpSpPr bwMode="auto">
            <a:xfrm>
              <a:off x="2957" y="7802"/>
              <a:ext cx="8222" cy="1665"/>
              <a:chOff x="2957" y="7802"/>
              <a:chExt cx="8222" cy="1665"/>
            </a:xfrm>
          </p:grpSpPr>
          <p:sp>
            <p:nvSpPr>
              <p:cNvPr id="7175" name="文本框 24"/>
              <p:cNvSpPr txBox="1">
                <a:spLocks noChangeArrowheads="1"/>
              </p:cNvSpPr>
              <p:nvPr/>
            </p:nvSpPr>
            <p:spPr bwMode="auto">
              <a:xfrm>
                <a:off x="3130" y="8074"/>
                <a:ext cx="7666" cy="10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7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哇，回答得很准确呢！</a:t>
                </a:r>
              </a:p>
            </p:txBody>
          </p:sp>
          <p:sp>
            <p:nvSpPr>
              <p:cNvPr id="28" name="矩形标注 27"/>
              <p:cNvSpPr/>
              <p:nvPr/>
            </p:nvSpPr>
            <p:spPr>
              <a:xfrm>
                <a:off x="2957" y="7802"/>
                <a:ext cx="8222" cy="1665"/>
              </a:xfrm>
              <a:prstGeom prst="wedgeRectCallout">
                <a:avLst>
                  <a:gd name="adj1" fmla="val 60367"/>
                  <a:gd name="adj2" fmla="val -18342"/>
                </a:avLst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</p:grpSp>
        <p:pic>
          <p:nvPicPr>
            <p:cNvPr id="7177" name="图片 31" descr="10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481" y="7567"/>
              <a:ext cx="2224" cy="2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8" name="Text Box 14"/>
          <p:cNvSpPr txBox="1">
            <a:spLocks noChangeArrowheads="1"/>
          </p:cNvSpPr>
          <p:nvPr/>
        </p:nvSpPr>
        <p:spPr bwMode="auto">
          <a:xfrm>
            <a:off x="5318947" y="1429941"/>
            <a:ext cx="332586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千米＝（     ）米</a:t>
            </a:r>
          </a:p>
        </p:txBody>
      </p:sp>
      <p:sp>
        <p:nvSpPr>
          <p:cNvPr id="11" name="文本框 29"/>
          <p:cNvSpPr txBox="1">
            <a:spLocks noChangeArrowheads="1"/>
          </p:cNvSpPr>
          <p:nvPr/>
        </p:nvSpPr>
        <p:spPr bwMode="auto">
          <a:xfrm>
            <a:off x="2835227" y="1513285"/>
            <a:ext cx="744506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200</a:t>
            </a:r>
          </a:p>
        </p:txBody>
      </p:sp>
      <p:sp>
        <p:nvSpPr>
          <p:cNvPr id="4" name="文本框 29"/>
          <p:cNvSpPr txBox="1">
            <a:spLocks noChangeArrowheads="1"/>
          </p:cNvSpPr>
          <p:nvPr/>
        </p:nvSpPr>
        <p:spPr bwMode="auto">
          <a:xfrm>
            <a:off x="6948318" y="1471613"/>
            <a:ext cx="89950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3000</a:t>
            </a:r>
          </a:p>
        </p:txBody>
      </p:sp>
      <p:sp>
        <p:nvSpPr>
          <p:cNvPr id="5" name="文本框 29"/>
          <p:cNvSpPr txBox="1">
            <a:spLocks noChangeArrowheads="1"/>
          </p:cNvSpPr>
          <p:nvPr/>
        </p:nvSpPr>
        <p:spPr bwMode="auto">
          <a:xfrm>
            <a:off x="4954018" y="2164557"/>
            <a:ext cx="89950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西北</a:t>
            </a:r>
          </a:p>
        </p:txBody>
      </p:sp>
      <p:sp>
        <p:nvSpPr>
          <p:cNvPr id="6" name="文本框 29"/>
          <p:cNvSpPr txBox="1">
            <a:spLocks noChangeArrowheads="1"/>
          </p:cNvSpPr>
          <p:nvPr/>
        </p:nvSpPr>
        <p:spPr bwMode="auto">
          <a:xfrm>
            <a:off x="3286813" y="2594372"/>
            <a:ext cx="899509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西南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图片 5" descr="图片9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27251" y="122635"/>
            <a:ext cx="2109027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274" name="组合 6"/>
          <p:cNvGrpSpPr/>
          <p:nvPr/>
        </p:nvGrpSpPr>
        <p:grpSpPr bwMode="auto">
          <a:xfrm>
            <a:off x="1039868" y="1352550"/>
            <a:ext cx="7086234" cy="2970610"/>
            <a:chOff x="2107" y="3122"/>
            <a:chExt cx="14514" cy="6236"/>
          </a:xfrm>
        </p:grpSpPr>
        <p:sp>
          <p:nvSpPr>
            <p:cNvPr id="3" name="矩形 2"/>
            <p:cNvSpPr/>
            <p:nvPr/>
          </p:nvSpPr>
          <p:spPr>
            <a:xfrm>
              <a:off x="2107" y="3122"/>
              <a:ext cx="14514" cy="6236"/>
            </a:xfrm>
            <a:prstGeom prst="rect">
              <a:avLst/>
            </a:prstGeom>
            <a:solidFill>
              <a:srgbClr val="FFB343"/>
            </a:solidFill>
            <a:ln>
              <a:solidFill>
                <a:srgbClr val="F8DC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5" name="矩形 4"/>
            <p:cNvSpPr/>
            <p:nvPr/>
          </p:nvSpPr>
          <p:spPr>
            <a:xfrm>
              <a:off x="2479" y="3417"/>
              <a:ext cx="13724" cy="5694"/>
            </a:xfrm>
            <a:prstGeom prst="rect">
              <a:avLst/>
            </a:prstGeom>
            <a:solidFill>
              <a:srgbClr val="00493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</p:grp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670868" y="2075260"/>
            <a:ext cx="4882007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作业</a:t>
            </a:r>
            <a:r>
              <a:rPr lang="en-US" altLang="zh-CN" sz="27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zh-CN" sz="27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完成教材相关练习</a:t>
            </a:r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题</a:t>
            </a:r>
            <a:r>
              <a:rPr lang="en-US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670867" y="2999185"/>
            <a:ext cx="6248970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作业</a:t>
            </a:r>
            <a:r>
              <a:rPr lang="en-US" altLang="zh-CN" sz="27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zh-CN" sz="27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完成对应的练习题</a:t>
            </a:r>
            <a:r>
              <a:rPr lang="en-US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图片 3" descr="图片5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16266" y="119063"/>
            <a:ext cx="2109027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图片 2" descr="标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4141" y="808435"/>
            <a:ext cx="165744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文本框 5"/>
          <p:cNvSpPr txBox="1">
            <a:spLocks noChangeArrowheads="1"/>
          </p:cNvSpPr>
          <p:nvPr/>
        </p:nvSpPr>
        <p:spPr bwMode="auto">
          <a:xfrm>
            <a:off x="504068" y="797719"/>
            <a:ext cx="1362080" cy="45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5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知识点</a:t>
            </a:r>
            <a:r>
              <a:rPr lang="en-US" altLang="zh-CN" sz="25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</a:p>
        </p:txBody>
      </p:sp>
      <p:sp>
        <p:nvSpPr>
          <p:cNvPr id="9220" name="文本框 7"/>
          <p:cNvSpPr txBox="1">
            <a:spLocks noChangeArrowheads="1"/>
          </p:cNvSpPr>
          <p:nvPr/>
        </p:nvSpPr>
        <p:spPr bwMode="auto">
          <a:xfrm>
            <a:off x="2162729" y="797719"/>
            <a:ext cx="2090720" cy="45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比例尺的意义</a:t>
            </a:r>
          </a:p>
        </p:txBody>
      </p:sp>
      <p:grpSp>
        <p:nvGrpSpPr>
          <p:cNvPr id="9221" name="组合 2"/>
          <p:cNvGrpSpPr/>
          <p:nvPr/>
        </p:nvGrpSpPr>
        <p:grpSpPr bwMode="auto">
          <a:xfrm>
            <a:off x="402766" y="1584723"/>
            <a:ext cx="8379966" cy="923179"/>
            <a:chOff x="757" y="2987"/>
            <a:chExt cx="17165" cy="1941"/>
          </a:xfrm>
        </p:grpSpPr>
        <p:sp>
          <p:nvSpPr>
            <p:cNvPr id="9222" name="矩形 48"/>
            <p:cNvSpPr>
              <a:spLocks noChangeArrowheads="1"/>
            </p:cNvSpPr>
            <p:nvPr/>
          </p:nvSpPr>
          <p:spPr bwMode="auto">
            <a:xfrm>
              <a:off x="1550" y="2987"/>
              <a:ext cx="16372" cy="1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7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淘气和笑笑分别根据下面的信息画了图，他们画得合理吗？</a:t>
              </a:r>
            </a:p>
          </p:txBody>
        </p:sp>
        <p:sp>
          <p:nvSpPr>
            <p:cNvPr id="5" name="椭圆 1"/>
            <p:cNvSpPr/>
            <p:nvPr/>
          </p:nvSpPr>
          <p:spPr>
            <a:xfrm>
              <a:off x="757" y="3102"/>
              <a:ext cx="680" cy="678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A2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33000"/>
                </a:lnSpc>
              </a:pPr>
              <a:endParaRPr lang="zh-CN" altLang="en-US" noProof="1"/>
            </a:p>
          </p:txBody>
        </p:sp>
      </p:grpSp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87137" y="2555081"/>
            <a:ext cx="2355569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79483" y="2588419"/>
            <a:ext cx="2339702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图片 28" descr="6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78274" y="2922985"/>
            <a:ext cx="3237992" cy="1259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 bwMode="auto">
          <a:xfrm>
            <a:off x="1025222" y="1663304"/>
            <a:ext cx="7468251" cy="1731169"/>
            <a:chOff x="2361" y="6848"/>
            <a:chExt cx="15298" cy="3633"/>
          </a:xfrm>
        </p:grpSpPr>
        <p:grpSp>
          <p:nvGrpSpPr>
            <p:cNvPr id="11266" name="组合 5"/>
            <p:cNvGrpSpPr/>
            <p:nvPr/>
          </p:nvGrpSpPr>
          <p:grpSpPr bwMode="auto">
            <a:xfrm>
              <a:off x="2361" y="7270"/>
              <a:ext cx="11270" cy="3211"/>
              <a:chOff x="5806" y="1205"/>
              <a:chExt cx="11269" cy="3211"/>
            </a:xfrm>
          </p:grpSpPr>
          <p:sp>
            <p:nvSpPr>
              <p:cNvPr id="11267" name="矩形 48"/>
              <p:cNvSpPr>
                <a:spLocks noChangeArrowheads="1"/>
              </p:cNvSpPr>
              <p:nvPr/>
            </p:nvSpPr>
            <p:spPr bwMode="auto">
              <a:xfrm>
                <a:off x="6149" y="1498"/>
                <a:ext cx="10584" cy="28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700" b="1" dirty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笑笑画的示意图是按一定的比例画出来的，所以合理。这就是我们今天要学习的内容</a:t>
                </a:r>
                <a:r>
                  <a:rPr lang="en-US" altLang="zh-CN" sz="2700" b="1" dirty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——</a:t>
                </a:r>
                <a:r>
                  <a:rPr lang="zh-CN" altLang="en-US" sz="2700" b="1" dirty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比例尺。</a:t>
                </a:r>
              </a:p>
            </p:txBody>
          </p:sp>
          <p:sp>
            <p:nvSpPr>
              <p:cNvPr id="14" name="圆角矩形标注 13"/>
              <p:cNvSpPr/>
              <p:nvPr/>
            </p:nvSpPr>
            <p:spPr>
              <a:xfrm>
                <a:off x="5806" y="1205"/>
                <a:ext cx="11269" cy="3211"/>
              </a:xfrm>
              <a:prstGeom prst="wedgeRoundRectCallout">
                <a:avLst>
                  <a:gd name="adj1" fmla="val 54591"/>
                  <a:gd name="adj2" fmla="val -6957"/>
                  <a:gd name="adj3" fmla="val 16667"/>
                </a:avLst>
              </a:prstGeom>
              <a:noFill/>
              <a:ln w="38100">
                <a:solidFill>
                  <a:srgbClr val="F5B8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</p:grpSp>
        <p:pic>
          <p:nvPicPr>
            <p:cNvPr id="11269" name="图片 20" descr="46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14408" y="6848"/>
              <a:ext cx="3251" cy="3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图片 1" descr="5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794126" y="2076451"/>
            <a:ext cx="925140" cy="141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组合 14"/>
          <p:cNvGrpSpPr/>
          <p:nvPr/>
        </p:nvGrpSpPr>
        <p:grpSpPr bwMode="auto">
          <a:xfrm>
            <a:off x="436940" y="1901429"/>
            <a:ext cx="6392257" cy="2116931"/>
            <a:chOff x="759" y="2362"/>
            <a:chExt cx="13093" cy="4444"/>
          </a:xfrm>
        </p:grpSpPr>
        <p:grpSp>
          <p:nvGrpSpPr>
            <p:cNvPr id="13315" name="组合 10"/>
            <p:cNvGrpSpPr/>
            <p:nvPr/>
          </p:nvGrpSpPr>
          <p:grpSpPr bwMode="auto">
            <a:xfrm>
              <a:off x="759" y="2362"/>
              <a:ext cx="13093" cy="4444"/>
              <a:chOff x="771" y="5045"/>
              <a:chExt cx="13092" cy="4443"/>
            </a:xfrm>
          </p:grpSpPr>
          <p:sp>
            <p:nvSpPr>
              <p:cNvPr id="4" name="矩形标注 3"/>
              <p:cNvSpPr/>
              <p:nvPr/>
            </p:nvSpPr>
            <p:spPr>
              <a:xfrm>
                <a:off x="771" y="5045"/>
                <a:ext cx="13091" cy="4443"/>
              </a:xfrm>
              <a:prstGeom prst="wedgeRectCallout">
                <a:avLst>
                  <a:gd name="adj1" fmla="val 55751"/>
                  <a:gd name="adj2" fmla="val -28290"/>
                </a:avLst>
              </a:prstGeom>
              <a:noFill/>
              <a:ln w="38100">
                <a:solidFill>
                  <a:srgbClr val="94F41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13317" name="文本框 24"/>
              <p:cNvSpPr txBox="1">
                <a:spLocks noChangeArrowheads="1"/>
              </p:cNvSpPr>
              <p:nvPr/>
            </p:nvSpPr>
            <p:spPr bwMode="auto">
              <a:xfrm>
                <a:off x="1077" y="5121"/>
                <a:ext cx="12786" cy="35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27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图上距离和实际距离的比，叫作这幅图的比例尺，即图上距离∶</a:t>
                </a:r>
                <a:r>
                  <a:rPr lang="zh-CN" altLang="en-US" sz="27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实际距离＝比例尺</a:t>
                </a:r>
                <a:r>
                  <a:rPr lang="zh-CN" altLang="en-US" sz="27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或</a:t>
                </a:r>
              </a:p>
            </p:txBody>
          </p:sp>
        </p:grpSp>
        <p:grpSp>
          <p:nvGrpSpPr>
            <p:cNvPr id="13318" name="组合 13"/>
            <p:cNvGrpSpPr/>
            <p:nvPr/>
          </p:nvGrpSpPr>
          <p:grpSpPr bwMode="auto">
            <a:xfrm>
              <a:off x="3456" y="4527"/>
              <a:ext cx="7021" cy="2082"/>
              <a:chOff x="6694" y="3943"/>
              <a:chExt cx="7021" cy="2082"/>
            </a:xfrm>
          </p:grpSpPr>
          <p:grpSp>
            <p:nvGrpSpPr>
              <p:cNvPr id="13319" name="组合 2"/>
              <p:cNvGrpSpPr/>
              <p:nvPr/>
            </p:nvGrpSpPr>
            <p:grpSpPr bwMode="auto">
              <a:xfrm>
                <a:off x="6694" y="3943"/>
                <a:ext cx="3343" cy="2082"/>
                <a:chOff x="15416" y="6823"/>
                <a:chExt cx="1020" cy="2082"/>
              </a:xfrm>
            </p:grpSpPr>
            <p:sp>
              <p:nvSpPr>
                <p:cNvPr id="13320" name="文本框 11"/>
                <p:cNvSpPr txBox="1">
                  <a:spLocks noChangeArrowheads="1"/>
                </p:cNvSpPr>
                <p:nvPr/>
              </p:nvSpPr>
              <p:spPr bwMode="auto">
                <a:xfrm>
                  <a:off x="15435" y="7839"/>
                  <a:ext cx="1001" cy="10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zh-CN" altLang="en-US" sz="2700" b="1">
                      <a:solidFill>
                        <a:srgbClr val="FF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实际距离</a:t>
                  </a:r>
                </a:p>
              </p:txBody>
            </p:sp>
            <p:sp>
              <p:nvSpPr>
                <p:cNvPr id="13321" name="文本框 8"/>
                <p:cNvSpPr txBox="1">
                  <a:spLocks noChangeArrowheads="1"/>
                </p:cNvSpPr>
                <p:nvPr/>
              </p:nvSpPr>
              <p:spPr bwMode="auto">
                <a:xfrm>
                  <a:off x="15435" y="6823"/>
                  <a:ext cx="1001" cy="10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zh-CN" altLang="en-US" sz="2700" b="1">
                      <a:solidFill>
                        <a:srgbClr val="FF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图上距离</a:t>
                  </a:r>
                </a:p>
              </p:txBody>
            </p:sp>
            <p:cxnSp>
              <p:nvCxnSpPr>
                <p:cNvPr id="11" name="直接连接符 10"/>
                <p:cNvCxnSpPr/>
                <p:nvPr/>
              </p:nvCxnSpPr>
              <p:spPr>
                <a:xfrm>
                  <a:off x="15416" y="7840"/>
                  <a:ext cx="1020" cy="0"/>
                </a:xfrm>
                <a:prstGeom prst="line">
                  <a:avLst/>
                </a:prstGeom>
                <a:ln w="317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323" name="Text Box 14"/>
              <p:cNvSpPr txBox="1">
                <a:spLocks noChangeArrowheads="1"/>
              </p:cNvSpPr>
              <p:nvPr/>
            </p:nvSpPr>
            <p:spPr bwMode="auto">
              <a:xfrm>
                <a:off x="10129" y="4451"/>
                <a:ext cx="3586" cy="10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7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＝比例尺</a:t>
                </a:r>
                <a:r>
                  <a:rPr lang="zh-CN" altLang="en-US" sz="27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。</a:t>
                </a:r>
              </a:p>
            </p:txBody>
          </p:sp>
        </p:grpSp>
      </p:grpSp>
      <p:grpSp>
        <p:nvGrpSpPr>
          <p:cNvPr id="13324" name="组合 2"/>
          <p:cNvGrpSpPr/>
          <p:nvPr/>
        </p:nvGrpSpPr>
        <p:grpSpPr bwMode="auto">
          <a:xfrm>
            <a:off x="912936" y="646510"/>
            <a:ext cx="1834415" cy="507635"/>
            <a:chOff x="757" y="2987"/>
            <a:chExt cx="3758" cy="1068"/>
          </a:xfrm>
        </p:grpSpPr>
        <p:sp>
          <p:nvSpPr>
            <p:cNvPr id="13325" name="矩形 48"/>
            <p:cNvSpPr>
              <a:spLocks noChangeArrowheads="1"/>
            </p:cNvSpPr>
            <p:nvPr/>
          </p:nvSpPr>
          <p:spPr bwMode="auto">
            <a:xfrm>
              <a:off x="1550" y="2987"/>
              <a:ext cx="2965" cy="1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7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认一认。</a:t>
              </a:r>
            </a:p>
          </p:txBody>
        </p:sp>
        <p:sp>
          <p:nvSpPr>
            <p:cNvPr id="16" name="椭圆 1"/>
            <p:cNvSpPr/>
            <p:nvPr/>
          </p:nvSpPr>
          <p:spPr>
            <a:xfrm>
              <a:off x="757" y="3102"/>
              <a:ext cx="680" cy="67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A2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33000"/>
                </a:lnSpc>
              </a:pPr>
              <a:endParaRPr lang="zh-CN" altLang="en-US" noProof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 bwMode="auto">
          <a:xfrm>
            <a:off x="917818" y="951310"/>
            <a:ext cx="6920246" cy="1782365"/>
            <a:chOff x="1881" y="1998"/>
            <a:chExt cx="14174" cy="3742"/>
          </a:xfrm>
        </p:grpSpPr>
        <p:sp>
          <p:nvSpPr>
            <p:cNvPr id="15362" name="文本框 1"/>
            <p:cNvSpPr txBox="1">
              <a:spLocks noChangeArrowheads="1"/>
            </p:cNvSpPr>
            <p:nvPr/>
          </p:nvSpPr>
          <p:spPr bwMode="auto">
            <a:xfrm>
              <a:off x="2156" y="2503"/>
              <a:ext cx="13356" cy="2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zh-CN" sz="2700" b="1">
                  <a:latin typeface="楷体" panose="02010609060101010101" pitchFamily="49" charset="-122"/>
                  <a:ea typeface="楷体" panose="02010609060101010101" pitchFamily="49" charset="-122"/>
                </a:rPr>
                <a:t>在笑笑画的图中，图上1 cm表示实际100m，即10000 cm，所以比例尺就是1 cm∶100 m＝1 cm∶10000 cm＝1∶10000。</a:t>
              </a:r>
              <a:endParaRPr lang="zh-CN" altLang="en-US" sz="27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" name="圆角矩形标注 2"/>
            <p:cNvSpPr/>
            <p:nvPr/>
          </p:nvSpPr>
          <p:spPr>
            <a:xfrm>
              <a:off x="1881" y="1998"/>
              <a:ext cx="14174" cy="3742"/>
            </a:xfrm>
            <a:prstGeom prst="wedgeRoundRectCallout">
              <a:avLst>
                <a:gd name="adj1" fmla="val 31248"/>
                <a:gd name="adj2" fmla="val 67370"/>
                <a:gd name="adj3" fmla="val 16667"/>
              </a:avLst>
            </a:prstGeom>
            <a:noFill/>
            <a:ln w="317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</p:grpSp>
      <p:pic>
        <p:nvPicPr>
          <p:cNvPr id="15364" name="图片 4" descr="49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803078" y="3008710"/>
            <a:ext cx="955653" cy="1651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图片 1" descr="标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2611" y="464344"/>
            <a:ext cx="2076074" cy="56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文本框 2"/>
          <p:cNvSpPr txBox="1">
            <a:spLocks noChangeArrowheads="1"/>
          </p:cNvSpPr>
          <p:nvPr/>
        </p:nvSpPr>
        <p:spPr bwMode="auto">
          <a:xfrm>
            <a:off x="784783" y="515541"/>
            <a:ext cx="1585432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知识提炼</a:t>
            </a:r>
          </a:p>
        </p:txBody>
      </p:sp>
      <p:grpSp>
        <p:nvGrpSpPr>
          <p:cNvPr id="2" name="组合 1"/>
          <p:cNvGrpSpPr/>
          <p:nvPr/>
        </p:nvGrpSpPr>
        <p:grpSpPr bwMode="auto">
          <a:xfrm>
            <a:off x="917818" y="1625204"/>
            <a:ext cx="7308365" cy="2193137"/>
            <a:chOff x="1880" y="4160"/>
            <a:chExt cx="14970" cy="4604"/>
          </a:xfrm>
        </p:grpSpPr>
        <p:sp>
          <p:nvSpPr>
            <p:cNvPr id="17412" name="矩形 48"/>
            <p:cNvSpPr>
              <a:spLocks noChangeArrowheads="1"/>
            </p:cNvSpPr>
            <p:nvPr/>
          </p:nvSpPr>
          <p:spPr bwMode="auto">
            <a:xfrm>
              <a:off x="1880" y="4160"/>
              <a:ext cx="14970" cy="4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700" b="1" dirty="0">
                  <a:ea typeface="楷体" panose="02010609060101010101" pitchFamily="49" charset="-122"/>
                </a:rPr>
                <a:t>        </a:t>
              </a:r>
              <a:r>
                <a:rPr lang="zh-CN" altLang="zh-CN" sz="2700" b="1" dirty="0">
                  <a:ea typeface="楷体" panose="02010609060101010101" pitchFamily="49" charset="-122"/>
                </a:rPr>
                <a:t>一幅图的图上距离和实际距离的比叫作这幅图的比例尺。可表示为图上距离∶实际距</a:t>
              </a:r>
            </a:p>
            <a:p>
              <a:pPr>
                <a:lnSpc>
                  <a:spcPct val="150000"/>
                </a:lnSpc>
              </a:pPr>
              <a:r>
                <a:rPr lang="zh-CN" altLang="zh-CN" sz="2700" b="1" dirty="0">
                  <a:ea typeface="楷体" panose="02010609060101010101" pitchFamily="49" charset="-122"/>
                </a:rPr>
                <a:t>离＝比例尺或                  ＝比例尺。</a:t>
              </a:r>
              <a:endPara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17413" name="组合 6"/>
            <p:cNvGrpSpPr/>
            <p:nvPr/>
          </p:nvGrpSpPr>
          <p:grpSpPr bwMode="auto">
            <a:xfrm>
              <a:off x="6489" y="6682"/>
              <a:ext cx="3343" cy="2082"/>
              <a:chOff x="15416" y="6823"/>
              <a:chExt cx="1020" cy="2082"/>
            </a:xfrm>
          </p:grpSpPr>
          <p:sp>
            <p:nvSpPr>
              <p:cNvPr id="17414" name="文本框 11"/>
              <p:cNvSpPr txBox="1">
                <a:spLocks noChangeArrowheads="1"/>
              </p:cNvSpPr>
              <p:nvPr/>
            </p:nvSpPr>
            <p:spPr bwMode="auto">
              <a:xfrm>
                <a:off x="15435" y="7839"/>
                <a:ext cx="1001" cy="10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7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实际距离</a:t>
                </a:r>
              </a:p>
            </p:txBody>
          </p:sp>
          <p:sp>
            <p:nvSpPr>
              <p:cNvPr id="17415" name="文本框 8"/>
              <p:cNvSpPr txBox="1">
                <a:spLocks noChangeArrowheads="1"/>
              </p:cNvSpPr>
              <p:nvPr/>
            </p:nvSpPr>
            <p:spPr bwMode="auto">
              <a:xfrm>
                <a:off x="15435" y="6823"/>
                <a:ext cx="1001" cy="10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7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图上距离</a:t>
                </a:r>
              </a:p>
            </p:txBody>
          </p:sp>
          <p:cxnSp>
            <p:nvCxnSpPr>
              <p:cNvPr id="10" name="直接连接符 9"/>
              <p:cNvCxnSpPr/>
              <p:nvPr/>
            </p:nvCxnSpPr>
            <p:spPr>
              <a:xfrm>
                <a:off x="15416" y="7840"/>
                <a:ext cx="102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图片 4" descr="标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7567" y="265510"/>
            <a:ext cx="2213990" cy="56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文本框 5"/>
          <p:cNvSpPr txBox="1">
            <a:spLocks noChangeArrowheads="1"/>
          </p:cNvSpPr>
          <p:nvPr/>
        </p:nvSpPr>
        <p:spPr bwMode="auto">
          <a:xfrm>
            <a:off x="701789" y="252413"/>
            <a:ext cx="1585432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小试牛刀</a:t>
            </a:r>
          </a:p>
        </p:txBody>
      </p:sp>
      <p:sp>
        <p:nvSpPr>
          <p:cNvPr id="19459" name="文本框 5"/>
          <p:cNvSpPr txBox="1">
            <a:spLocks noChangeArrowheads="1"/>
          </p:cNvSpPr>
          <p:nvPr/>
        </p:nvSpPr>
        <p:spPr bwMode="auto">
          <a:xfrm>
            <a:off x="512611" y="1693069"/>
            <a:ext cx="8310398" cy="1065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（1）在一幅地图上，20厘米表示实际距离10千米，</a:t>
            </a:r>
          </a:p>
          <a:p>
            <a:pPr>
              <a:lnSpc>
                <a:spcPct val="120000"/>
              </a:lnSpc>
            </a:pP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     这幅地图的比例尺是（          ）。</a:t>
            </a:r>
          </a:p>
        </p:txBody>
      </p:sp>
      <p:sp>
        <p:nvSpPr>
          <p:cNvPr id="25" name="文本框 24"/>
          <p:cNvSpPr txBox="1">
            <a:spLocks noChangeArrowheads="1"/>
          </p:cNvSpPr>
          <p:nvPr/>
        </p:nvSpPr>
        <p:spPr bwMode="auto">
          <a:xfrm>
            <a:off x="5082170" y="2255044"/>
            <a:ext cx="1504879" cy="4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1∶50000</a:t>
            </a:r>
          </a:p>
        </p:txBody>
      </p:sp>
      <p:sp>
        <p:nvSpPr>
          <p:cNvPr id="19461" name="文本框 5"/>
          <p:cNvSpPr txBox="1">
            <a:spLocks noChangeArrowheads="1"/>
          </p:cNvSpPr>
          <p:nvPr/>
        </p:nvSpPr>
        <p:spPr bwMode="auto">
          <a:xfrm>
            <a:off x="701789" y="978694"/>
            <a:ext cx="1298614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填空题</a:t>
            </a: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6499173" y="3113485"/>
            <a:ext cx="2068750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1∶3000000</a:t>
            </a:r>
          </a:p>
        </p:txBody>
      </p:sp>
      <p:grpSp>
        <p:nvGrpSpPr>
          <p:cNvPr id="19463" name="组合 3"/>
          <p:cNvGrpSpPr/>
          <p:nvPr/>
        </p:nvGrpSpPr>
        <p:grpSpPr bwMode="auto">
          <a:xfrm>
            <a:off x="512611" y="3058717"/>
            <a:ext cx="8409258" cy="591027"/>
            <a:chOff x="1050" y="6423"/>
            <a:chExt cx="17226" cy="1241"/>
          </a:xfrm>
        </p:grpSpPr>
        <p:sp>
          <p:nvSpPr>
            <p:cNvPr id="19464" name="文本框 5"/>
            <p:cNvSpPr txBox="1">
              <a:spLocks noChangeArrowheads="1"/>
            </p:cNvSpPr>
            <p:nvPr/>
          </p:nvSpPr>
          <p:spPr bwMode="auto">
            <a:xfrm>
              <a:off x="1050" y="6423"/>
              <a:ext cx="17226" cy="1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zh-CN" sz="2700" b="1">
                  <a:latin typeface="楷体" panose="02010609060101010101" pitchFamily="49" charset="-122"/>
                  <a:ea typeface="楷体" panose="02010609060101010101" pitchFamily="49" charset="-122"/>
                </a:rPr>
                <a:t>（2）把         改为数值比例尺是（          ）。</a:t>
              </a:r>
            </a:p>
          </p:txBody>
        </p:sp>
        <p:pic>
          <p:nvPicPr>
            <p:cNvPr id="19465" name="图片 2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37" y="6538"/>
              <a:ext cx="2948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804f8f90-6b9a-4f37-b4da-a82f96252237}"/>
</p:tagLst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1382</Words>
  <Application>Microsoft Office PowerPoint</Application>
  <PresentationFormat>全屏显示(16:9)</PresentationFormat>
  <Paragraphs>146</Paragraphs>
  <Slides>30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7" baseType="lpstr">
      <vt:lpstr>楷体</vt:lpstr>
      <vt:lpstr>宋体</vt:lpstr>
      <vt:lpstr>微软雅黑</vt:lpstr>
      <vt:lpstr>Arial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2018-10-27T09:08:00Z</dcterms:created>
  <dcterms:modified xsi:type="dcterms:W3CDTF">2023-01-16T16:28:39Z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C91815581A164CD6A51E729FEA464FFC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