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58" r:id="rId5"/>
    <p:sldId id="281" r:id="rId6"/>
    <p:sldId id="279" r:id="rId7"/>
    <p:sldId id="280" r:id="rId8"/>
    <p:sldId id="260" r:id="rId9"/>
    <p:sldId id="282" r:id="rId10"/>
    <p:sldId id="270" r:id="rId11"/>
    <p:sldId id="266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7559675" cy="10691813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313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1A806E-2F49-4D4D-9086-51F4733275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1184B9-AD85-41F2-96A9-298C48CD56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fld id="{83B27BD8-8E56-4A32-9FBD-DDF4D4FC2122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184B9-AD85-41F2-96A9-298C48CD56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fld id="{82E8A252-8738-4EF8-B279-87CB8211F2EA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fld id="{FC867559-9B7B-4848-9153-F54762649C16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6985" y="6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3548;&#20837;&#27468;&#26354;&#65306;Areyousleeping.sw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nit4PartBLetslearnmore&#35838;&#25991;&#24405;&#38899;1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Unit4PartBLetslearnmore&#35838;&#25991;&#24405;&#38899;2.mp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3.mp3" TargetMode="External"/><Relationship Id="rId3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1.mp3" TargetMode="External"/><Relationship Id="rId7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3.mp3" TargetMode="External"/><Relationship Id="rId12" Type="http://schemas.openxmlformats.org/officeDocument/2006/relationships/image" Target="../media/image14.png"/><Relationship Id="rId2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4.mp3" TargetMode="External"/><Relationship Id="rId1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4.mp3" TargetMode="External"/><Relationship Id="rId6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2.mp3" TargetMode="External"/><Relationship Id="rId11" Type="http://schemas.openxmlformats.org/officeDocument/2006/relationships/image" Target="../media/image13.png"/><Relationship Id="rId5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2.mp3" TargetMode="External"/><Relationship Id="rId10" Type="http://schemas.openxmlformats.org/officeDocument/2006/relationships/image" Target="../media/image12.jpeg"/><Relationship Id="rId4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1.mp3" TargetMode="External"/><Relationship Id="rId9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6.mp3" TargetMode="External"/><Relationship Id="rId7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5.mp3" TargetMode="External"/><Relationship Id="rId1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5.mp3" TargetMode="External"/><Relationship Id="rId6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7.mp3" TargetMode="External"/><Relationship Id="rId5" Type="http://schemas.microsoft.com/office/2007/relationships/media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7.mp3" TargetMode="External"/><Relationship Id="rId4" Type="http://schemas.openxmlformats.org/officeDocument/2006/relationships/audio" Target="file:///C:\Users\Administrator\Desktop\&#12304;&#36164;&#28304;&#20248;&#21270;&#12305;20140723&#23567;&#23398;&#33521;&#35821;&#38485;&#26053;&#29256;&#36164;&#28304;&#20248;&#21270;&#21333;%20&#26446;&#23071;&#65288;&#26032;&#22686;30&#26465;&#65289;\&#38485;&#26053;&#29256;&#22235;&#19978;%20Unit4\&#35838;&#20214;\Unit4%20&#31532;3&#35838;&#26102;&#21442;&#32771;&#35838;&#20214;\&#21477;6.mp3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53" y="1844824"/>
            <a:ext cx="7773155" cy="1470051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r>
              <a:rPr lang="en-US" altLang="zh-CN" sz="4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0" dirty="0" smtClean="0">
                <a:solidFill>
                  <a:schemeClr val="tx1"/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Unit4 When Do You Have Classes? 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1642" y="178087"/>
            <a:ext cx="7672359" cy="6481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latin typeface="Comic Sans MS" panose="030F0702030302020204" pitchFamily="66" charset="0"/>
                <a:ea typeface="宋体" panose="02010600030101010101" pitchFamily="2" charset="-122"/>
              </a:rPr>
              <a:t>Summary</a:t>
            </a:r>
          </a:p>
          <a:p>
            <a:pPr>
              <a:defRPr/>
            </a:pPr>
            <a:r>
              <a:rPr lang="zh-CN" altLang="en-US" sz="3400" dirty="0">
                <a:solidFill>
                  <a:srgbClr val="FF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日常生活中问别人什么时候干什么事用到的句型：</a:t>
            </a:r>
            <a:endParaRPr lang="en-US" altLang="zh-CN" sz="3400" dirty="0">
              <a:solidFill>
                <a:srgbClr val="FF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(1)—When do you + </a:t>
            </a:r>
            <a:r>
              <a:rPr lang="zh-CN" altLang="en-US" sz="34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—I…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(2)—Do you + </a:t>
            </a:r>
            <a:r>
              <a:rPr lang="zh-CN" altLang="en-US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—Yes, we do./ No, we don’t.</a:t>
            </a:r>
          </a:p>
          <a:p>
            <a:pPr>
              <a:defRPr/>
            </a:pPr>
            <a:r>
              <a:rPr lang="en-US" sz="3400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(3)—When does your father/mother + </a:t>
            </a:r>
            <a:r>
              <a:rPr lang="zh-CN" altLang="en-US" sz="3400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—He/ She does…</a:t>
            </a:r>
            <a:endParaRPr lang="zh-CN" altLang="en-US" sz="3400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47240" y="329292"/>
            <a:ext cx="5520335" cy="13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Look and talk </a:t>
            </a:r>
          </a:p>
          <a:p>
            <a:pPr algn="ctr"/>
            <a:r>
              <a:rPr lang="zh-CN" altLang="en-US" sz="4700" b="1" dirty="0"/>
              <a:t>说说练练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436" y="1538934"/>
            <a:ext cx="6970136" cy="49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3890778" y="1463332"/>
            <a:ext cx="5253222" cy="6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When does he </a:t>
            </a:r>
            <a:r>
              <a:rPr lang="en-US" altLang="zh-CN" sz="3800" i="1" dirty="0">
                <a:solidFill>
                  <a:srgbClr val="FF0000"/>
                </a:solidFill>
              </a:rPr>
              <a:t>get up</a:t>
            </a:r>
            <a:r>
              <a:rPr lang="en-US" altLang="zh-CN" sz="3800" dirty="0"/>
              <a:t>?</a:t>
            </a:r>
            <a:endParaRPr lang="zh-CN" altLang="en-US" sz="38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292"/>
            <a:ext cx="3778221" cy="34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942456" y="4109425"/>
            <a:ext cx="8201544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He gets up </a:t>
            </a:r>
            <a:r>
              <a:rPr lang="en-US" altLang="zh-CN" sz="3800" dirty="0">
                <a:solidFill>
                  <a:srgbClr val="FF0000"/>
                </a:solidFill>
              </a:rPr>
              <a:t>at seven in the morning</a:t>
            </a:r>
            <a:r>
              <a:rPr lang="en-US" altLang="zh-CN" sz="3800" dirty="0"/>
              <a:t>.</a:t>
            </a:r>
            <a:endParaRPr lang="zh-CN" alt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890778" y="1463332"/>
            <a:ext cx="5253222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When does he </a:t>
            </a:r>
            <a:r>
              <a:rPr lang="en-US" altLang="zh-CN" sz="3800" i="1" dirty="0">
                <a:solidFill>
                  <a:srgbClr val="FF0000"/>
                </a:solidFill>
              </a:rPr>
              <a:t>go to school</a:t>
            </a:r>
            <a:r>
              <a:rPr lang="en-US" altLang="zh-CN" sz="3800" dirty="0"/>
              <a:t>?</a:t>
            </a:r>
            <a:endParaRPr lang="zh-CN" altLang="en-US" sz="3800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622837" y="4109424"/>
            <a:ext cx="7521163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He goes to school </a:t>
            </a:r>
            <a:r>
              <a:rPr lang="en-US" altLang="zh-CN" sz="3800" dirty="0">
                <a:solidFill>
                  <a:srgbClr val="FF0000"/>
                </a:solidFill>
              </a:rPr>
              <a:t>at eight in the morning.</a:t>
            </a:r>
            <a:endParaRPr lang="zh-CN" altLang="en-US" sz="3800" dirty="0">
              <a:solidFill>
                <a:srgbClr val="FF00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366"/>
            <a:ext cx="3946217" cy="36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3890778" y="1463332"/>
            <a:ext cx="5253222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When does he </a:t>
            </a:r>
            <a:r>
              <a:rPr lang="en-US" altLang="zh-CN" sz="3800" i="1" dirty="0">
                <a:solidFill>
                  <a:srgbClr val="FF0000"/>
                </a:solidFill>
              </a:rPr>
              <a:t>have classes</a:t>
            </a:r>
            <a:r>
              <a:rPr lang="en-US" altLang="zh-CN" sz="3800" dirty="0"/>
              <a:t>?</a:t>
            </a:r>
            <a:endParaRPr lang="zh-CN" altLang="en-US" sz="3800" dirty="0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303220" y="3882617"/>
            <a:ext cx="6578707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He has classes </a:t>
            </a:r>
            <a:r>
              <a:rPr lang="en-US" altLang="zh-CN" sz="3800" dirty="0">
                <a:solidFill>
                  <a:srgbClr val="FF0000"/>
                </a:solidFill>
              </a:rPr>
              <a:t>at nine in the morning</a:t>
            </a:r>
            <a:r>
              <a:rPr lang="en-US" altLang="zh-CN" sz="3800" dirty="0"/>
              <a:t>.</a:t>
            </a:r>
            <a:endParaRPr lang="zh-CN" altLang="en-US" sz="3800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1501" cy="377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3890778" y="1463332"/>
            <a:ext cx="5253222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/>
              <a:t>When does he </a:t>
            </a:r>
            <a:r>
              <a:rPr lang="en-US" altLang="zh-CN" sz="3800" i="1">
                <a:solidFill>
                  <a:srgbClr val="FF0000"/>
                </a:solidFill>
              </a:rPr>
              <a:t>play games</a:t>
            </a:r>
            <a:r>
              <a:rPr lang="en-US" altLang="zh-CN" sz="3800"/>
              <a:t>?</a:t>
            </a:r>
            <a:endParaRPr lang="zh-CN" altLang="en-US" sz="380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227621" y="4109424"/>
            <a:ext cx="6916379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/>
              <a:t>He plays games </a:t>
            </a:r>
            <a:r>
              <a:rPr lang="en-US" altLang="zh-CN" sz="3800">
                <a:solidFill>
                  <a:srgbClr val="FF0000"/>
                </a:solidFill>
              </a:rPr>
              <a:t>at four in the afternoon.</a:t>
            </a:r>
            <a:endParaRPr lang="zh-CN" altLang="en-US" sz="3800">
              <a:solidFill>
                <a:srgbClr val="FF0000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80"/>
            <a:ext cx="3613585" cy="387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4078933" y="1463332"/>
            <a:ext cx="5065067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/>
              <a:t>When does he </a:t>
            </a:r>
            <a:r>
              <a:rPr lang="en-US" altLang="zh-CN" sz="3800" i="1">
                <a:solidFill>
                  <a:srgbClr val="FF0000"/>
                </a:solidFill>
              </a:rPr>
              <a:t>go </a:t>
            </a:r>
          </a:p>
          <a:p>
            <a:r>
              <a:rPr lang="en-US" altLang="zh-CN" sz="3800" i="1">
                <a:solidFill>
                  <a:srgbClr val="FF0000"/>
                </a:solidFill>
              </a:rPr>
              <a:t>home</a:t>
            </a:r>
            <a:r>
              <a:rPr lang="en-US" altLang="zh-CN" sz="3800"/>
              <a:t>?</a:t>
            </a:r>
            <a:endParaRPr lang="zh-CN" altLang="en-US" sz="380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774034" y="4033822"/>
            <a:ext cx="710789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/>
              <a:t>He goes home </a:t>
            </a:r>
            <a:r>
              <a:rPr lang="en-US" altLang="zh-CN" sz="3800">
                <a:solidFill>
                  <a:srgbClr val="FF0000"/>
                </a:solidFill>
              </a:rPr>
              <a:t>at five in the afternoon</a:t>
            </a:r>
            <a:r>
              <a:rPr lang="en-US" altLang="zh-CN" sz="3800"/>
              <a:t>.</a:t>
            </a:r>
            <a:endParaRPr lang="zh-CN" altLang="en-US" sz="38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4895"/>
            <a:ext cx="3512788" cy="332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4193170" y="1463332"/>
            <a:ext cx="4950830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When does he </a:t>
            </a:r>
            <a:r>
              <a:rPr lang="en-US" altLang="zh-CN" sz="3800" i="1" dirty="0">
                <a:solidFill>
                  <a:srgbClr val="FF0000"/>
                </a:solidFill>
              </a:rPr>
              <a:t>go to bed</a:t>
            </a:r>
            <a:r>
              <a:rPr lang="en-US" altLang="zh-CN" sz="3800" dirty="0" smtClean="0"/>
              <a:t>? </a:t>
            </a:r>
            <a:endParaRPr lang="zh-CN" altLang="en-US" sz="3800" dirty="0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262901" y="4109425"/>
            <a:ext cx="6881099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/>
              <a:t>He goes to bed </a:t>
            </a:r>
            <a:r>
              <a:rPr lang="en-US" altLang="zh-CN" sz="3800">
                <a:solidFill>
                  <a:srgbClr val="FF0000"/>
                </a:solidFill>
              </a:rPr>
              <a:t>at ten at night</a:t>
            </a:r>
            <a:r>
              <a:rPr lang="en-US" altLang="zh-CN" sz="3800"/>
              <a:t>.</a:t>
            </a:r>
            <a:endParaRPr lang="zh-CN" altLang="en-US" sz="38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1"/>
            <a:ext cx="3994935" cy="37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18053" y="631703"/>
            <a:ext cx="7823555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800"/>
              <a:t>Let’s sing---</a:t>
            </a:r>
            <a:r>
              <a:rPr lang="en-US" altLang="zh-CN" sz="3800" b="1"/>
              <a:t>Are you sleeping</a:t>
            </a:r>
            <a:endParaRPr lang="zh-CN" altLang="en-US" sz="3400"/>
          </a:p>
        </p:txBody>
      </p:sp>
      <p:pic>
        <p:nvPicPr>
          <p:cNvPr id="4099" name="Picture 4" descr="C:\Users\Administrator\Desktop\素材\导入歌曲：Areyousleepin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230" y="1387729"/>
            <a:ext cx="6079761" cy="48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560" y="1608869"/>
            <a:ext cx="7773156" cy="30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4200" b="1" dirty="0">
                <a:ea typeface="宋体" panose="02010600030101010101" pitchFamily="2" charset="-122"/>
                <a:cs typeface="Arial" panose="020B0604020202020204" pitchFamily="34" charset="0"/>
              </a:rPr>
              <a:t>教学目标：</a:t>
            </a:r>
            <a:endParaRPr lang="en-US" altLang="zh-CN" sz="42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（一）能听、 说  、读、 写单词</a:t>
            </a:r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early, late</a:t>
            </a:r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（二）学习</a:t>
            </a:r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When does he…</a:t>
            </a:r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？句型及其回答</a:t>
            </a:r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He…</a:t>
            </a:r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523720" y="707306"/>
            <a:ext cx="7620280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3" action="ppaction://hlinkfile"/>
              </a:rPr>
              <a:t>Let’s learn more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Who get up early in the morning?</a:t>
            </a:r>
            <a:endParaRPr lang="zh-CN" altLang="en-US" sz="3400" dirty="0"/>
          </a:p>
        </p:txBody>
      </p:sp>
      <p:pic>
        <p:nvPicPr>
          <p:cNvPr id="6147" name="图片 5" descr="201308210207476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2838" y="2402484"/>
            <a:ext cx="6351913" cy="44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1642" y="0"/>
            <a:ext cx="3252394" cy="7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21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When does </a:t>
            </a:r>
            <a:r>
              <a:rPr lang="en-US" altLang="zh-CN" sz="3400" dirty="0" err="1"/>
              <a:t>Shanshan’s</a:t>
            </a:r>
            <a:r>
              <a:rPr lang="en-US" altLang="zh-CN" sz="3400" dirty="0"/>
              <a:t> mother go to bed?</a:t>
            </a:r>
            <a:endParaRPr lang="zh-CN" altLang="en-US" sz="3400" dirty="0"/>
          </a:p>
        </p:txBody>
      </p:sp>
      <p:pic>
        <p:nvPicPr>
          <p:cNvPr id="7171" name="图片 3" descr="201308210207522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1210" y="2370564"/>
            <a:ext cx="6125119" cy="413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 descr="2013082102074763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0089"/>
            <a:ext cx="8881927" cy="62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0" y="329292"/>
            <a:ext cx="2721528" cy="762747"/>
          </a:xfrm>
          <a:prstGeom prst="wedgeRoundRectCallout">
            <a:avLst>
              <a:gd name="adj1" fmla="val -5653"/>
              <a:gd name="adj2" fmla="val 1094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No. But my mother gets up very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early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0" y="4714245"/>
            <a:ext cx="2721528" cy="453616"/>
          </a:xfrm>
          <a:prstGeom prst="wedgeRoundRectCallout">
            <a:avLst>
              <a:gd name="adj1" fmla="val -2959"/>
              <a:gd name="adj2" fmla="val -12283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/>
                </a:solidFill>
                <a:cs typeface="Arial" panose="020B0604020202020204" pitchFamily="34" charset="0"/>
              </a:rPr>
              <a:t> She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gets up at six.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4495562" y="4941054"/>
            <a:ext cx="3252394" cy="453616"/>
          </a:xfrm>
          <a:prstGeom prst="wedgeRoundRectCallout">
            <a:avLst>
              <a:gd name="adj1" fmla="val -56831"/>
              <a:gd name="adj2" fmla="val -1115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When does she get up?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5253223" y="253690"/>
            <a:ext cx="2721528" cy="762747"/>
          </a:xfrm>
          <a:prstGeom prst="wedgeRoundRectCallout">
            <a:avLst>
              <a:gd name="adj1" fmla="val -43902"/>
              <a:gd name="adj2" fmla="val 1440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Do you get up early in  the morning?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3" name="句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4" y="326771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句1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48" y="48049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句2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9" y="556100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句3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54" y="501665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句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05" y="4789848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5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5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5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" descr="201308210207522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9373"/>
            <a:ext cx="9046563" cy="611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0" y="329292"/>
            <a:ext cx="2076425" cy="762747"/>
          </a:xfrm>
          <a:prstGeom prst="wedgeRoundRectCallout">
            <a:avLst>
              <a:gd name="adj1" fmla="val 32461"/>
              <a:gd name="adj2" fmla="val 13639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She goes to bed at twelve.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4495562" y="4941054"/>
            <a:ext cx="3479189" cy="453616"/>
          </a:xfrm>
          <a:prstGeom prst="wedgeRoundRectCallout">
            <a:avLst>
              <a:gd name="adj1" fmla="val -42496"/>
              <a:gd name="adj2" fmla="val -1600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Oh! She goes to bed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late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4875232" y="480497"/>
            <a:ext cx="2343539" cy="762747"/>
          </a:xfrm>
          <a:prstGeom prst="wedgeRoundRectCallout">
            <a:avLst>
              <a:gd name="adj1" fmla="val -43902"/>
              <a:gd name="adj2" fmla="val 1440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When does she go to bed?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68" y="70730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24" y="253690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48" y="501665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标注 3"/>
          <p:cNvSpPr>
            <a:spLocks noChangeArrowheads="1"/>
          </p:cNvSpPr>
          <p:nvPr/>
        </p:nvSpPr>
        <p:spPr bwMode="auto">
          <a:xfrm>
            <a:off x="4041974" y="404895"/>
            <a:ext cx="3554786" cy="648503"/>
          </a:xfrm>
          <a:prstGeom prst="wedgeRectCallout">
            <a:avLst>
              <a:gd name="adj1" fmla="val -25167"/>
              <a:gd name="adj2" fmla="val 10320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041974" y="404895"/>
            <a:ext cx="431076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b="1">
                <a:latin typeface="宋体" panose="02010600030101010101" pitchFamily="2" charset="-122"/>
                <a:ea typeface="宋体" panose="02010600030101010101" pitchFamily="2" charset="-122"/>
              </a:rPr>
              <a:t>谁能听到我说的？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61593" y="2143755"/>
            <a:ext cx="5782408" cy="18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Boys and girls, please look at my mouth, who can hear me?</a:t>
            </a:r>
            <a:endParaRPr lang="zh-CN" altLang="en-US" sz="3800" dirty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65743"/>
            <a:ext cx="3134798" cy="303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" y="0"/>
            <a:ext cx="9144000" cy="218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</a:rPr>
              <a:t>Let’s play</a:t>
            </a:r>
          </a:p>
          <a:p>
            <a:r>
              <a:rPr lang="zh-CN" altLang="en-US" sz="3400">
                <a:latin typeface="宋体" panose="02010600030101010101" pitchFamily="2" charset="-122"/>
                <a:ea typeface="宋体" panose="02010600030101010101" pitchFamily="2" charset="-122"/>
              </a:rPr>
              <a:t>六人一组，仿照例子，四位同学说句子，另两位同学模仿动作，看哪组同学表现得好！</a:t>
            </a:r>
            <a:endParaRPr lang="en-US" altLang="zh-CN" sz="3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838" y="1765743"/>
            <a:ext cx="7107894" cy="47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9df658034f85e01dbbb889b9cf5d728fbe032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356</Words>
  <Application>Microsoft Office PowerPoint</Application>
  <PresentationFormat>全屏显示(4:3)</PresentationFormat>
  <Paragraphs>50</Paragraphs>
  <Slides>17</Slides>
  <Notes>4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幼圆</vt:lpstr>
      <vt:lpstr>Arial</vt:lpstr>
      <vt:lpstr>Calibri</vt:lpstr>
      <vt:lpstr>Comic Sans MS</vt:lpstr>
      <vt:lpstr>Wingdings 2</vt:lpstr>
      <vt:lpstr>WWW.2PPT.COM
</vt:lpstr>
      <vt:lpstr>陕旅版四年级上册   Unit4 When Do You Have Classes?  第3课时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010D808ED38648139972F0A26E0FEC43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