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67" r:id="rId4"/>
    <p:sldId id="268" r:id="rId5"/>
    <p:sldId id="270" r:id="rId6"/>
    <p:sldId id="258" r:id="rId7"/>
    <p:sldId id="275" r:id="rId8"/>
    <p:sldId id="276" r:id="rId9"/>
    <p:sldId id="260" r:id="rId10"/>
    <p:sldId id="264" r:id="rId11"/>
    <p:sldId id="271" r:id="rId12"/>
    <p:sldId id="286" r:id="rId13"/>
    <p:sldId id="272" r:id="rId14"/>
    <p:sldId id="288" r:id="rId15"/>
    <p:sldId id="284" r:id="rId16"/>
    <p:sldId id="287" r:id="rId17"/>
    <p:sldId id="289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581" autoAdjust="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4EA4-E159-4A54-B2BC-75FC21A5AE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7C885-9D54-4662-9B30-FBC5D1C658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885-9D54-4662-9B30-FBC5D1C658D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C080C-EC1C-45E9-AFA9-F18E58495F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55961-A1B0-487A-B3F5-A5020CB697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23ACA-DAD9-48ED-9BC6-5731F21E10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2171C-A692-4D33-9DD9-8FA5254C6E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F0D68-17B2-4F16-95F8-E3D02118EE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E3D27-B334-42BB-937A-E06BEC477A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8E77C-9AD0-4D3B-BFC1-10B988A0C7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190A1-6713-4270-9F2F-9C55DBA5C1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5BC3A-A361-4808-8CD5-B3AB9A73D1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B5C31-F3E4-4F99-89B7-9240DE62DE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400">
                <a:latin typeface="+mn-lt"/>
              </a:defRPr>
            </a:lvl1pPr>
          </a:lstStyle>
          <a:p>
            <a:fld id="{B5B4D009-813B-4A6E-9E45-208A70595AE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234888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4400" b="1" spc="-150" dirty="0" smtClean="0"/>
              <a:t>My </a:t>
            </a:r>
            <a:r>
              <a:rPr lang="en-US" altLang="zh-CN" sz="4400" b="1" spc="-150" dirty="0"/>
              <a:t>mother’s cleaning our house </a:t>
            </a:r>
            <a:r>
              <a:rPr lang="en-US" altLang="zh-CN" sz="4400" b="1" spc="-150" dirty="0" smtClean="0"/>
              <a:t>and </a:t>
            </a:r>
            <a:r>
              <a:rPr lang="en-US" altLang="zh-CN" sz="4400" b="1" spc="-150" dirty="0"/>
              <a:t>sweeping away bad luck</a:t>
            </a:r>
            <a:r>
              <a:rPr lang="en-US" altLang="zh-CN" sz="4400" b="1" spc="-150" dirty="0" smtClean="0"/>
              <a:t>.</a:t>
            </a:r>
            <a:endParaRPr lang="en-US" altLang="zh-CN" sz="4400" b="1" spc="-150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1358" y="120203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4400" b="1" dirty="0">
                <a:solidFill>
                  <a:schemeClr val="tx2"/>
                </a:solidFill>
              </a:rPr>
              <a:t>Module </a:t>
            </a:r>
            <a:r>
              <a:rPr lang="en-US" altLang="zh-CN" sz="4400" b="1" dirty="0" smtClean="0">
                <a:solidFill>
                  <a:schemeClr val="tx2"/>
                </a:solidFill>
              </a:rPr>
              <a:t>10  </a:t>
            </a:r>
            <a:r>
              <a:rPr lang="en-US" altLang="zh-CN" sz="4400" b="1" dirty="0" smtClean="0"/>
              <a:t>Unit 2 </a:t>
            </a:r>
            <a:endParaRPr lang="en-US" altLang="zh-CN" sz="4400" b="1" dirty="0"/>
          </a:p>
        </p:txBody>
      </p:sp>
      <p:sp>
        <p:nvSpPr>
          <p:cNvPr id="7" name="矩形 6"/>
          <p:cNvSpPr/>
          <p:nvPr/>
        </p:nvSpPr>
        <p:spPr>
          <a:xfrm>
            <a:off x="2677227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50925" y="174466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3200" b="1">
              <a:solidFill>
                <a:srgbClr val="FF0066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84325" y="212566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3200" b="1">
              <a:solidFill>
                <a:srgbClr val="FF0066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8280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/>
              <a:t>Before </a:t>
            </a:r>
            <a:r>
              <a:rPr lang="en-US" altLang="zh-CN" sz="4000" b="1" dirty="0">
                <a:solidFill>
                  <a:srgbClr val="FF0066"/>
                </a:solidFill>
              </a:rPr>
              <a:t>the Spring Festival, </a:t>
            </a:r>
            <a:r>
              <a:rPr lang="en-US" altLang="zh-CN" sz="4000" b="1" dirty="0"/>
              <a:t>what do</a:t>
            </a:r>
          </a:p>
          <a:p>
            <a:r>
              <a:rPr lang="en-US" altLang="zh-CN" sz="4000" b="1" dirty="0"/>
              <a:t> people do first</a:t>
            </a:r>
            <a:r>
              <a:rPr lang="en-US" altLang="zh-CN" sz="3200" b="1" dirty="0" smtClean="0"/>
              <a:t>?</a:t>
            </a:r>
            <a:endParaRPr lang="en-US" altLang="zh-CN" sz="3200" b="1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2533650"/>
            <a:ext cx="86407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  <a:r>
              <a:rPr lang="en-US" altLang="zh-CN" sz="4000" b="1" dirty="0">
                <a:solidFill>
                  <a:srgbClr val="000000"/>
                </a:solidFill>
              </a:rPr>
              <a:t>clean houses and sweep away bad luck</a:t>
            </a:r>
          </a:p>
          <a:p>
            <a:r>
              <a:rPr lang="en-US" altLang="zh-CN" sz="4000" b="1" dirty="0">
                <a:solidFill>
                  <a:srgbClr val="000000"/>
                </a:solidFill>
              </a:rPr>
              <a:t> buy a lot of things </a:t>
            </a:r>
          </a:p>
          <a:p>
            <a:r>
              <a:rPr lang="en-US" altLang="zh-CN" sz="4000" b="1" dirty="0">
                <a:solidFill>
                  <a:srgbClr val="000000"/>
                </a:solidFill>
              </a:rPr>
              <a:t> have a haircut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782638"/>
            <a:ext cx="725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41325" y="935038"/>
            <a:ext cx="8702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On </a:t>
            </a:r>
            <a:r>
              <a:rPr lang="en-US" altLang="zh-CN" sz="3600" b="1" dirty="0">
                <a:solidFill>
                  <a:srgbClr val="FF0066"/>
                </a:solidFill>
              </a:rPr>
              <a:t>the evening before Spring Festival</a:t>
            </a:r>
            <a:r>
              <a:rPr lang="en-US" altLang="zh-CN" sz="3600" b="1" dirty="0"/>
              <a:t> , what do people often do 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750" y="2349500"/>
            <a:ext cx="8353425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      </a:t>
            </a:r>
            <a:r>
              <a:rPr lang="en-US" altLang="zh-CN" sz="3600" b="1" dirty="0"/>
              <a:t>put on new clothes</a:t>
            </a:r>
          </a:p>
          <a:p>
            <a:r>
              <a:rPr lang="en-US" altLang="zh-CN" sz="3600" b="1" dirty="0"/>
              <a:t>      get lucky money</a:t>
            </a:r>
          </a:p>
          <a:p>
            <a:r>
              <a:rPr lang="en-US" altLang="zh-CN" sz="3600" b="1" dirty="0"/>
              <a:t>      have a </a:t>
            </a:r>
            <a:r>
              <a:rPr lang="en-US" altLang="zh-CN" sz="3200" b="1" dirty="0"/>
              <a:t>traditional family dinner together</a:t>
            </a:r>
          </a:p>
          <a:p>
            <a:r>
              <a:rPr lang="en-US" altLang="zh-CN" sz="3600" b="1" dirty="0"/>
              <a:t>      eat </a:t>
            </a:r>
            <a:r>
              <a:rPr lang="en-US" altLang="zh-CN" sz="3600" b="1" dirty="0" err="1"/>
              <a:t>jiaozi</a:t>
            </a:r>
            <a:r>
              <a:rPr lang="en-US" altLang="zh-CN" sz="3600" b="1" dirty="0"/>
              <a:t> / dumplings</a:t>
            </a:r>
          </a:p>
          <a:p>
            <a:r>
              <a:rPr lang="en-US" altLang="zh-CN" sz="3600" b="1" dirty="0"/>
              <a:t>      watch TV</a:t>
            </a:r>
          </a:p>
          <a:p>
            <a:r>
              <a:rPr lang="en-US" altLang="zh-CN" sz="3600" b="1" dirty="0"/>
              <a:t>      set off fireworks</a:t>
            </a:r>
          </a:p>
          <a:p>
            <a:endParaRPr lang="en-US" altLang="zh-CN" sz="3600" b="1" dirty="0"/>
          </a:p>
          <a:p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en-US" altLang="zh-CN" sz="4000" dirty="0"/>
              <a:t>What do people do </a:t>
            </a:r>
            <a:r>
              <a:rPr lang="en-US" altLang="zh-CN" sz="4000" dirty="0">
                <a:solidFill>
                  <a:srgbClr val="FF0066"/>
                </a:solidFill>
              </a:rPr>
              <a:t>during Spring Festival</a:t>
            </a:r>
            <a:r>
              <a:rPr lang="en-US" altLang="zh-CN" sz="4000" dirty="0"/>
              <a:t>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8229600" cy="1828800"/>
          </a:xfrm>
        </p:spPr>
        <p:txBody>
          <a:bodyPr/>
          <a:lstStyle/>
          <a:p>
            <a:r>
              <a:rPr lang="en-US" altLang="zh-CN" b="1" dirty="0">
                <a:solidFill>
                  <a:srgbClr val="180800"/>
                </a:solidFill>
              </a:rPr>
              <a:t>visit family and friends</a:t>
            </a:r>
          </a:p>
          <a:p>
            <a:r>
              <a:rPr lang="en-US" altLang="zh-CN" b="1" dirty="0"/>
              <a:t>get lucky money</a:t>
            </a:r>
          </a:p>
          <a:p>
            <a:r>
              <a:rPr lang="en-US" altLang="zh-CN" b="1" dirty="0"/>
              <a:t>wear new clothes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20241" y="1844824"/>
            <a:ext cx="8077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 smtClean="0"/>
              <a:t>Spring </a:t>
            </a:r>
            <a:r>
              <a:rPr lang="en-US" altLang="zh-CN" sz="4000" b="1" dirty="0"/>
              <a:t>Festival is our traditional</a:t>
            </a:r>
            <a:r>
              <a:rPr lang="zh-CN" altLang="en-US" sz="4000" b="1" dirty="0"/>
              <a:t>（传统的） </a:t>
            </a:r>
            <a:r>
              <a:rPr lang="en-US" altLang="zh-CN" sz="4000" b="1" dirty="0"/>
              <a:t>festival. It often begins in January or February. Before the Spring Festival, we…. On the Eve of the Spring Festival, we….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07704" y="525041"/>
            <a:ext cx="5502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 b="1" dirty="0"/>
              <a:t>Spring Festival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altLang="zh-CN" dirty="0"/>
              <a:t>Spring Festival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316913" cy="5329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        </a:t>
            </a:r>
            <a:r>
              <a:rPr lang="en-US" altLang="zh-CN" sz="2800" dirty="0">
                <a:solidFill>
                  <a:srgbClr val="FF0066"/>
                </a:solidFill>
              </a:rPr>
              <a:t>Spring Festival</a:t>
            </a:r>
            <a:r>
              <a:rPr lang="en-US" altLang="zh-CN" sz="2800" dirty="0"/>
              <a:t> is the most important 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festival in China . </a:t>
            </a:r>
            <a:r>
              <a:rPr lang="en-US" altLang="zh-CN" sz="2800" dirty="0">
                <a:solidFill>
                  <a:srgbClr val="FF0066"/>
                </a:solidFill>
              </a:rPr>
              <a:t>On the evening before 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solidFill>
                  <a:srgbClr val="FF0066"/>
                </a:solidFill>
              </a:rPr>
              <a:t>Spring Festival</a:t>
            </a:r>
            <a:r>
              <a:rPr lang="en-US" altLang="zh-CN" sz="2800" dirty="0"/>
              <a:t> ,families get together and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 have a big meal .In many places people 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like eating </a:t>
            </a:r>
            <a:r>
              <a:rPr lang="en-US" altLang="zh-CN" sz="2800" dirty="0" err="1"/>
              <a:t>jiaozi</a:t>
            </a:r>
            <a:r>
              <a:rPr lang="en-US" altLang="zh-CN" sz="2800" dirty="0"/>
              <a:t> and setting off </a:t>
            </a:r>
            <a:r>
              <a:rPr lang="en-US" altLang="zh-CN" sz="2800" i="1" dirty="0"/>
              <a:t>firecrackers</a:t>
            </a:r>
            <a:r>
              <a:rPr lang="en-US" altLang="zh-CN" sz="2800" dirty="0"/>
              <a:t> .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Dumplings are the most traditional food .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Children like it very much because they can have delicious food and wear new clothes .They can also get some money from their parents. The money means good luck . People visit families and friends .People enjoy </a:t>
            </a:r>
            <a:r>
              <a:rPr lang="en-US" altLang="zh-CN" sz="2800" dirty="0">
                <a:solidFill>
                  <a:srgbClr val="FF0066"/>
                </a:solidFill>
              </a:rPr>
              <a:t>Spring Festival</a:t>
            </a:r>
            <a:r>
              <a:rPr lang="en-US" altLang="zh-CN" sz="2800" dirty="0"/>
              <a:t> because they can have a good rest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763000" cy="611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现在进行时</a:t>
            </a:r>
            <a:r>
              <a:rPr kumimoji="0" lang="zh-CN" altLang="en-US" sz="2800" dirty="0">
                <a:latin typeface="Arial" panose="020B0604020202020204" pitchFamily="34" charset="0"/>
              </a:rPr>
              <a:t>与</a:t>
            </a:r>
            <a:r>
              <a:rPr kumimoji="0"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一般现在时</a:t>
            </a:r>
            <a:r>
              <a:rPr kumimoji="0" lang="zh-CN" altLang="en-US" sz="2800" dirty="0">
                <a:latin typeface="Arial" panose="020B0604020202020204" pitchFamily="34" charset="0"/>
              </a:rPr>
              <a:t>的用法区别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</a:rPr>
              <a:t>一．基本用法不同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</a:rPr>
              <a:t>　１．</a:t>
            </a:r>
            <a:r>
              <a:rPr kumimoji="0" lang="zh-CN" altLang="en-US" sz="2000" b="1" dirty="0">
                <a:solidFill>
                  <a:srgbClr val="FF0066"/>
                </a:solidFill>
                <a:latin typeface="Arial" panose="020B0604020202020204" pitchFamily="34" charset="0"/>
              </a:rPr>
              <a:t>一般现在时用来表示习惯性的动作或状态．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</a:rPr>
              <a:t>如：</a:t>
            </a:r>
            <a:r>
              <a:rPr kumimoji="0" lang="en-US" altLang="zh-CN" sz="2000" b="1" dirty="0">
                <a:latin typeface="Arial" panose="020B0604020202020204" pitchFamily="34" charset="0"/>
              </a:rPr>
              <a:t>She goes to school by bike every day.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zh-CN" sz="2000" b="1" dirty="0">
                <a:latin typeface="Arial" panose="020B0604020202020204" pitchFamily="34" charset="0"/>
              </a:rPr>
              <a:t>    2. </a:t>
            </a:r>
            <a:r>
              <a:rPr kumimoji="0" lang="zh-CN" altLang="en-US" sz="2000" b="1" dirty="0">
                <a:solidFill>
                  <a:srgbClr val="FF0066"/>
                </a:solidFill>
                <a:latin typeface="Arial" panose="020B0604020202020204" pitchFamily="34" charset="0"/>
              </a:rPr>
              <a:t>现在进行时用来表示现在（说话的瞬间）正在发生或进行的动作或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solidFill>
                  <a:srgbClr val="FF0066"/>
                </a:solidFill>
                <a:latin typeface="Arial" panose="020B0604020202020204" pitchFamily="34" charset="0"/>
              </a:rPr>
              <a:t>       用来表示现阶段正在进行或发的动作．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</a:rPr>
              <a:t>如：</a:t>
            </a:r>
            <a:r>
              <a:rPr kumimoji="0" lang="en-US" altLang="zh-CN" sz="2000" b="1" dirty="0">
                <a:latin typeface="Arial" panose="020B0604020202020204" pitchFamily="34" charset="0"/>
              </a:rPr>
              <a:t>Look! She is reading under the tree.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</a:rPr>
              <a:t>二．谓语动词的形式不同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</a:rPr>
              <a:t>　</a:t>
            </a:r>
            <a:r>
              <a:rPr kumimoji="0" lang="en-US" altLang="zh-CN" sz="2000" b="1" dirty="0">
                <a:latin typeface="Arial" panose="020B0604020202020204" pitchFamily="34" charset="0"/>
              </a:rPr>
              <a:t>1. </a:t>
            </a:r>
            <a:r>
              <a:rPr kumimoji="0" lang="zh-CN" altLang="en-US" sz="2000" b="1" dirty="0">
                <a:latin typeface="Arial" panose="020B0604020202020204" pitchFamily="34" charset="0"/>
              </a:rPr>
              <a:t>一般现在时的动词</a:t>
            </a: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（１）</a:t>
            </a:r>
            <a:r>
              <a:rPr kumimoji="0" lang="en-US" altLang="zh-CN" sz="2000" b="1" dirty="0">
                <a:latin typeface="Arial" panose="020B0604020202020204" pitchFamily="34" charset="0"/>
                <a:sym typeface="Wingdings" panose="05000000000000000000" pitchFamily="2" charset="2"/>
              </a:rPr>
              <a:t>be</a:t>
            </a: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动词用</a:t>
            </a: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is/am /are</a:t>
            </a: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三种形式．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                                     （２）实义动词用</a:t>
            </a:r>
            <a:r>
              <a:rPr kumimoji="0" lang="zh-CN" altLang="en-US" sz="2000" b="1" dirty="0">
                <a:solidFill>
                  <a:srgbClr val="FF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动词原形</a:t>
            </a: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或</a:t>
            </a:r>
            <a:r>
              <a:rPr kumimoji="0" lang="zh-CN" altLang="en-US" sz="2000" b="1" dirty="0">
                <a:solidFill>
                  <a:srgbClr val="FF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单三</a:t>
            </a: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s/</a:t>
            </a:r>
            <a:r>
              <a:rPr kumimoji="0" lang="en-US" altLang="zh-CN" sz="2000" b="1" dirty="0" err="1">
                <a:solidFill>
                  <a:srgbClr val="FF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es</a:t>
            </a: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形式．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kumimoji="0" lang="en-US" altLang="zh-CN" sz="2000" b="1" dirty="0">
                <a:latin typeface="Arial" panose="020B0604020202020204" pitchFamily="34" charset="0"/>
                <a:sym typeface="Wingdings" panose="05000000000000000000" pitchFamily="2" charset="2"/>
              </a:rPr>
              <a:t>2. </a:t>
            </a:r>
            <a:r>
              <a:rPr kumimoji="0" lang="zh-CN" altLang="en-US" sz="2000" b="1" dirty="0">
                <a:latin typeface="Arial" panose="020B0604020202020204" pitchFamily="34" charset="0"/>
              </a:rPr>
              <a:t>现在进行时的动词    </a:t>
            </a: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</a:rPr>
              <a:t>be + v-</a:t>
            </a:r>
            <a:r>
              <a:rPr kumimoji="0" lang="en-US" altLang="zh-CN" sz="2000" b="1" dirty="0" err="1">
                <a:solidFill>
                  <a:srgbClr val="FF0066"/>
                </a:solidFill>
                <a:latin typeface="Arial" panose="020B0604020202020204" pitchFamily="34" charset="0"/>
              </a:rPr>
              <a:t>ing</a:t>
            </a:r>
            <a:endParaRPr kumimoji="0" lang="en-US" altLang="zh-CN" sz="2000" b="1" dirty="0">
              <a:solidFill>
                <a:srgbClr val="FF0066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三．时间状不同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zh-CN" sz="2000" b="1" dirty="0">
                <a:latin typeface="Arial" panose="020B0604020202020204" pitchFamily="34" charset="0"/>
                <a:sym typeface="Wingdings" panose="05000000000000000000" pitchFamily="2" charset="2"/>
              </a:rPr>
              <a:t>1. </a:t>
            </a:r>
            <a:r>
              <a:rPr kumimoji="0" lang="zh-CN" altLang="en-US" sz="2000" b="1" dirty="0">
                <a:latin typeface="Arial" panose="020B0604020202020204" pitchFamily="34" charset="0"/>
              </a:rPr>
              <a:t>一般现在时常与</a:t>
            </a: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</a:rPr>
              <a:t>often, sometimes, always, usually</a:t>
            </a:r>
            <a:r>
              <a:rPr kumimoji="0" lang="zh-CN" altLang="en-US" sz="2000" b="1" dirty="0">
                <a:solidFill>
                  <a:srgbClr val="FF0066"/>
                </a:solidFill>
                <a:latin typeface="Arial" panose="020B0604020202020204" pitchFamily="34" charset="0"/>
              </a:rPr>
              <a:t>等频度副词连用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zh-CN" altLang="en-US" sz="2000" b="1" dirty="0">
                <a:solidFill>
                  <a:srgbClr val="FF0066"/>
                </a:solidFill>
                <a:latin typeface="Arial" panose="020B0604020202020204" pitchFamily="34" charset="0"/>
              </a:rPr>
              <a:t>还与</a:t>
            </a: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</a:rPr>
              <a:t>every morning/day/week…on Wednesday, in the morning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</a:rPr>
              <a:t>/afternoon/evening</a:t>
            </a:r>
            <a:r>
              <a:rPr kumimoji="0" lang="zh-CN" altLang="en-US" sz="2000" b="1" dirty="0">
                <a:latin typeface="Arial" panose="020B0604020202020204" pitchFamily="34" charset="0"/>
              </a:rPr>
              <a:t>等时间状语连用．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zh-CN" sz="2000" b="1" dirty="0">
                <a:latin typeface="Arial" panose="020B0604020202020204" pitchFamily="34" charset="0"/>
              </a:rPr>
              <a:t>2. </a:t>
            </a:r>
            <a:r>
              <a:rPr kumimoji="0" lang="zh-CN" altLang="en-US" sz="2000" b="1" dirty="0">
                <a:latin typeface="Arial" panose="020B0604020202020204" pitchFamily="34" charset="0"/>
              </a:rPr>
              <a:t>与</a:t>
            </a: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</a:rPr>
              <a:t>now, at the moment, these days, these weeks</a:t>
            </a:r>
            <a:r>
              <a:rPr kumimoji="0" lang="zh-CN" altLang="en-US" sz="2000" b="1" dirty="0">
                <a:latin typeface="Arial" panose="020B0604020202020204" pitchFamily="34" charset="0"/>
              </a:rPr>
              <a:t>等时间状语连用，句首有</a:t>
            </a:r>
            <a:r>
              <a:rPr kumimoji="0" lang="en-US" altLang="zh-CN" sz="2000" b="1" dirty="0">
                <a:solidFill>
                  <a:srgbClr val="FF0066"/>
                </a:solidFill>
                <a:latin typeface="Arial" panose="020B0604020202020204" pitchFamily="34" charset="0"/>
              </a:rPr>
              <a:t>Look!/Listen!</a:t>
            </a:r>
            <a:r>
              <a:rPr kumimoji="0" lang="zh-CN" altLang="en-US" sz="2000" b="1" dirty="0">
                <a:latin typeface="Arial" panose="020B0604020202020204" pitchFamily="34" charset="0"/>
              </a:rPr>
              <a:t>等提示语时，后面句子中的动词一般用现在进行时．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zh-CN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填空：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484313"/>
            <a:ext cx="815340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1. My father always __________(</a:t>
            </a:r>
            <a:r>
              <a:rPr lang="en-US" altLang="zh-CN" sz="2400" dirty="0">
                <a:solidFill>
                  <a:srgbClr val="FF0066"/>
                </a:solidFill>
              </a:rPr>
              <a:t>come</a:t>
            </a:r>
            <a:r>
              <a:rPr lang="en-US" altLang="zh-CN" sz="2400" dirty="0"/>
              <a:t>) back from work very late.</a:t>
            </a:r>
          </a:p>
          <a:p>
            <a:pPr>
              <a:lnSpc>
                <a:spcPct val="80000"/>
              </a:lnSpc>
            </a:pPr>
            <a:r>
              <a:rPr lang="en-US" altLang="zh-CN" sz="2400" dirty="0"/>
              <a:t>2. The teacher is busy. He __________ (</a:t>
            </a:r>
            <a:r>
              <a:rPr lang="en-US" altLang="zh-CN" sz="2400" dirty="0">
                <a:solidFill>
                  <a:srgbClr val="FF0066"/>
                </a:solidFill>
              </a:rPr>
              <a:t>sleep</a:t>
            </a:r>
            <a:r>
              <a:rPr lang="en-US" altLang="zh-CN" sz="2400" dirty="0"/>
              <a:t>) six hours a day.</a:t>
            </a:r>
          </a:p>
          <a:p>
            <a:pPr>
              <a:lnSpc>
                <a:spcPct val="80000"/>
              </a:lnSpc>
            </a:pPr>
            <a:r>
              <a:rPr lang="en-US" altLang="zh-CN" sz="2400" dirty="0"/>
              <a:t>3. Listen! Joan __________(</a:t>
            </a:r>
            <a:r>
              <a:rPr lang="en-US" altLang="zh-CN" sz="2400" dirty="0">
                <a:solidFill>
                  <a:srgbClr val="FF0066"/>
                </a:solidFill>
              </a:rPr>
              <a:t>sing</a:t>
            </a:r>
            <a:r>
              <a:rPr lang="en-US" altLang="zh-CN" sz="2400" dirty="0"/>
              <a:t>) in the classroom. She often __________ (</a:t>
            </a:r>
            <a:r>
              <a:rPr lang="en-US" altLang="zh-CN" sz="2400" dirty="0">
                <a:solidFill>
                  <a:srgbClr val="FF0066"/>
                </a:solidFill>
              </a:rPr>
              <a:t>sing</a:t>
            </a:r>
            <a:r>
              <a:rPr lang="en-US" altLang="zh-CN" sz="2400" dirty="0"/>
              <a:t>) there.</a:t>
            </a:r>
          </a:p>
          <a:p>
            <a:pPr>
              <a:lnSpc>
                <a:spcPct val="80000"/>
              </a:lnSpc>
            </a:pPr>
            <a:r>
              <a:rPr lang="en-US" altLang="zh-CN" sz="2400" dirty="0"/>
              <a:t>4. __________ your brother __________(</a:t>
            </a:r>
            <a:r>
              <a:rPr lang="en-US" altLang="zh-CN" sz="2400" dirty="0">
                <a:solidFill>
                  <a:srgbClr val="FF0066"/>
                </a:solidFill>
              </a:rPr>
              <a:t>know</a:t>
            </a:r>
            <a:r>
              <a:rPr lang="en-US" altLang="zh-CN" sz="2400" dirty="0"/>
              <a:t>) Japanese?</a:t>
            </a:r>
          </a:p>
          <a:p>
            <a:pPr>
              <a:lnSpc>
                <a:spcPct val="80000"/>
              </a:lnSpc>
            </a:pPr>
            <a:r>
              <a:rPr lang="en-US" altLang="zh-CN" sz="2400" dirty="0"/>
              <a:t>5. Where __________ you __________ (</a:t>
            </a:r>
            <a:r>
              <a:rPr lang="en-US" altLang="zh-CN" sz="2400" dirty="0">
                <a:solidFill>
                  <a:srgbClr val="FF0066"/>
                </a:solidFill>
              </a:rPr>
              <a:t>have</a:t>
            </a:r>
            <a:r>
              <a:rPr lang="en-US" altLang="zh-CN" sz="2400" dirty="0"/>
              <a:t>) lunch every day?</a:t>
            </a:r>
          </a:p>
          <a:p>
            <a:pPr>
              <a:lnSpc>
                <a:spcPct val="80000"/>
              </a:lnSpc>
            </a:pPr>
            <a:r>
              <a:rPr lang="en-US" altLang="zh-CN" sz="2400" dirty="0"/>
              <a:t>6. The girl __________(</a:t>
            </a:r>
            <a:r>
              <a:rPr lang="en-US" altLang="zh-CN" sz="2400" dirty="0">
                <a:solidFill>
                  <a:srgbClr val="FF0066"/>
                </a:solidFill>
              </a:rPr>
              <a:t>like</a:t>
            </a:r>
            <a:r>
              <a:rPr lang="en-US" altLang="zh-CN" sz="2400" dirty="0"/>
              <a:t>) wearing a skirt. Look! She __________(</a:t>
            </a:r>
            <a:r>
              <a:rPr lang="en-US" altLang="zh-CN" sz="2400" dirty="0">
                <a:solidFill>
                  <a:srgbClr val="FF0066"/>
                </a:solidFill>
              </a:rPr>
              <a:t>wear</a:t>
            </a:r>
            <a:r>
              <a:rPr lang="en-US" altLang="zh-CN" sz="2400" dirty="0">
                <a:solidFill>
                  <a:srgbClr val="000000"/>
                </a:solidFill>
              </a:rPr>
              <a:t>)</a:t>
            </a:r>
            <a:r>
              <a:rPr lang="en-US" altLang="zh-CN" sz="2400" dirty="0"/>
              <a:t> a red skirt today.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图片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5375275"/>
            <a:ext cx="151288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0325" y="241300"/>
            <a:ext cx="9097963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ahoma" panose="020B0604030504040204" pitchFamily="34" charset="0"/>
              </a:rPr>
              <a:t>1. She ____ meals for us everyday.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  A. cook      B. cooks         C. cooking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2. She often ____ her sister with English.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  A. help     B. helps         C. helping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3. Tom is getting ready ____ the party.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 A. for         B. at           C. of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4. A fire _____ in that village.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A. happen   B. is happening   C. happening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5. ___ he sweeping the floor?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 A. Is          B. Does        C. Can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            6. - ____they do their homework ?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                - Yes, they do.</a:t>
            </a:r>
          </a:p>
          <a:p>
            <a:r>
              <a:rPr lang="en-US" altLang="zh-CN" sz="3200" b="1" dirty="0">
                <a:latin typeface="Tahoma" panose="020B0604030504040204" pitchFamily="34" charset="0"/>
              </a:rPr>
              <a:t>                     A. Do        B. Are    C. Can</a:t>
            </a:r>
          </a:p>
        </p:txBody>
      </p:sp>
      <p:pic>
        <p:nvPicPr>
          <p:cNvPr id="17413" name="Picture 5" descr="00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0838" y="8366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00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17732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00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" y="27813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00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7639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00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" y="472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00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913" y="61658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36725" y="2230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14339" name="Picture 3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94325" y="1544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14341" name="Picture 5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0"/>
            <a:ext cx="4495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22325" y="4592638"/>
            <a:ext cx="3216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New Year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813425" y="4716463"/>
            <a:ext cx="3025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Spring Festival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812925" y="2382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15363" name="Picture 3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196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13325" y="2382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15365" name="Picture 5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4648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93725" y="4745038"/>
            <a:ext cx="3444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May Day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94325" y="4724400"/>
            <a:ext cx="3140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Children’s Day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27125" y="3373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16387" name="Picture 3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4495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860925" y="131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89525" y="1925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32325" y="1773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16392" name="Picture 8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0"/>
            <a:ext cx="43434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03325" y="4821238"/>
            <a:ext cx="3216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Teachers’ Day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432425" y="4945063"/>
            <a:ext cx="3711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National Day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026"/>
          <p:cNvSpPr txBox="1">
            <a:spLocks noChangeArrowheads="1"/>
          </p:cNvSpPr>
          <p:nvPr/>
        </p:nvSpPr>
        <p:spPr bwMode="auto">
          <a:xfrm>
            <a:off x="1736725" y="2535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8435" name="Text Box 1027"/>
          <p:cNvSpPr txBox="1">
            <a:spLocks noChangeArrowheads="1"/>
          </p:cNvSpPr>
          <p:nvPr/>
        </p:nvSpPr>
        <p:spPr bwMode="auto">
          <a:xfrm>
            <a:off x="1355725" y="2382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18436" name="Picture 1028" descr="04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0456" y="678151"/>
            <a:ext cx="3635375" cy="575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1029"/>
          <p:cNvSpPr txBox="1">
            <a:spLocks noChangeArrowheads="1"/>
          </p:cNvSpPr>
          <p:nvPr/>
        </p:nvSpPr>
        <p:spPr bwMode="auto">
          <a:xfrm>
            <a:off x="746125" y="2611438"/>
            <a:ext cx="367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Christmas Day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08125" y="2078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pic>
        <p:nvPicPr>
          <p:cNvPr id="4099" name="Picture 3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52738"/>
            <a:ext cx="7010400" cy="312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90800" y="304800"/>
            <a:ext cx="39131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chemeClr val="tx2"/>
                </a:solidFill>
              </a:rPr>
              <a:t>Warming up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11255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3200" b="1" dirty="0"/>
              <a:t>Discuss: what do you do during Spring Festival</a:t>
            </a:r>
            <a:r>
              <a:rPr lang="en-US" altLang="zh-CN" sz="3200" b="1" dirty="0" smtClean="0"/>
              <a:t>?</a:t>
            </a:r>
            <a:endParaRPr lang="en-US" altLang="zh-CN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u=3594215587,551455104&amp;gp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17811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5" name="Picture 3" descr="u=27754214,758092251&amp;gp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609600"/>
            <a:ext cx="2552700" cy="167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2397Ecdnm1G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7620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u=1702137126,2548432183&amp;gp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886200"/>
            <a:ext cx="2362200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81000" y="32004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1800" b="1" dirty="0">
                <a:solidFill>
                  <a:srgbClr val="180800"/>
                </a:solidFill>
                <a:latin typeface="Arial" panose="020B0604020202020204" pitchFamily="34" charset="0"/>
              </a:rPr>
              <a:t> buy new clothes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132138" y="2924175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1800" b="1" dirty="0">
                <a:latin typeface="Arial" panose="020B0604020202020204" pitchFamily="34" charset="0"/>
              </a:rPr>
              <a:t> </a:t>
            </a:r>
            <a:r>
              <a:rPr kumimoji="0" lang="en-US" altLang="zh-CN" sz="1800" b="1" dirty="0">
                <a:solidFill>
                  <a:srgbClr val="180800"/>
                </a:solidFill>
                <a:latin typeface="Arial" panose="020B0604020202020204" pitchFamily="34" charset="0"/>
              </a:rPr>
              <a:t>get </a:t>
            </a:r>
            <a:r>
              <a:rPr kumimoji="0" lang="en-US" altLang="zh-CN" sz="1800" b="1" dirty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kumimoji="0" lang="en-US" altLang="zh-CN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hongbao</a:t>
            </a:r>
            <a:r>
              <a:rPr kumimoji="0" lang="en-US" altLang="zh-CN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kumimoji="0" lang="en-US" altLang="zh-CN" sz="1800" b="1" dirty="0">
                <a:solidFill>
                  <a:srgbClr val="000000"/>
                </a:solidFill>
                <a:latin typeface="Arial" panose="020B0604020202020204" pitchFamily="34" charset="0"/>
              </a:rPr>
              <a:t>called </a:t>
            </a:r>
            <a:r>
              <a:rPr kumimoji="0" lang="en-US" altLang="zh-CN" sz="1800" b="1" dirty="0">
                <a:solidFill>
                  <a:srgbClr val="180800"/>
                </a:solidFill>
                <a:latin typeface="Arial" panose="020B0604020202020204" pitchFamily="34" charset="0"/>
              </a:rPr>
              <a:t>lucky money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96000" y="31242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 sz="1800" b="1" dirty="0">
                <a:solidFill>
                  <a:srgbClr val="000000"/>
                </a:solidFill>
                <a:latin typeface="Arial" panose="020B0604020202020204" pitchFamily="34" charset="0"/>
              </a:rPr>
              <a:t>watch a</a:t>
            </a:r>
            <a:r>
              <a:rPr kumimoji="0" lang="en-US" altLang="zh-CN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 sz="1800" b="1" dirty="0">
                <a:solidFill>
                  <a:srgbClr val="000000"/>
                </a:solidFill>
                <a:latin typeface="Arial" panose="020B0604020202020204" pitchFamily="34" charset="0"/>
              </a:rPr>
              <a:t>dragon dance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79388" y="62372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1800" b="1" dirty="0">
                <a:solidFill>
                  <a:srgbClr val="180800"/>
                </a:solidFill>
                <a:latin typeface="Arial" panose="020B0604020202020204" pitchFamily="34" charset="0"/>
              </a:rPr>
              <a:t>visit family and friends </a:t>
            </a:r>
          </a:p>
        </p:txBody>
      </p:sp>
      <p:pic>
        <p:nvPicPr>
          <p:cNvPr id="28682" name="Picture 10" descr="u=2513514697,2716376847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3886200"/>
            <a:ext cx="25146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352800" y="6248400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1800" b="1" dirty="0">
                <a:solidFill>
                  <a:srgbClr val="180800"/>
                </a:solidFill>
                <a:latin typeface="Arial" panose="020B0604020202020204" pitchFamily="34" charset="0"/>
              </a:rPr>
              <a:t>clean the house</a:t>
            </a:r>
          </a:p>
        </p:txBody>
      </p:sp>
      <p:pic>
        <p:nvPicPr>
          <p:cNvPr id="28684" name="Picture 12" descr="u=1734065527,3708908318&amp;gp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3962400"/>
            <a:ext cx="274320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867400" y="63246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1800" b="1" dirty="0">
                <a:solidFill>
                  <a:srgbClr val="180800"/>
                </a:solidFill>
                <a:latin typeface="Arial" panose="020B0604020202020204" pitchFamily="34" charset="0"/>
              </a:rPr>
              <a:t>have a haircut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9" grpId="0"/>
      <p:bldP spid="28680" grpId="0"/>
      <p:bldP spid="28681" grpId="0"/>
      <p:bldP spid="28683" grpId="0"/>
      <p:bldP spid="286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153r7Suq1G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625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 descr="u=558560250,2662558717&amp;gp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860800"/>
            <a:ext cx="24003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u=1765080793,1748042580&amp;gp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908050"/>
            <a:ext cx="2314575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11863" y="594995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1800">
                <a:latin typeface="Arial" panose="020B0604020202020204" pitchFamily="34" charset="0"/>
              </a:rPr>
              <a:t> </a:t>
            </a:r>
            <a:r>
              <a:rPr kumimoji="0" lang="en-US" altLang="zh-CN" sz="1800" b="1">
                <a:solidFill>
                  <a:srgbClr val="180800"/>
                </a:solidFill>
                <a:latin typeface="Arial" panose="020B0604020202020204" pitchFamily="34" charset="0"/>
              </a:rPr>
              <a:t>eat jiaozi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09600" y="61722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827088" y="2852738"/>
            <a:ext cx="3048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1800">
                <a:latin typeface="Arial" panose="020B0604020202020204" pitchFamily="34" charset="0"/>
              </a:rPr>
              <a:t> </a:t>
            </a:r>
            <a:r>
              <a:rPr kumimoji="0" lang="en-US" altLang="zh-CN" sz="1800" b="1">
                <a:solidFill>
                  <a:srgbClr val="180800"/>
                </a:solidFill>
                <a:latin typeface="Arial" panose="020B0604020202020204" pitchFamily="34" charset="0"/>
              </a:rPr>
              <a:t>set off the fireworks </a:t>
            </a:r>
          </a:p>
          <a:p>
            <a:pPr>
              <a:spcBef>
                <a:spcPct val="50000"/>
              </a:spcBef>
            </a:pPr>
            <a:r>
              <a:rPr kumimoji="0" lang="en-US" altLang="zh-CN" sz="1800" b="1">
                <a:solidFill>
                  <a:srgbClr val="180800"/>
                </a:solidFill>
                <a:latin typeface="Arial" panose="020B0604020202020204" pitchFamily="34" charset="0"/>
              </a:rPr>
              <a:t>                   firecrackers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0" lang="zh-CN" altLang="zh-CN" sz="4400">
              <a:solidFill>
                <a:schemeClr val="tx2"/>
              </a:solidFill>
            </a:endParaRPr>
          </a:p>
        </p:txBody>
      </p:sp>
      <p:pic>
        <p:nvPicPr>
          <p:cNvPr id="29707" name="Picture 11" descr="dinner0902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3789363"/>
            <a:ext cx="32639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79388" y="5876925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1800" b="1">
                <a:solidFill>
                  <a:srgbClr val="000000"/>
                </a:solidFill>
                <a:latin typeface="Arial" panose="020B0604020202020204" pitchFamily="34" charset="0"/>
              </a:rPr>
              <a:t>have a big dinner together</a:t>
            </a:r>
          </a:p>
        </p:txBody>
      </p:sp>
      <p:pic>
        <p:nvPicPr>
          <p:cNvPr id="29709" name="Picture 13" descr="spring festival show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788" y="1125538"/>
            <a:ext cx="2376487" cy="121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500563" y="2781300"/>
            <a:ext cx="403225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kumimoji="0" lang="en-US" altLang="zh-CN" sz="1800" b="1">
                <a:solidFill>
                  <a:srgbClr val="000000"/>
                </a:solidFill>
                <a:latin typeface="Arial" panose="020B0604020202020204" pitchFamily="34" charset="0"/>
              </a:rPr>
              <a:t>watch a special programme on TV</a:t>
            </a:r>
          </a:p>
        </p:txBody>
      </p:sp>
      <p:pic>
        <p:nvPicPr>
          <p:cNvPr id="29713" name="Picture 17" descr="y200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00338" y="260350"/>
            <a:ext cx="10048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619250" y="2852738"/>
            <a:ext cx="676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4000" b="1">
                <a:solidFill>
                  <a:srgbClr val="FF0066"/>
                </a:solidFill>
              </a:rPr>
              <a:t>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4" grpId="0"/>
      <p:bldP spid="29708" grpId="0" autoUpdateAnimBg="0"/>
      <p:bldP spid="297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935038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   1.</a:t>
            </a:r>
            <a:r>
              <a:rPr lang="en-US" altLang="zh-CN" sz="3600" b="1" dirty="0"/>
              <a:t>Before the Spring Festival, what do people </a:t>
            </a:r>
          </a:p>
          <a:p>
            <a:r>
              <a:rPr lang="en-US" altLang="zh-CN" sz="3600" b="1" dirty="0"/>
              <a:t>      do first? Why?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55725" y="3983038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7525" y="3830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601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3.</a:t>
            </a:r>
            <a:r>
              <a:rPr lang="en-US" altLang="zh-CN" sz="3600" b="1" dirty="0"/>
              <a:t>What presents do we get?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2362200"/>
            <a:ext cx="99710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2.</a:t>
            </a:r>
            <a:r>
              <a:rPr lang="en-US" altLang="zh-CN" dirty="0"/>
              <a:t> </a:t>
            </a:r>
            <a:r>
              <a:rPr lang="en-US" altLang="zh-CN" sz="3600" b="1" dirty="0"/>
              <a:t>What do people do on the evening before</a:t>
            </a:r>
          </a:p>
          <a:p>
            <a:r>
              <a:rPr lang="en-US" altLang="zh-CN" sz="3600" b="1" dirty="0"/>
              <a:t> Spring  Festival?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-36513" y="4948238"/>
            <a:ext cx="9144001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  4. </a:t>
            </a:r>
            <a:r>
              <a:rPr lang="en-US" altLang="zh-CN" sz="3600" b="1" dirty="0"/>
              <a:t>When does the Spring Festival  begin?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1" grpId="0"/>
      <p:bldP spid="6152" grpId="0"/>
      <p:bldP spid="615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全屏显示(4:3)</PresentationFormat>
  <Paragraphs>95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 do people do during Spring Festival?</vt:lpstr>
      <vt:lpstr>PowerPoint 演示文稿</vt:lpstr>
      <vt:lpstr>Spring Festival</vt:lpstr>
      <vt:lpstr>PowerPoint 演示文稿</vt:lpstr>
      <vt:lpstr>填空：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2004-11-09T03:27:00Z</dcterms:created>
  <dcterms:modified xsi:type="dcterms:W3CDTF">2023-01-16T16:28:56Z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0008006c0b000000000001024120</vt:lpwstr>
  </property>
  <property fmtid="{D5CDD505-2E9C-101B-9397-08002B2CF9AE}" pid="3" name="ICV">
    <vt:lpwstr>54A970F80FB447EF930417E86642035F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