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1693" r:id="rId2"/>
    <p:sldId id="1495" r:id="rId3"/>
    <p:sldId id="1576" r:id="rId4"/>
    <p:sldId id="1661" r:id="rId5"/>
    <p:sldId id="1643" r:id="rId6"/>
    <p:sldId id="1577" r:id="rId7"/>
    <p:sldId id="1464" r:id="rId8"/>
    <p:sldId id="1621" r:id="rId9"/>
    <p:sldId id="1618" r:id="rId10"/>
    <p:sldId id="1622" r:id="rId11"/>
    <p:sldId id="1623" r:id="rId12"/>
    <p:sldId id="1662" r:id="rId13"/>
    <p:sldId id="1625" r:id="rId14"/>
    <p:sldId id="1695" r:id="rId15"/>
    <p:sldId id="1696" r:id="rId16"/>
    <p:sldId id="1627" r:id="rId17"/>
    <p:sldId id="1628" r:id="rId18"/>
    <p:sldId id="1629" r:id="rId19"/>
    <p:sldId id="1680" r:id="rId20"/>
    <p:sldId id="1583" r:id="rId21"/>
    <p:sldId id="1677" r:id="rId22"/>
    <p:sldId id="1697" r:id="rId23"/>
    <p:sldId id="1698" r:id="rId24"/>
    <p:sldId id="1564" r:id="rId25"/>
    <p:sldId id="1565" r:id="rId26"/>
    <p:sldId id="1567" r:id="rId27"/>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4313"/>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962" autoAdjust="0"/>
  </p:normalViewPr>
  <p:slideViewPr>
    <p:cSldViewPr>
      <p:cViewPr varScale="1">
        <p:scale>
          <a:sx n="108" d="100"/>
          <a:sy n="108" d="100"/>
        </p:scale>
        <p:origin x="-78" y="-642"/>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2023-01-17</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536356" y="3080129"/>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dirty="0">
                <a:solidFill>
                  <a:prstClr val="black"/>
                </a:solidFill>
                <a:latin typeface="Arial" panose="020B0604020202020204" pitchFamily="34" charset="0"/>
                <a:cs typeface="Times New Roman" panose="02020603050405020304" pitchFamily="18" charset="0"/>
              </a:rPr>
              <a:t>Unit </a:t>
            </a:r>
            <a:r>
              <a:rPr lang="en-US" altLang="zh-CN" dirty="0" smtClean="0">
                <a:solidFill>
                  <a:prstClr val="black"/>
                </a:solidFill>
                <a:latin typeface="Arial" panose="020B0604020202020204" pitchFamily="34" charset="0"/>
                <a:cs typeface="Times New Roman" panose="02020603050405020304" pitchFamily="18" charset="0"/>
              </a:rPr>
              <a:t>5</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cs typeface="Times New Roman" panose="02020603050405020304" pitchFamily="18" charset="0"/>
              </a:rPr>
              <a:t>On the road</a:t>
            </a:r>
          </a:p>
        </p:txBody>
      </p:sp>
      <p:sp>
        <p:nvSpPr>
          <p:cNvPr id="8" name="矩形 7"/>
          <p:cNvSpPr/>
          <p:nvPr/>
        </p:nvSpPr>
        <p:spPr>
          <a:xfrm>
            <a:off x="1259631" y="3867324"/>
            <a:ext cx="7895971" cy="377016"/>
          </a:xfrm>
          <a:prstGeom prst="rect">
            <a:avLst/>
          </a:prstGeom>
        </p:spPr>
        <p:txBody>
          <a:bodyPr wrap="square" lIns="68571" tIns="34285" rIns="68571" bIns="34285">
            <a:spAutoFit/>
          </a:bodyPr>
          <a:lstStyle/>
          <a:p>
            <a:pPr algn="ct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Period Two</a:t>
            </a:r>
            <a:r>
              <a:rPr lang="zh-CN" altLang="en-US" sz="2000"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kern="100" dirty="0">
                <a:latin typeface="Times New Roman" panose="02020603050405020304" pitchFamily="18" charset="0"/>
                <a:ea typeface="微软雅黑" panose="020B0503020204020204" pitchFamily="34" charset="-122"/>
                <a:cs typeface="Times New Roman" panose="02020603050405020304" pitchFamily="18" charset="0"/>
              </a:rPr>
              <a:t>Starting out &amp; Understanding ideas—Language points</a:t>
            </a:r>
            <a:endParaRPr lang="zh-CN" altLang="zh-CN" sz="2000"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34863"/>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38684"/>
            <a:ext cx="8362160" cy="96948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The Kimberley region</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in particular</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is unique and untouched.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尤其是金伯利来地区，风景独特，人类未曾踏足。</a:t>
            </a:r>
            <a:endParaRPr lang="zh-CN" altLang="zh-CN"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619601" y="1383893"/>
            <a:ext cx="8259152" cy="530904"/>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in particular</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尤其地；特别地</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10" name="矩形 9"/>
          <p:cNvSpPr/>
          <p:nvPr/>
        </p:nvSpPr>
        <p:spPr>
          <a:xfrm>
            <a:off x="619601" y="1968459"/>
            <a:ext cx="8259152" cy="99256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rPr>
              <a:t>※</a:t>
            </a:r>
            <a:r>
              <a:rPr lang="en-US" altLang="zh-CN" sz="2000" b="1" kern="100" dirty="0">
                <a:latin typeface="Times New Roman" panose="02020603050405020304" pitchFamily="18" charset="0"/>
                <a:ea typeface="楷体_GB2312" panose="02010609030101010101" pitchFamily="49" charset="-122"/>
              </a:rPr>
              <a:t>particularly  </a:t>
            </a:r>
            <a:r>
              <a:rPr lang="en-US" altLang="zh-CN" sz="2000" b="1" i="1" kern="100" dirty="0">
                <a:latin typeface="Times New Roman" panose="02020603050405020304" pitchFamily="18" charset="0"/>
                <a:ea typeface="楷体_GB2312" panose="02010609030101010101" pitchFamily="49" charset="-122"/>
              </a:rPr>
              <a:t>ad</a:t>
            </a:r>
            <a:r>
              <a:rPr lang="en-US" altLang="zh-CN" sz="2000" b="1" i="1" kern="100" dirty="0">
                <a:latin typeface="Book Antiqua" panose="02040602050305030304" pitchFamily="18" charset="0"/>
                <a:ea typeface="楷体_GB2312" panose="02010609030101010101" pitchFamily="49" charset="-122"/>
              </a:rPr>
              <a:t>v</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特殊地；特别地</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be particular about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挑剔</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4216" y="558311"/>
            <a:ext cx="8555569" cy="283922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boy likes anything to do with nature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那个男孩尤其喜欢与自然界有关的一切。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my clothes while my wife minds what I wear.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我不怎么讲究着装，而我的妻子却很在乎我穿什么。</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(3)What I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(particular) dislike about this lesson is that it is really boring.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我特别不喜欢这节课的地方是它的确令人乏味。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5040887" y="603283"/>
            <a:ext cx="152507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particular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821283" y="1476201"/>
            <a:ext cx="275958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am not particular about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1601283" y="2385068"/>
            <a:ext cx="144653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particularly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05431"/>
            <a:ext cx="8362160" cy="1454234"/>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I use my photography to make an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impact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on people</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especially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when it comes to</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environmental issues.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我用我的照片来影响人们，尤其是涉及到环境的一些问题。</a:t>
            </a:r>
            <a:endParaRPr lang="zh-CN" altLang="zh-CN"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619601" y="2571750"/>
            <a:ext cx="8111402" cy="99256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rPr>
              <a:t>have/make an impact on</a:t>
            </a:r>
            <a:r>
              <a:rPr lang="zh-CN" altLang="zh-CN" sz="2000" b="1" kern="100" dirty="0">
                <a:latin typeface="Times New Roman" panose="02020603050405020304" pitchFamily="18" charset="0"/>
                <a:ea typeface="华文细黑" panose="02010600040101010101" pitchFamily="2" charset="-122"/>
              </a:rPr>
              <a:t>对</a:t>
            </a:r>
            <a:r>
              <a:rPr lang="en-US" altLang="zh-CN" sz="2000" b="1" kern="100" dirty="0">
                <a:latin typeface="宋体" panose="02010600030101010101" pitchFamily="2" charset="-122"/>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rPr>
              <a:t>有</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rPr>
              <a:t>产生影响</a:t>
            </a:r>
            <a:endParaRPr lang="zh-CN" altLang="zh-CN" sz="800" kern="100" dirty="0">
              <a:latin typeface="Times New Roman" panose="02020603050405020304" pitchFamily="18" charset="0"/>
              <a:ea typeface="宋体" panose="02010600030101010101" pitchFamily="2" charset="-122"/>
            </a:endParaRPr>
          </a:p>
          <a:p>
            <a:pPr>
              <a:lnSpc>
                <a:spcPct val="150000"/>
              </a:lnSpc>
            </a:pPr>
            <a:r>
              <a:rPr lang="en-US" altLang="zh-CN" sz="2000" b="1" kern="100" dirty="0">
                <a:latin typeface="Times New Roman" panose="02020603050405020304" pitchFamily="18" charset="0"/>
                <a:ea typeface="华文细黑" panose="02010600040101010101" pitchFamily="2" charset="-122"/>
              </a:rPr>
              <a:t>an impact against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的冲击</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矩形 8"/>
          <p:cNvSpPr/>
          <p:nvPr/>
        </p:nvSpPr>
        <p:spPr>
          <a:xfrm>
            <a:off x="619601" y="1977821"/>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impact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影响；冲击力；撞击</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6944" y="345675"/>
            <a:ext cx="8769295"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development of science and technology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has an impact on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our daily life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for example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科技的发展，比如说因特网，影响了我们的日常生活。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(2)But what these people fail to see is that international tourism may bring about a disastrous impact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our environment and local history.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但是这些人忽视了国际旅游可能会给我们的环境和当地的历史造成的灾难性的影响。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impact of the stone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windowpane shattered the glass.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石头撞击窗户打碎了玻璃。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2377497" y="2229569"/>
            <a:ext cx="4093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173607" y="3507546"/>
            <a:ext cx="9207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against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6944" y="345674"/>
            <a:ext cx="8769295" cy="530904"/>
          </a:xfrm>
          <a:prstGeom prst="rect">
            <a:avLst/>
          </a:prstGeom>
        </p:spPr>
        <p:txBody>
          <a:bodyPr wrap="square"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when it comes to </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当说到；当谈到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96944" y="906221"/>
            <a:ext cx="8769295"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about</a:t>
            </a:r>
            <a:r>
              <a:rPr lang="zh-CN" altLang="zh-CN" sz="2000" b="1" kern="100" dirty="0">
                <a:latin typeface="Times New Roman" panose="02020603050405020304" pitchFamily="18" charset="0"/>
                <a:ea typeface="楷体_GB2312" panose="02010609030101010101" pitchFamily="49" charset="-122"/>
              </a:rPr>
              <a:t>发生</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无被动形式</a:t>
            </a:r>
            <a:r>
              <a:rPr lang="en-US" altLang="zh-CN" sz="2000" b="1" kern="100" dirty="0">
                <a:latin typeface="Symbol" panose="05050102010706020507" pitchFamily="18" charset="2"/>
                <a:ea typeface="楷体_GB2312" panose="02010609030101010101" pitchFamily="49" charset="-122"/>
              </a:rPr>
              <a:t>)</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on</a:t>
            </a:r>
            <a:r>
              <a:rPr lang="zh-CN" altLang="zh-CN" sz="2000" b="1" kern="100" dirty="0">
                <a:latin typeface="Times New Roman" panose="02020603050405020304" pitchFamily="18" charset="0"/>
                <a:ea typeface="楷体_GB2312" panose="02010609030101010101" pitchFamily="49" charset="-122"/>
              </a:rPr>
              <a:t>加油；到来；得了吧</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across</a:t>
            </a:r>
            <a:r>
              <a:rPr lang="zh-CN" altLang="zh-CN" sz="2000" b="1" kern="100" dirty="0">
                <a:latin typeface="Times New Roman" panose="02020603050405020304" pitchFamily="18" charset="0"/>
                <a:ea typeface="楷体_GB2312" panose="02010609030101010101" pitchFamily="49" charset="-122"/>
              </a:rPr>
              <a:t>偶然发现，偶然遇见</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out</a:t>
            </a:r>
            <a:r>
              <a:rPr lang="zh-CN" altLang="zh-CN" sz="2000" b="1" kern="100" dirty="0">
                <a:latin typeface="Times New Roman" panose="02020603050405020304" pitchFamily="18" charset="0"/>
                <a:ea typeface="楷体_GB2312" panose="02010609030101010101" pitchFamily="49" charset="-122"/>
              </a:rPr>
              <a:t>出版；结果是；</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花</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开放</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to</a:t>
            </a:r>
            <a:r>
              <a:rPr lang="zh-CN" altLang="zh-CN" sz="2000" b="1" kern="100" dirty="0">
                <a:latin typeface="Times New Roman" panose="02020603050405020304" pitchFamily="18" charset="0"/>
                <a:ea typeface="楷体_GB2312" panose="02010609030101010101" pitchFamily="49" charset="-122"/>
              </a:rPr>
              <a:t>达到；谈到</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come up</a:t>
            </a:r>
            <a:r>
              <a:rPr lang="zh-CN" altLang="zh-CN" sz="2000" b="1" kern="100" dirty="0">
                <a:latin typeface="Times New Roman" panose="02020603050405020304" pitchFamily="18" charset="0"/>
                <a:ea typeface="楷体_GB2312" panose="02010609030101010101" pitchFamily="49" charset="-122"/>
              </a:rPr>
              <a:t>长出地面；</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太阳</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升起；发生；被提及；被</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讨论</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无被动形式</a:t>
            </a:r>
            <a:r>
              <a:rPr lang="en-US" altLang="zh-CN" sz="2000" b="1" kern="100" dirty="0">
                <a:latin typeface="Symbol" panose="05050102010706020507" pitchFamily="18" charset="2"/>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rPr>
              <a:t>；走近</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come up with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提出，想出；追上；找出</a:t>
            </a:r>
            <a:endParaRPr lang="zh-CN" altLang="zh-CN" sz="800" kern="100" dirty="0">
              <a:latin typeface="、"/>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6944" y="345675"/>
            <a:ext cx="8769295"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 That has been particularly true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when it comes to</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Burma.</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当涉及到缅甸时，那一点尤其正确。</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(5)Can you tell me how the accident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你能告诉我事故是怎样发生的吗？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(6)I absent-mindedly turned the pages of the phone book and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city map.</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我心不在焉地翻着电话簿，偶然发现了一张城市地图。</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(7)The subject kept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conversation.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这个题目在谈话中不断地被提及。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4118840" y="1329900"/>
            <a:ext cx="139844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came about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6840547" y="2220754"/>
            <a:ext cx="144993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came across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2449831" y="3498347"/>
            <a:ext cx="128462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coming up</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87349"/>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87313"/>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96074"/>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4</a:t>
            </a:r>
            <a:endParaRPr lang="zh-CN" altLang="en-US" sz="2100" b="1" dirty="0">
              <a:solidFill>
                <a:prstClr val="white"/>
              </a:solidFill>
            </a:endParaRPr>
          </a:p>
        </p:txBody>
      </p:sp>
      <p:sp>
        <p:nvSpPr>
          <p:cNvPr id="21" name="矩形 20"/>
          <p:cNvSpPr/>
          <p:nvPr/>
        </p:nvSpPr>
        <p:spPr>
          <a:xfrm>
            <a:off x="456330" y="487349"/>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422799"/>
            <a:ext cx="8362160" cy="1454234"/>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When I post the picture online</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I will make a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comment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about how bad it is to feed wild crocodiles</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当我把照片发到网上的时候，我将会对给野生鳄鱼喂食的弊端作出评论。</a:t>
            </a:r>
            <a:endParaRPr lang="zh-CN" altLang="zh-CN"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619601" y="2595364"/>
            <a:ext cx="8259152" cy="191589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make comments on/upon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评论某事</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offer comments</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提意见</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no comment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无可奉告</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comment on/upon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发表评论</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2031815"/>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comment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评论；议论</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i="1" kern="100" dirty="0" err="1">
                <a:solidFill>
                  <a:srgbClr val="0000FF"/>
                </a:solidFill>
                <a:latin typeface="Times New Roman" panose="02020603050405020304" pitchFamily="18" charset="0"/>
                <a:ea typeface="Times New Roman" panose="02020603050405020304" pitchFamily="18" charset="0"/>
              </a:rPr>
              <a:t>vt</a:t>
            </a:r>
            <a:r>
              <a:rPr lang="en-US" altLang="zh-CN" sz="2000" b="1" kern="100" dirty="0" err="1">
                <a:solidFill>
                  <a:srgbClr val="0000FF"/>
                </a:solidFill>
                <a:latin typeface="Times New Roman" panose="02020603050405020304" pitchFamily="18" charset="0"/>
                <a:ea typeface="Times New Roman" panose="02020603050405020304" pitchFamily="18" charset="0"/>
              </a:rPr>
              <a:t>.</a:t>
            </a:r>
            <a:r>
              <a:rPr lang="en-US" altLang="zh-CN" sz="2000" b="1" kern="100" dirty="0">
                <a:solidFill>
                  <a:srgbClr val="0000FF"/>
                </a:solidFill>
                <a:latin typeface="Times New Roman" panose="02020603050405020304" pitchFamily="18" charset="0"/>
                <a:ea typeface="Times New Roman" panose="02020603050405020304" pitchFamily="18" charset="0"/>
              </a:rPr>
              <a:t>&amp; </a:t>
            </a:r>
            <a:r>
              <a:rPr lang="en-US" altLang="zh-CN" sz="2000" b="1" i="1" kern="100" dirty="0">
                <a:solidFill>
                  <a:srgbClr val="0000FF"/>
                </a:solidFill>
                <a:latin typeface="Times New Roman" panose="02020603050405020304" pitchFamily="18" charset="0"/>
                <a:ea typeface="Times New Roman" panose="02020603050405020304" pitchFamily="18" charset="0"/>
              </a:rPr>
              <a:t>vi</a:t>
            </a:r>
            <a:r>
              <a:rPr lang="en-US" altLang="zh-CN" sz="2000" b="1" kern="100" dirty="0">
                <a:solidFill>
                  <a:srgbClr val="0000FF"/>
                </a:solidFill>
                <a:latin typeface="Times New Roman" panose="02020603050405020304" pitchFamily="18" charset="0"/>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表达意见；作出评论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200098"/>
            <a:ext cx="8641125" cy="468588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(1)She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made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helpful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comments on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my work.</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她对我的工作提出了有益的意见。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if you cannot understand the real meaning.</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如果你不能真正理解它的意义，请不要乱提意见。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(3)—Can you say something about the present situation?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—Sorry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你能对当前的形势说说自己的看法吗？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对不起，无可奉告！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m not in a position to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matter.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我无权对这件事发表评论。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1538784" y="1185963"/>
            <a:ext cx="183304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offer comments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1403282" y="2499713"/>
            <a:ext cx="14834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no comment</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3239725" y="3840352"/>
            <a:ext cx="148340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comment 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5</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84944"/>
            <a:ext cx="8362160" cy="96948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Why Lauren Bath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quit</a:t>
            </a:r>
            <a:r>
              <a:rPr lang="en-US" altLang="zh-CN" sz="2100" b="1" kern="100" dirty="0">
                <a:latin typeface="Times New Roman" panose="02020603050405020304" pitchFamily="18" charset="0"/>
                <a:ea typeface="微软雅黑" panose="020B0503020204020204" pitchFamily="34" charset="-122"/>
                <a:cs typeface="Courier New" panose="02070309020205020404" pitchFamily="49" charset="0"/>
              </a:rPr>
              <a:t> her job as a chef and chose a different profession. </a:t>
            </a:r>
            <a:r>
              <a:rPr lang="en-US" altLang="zh-CN" b="1" kern="100" dirty="0">
                <a:latin typeface="Times New Roman" panose="02020603050405020304" pitchFamily="18" charset="0"/>
                <a:ea typeface="微软雅黑" panose="020B0503020204020204" pitchFamily="34" charset="-122"/>
                <a:cs typeface="Courier New" panose="02070309020205020404" pitchFamily="49" charset="0"/>
              </a:rPr>
              <a:t>Lauren Bath</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为什么辞去做厨师的工作，选择了另一份工作。</a:t>
            </a:r>
            <a:endParaRPr lang="zh-CN" altLang="zh-CN"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619601" y="2031815"/>
            <a:ext cx="8259152" cy="191589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rPr>
              <a:t>quit doing </a:t>
            </a:r>
            <a:r>
              <a:rPr lang="en-US" altLang="zh-CN" sz="2000" b="1" kern="100" dirty="0" err="1">
                <a:latin typeface="Times New Roman" panose="02020603050405020304" pitchFamily="18" charset="0"/>
                <a:ea typeface="楷体_GB2312" panose="02010609030101010101" pitchFamily="49" charset="-122"/>
              </a:rPr>
              <a:t>sth</a:t>
            </a:r>
            <a:r>
              <a:rPr lang="en-US" altLang="zh-CN" sz="2000" b="1" kern="100" dirty="0">
                <a:latin typeface="Times New Roman" panose="02020603050405020304" pitchFamily="18" charset="0"/>
                <a:ea typeface="楷体_GB2312" panose="02010609030101010101" pitchFamily="49" charset="-122"/>
              </a:rPr>
              <a:t>. </a:t>
            </a:r>
            <a:r>
              <a:rPr lang="zh-CN" altLang="zh-CN" sz="2000" b="1" kern="100" dirty="0">
                <a:latin typeface="Times New Roman" panose="02020603050405020304" pitchFamily="18" charset="0"/>
                <a:ea typeface="楷体_GB2312" panose="02010609030101010101" pitchFamily="49" charset="-122"/>
              </a:rPr>
              <a:t>停止做某事</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quit office</a:t>
            </a:r>
            <a:r>
              <a:rPr lang="zh-CN" altLang="zh-CN" sz="2000" b="1" kern="100" dirty="0">
                <a:latin typeface="Times New Roman" panose="02020603050405020304" pitchFamily="18" charset="0"/>
                <a:ea typeface="楷体_GB2312" panose="02010609030101010101" pitchFamily="49" charset="-122"/>
              </a:rPr>
              <a:t>离职</a:t>
            </a:r>
            <a:endParaRPr lang="zh-CN" altLang="zh-CN" sz="800" kern="100" dirty="0">
              <a:latin typeface="Times New Roman" panose="02020603050405020304" pitchFamily="18" charset="0"/>
              <a:ea typeface="楷体_GB2312" panose="02010609030101010101" pitchFamily="49" charset="-122"/>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rPr>
              <a:t>quit school</a:t>
            </a:r>
            <a:r>
              <a:rPr lang="zh-CN" altLang="zh-CN" sz="2000" b="1" kern="100" dirty="0">
                <a:latin typeface="Times New Roman" panose="02020603050405020304" pitchFamily="18" charset="0"/>
                <a:ea typeface="楷体_GB2312" panose="02010609030101010101" pitchFamily="49" charset="-122"/>
              </a:rPr>
              <a:t>退学</a:t>
            </a:r>
            <a:endParaRPr lang="zh-CN" altLang="zh-CN" sz="800"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quit oneself of fear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克服了恐惧</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9" name="矩形 8"/>
          <p:cNvSpPr/>
          <p:nvPr/>
        </p:nvSpPr>
        <p:spPr>
          <a:xfrm>
            <a:off x="619601" y="1491880"/>
            <a:ext cx="8259152" cy="377016"/>
          </a:xfrm>
          <a:prstGeom prst="rect">
            <a:avLst/>
          </a:prstGeom>
        </p:spPr>
        <p:txBody>
          <a:bodyPr lIns="68571" tIns="34285" rIns="68571" bIns="34285">
            <a:spAutoFit/>
          </a:bodyPr>
          <a:lstStyle/>
          <a:p>
            <a:pPr algn="just"/>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quit </a:t>
            </a:r>
            <a:r>
              <a:rPr lang="en-US" altLang="zh-CN" sz="2000" b="1" i="1" kern="100" dirty="0">
                <a:solidFill>
                  <a:srgbClr val="0000FF"/>
                </a:solidFill>
                <a:latin typeface="Times New Roman" panose="02020603050405020304" pitchFamily="18" charset="0"/>
                <a:ea typeface="华文细黑" panose="02010600040101010101" pitchFamily="2" charset="-122"/>
              </a:rPr>
              <a:t>v</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离开</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工作职位、学校等</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；离任，停止；戒掉；迁出，撤离</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住处</a:t>
            </a:r>
            <a:r>
              <a:rPr lang="en-US" altLang="zh-CN" sz="2000" b="1" kern="100" dirty="0">
                <a:solidFill>
                  <a:srgbClr val="0000FF"/>
                </a:solidFill>
                <a:latin typeface="Times New Roman" panose="02020603050405020304" pitchFamily="18" charset="0"/>
                <a:ea typeface="华文细黑" panose="02010600040101010101" pitchFamily="2" charset="-122"/>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304023"/>
            <a:ext cx="8749631"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(1)You must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quit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smoking.Most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important of all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 should start taking exercise.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你必须戒烟。最重要的是，你该开始运动。</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(2)He was given two months</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notice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他接到两个月内迁出房子的通知。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 will not make any comment on </a:t>
            </a:r>
            <a:r>
              <a:rPr lang="en-US" altLang="zh-CN" sz="2000" b="1" kern="100">
                <a:latin typeface="Times New Roman" panose="02020603050405020304" pitchFamily="18" charset="0"/>
                <a:ea typeface="华文细黑" panose="02010600040101010101" pitchFamily="2" charset="-122"/>
                <a:cs typeface="Courier New" panose="02070309020205020404" pitchFamily="49" charset="0"/>
              </a:rPr>
              <a:t>his </a:t>
            </a:r>
            <a:r>
              <a:rPr lang="en-US" altLang="zh-CN" sz="2000" b="1" u="sng" kern="10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对于他的离职，我不打算发表任何评论。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4307976" y="1671905"/>
            <a:ext cx="192422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 quit his house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4452455" y="2562728"/>
            <a:ext cx="166614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quitting office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05622"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Times New Roman" panose="02020603050405020304" pitchFamily="18" charset="0"/>
                <a:ea typeface="+mj-ea"/>
                <a:sym typeface="+mn-ea"/>
              </a:rPr>
              <a:t>基础自测</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自主学习   落实基础知识</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629256" y="56927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22" name="矩形 21"/>
          <p:cNvSpPr/>
          <p:nvPr/>
        </p:nvSpPr>
        <p:spPr>
          <a:xfrm>
            <a:off x="638909" y="519998"/>
            <a:ext cx="8362160" cy="1038736"/>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rPr>
              <a:t>In less than 18 months</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u="wavy" kern="100" dirty="0">
                <a:latin typeface="Times New Roman" panose="02020603050405020304" pitchFamily="18" charset="0"/>
                <a:ea typeface="微软雅黑" panose="020B0503020204020204" pitchFamily="34" charset="-122"/>
              </a:rPr>
              <a:t>there were over 200</a:t>
            </a:r>
            <a:r>
              <a:rPr lang="zh-CN" altLang="zh-CN" sz="2100" b="1" u="wavy"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u="wavy" kern="100" dirty="0">
                <a:latin typeface="Times New Roman" panose="02020603050405020304" pitchFamily="18" charset="0"/>
                <a:ea typeface="微软雅黑" panose="020B0503020204020204" pitchFamily="34" charset="-122"/>
              </a:rPr>
              <a:t>000 people reading my blog</a:t>
            </a:r>
            <a:r>
              <a:rPr lang="en-US" altLang="zh-CN" sz="2100" b="1" kern="100" dirty="0">
                <a:latin typeface="Times New Roman" panose="02020603050405020304" pitchFamily="18" charset="0"/>
                <a:ea typeface="微软雅黑" panose="020B0503020204020204" pitchFamily="34" charset="-122"/>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在不到</a:t>
            </a:r>
            <a:r>
              <a:rPr lang="en-US" altLang="zh-CN" b="1" kern="100" dirty="0">
                <a:latin typeface="Times New Roman" panose="02020603050405020304" pitchFamily="18" charset="0"/>
                <a:ea typeface="微软雅黑" panose="020B0503020204020204" pitchFamily="34" charset="-122"/>
              </a:rPr>
              <a:t>18</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个月的时间里，</a:t>
            </a:r>
            <a:r>
              <a:rPr lang="zh-CN" altLang="zh-CN" b="1" kern="100" dirty="0">
                <a:ea typeface="Times New Roman" panose="02020603050405020304" pitchFamily="18" charset="0"/>
              </a:rPr>
              <a:t>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有</a:t>
            </a:r>
            <a:r>
              <a:rPr lang="en-US" altLang="zh-CN" b="1" kern="100" dirty="0">
                <a:latin typeface="Times New Roman" panose="02020603050405020304" pitchFamily="18" charset="0"/>
                <a:ea typeface="微软雅黑" panose="020B0503020204020204" pitchFamily="34" charset="-122"/>
              </a:rPr>
              <a:t>20</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多万人阅读了我的博客。</a:t>
            </a:r>
          </a:p>
        </p:txBody>
      </p:sp>
      <p:sp>
        <p:nvSpPr>
          <p:cNvPr id="8" name="矩形 7"/>
          <p:cNvSpPr/>
          <p:nvPr/>
        </p:nvSpPr>
        <p:spPr>
          <a:xfrm>
            <a:off x="619601" y="1599867"/>
            <a:ext cx="8327454" cy="1038736"/>
          </a:xfrm>
          <a:prstGeom prst="rect">
            <a:avLst/>
          </a:prstGeom>
        </p:spPr>
        <p:txBody>
          <a:bodyPr wrap="square" lIns="68571" tIns="34285" rIns="68571" bIns="34285">
            <a:spAutoFit/>
          </a:bodyPr>
          <a:lstStyle/>
          <a:p>
            <a:pPr algn="just">
              <a:lnSpc>
                <a:spcPct val="150000"/>
              </a:lnSpc>
            </a:pP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本句中包含</a:t>
            </a:r>
            <a:r>
              <a:rPr lang="en-US" altLang="zh-CN" sz="2100" b="1" kern="100" dirty="0">
                <a:latin typeface="Times New Roman" panose="02020603050405020304" pitchFamily="18" charset="0"/>
                <a:ea typeface="楷体_GB2312" panose="02010609030101010101" pitchFamily="49" charset="-122"/>
              </a:rPr>
              <a:t>there be</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句型，</a:t>
            </a:r>
            <a:r>
              <a:rPr lang="en-US" altLang="zh-CN" sz="2100" b="1" kern="100" dirty="0">
                <a:latin typeface="Times New Roman" panose="02020603050405020304" pitchFamily="18" charset="0"/>
                <a:ea typeface="楷体_GB2312" panose="02010609030101010101" pitchFamily="49" charset="-122"/>
              </a:rPr>
              <a:t>there be</a:t>
            </a:r>
            <a:r>
              <a:rPr lang="zh-CN" altLang="zh-CN" sz="2100" b="1" kern="100" dirty="0">
                <a:latin typeface="Times New Roman" panose="02020603050405020304" pitchFamily="18" charset="0"/>
                <a:ea typeface="楷体_GB2312" panose="02010609030101010101" pitchFamily="49" charset="-122"/>
                <a:cs typeface="Times New Roman" panose="02020603050405020304" pitchFamily="18" charset="0"/>
              </a:rPr>
              <a:t>句型中又包括现在分词短语作定语。这一句式是英语中的常用表达。</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
        <p:nvSpPr>
          <p:cNvPr id="9" name="圆角矩形 8"/>
          <p:cNvSpPr/>
          <p:nvPr/>
        </p:nvSpPr>
        <p:spPr>
          <a:xfrm>
            <a:off x="3815817" y="162955"/>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0" name="文本框 8"/>
          <p:cNvSpPr txBox="1"/>
          <p:nvPr/>
        </p:nvSpPr>
        <p:spPr>
          <a:xfrm>
            <a:off x="3923843" y="34056"/>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en-US" b="1" kern="100" dirty="0">
                <a:solidFill>
                  <a:schemeClr val="bg1"/>
                </a:solidFill>
                <a:latin typeface="Times New Roman" panose="02020603050405020304"/>
                <a:ea typeface="华文细黑" panose="02010600040101010101" pitchFamily="2" charset="-122"/>
                <a:cs typeface="Times New Roman" panose="02020603050405020304"/>
              </a:rPr>
              <a:t>经典句式</a:t>
            </a:r>
            <a:endParaRPr lang="en-US" altLang="zh-CN" b="1" kern="100" dirty="0" smtClean="0">
              <a:solidFill>
                <a:schemeClr val="bg1"/>
              </a:solidFill>
              <a:latin typeface="Times New Roman" panose="02020603050405020304"/>
              <a:ea typeface="华文细黑" panose="02010600040101010101" pitchFamily="2" charset="-122"/>
              <a:cs typeface="Times New Roman" panose="02020603050405020304"/>
            </a:endParaRPr>
          </a:p>
        </p:txBody>
      </p:sp>
      <p:sp>
        <p:nvSpPr>
          <p:cNvPr id="7" name="矩形 6"/>
          <p:cNvSpPr/>
          <p:nvPr/>
        </p:nvSpPr>
        <p:spPr>
          <a:xfrm>
            <a:off x="1" y="573743"/>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1" name="TextBox 18"/>
          <p:cNvSpPr txBox="1"/>
          <p:nvPr/>
        </p:nvSpPr>
        <p:spPr>
          <a:xfrm>
            <a:off x="42484" y="582468"/>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12" name="矩形 11"/>
          <p:cNvSpPr/>
          <p:nvPr/>
        </p:nvSpPr>
        <p:spPr>
          <a:xfrm>
            <a:off x="456330" y="573743"/>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270053"/>
            <a:ext cx="8533579" cy="283922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(1)Once upon a time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was an old fisherman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从前，海边住着一位老渔夫。</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this time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ought to be some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travellers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the airport.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在这个时候，应该有一些旅客在机场等待他们的航班。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you see that there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你难道没看到地上放着行李吗？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5706273" y="322067"/>
            <a:ext cx="232177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living by the seaside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7" name="矩形 6"/>
          <p:cNvSpPr/>
          <p:nvPr/>
        </p:nvSpPr>
        <p:spPr>
          <a:xfrm>
            <a:off x="5731650" y="1221913"/>
            <a:ext cx="26668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waiting for their flights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3586159" y="2085809"/>
            <a:ext cx="37999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some luggage lying on the ground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84945"/>
            <a:ext cx="8362160" cy="1454234"/>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微软雅黑" panose="020B0503020204020204" pitchFamily="34" charset="-122"/>
              </a:rPr>
              <a:t>If I can do something to </a:t>
            </a:r>
            <a:r>
              <a:rPr lang="en-US" altLang="zh-CN" sz="2100" b="1" u="wavy" kern="100" dirty="0">
                <a:latin typeface="Times New Roman" panose="02020603050405020304" pitchFamily="18" charset="0"/>
                <a:ea typeface="微软雅黑" panose="020B0503020204020204" pitchFamily="34" charset="-122"/>
              </a:rPr>
              <a:t>make others aware of the problem</a:t>
            </a:r>
            <a:r>
              <a:rPr lang="zh-CN" altLang="zh-CN" sz="2100" b="1"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rPr>
              <a:t>then that</a:t>
            </a:r>
            <a:r>
              <a:rPr lang="en-US" altLang="zh-CN" sz="2100" b="1" kern="100" dirty="0">
                <a:latin typeface="宋体" panose="02010600030101010101" pitchFamily="2" charset="-122"/>
                <a:ea typeface="微软雅黑" panose="020B0503020204020204" pitchFamily="34" charset="-122"/>
                <a:cs typeface="Times New Roman" panose="02020603050405020304" pitchFamily="18" charset="0"/>
              </a:rPr>
              <a:t>’</a:t>
            </a:r>
            <a:r>
              <a:rPr lang="en-US" altLang="zh-CN" sz="2100" b="1" kern="100" dirty="0">
                <a:latin typeface="Times New Roman" panose="02020603050405020304" pitchFamily="18" charset="0"/>
                <a:ea typeface="微软雅黑" panose="020B0503020204020204" pitchFamily="34" charset="-122"/>
              </a:rPr>
              <a:t>s part of the solution. </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如果我能够做点什么让人们意识到这个问题，那么问题就得到了部分解决。</a:t>
            </a:r>
            <a:endParaRPr lang="zh-CN" altLang="zh-CN"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619601" y="2031815"/>
            <a:ext cx="8259152" cy="992569"/>
          </a:xfrm>
          <a:prstGeom prst="rect">
            <a:avLst/>
          </a:prstGeom>
        </p:spPr>
        <p:txBody>
          <a:bodyPr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句中</a:t>
            </a:r>
            <a:r>
              <a:rPr lang="en-US" altLang="zh-CN" sz="2000" b="1" kern="100" dirty="0">
                <a:latin typeface="Times New Roman" panose="02020603050405020304" pitchFamily="18" charset="0"/>
                <a:ea typeface="楷体_GB2312" panose="02010609030101010101" pitchFamily="49" charset="-122"/>
              </a:rPr>
              <a:t>make others aware of the problem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是</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make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＋宾语＋宾补</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结构。此处是形容词</a:t>
            </a:r>
            <a:r>
              <a:rPr lang="en-US" altLang="zh-CN" sz="2000" b="1" kern="100" dirty="0">
                <a:latin typeface="Times New Roman" panose="02020603050405020304" pitchFamily="18" charset="0"/>
                <a:ea typeface="楷体_GB2312" panose="02010609030101010101" pitchFamily="49" charset="-122"/>
              </a:rPr>
              <a:t>aware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作宾补。</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1437" y="304023"/>
            <a:ext cx="8892563" cy="330089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young man quit his job without telling anyone else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在没有告诉其他任何人的情况下这个年轻人就辞了职，这让他的父母非常生气。</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(2)It is eating too much that always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吃得过饱往往会让人生病。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 must make it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(clearly) that any food should not be thrown to feed the crocodiles.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我们必须要说明的一点就是不能投放任何食物去喂这些鳄鱼。</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429307" y="393967"/>
            <a:ext cx="111310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made his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3" name="矩形 2"/>
          <p:cNvSpPr/>
          <p:nvPr/>
        </p:nvSpPr>
        <p:spPr>
          <a:xfrm>
            <a:off x="273275" y="772831"/>
            <a:ext cx="20141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parents annoyed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pic>
        <p:nvPicPr>
          <p:cNvPr id="5" name="返回">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0132" y="4515516"/>
            <a:ext cx="534949" cy="534756"/>
          </a:xfrm>
          <a:prstGeom prst="rect">
            <a:avLst/>
          </a:prstGeom>
        </p:spPr>
      </p:pic>
      <p:sp>
        <p:nvSpPr>
          <p:cNvPr id="7" name="矩形 6"/>
          <p:cNvSpPr/>
          <p:nvPr/>
        </p:nvSpPr>
        <p:spPr>
          <a:xfrm>
            <a:off x="4127996" y="1662569"/>
            <a:ext cx="188735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makes people ill</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2312478" y="2607524"/>
            <a:ext cx="6786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clear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3</a:t>
            </a:r>
            <a:endParaRPr lang="en-US" altLang="zh-CN" dirty="0">
              <a:solidFill>
                <a:schemeClr val="bg1"/>
              </a:solidFill>
              <a:latin typeface="Arial" panose="020B0604020202020204" pitchFamily="34" charset="0"/>
            </a:endParaRPr>
          </a:p>
        </p:txBody>
      </p:sp>
      <p:sp>
        <p:nvSpPr>
          <p:cNvPr id="11" name="圆角矩形 10"/>
          <p:cNvSpPr/>
          <p:nvPr/>
        </p:nvSpPr>
        <p:spPr>
          <a:xfrm>
            <a:off x="2627531" y="2722704"/>
            <a:ext cx="3942951" cy="485941"/>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7"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ea typeface="微软雅黑" panose="020B0503020204020204" pitchFamily="34" charset="-122"/>
              </a:rPr>
              <a:t>达标检测</a:t>
            </a:r>
          </a:p>
        </p:txBody>
      </p:sp>
      <p:sp>
        <p:nvSpPr>
          <p:cNvPr id="18" name="矩形 17"/>
          <p:cNvSpPr/>
          <p:nvPr/>
        </p:nvSpPr>
        <p:spPr>
          <a:xfrm flipH="1">
            <a:off x="9024207"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矩形 18"/>
          <p:cNvSpPr/>
          <p:nvPr/>
        </p:nvSpPr>
        <p:spPr>
          <a:xfrm flipH="1">
            <a:off x="0"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文本框 6"/>
          <p:cNvSpPr txBox="1"/>
          <p:nvPr/>
        </p:nvSpPr>
        <p:spPr>
          <a:xfrm>
            <a:off x="2789570" y="3327659"/>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当堂检测  基础达标演练</a:t>
            </a:r>
            <a:endParaRPr lang="zh-CN" altLang="zh-CN" sz="1400" kern="100" dirty="0">
              <a:solidFill>
                <a:schemeClr val="tx1">
                  <a:lumMod val="50000"/>
                  <a:lumOff val="50000"/>
                </a:schemeClr>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8232" y="735971"/>
            <a:ext cx="8935768"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1.As teenagers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having a great impact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world may seem like an impossible task.</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2.Body language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(particular) important when we attempt to communicate across cultures.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3.When it comes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diet and exercise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we know what to do</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but we 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do what we know.</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4.Would you care to comment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any troublesome students in your class?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 government came up with a new economic proposal that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a:t>
            </a: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(accommodate)the special needs and interests of the elderly.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4" name="圆角矩形 13"/>
          <p:cNvSpPr/>
          <p:nvPr/>
        </p:nvSpPr>
        <p:spPr>
          <a:xfrm>
            <a:off x="3513712" y="276028"/>
            <a:ext cx="2116576"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Ⅰ.</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单句语法填空</a:t>
            </a:r>
            <a:endPar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endParaRPr>
          </a:p>
        </p:txBody>
      </p:sp>
      <p:sp>
        <p:nvSpPr>
          <p:cNvPr id="2" name="矩形 1"/>
          <p:cNvSpPr/>
          <p:nvPr/>
        </p:nvSpPr>
        <p:spPr>
          <a:xfrm>
            <a:off x="4394029" y="806207"/>
            <a:ext cx="4093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2669204" y="1653861"/>
            <a:ext cx="144653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particularly</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9" name="矩形 8"/>
          <p:cNvSpPr/>
          <p:nvPr/>
        </p:nvSpPr>
        <p:spPr>
          <a:xfrm>
            <a:off x="2123363" y="2589794"/>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2" name="矩形 11"/>
          <p:cNvSpPr/>
          <p:nvPr/>
        </p:nvSpPr>
        <p:spPr>
          <a:xfrm>
            <a:off x="3498632" y="3432484"/>
            <a:ext cx="103616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on/upon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5" name="矩形 14"/>
          <p:cNvSpPr/>
          <p:nvPr/>
        </p:nvSpPr>
        <p:spPr>
          <a:xfrm>
            <a:off x="6988581" y="3939632"/>
            <a:ext cx="17462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accommodates</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12"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627984"/>
            <a:ext cx="8892563" cy="468588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6.In our school, there are some students</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this year.</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今年，我们学校将有些学生去国外学习。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7.The news that the earthquake happened there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那里地震的消息让我们震惊。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8.What the teachers have done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students in the future.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老师的行为对学生的未来有很大的影响。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9.She has already tried her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best.Please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她已经尽最大努力了，请不要对她的工作太挑剔了。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10.He figured that 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before his boss fired him.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他估计自己会在老板炒他鱿鱼之前先辞职。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圆角矩形 10"/>
          <p:cNvSpPr/>
          <p:nvPr/>
        </p:nvSpPr>
        <p:spPr>
          <a:xfrm>
            <a:off x="3713585" y="263742"/>
            <a:ext cx="1716829"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Ⅱ.</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完成句子</a:t>
            </a:r>
          </a:p>
        </p:txBody>
      </p:sp>
      <p:pic>
        <p:nvPicPr>
          <p:cNvPr id="9" name="返回">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0979" y="4520695"/>
            <a:ext cx="534949" cy="534756"/>
          </a:xfrm>
          <a:prstGeom prst="rect">
            <a:avLst/>
          </a:prstGeom>
        </p:spPr>
      </p:pic>
      <p:sp>
        <p:nvSpPr>
          <p:cNvPr id="2" name="矩形 1"/>
          <p:cNvSpPr/>
          <p:nvPr/>
        </p:nvSpPr>
        <p:spPr>
          <a:xfrm>
            <a:off x="4593536" y="663934"/>
            <a:ext cx="251913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going to study abroad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5" name="矩形 4"/>
          <p:cNvSpPr/>
          <p:nvPr/>
        </p:nvSpPr>
        <p:spPr>
          <a:xfrm>
            <a:off x="5388250" y="1599867"/>
            <a:ext cx="194666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made us amazed</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4" name="矩形 13"/>
          <p:cNvSpPr/>
          <p:nvPr/>
        </p:nvSpPr>
        <p:spPr>
          <a:xfrm>
            <a:off x="3586514" y="2454741"/>
            <a:ext cx="248226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has a great impact 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8" name="矩形 7"/>
          <p:cNvSpPr/>
          <p:nvPr/>
        </p:nvSpPr>
        <p:spPr>
          <a:xfrm>
            <a:off x="5220156" y="3345389"/>
            <a:ext cx="35099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be too particular about her job</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10" name="矩形 9"/>
          <p:cNvSpPr/>
          <p:nvPr/>
        </p:nvSpPr>
        <p:spPr>
          <a:xfrm>
            <a:off x="2586677" y="4236213"/>
            <a:ext cx="19739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would quit office</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375983"/>
            <a:ext cx="8560825" cy="424728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Ⅰ</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重点单词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目的地；终点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美术馆，画廊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本地的，土生土长的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长期的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寻求，探索，追求</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离开</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工作岗位、学校等</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；离任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以前的，先前的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7.</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n</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需要高等教育和训练的</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专业，行业</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专业的，职业的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29049" y="897952"/>
            <a:ext cx="134714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destination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633811" y="1310820"/>
            <a:ext cx="8918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gallery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642275" y="1773354"/>
            <a:ext cx="131989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indigenous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629049" y="2211136"/>
            <a:ext cx="72197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quest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629048" y="2641391"/>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quit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575036" y="3111685"/>
            <a:ext cx="107322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previous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575036" y="3549982"/>
            <a:ext cx="125757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profession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803790" y="3996986"/>
            <a:ext cx="145634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professional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linds(horizontal)">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0243" y="697232"/>
            <a:ext cx="8263514" cy="1938962"/>
          </a:xfrm>
          <a:prstGeom prst="rect">
            <a:avLst/>
          </a:prstGeom>
        </p:spPr>
        <p:txBody>
          <a:bodyPr wrap="square" lIns="91411" tIns="45705" rIns="91411" bIns="45705">
            <a:spAutoFit/>
          </a:bodyPr>
          <a:lstStyle/>
          <a:p>
            <a:pPr algn="just">
              <a:lnSpc>
                <a:spcPct val="150000"/>
              </a:lnSpc>
            </a:pPr>
            <a:r>
              <a:rPr lang="zh-CN" altLang="zh-CN" sz="2000" b="1" kern="100" dirty="0">
                <a:solidFill>
                  <a:srgbClr val="00B050"/>
                </a:solidFill>
                <a:latin typeface="Times New Roman" panose="02020603050405020304" pitchFamily="18" charset="0"/>
                <a:ea typeface="华文细黑" panose="02010600040101010101" pitchFamily="2" charset="-122"/>
                <a:cs typeface="Times New Roman" panose="02020603050405020304" pitchFamily="18" charset="0"/>
              </a:rPr>
              <a:t>掌握规律　巧记单词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profession(</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al</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professional</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专业的，职业的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a:t>
            </a:r>
            <a:r>
              <a:rPr lang="en-US" altLang="zh-CN" sz="2000" b="1" kern="100" dirty="0">
                <a:latin typeface="Times New Roman" panose="02020603050405020304" pitchFamily="18" charset="0"/>
                <a:ea typeface="华文细黑" panose="02010600040101010101" pitchFamily="2" charset="-122"/>
              </a:rPr>
              <a:t>conditional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有条件的　</a:t>
            </a:r>
            <a:r>
              <a:rPr lang="en-US" altLang="zh-CN" sz="2000" b="1" kern="100" dirty="0">
                <a:latin typeface="Times New Roman" panose="02020603050405020304" pitchFamily="18" charset="0"/>
                <a:ea typeface="华文细黑" panose="02010600040101010101" pitchFamily="2" charset="-122"/>
              </a:rPr>
              <a:t>central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中心的，中央的　</a:t>
            </a:r>
            <a:r>
              <a:rPr lang="en-US" altLang="zh-CN" sz="2000" b="1" kern="100" dirty="0">
                <a:latin typeface="Times New Roman" panose="02020603050405020304" pitchFamily="18" charset="0"/>
                <a:ea typeface="华文细黑" panose="02010600040101010101" pitchFamily="2" charset="-122"/>
              </a:rPr>
              <a:t>facial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面部的；脸部的　</a:t>
            </a:r>
            <a:r>
              <a:rPr lang="en-US" altLang="zh-CN" sz="2000" b="1" kern="100" dirty="0">
                <a:latin typeface="Times New Roman" panose="02020603050405020304" pitchFamily="18" charset="0"/>
                <a:ea typeface="华文细黑" panose="02010600040101010101" pitchFamily="2" charset="-122"/>
              </a:rPr>
              <a:t>global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全球的</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197" y="126988"/>
            <a:ext cx="8641605" cy="517061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Ⅱ</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核心短语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把</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当作</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实现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爱上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尤其；特别是</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利用机会做某事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对某人产生影响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谈到</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；提及</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发表评论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熟悉</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让某人意识到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33711" y="636692"/>
            <a:ext cx="148679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regard...as...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10267" y="1120246"/>
            <a:ext cx="122692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come true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469398" y="1554582"/>
            <a:ext cx="182323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fall in love with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21023" y="1954653"/>
            <a:ext cx="152507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 particular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21022" y="2409770"/>
            <a:ext cx="338456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take an opportunity to do </a:t>
            </a:r>
            <a:r>
              <a:rPr lang="en-US" altLang="zh-CN" sz="2000" b="1" kern="100" dirty="0" err="1">
                <a:solidFill>
                  <a:srgbClr val="DB4313"/>
                </a:solidFill>
                <a:latin typeface="Times New Roman" panose="02020603050405020304"/>
                <a:ea typeface="华文细黑" panose="02010600040101010101" pitchFamily="2" charset="-122"/>
                <a:cs typeface="Courier New" panose="02070309020205020404"/>
              </a:rPr>
              <a:t>sth</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521022" y="2857798"/>
            <a:ext cx="25942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make an impact on sb.</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567660" y="3327659"/>
            <a:ext cx="19530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when it comes 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467787" y="3789096"/>
            <a:ext cx="269366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make a comment about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467009" y="4213672"/>
            <a:ext cx="245180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become familiar with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5" name="矩形 14"/>
          <p:cNvSpPr/>
          <p:nvPr/>
        </p:nvSpPr>
        <p:spPr>
          <a:xfrm>
            <a:off x="625056" y="4684869"/>
            <a:ext cx="211357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make sb. aware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250030"/>
            <a:ext cx="8641125" cy="3785621"/>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Ⅲ</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经典句式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1.there be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句型中，</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作后置定语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 less than 18 months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were over 200,000 people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在不到</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18</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个月的时间里，</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多万人阅读了我的博客！</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2.make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后用形容词作宾语补足语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If I can do something to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then that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part of the solution.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如果我能够做点什么让人们意识到这个问题，那么问题就得到了部分解决。</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488810" y="1204781"/>
            <a:ext cx="191319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reading my blog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2944234" y="2557006"/>
            <a:ext cx="388027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make others aware of the problem</a:t>
            </a:r>
            <a:endParaRPr lang="zh-CN" altLang="en-US" sz="2000" b="1" i="1" kern="100"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5" name="返回">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8"/>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2</a:t>
            </a:r>
            <a:endParaRPr lang="en-US" altLang="zh-CN" dirty="0">
              <a:solidFill>
                <a:schemeClr val="bg1"/>
              </a:solidFill>
              <a:latin typeface="Arial" panose="020B0604020202020204" pitchFamily="34" charset="0"/>
            </a:endParaRPr>
          </a:p>
        </p:txBody>
      </p:sp>
      <p:sp>
        <p:nvSpPr>
          <p:cNvPr id="11" name="圆角矩形 10"/>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5" name="文本框 14"/>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互动探究</a:t>
            </a:r>
            <a:endParaRPr lang="en-US" altLang="zh-CN" sz="2100" b="1" spc="150" dirty="0">
              <a:solidFill>
                <a:schemeClr val="bg1"/>
              </a:solidFill>
              <a:latin typeface="+mj-ea"/>
              <a:ea typeface="+mj-ea"/>
            </a:endParaRPr>
          </a:p>
        </p:txBody>
      </p:sp>
      <p:sp>
        <p:nvSpPr>
          <p:cNvPr id="18" name="文本框 17"/>
          <p:cNvSpPr txBox="1"/>
          <p:nvPr/>
        </p:nvSpPr>
        <p:spPr>
          <a:xfrm>
            <a:off x="2789570" y="3328964"/>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探究重点   互动撞击思维</a:t>
            </a:r>
            <a:endParaRPr kumimoji="1" lang="zh-CN" altLang="en-US" sz="1400" dirty="0">
              <a:solidFill>
                <a:schemeClr val="tx1">
                  <a:lumMod val="50000"/>
                  <a:lumOff val="50000"/>
                </a:schemeClr>
              </a:solidFill>
              <a:latin typeface="+mj-ea"/>
              <a:ea typeface="+mj-ea"/>
            </a:endParaRPr>
          </a:p>
        </p:txBody>
      </p:sp>
      <p:sp>
        <p:nvSpPr>
          <p:cNvPr id="19" name="矩形 1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矩形 19"/>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695288"/>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113925"/>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C-KT"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accommodation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膳宿，住宿；</a:t>
            </a:r>
            <a:r>
              <a:rPr lang="zh-CN" altLang="zh-CN" sz="2000" b="1" kern="100" dirty="0">
                <a:solidFill>
                  <a:srgbClr val="0000FF"/>
                </a:solidFill>
                <a:ea typeface="Times New Roman" panose="02020603050405020304" pitchFamily="18" charset="0"/>
              </a:rPr>
              <a:t> </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和解，调解，调和，调停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7" name="矩形 16"/>
          <p:cNvSpPr/>
          <p:nvPr/>
        </p:nvSpPr>
        <p:spPr>
          <a:xfrm>
            <a:off x="629256" y="695253"/>
            <a:ext cx="8514744" cy="48588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704014"/>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695288"/>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681978"/>
            <a:ext cx="8362160" cy="553988"/>
          </a:xfrm>
          <a:prstGeom prst="rect">
            <a:avLst/>
          </a:prstGeom>
        </p:spPr>
        <p:txBody>
          <a:bodyPr wrap="square" lIns="68571" tIns="34285" rIns="68571" bIns="34285">
            <a:spAutoFit/>
          </a:bodyPr>
          <a:lstStyle/>
          <a:p>
            <a:pPr algn="just">
              <a:lnSpc>
                <a:spcPct val="150000"/>
              </a:lnSpc>
            </a:pPr>
            <a:r>
              <a:rPr lang="en-US" altLang="zh-CN" sz="2100" b="1" kern="100" dirty="0">
                <a:latin typeface="Times New Roman" panose="02020603050405020304" pitchFamily="18" charset="0"/>
                <a:ea typeface="华文细黑" panose="02010600040101010101" pitchFamily="2" charset="-122"/>
                <a:cs typeface="Courier New" panose="02070309020205020404" pitchFamily="49" charset="0"/>
              </a:rPr>
              <a:t>What is your ideal type of </a:t>
            </a:r>
            <a:r>
              <a:rPr lang="en-US" altLang="zh-CN" sz="2100" b="1" u="wavy" kern="100" dirty="0">
                <a:latin typeface="Times New Roman" panose="02020603050405020304" pitchFamily="18" charset="0"/>
                <a:ea typeface="微软雅黑" panose="020B0503020204020204" pitchFamily="34" charset="-122"/>
                <a:cs typeface="Courier New" panose="02070309020205020404" pitchFamily="49" charset="0"/>
              </a:rPr>
              <a:t>accommodation</a:t>
            </a:r>
            <a:r>
              <a:rPr lang="zh-CN" altLang="zh-CN" sz="21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zh-CN" altLang="zh-CN" b="1" kern="100" dirty="0" smtClean="0">
                <a:latin typeface="+mj-ea"/>
                <a:ea typeface="+mj-ea"/>
                <a:cs typeface="Times New Roman" panose="02020603050405020304" pitchFamily="18" charset="0"/>
              </a:rPr>
              <a:t>你</a:t>
            </a:r>
            <a:r>
              <a:rPr lang="zh-CN" altLang="zh-CN" b="1" kern="100" dirty="0">
                <a:latin typeface="+mj-ea"/>
                <a:ea typeface="+mj-ea"/>
                <a:cs typeface="Times New Roman" panose="02020603050405020304" pitchFamily="18" charset="0"/>
              </a:rPr>
              <a:t>理想的食宿类型是什么？</a:t>
            </a:r>
            <a:endParaRPr lang="zh-CN" altLang="zh-CN" kern="100" dirty="0">
              <a:effectLst/>
              <a:latin typeface="+mj-ea"/>
              <a:ea typeface="+mj-ea"/>
              <a:cs typeface="Courier New" panose="02070309020205020404" pitchFamily="49" charset="0"/>
            </a:endParaRPr>
          </a:p>
        </p:txBody>
      </p:sp>
      <p:sp>
        <p:nvSpPr>
          <p:cNvPr id="8" name="矩形 7"/>
          <p:cNvSpPr/>
          <p:nvPr/>
        </p:nvSpPr>
        <p:spPr>
          <a:xfrm>
            <a:off x="619601" y="1545874"/>
            <a:ext cx="8327454" cy="3762558"/>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afford accommodation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提供膳宿</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book accommodation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预订房间</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reach an accommodation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达成和解，找到折中办法</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have accommodation for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可以容纳</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人</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make accommodations for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提供食宿</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accommodate </a:t>
            </a:r>
            <a:r>
              <a:rPr lang="en-US" altLang="zh-CN" sz="2000" b="1" i="1" kern="100" dirty="0">
                <a:latin typeface="Book Antiqua" panose="02040602050305030304" pitchFamily="18" charset="0"/>
                <a:ea typeface="楷体_GB2312" panose="02010609030101010101" pitchFamily="49" charset="-122"/>
                <a:cs typeface="Times New Roman" panose="02020603050405020304" pitchFamily="18" charset="0"/>
              </a:rPr>
              <a:t>v</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使适应，使相符；</a:t>
            </a:r>
            <a:r>
              <a:rPr lang="zh-CN" altLang="zh-CN" sz="2000" b="1" kern="100" dirty="0">
                <a:latin typeface="宋体" panose="02010600030101010101" pitchFamily="2" charset="-122"/>
                <a:ea typeface="楷体_GB2312" panose="02010609030101010101" pitchFamily="49" charset="-122"/>
                <a:cs typeface="Courier New" panose="02070309020205020404" pitchFamily="49"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容纳，向</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提供住处</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accommodate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适应，相符</a:t>
            </a:r>
            <a:endParaRPr lang="zh-CN" altLang="zh-CN" sz="800" kern="100" dirty="0">
              <a:latin typeface="楷体_GB2312" panose="02010609030101010101" pitchFamily="49" charset="-122"/>
              <a:ea typeface="楷体_GB2312" panose="02010609030101010101" pitchFamily="49"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accommodate oneself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使自己适应</a:t>
            </a: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endParaRPr lang="zh-CN" altLang="zh-CN" sz="2000" b="1" kern="100" dirty="0">
              <a:solidFill>
                <a:prstClr val="black"/>
              </a:solidFill>
              <a:latin typeface="楷体_GB2312" panose="02010609030101010101" pitchFamily="49" charset="-122"/>
              <a:ea typeface="楷体_GB2312" panose="02010609030101010101" pitchFamily="49" charset="-122"/>
              <a:cs typeface="Courier New" panose="02070309020205020404"/>
            </a:endParaRPr>
          </a:p>
        </p:txBody>
      </p:sp>
      <p:sp>
        <p:nvSpPr>
          <p:cNvPr id="10" name="圆角矩形 9"/>
          <p:cNvSpPr/>
          <p:nvPr/>
        </p:nvSpPr>
        <p:spPr>
          <a:xfrm>
            <a:off x="3815817" y="272247"/>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1" name="文本框 10"/>
          <p:cNvSpPr txBox="1"/>
          <p:nvPr/>
        </p:nvSpPr>
        <p:spPr>
          <a:xfrm>
            <a:off x="3923843" y="143348"/>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zh-CN" b="1" kern="100" dirty="0">
                <a:solidFill>
                  <a:schemeClr val="bg1"/>
                </a:solidFill>
                <a:latin typeface="Times New Roman" panose="02020603050405020304"/>
                <a:ea typeface="华文细黑" panose="02010600040101010101" pitchFamily="2" charset="-122"/>
                <a:cs typeface="Times New Roman" panose="02020603050405020304"/>
              </a:rPr>
              <a:t>重点词汇</a:t>
            </a:r>
            <a:endParaRPr lang="en-US" altLang="zh-CN" b="1" kern="100" dirty="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419152"/>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(1)There travelling students found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accommodation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moderate terms.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旅游的学生们感到那儿的膳宿费是公道的。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spc="-23" dirty="0">
                <a:latin typeface="Times New Roman" panose="02020603050405020304" pitchFamily="18" charset="0"/>
                <a:ea typeface="华文细黑" panose="02010600040101010101" pitchFamily="2" charset="-122"/>
                <a:cs typeface="Courier New" panose="02070309020205020404" pitchFamily="49" charset="0"/>
              </a:rPr>
              <a:t>(2)We can </a:t>
            </a:r>
            <a:r>
              <a:rPr lang="en-US" altLang="zh-CN" sz="2000" b="1" u="sng" kern="100" spc="-23"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spc="-23" dirty="0">
                <a:latin typeface="Times New Roman" panose="02020603050405020304" pitchFamily="18" charset="0"/>
                <a:ea typeface="华文细黑" panose="02010600040101010101" pitchFamily="2" charset="-122"/>
                <a:cs typeface="Courier New" panose="02070309020205020404" pitchFamily="49" charset="0"/>
              </a:rPr>
              <a:t> six people at a push.</a:t>
            </a:r>
          </a:p>
          <a:p>
            <a:pPr algn="just">
              <a:lnSpc>
                <a:spcPct val="150000"/>
              </a:lnSpc>
            </a:pPr>
            <a:r>
              <a:rPr lang="zh-CN" altLang="zh-CN" sz="2000" b="1" kern="100" spc="-23" dirty="0">
                <a:latin typeface="Times New Roman" panose="02020603050405020304" pitchFamily="18" charset="0"/>
                <a:ea typeface="华文细黑" panose="02010600040101010101" pitchFamily="2" charset="-122"/>
                <a:cs typeface="Times New Roman" panose="02020603050405020304" pitchFamily="18" charset="0"/>
              </a:rPr>
              <a:t>如情况需要，我们可以安排六个人的住处。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(3)If labor and management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will be a strike.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如果劳资双方达不成妥协，就会发生罢工。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(4)Her eyes took a while to accommodate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darkness.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过了一会儿，她的眼睛才适应了黑暗。</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547270" y="1392601"/>
            <a:ext cx="30270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make accommodations for</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4" name="矩形 3"/>
          <p:cNvSpPr/>
          <p:nvPr/>
        </p:nvSpPr>
        <p:spPr>
          <a:xfrm>
            <a:off x="3491740" y="2247789"/>
            <a:ext cx="370214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don</a:t>
            </a:r>
            <a:r>
              <a:rPr lang="en-US" altLang="zh-CN" sz="2000" b="1" kern="100" dirty="0">
                <a:solidFill>
                  <a:srgbClr val="DB4313"/>
                </a:solidFill>
                <a:latin typeface="宋体" panose="02010600030101010101" pitchFamily="2" charset="-122"/>
                <a:ea typeface="宋体" panose="02010600030101010101" pitchFamily="2" charset="-122"/>
                <a:cs typeface="Courier New" panose="02070309020205020404" pitchFamily="49" charset="0"/>
              </a:rPr>
              <a:t>’</a:t>
            </a:r>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 reach an accommodation</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
        <p:nvSpPr>
          <p:cNvPr id="6" name="矩形 5"/>
          <p:cNvSpPr/>
          <p:nvPr/>
        </p:nvSpPr>
        <p:spPr>
          <a:xfrm>
            <a:off x="4680025" y="3168164"/>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a:t>
            </a:r>
            <a:endParaRPr lang="zh-CN" altLang="en-US" sz="2000"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1796</Words>
  <Application>Microsoft Office PowerPoint</Application>
  <PresentationFormat>全屏显示(16:9)</PresentationFormat>
  <Paragraphs>223</Paragraphs>
  <Slides>26</Slides>
  <Notes>3</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26</vt:i4>
      </vt:variant>
    </vt:vector>
  </HeadingPairs>
  <TitlesOfParts>
    <vt:vector size="42" baseType="lpstr">
      <vt:lpstr>、</vt:lpstr>
      <vt:lpstr>C-KT</vt:lpstr>
      <vt:lpstr>方正隶变简体</vt:lpstr>
      <vt:lpstr>黑体</vt:lpstr>
      <vt:lpstr>华文细黑</vt:lpstr>
      <vt:lpstr>楷体_GB2312</vt:lpstr>
      <vt:lpstr>宋体</vt:lpstr>
      <vt:lpstr>微软雅黑</vt:lpstr>
      <vt:lpstr>Arial</vt:lpstr>
      <vt:lpstr>Arial Black</vt:lpstr>
      <vt:lpstr>Book Antiqua</vt:lpstr>
      <vt:lpstr>Calibri</vt:lpstr>
      <vt:lpstr>Courier New</vt:lpstr>
      <vt:lpstr>Symbol</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2023-01-16T16:29:08Z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404D961685784279A46F6FE38FB85651</vt:lpwstr>
  </property>
  <property fmtid="{A09F084E-AD41-489F-8076-AA5BE3082BCA}" pid="100">
    <vt:ui4>5</vt:ui4>
  </property>
  <property fmtid="{64440492-4C8B-11D1-8B70-080036B11A03}" pid="11">
    <vt:lpwstr>www.2ppt.com-爱PPT提供资源下载</vt:lpwstr>
  </property>
</Properties>
</file>