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wav" ContentType="audio/x-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handoutMasterIdLst>
    <p:handoutMasterId r:id="rId28"/>
  </p:handoutMasterIdLst>
  <p:sldIdLst>
    <p:sldId id="694" r:id="rId2"/>
    <p:sldId id="666" r:id="rId3"/>
    <p:sldId id="668" r:id="rId4"/>
    <p:sldId id="667" r:id="rId5"/>
    <p:sldId id="669" r:id="rId6"/>
    <p:sldId id="670" r:id="rId7"/>
    <p:sldId id="671" r:id="rId8"/>
    <p:sldId id="672" r:id="rId9"/>
    <p:sldId id="673" r:id="rId10"/>
    <p:sldId id="674" r:id="rId11"/>
    <p:sldId id="675" r:id="rId12"/>
    <p:sldId id="676" r:id="rId13"/>
    <p:sldId id="677" r:id="rId14"/>
    <p:sldId id="680" r:id="rId15"/>
    <p:sldId id="681" r:id="rId16"/>
    <p:sldId id="684" r:id="rId17"/>
    <p:sldId id="683" r:id="rId18"/>
    <p:sldId id="685" r:id="rId19"/>
    <p:sldId id="686" r:id="rId20"/>
    <p:sldId id="687" r:id="rId21"/>
    <p:sldId id="692" r:id="rId22"/>
    <p:sldId id="688" r:id="rId23"/>
    <p:sldId id="690" r:id="rId24"/>
    <p:sldId id="691" r:id="rId25"/>
    <p:sldId id="693" r:id="rId26"/>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15">
          <p15:clr>
            <a:srgbClr val="A4A3A4"/>
          </p15:clr>
        </p15:guide>
        <p15:guide id="2" pos="3644">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全品文教" initials="批注" lastIdx="0" clrIdx="0"/>
  <p:cmAuthor id="2" name="dell" initials="d" lastIdx="1" clrIdx="1"/>
  <p:cmAuthor id="3" name="Administrat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116" d="100"/>
          <a:sy n="116" d="100"/>
        </p:scale>
        <p:origin x="-462" y="-96"/>
      </p:cViewPr>
      <p:guideLst>
        <p:guide orient="horz" pos="2515"/>
        <p:guide pos="3644"/>
      </p:guideLst>
    </p:cSldViewPr>
  </p:slideViewPr>
  <p:notesTextViewPr>
    <p:cViewPr>
      <p:scale>
        <a:sx n="3" d="2"/>
        <a:sy n="3" d="2"/>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commentAuthors" Target="commentAuthors.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1-06-07T21:23:00.436" idx="1">
    <p:pos x="2970" y="632"/>
    <p:text>本页设计让学生把实际问题转化为勾股定理解直角三角形的数学问题，提高学生分析问题，解决问题的能力.</p:text>
  </p:cm>
</p:cmLst>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5" Type="http://schemas.openxmlformats.org/officeDocument/2006/relationships/image" Target="../media/image24.wmf"/><Relationship Id="rId4" Type="http://schemas.openxmlformats.org/officeDocument/2006/relationships/image" Target="../media/image2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微软雅黑" panose="020B0503020204020204" charset="-122"/>
              <a:ea typeface="微软雅黑" panose="020B050302020402020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anose="020B0503020204020204" charset="-122"/>
                <a:ea typeface="微软雅黑" panose="020B0503020204020204" charset="-122"/>
              </a:rPr>
              <a:t>2023-01-17</a:t>
            </a:fld>
            <a:endParaRPr lang="zh-CN" altLang="en-US" smtClean="0">
              <a:latin typeface="微软雅黑" panose="020B0503020204020204" charset="-122"/>
              <a:ea typeface="微软雅黑" panose="020B050302020402020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anose="020B0503020204020204" charset="-122"/>
              <a:ea typeface="微软雅黑" panose="020B050302020402020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anose="020B0503020204020204" charset="-122"/>
                <a:ea typeface="微软雅黑" panose="020B0503020204020204" charset="-122"/>
              </a:rPr>
              <a:t>‹#›</a:t>
            </a:fld>
            <a:endParaRPr lang="zh-CN" altLang="en-US" smtClean="0">
              <a:latin typeface="微软雅黑" panose="020B0503020204020204" charset="-122"/>
              <a:ea typeface="微软雅黑" panose="020B0503020204020204"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charset="-122"/>
                <a:ea typeface="微软雅黑" panose="020B050302020402020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charset="-122"/>
                <a:ea typeface="微软雅黑" panose="020B0503020204020204" charset="-122"/>
              </a:defRPr>
            </a:lvl1pPr>
          </a:lstStyle>
          <a:p>
            <a:fld id="{1AC49D05-6128-4D0D-A32A-06A5E73B386C}"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charset="-122"/>
                <a:ea typeface="微软雅黑" panose="020B0503020204020204" charset="-122"/>
              </a:defRPr>
            </a:lvl1pPr>
          </a:lstStyle>
          <a:p>
            <a:r>
              <a:rPr lang="zh-CN" altLang="en-US"/>
              <a:t>初中</a:t>
            </a:r>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charset="-122"/>
                <a:ea typeface="微软雅黑" panose="020B0503020204020204" charset="-122"/>
              </a:defRPr>
            </a:lvl1pPr>
          </a:lstStyle>
          <a:p>
            <a:fld id="{5849F42C-2DAE-424C-A4B8-3140182C3E9F}"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微软雅黑" panose="020B0503020204020204" charset="-122"/>
        <a:ea typeface="微软雅黑" panose="020B0503020204020204" charset="-122"/>
        <a:cs typeface="+mn-cs"/>
      </a:defRPr>
    </a:lvl1pPr>
    <a:lvl2pPr marL="4572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2pPr>
    <a:lvl3pPr marL="9144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3pPr>
    <a:lvl4pPr marL="13716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4pPr>
    <a:lvl5pPr marL="18288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幻灯片图像占位符 1"/>
          <p:cNvSpPr>
            <a:spLocks noGrp="1" noRot="1" noChangeAspect="1" noChangeArrowheads="1" noTextEdit="1"/>
          </p:cNvSpPr>
          <p:nvPr>
            <p:ph type="sldImg" idx="4294967295"/>
          </p:nvPr>
        </p:nvSpPr>
        <p:spPr>
          <a:xfrm>
            <a:off x="409575" y="754063"/>
            <a:ext cx="5854700" cy="3294062"/>
          </a:xfrm>
        </p:spPr>
      </p:sp>
      <p:sp>
        <p:nvSpPr>
          <p:cNvPr id="22530" name="文本占位符 2"/>
          <p:cNvSpPr>
            <a:spLocks noGrp="1" noChangeArrowheads="1"/>
          </p:cNvSpPr>
          <p:nvPr>
            <p:ph type="body"/>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en-US" altLang="zh-CN" b="1">
              <a:latin typeface="微软雅黑" panose="020B0503020204020204" charset="-122"/>
              <a:ea typeface="微软雅黑" panose="020B0503020204020204" charset="-122"/>
              <a:cs typeface="微软雅黑" panose="020B0503020204020204" charset="-122"/>
              <a:sym typeface="+mn-ea"/>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5" Type="http://schemas.openxmlformats.org/officeDocument/2006/relationships/slideMaster" Target="../slideMasters/slideMaster1.xml"/><Relationship Id="rId4" Type="http://schemas.openxmlformats.org/officeDocument/2006/relationships/tags" Target="../tags/tag53.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slideMaster" Target="../slideMasters/slideMaster1.xml"/><Relationship Id="rId4" Type="http://schemas.openxmlformats.org/officeDocument/2006/relationships/tags" Target="../tags/tag57.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Master" Target="../slideMasters/slideMaster1.xml"/><Relationship Id="rId5" Type="http://schemas.openxmlformats.org/officeDocument/2006/relationships/tags" Target="../tags/tag12.xml"/><Relationship Id="rId4" Type="http://schemas.openxmlformats.org/officeDocument/2006/relationships/tags" Target="../tags/tag11.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slideMaster" Target="../slideMasters/slideMaster1.xml"/><Relationship Id="rId5" Type="http://schemas.openxmlformats.org/officeDocument/2006/relationships/tags" Target="../tags/tag17.xml"/><Relationship Id="rId4" Type="http://schemas.openxmlformats.org/officeDocument/2006/relationships/tags" Target="../tags/tag16.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0.xml"/><Relationship Id="rId7" Type="http://schemas.openxmlformats.org/officeDocument/2006/relationships/slideMaster" Target="../slideMasters/slideMaster1.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tags" Target="../tags/tag23.xml"/><Relationship Id="rId5" Type="http://schemas.openxmlformats.org/officeDocument/2006/relationships/tags" Target="../tags/tag22.xml"/><Relationship Id="rId4" Type="http://schemas.openxmlformats.org/officeDocument/2006/relationships/tags" Target="../tags/tag21.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1.xml"/><Relationship Id="rId3" Type="http://schemas.openxmlformats.org/officeDocument/2006/relationships/tags" Target="../tags/tag26.xml"/><Relationship Id="rId7" Type="http://schemas.openxmlformats.org/officeDocument/2006/relationships/tags" Target="../tags/tag30.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tags" Target="../tags/tag29.xml"/><Relationship Id="rId5" Type="http://schemas.openxmlformats.org/officeDocument/2006/relationships/tags" Target="../tags/tag28.xml"/><Relationship Id="rId4" Type="http://schemas.openxmlformats.org/officeDocument/2006/relationships/tags" Target="../tags/tag27.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5" Type="http://schemas.openxmlformats.org/officeDocument/2006/relationships/slideMaster" Target="../slideMasters/slideMaster1.xml"/><Relationship Id="rId4" Type="http://schemas.openxmlformats.org/officeDocument/2006/relationships/tags" Target="../tags/tag35.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1.xml"/><Relationship Id="rId7" Type="http://schemas.openxmlformats.org/officeDocument/2006/relationships/slideMaster" Target="../slideMasters/slideMaster1.xml"/><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tags" Target="../tags/tag44.xml"/><Relationship Id="rId5" Type="http://schemas.openxmlformats.org/officeDocument/2006/relationships/tags" Target="../tags/tag43.xml"/><Relationship Id="rId4" Type="http://schemas.openxmlformats.org/officeDocument/2006/relationships/tags" Target="../tags/tag42.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slideMaster" Target="../slideMasters/slideMaster1.xml"/><Relationship Id="rId5" Type="http://schemas.openxmlformats.org/officeDocument/2006/relationships/tags" Target="../tags/tag49.xml"/><Relationship Id="rId4" Type="http://schemas.openxmlformats.org/officeDocument/2006/relationships/tags" Target="../tags/tag4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69930" y="952508"/>
            <a:ext cx="10852237" cy="504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669882" y="2588281"/>
            <a:ext cx="10852237" cy="899167"/>
          </a:xfrm>
        </p:spPr>
        <p:txBody>
          <a:bodyPr vert="horz" lIns="101600" tIns="38100" rIns="25400" bIns="38100" rtlCol="0" anchor="t" anchorCtr="0">
            <a:noAutofit/>
          </a:bodyPr>
          <a:lstStyle>
            <a:lvl1pPr marL="0" marR="0" algn="ctr" defTabSz="914400" rtl="0" eaLnBrk="1" fontAlgn="auto" latinLnBrk="0" hangingPunct="1">
              <a:lnSpc>
                <a:spcPct val="100000"/>
              </a:lnSpc>
              <a:buNone/>
              <a:defRPr kumimoji="0" lang="zh-CN" altLang="en-US" sz="5400" b="0" i="0" u="none" strike="noStrike" kern="1200" cap="none" spc="600" normalizeH="0" baseline="0" noProof="1">
                <a:solidFill>
                  <a:schemeClr val="tx1"/>
                </a:solidFill>
                <a:effectLst>
                  <a:outerShdw blurRad="38100" dist="38100" dir="2700000" algn="tl">
                    <a:srgbClr val="000000">
                      <a:alpha val="43137"/>
                    </a:srgbClr>
                  </a:outerShdw>
                </a:effectLst>
                <a:uFillTx/>
                <a:latin typeface="+mj-lt"/>
                <a:ea typeface="+mj-ea"/>
                <a:cs typeface="+mj-cs"/>
                <a:sym typeface="+mn-ea"/>
              </a:defRPr>
            </a:lvl1pPr>
          </a:lstStyle>
          <a:p>
            <a:pPr lvl="0"/>
            <a:r>
              <a:rPr>
                <a:sym typeface="+mn-ea"/>
              </a:rPr>
              <a:t>单击此处编辑标题</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32000"/>
            <a:ext cx="10852237" cy="648000"/>
          </a:xfrm>
        </p:spPr>
        <p:txBody>
          <a:bodyPr vert="horz" lIns="101600" tIns="38100" rIns="76200" bIns="38100" rtlCol="0" anchor="ctr" anchorCtr="0">
            <a:noAutofit/>
          </a:bodyPr>
          <a:lstStyle>
            <a:lvl1pPr marL="0" marR="0" algn="l" defTabSz="914400" rtl="0" eaLnBrk="1" fontAlgn="auto" latinLnBrk="0" hangingPunct="1">
              <a:lnSpc>
                <a:spcPct val="100000"/>
              </a:lnSpc>
              <a:buNone/>
              <a:defRPr kumimoji="0" lang="zh-CN" altLang="en-US" sz="2800" b="1" i="0" u="none" strike="noStrike" kern="1200" cap="none" spc="200" normalizeH="0" baseline="0" noProof="1">
                <a:solidFill>
                  <a:schemeClr val="tx1"/>
                </a:solidFill>
                <a:uFillTx/>
                <a:latin typeface="+mj-lt"/>
                <a:ea typeface="+mj-ea"/>
                <a:cs typeface="+mj-cs"/>
                <a:sym typeface="+mn-ea"/>
              </a:defRPr>
            </a:lvl1pPr>
          </a:lstStyle>
          <a:p>
            <a:pPr lvl="0"/>
            <a:r>
              <a:rPr>
                <a:sym typeface="+mn-ea"/>
              </a:rPr>
              <a:t>单击此处编辑母版标题样式</a:t>
            </a:r>
          </a:p>
        </p:txBody>
      </p:sp>
      <p:sp>
        <p:nvSpPr>
          <p:cNvPr id="3" name="内容占位符 2"/>
          <p:cNvSpPr>
            <a:spLocks noGrp="1"/>
          </p:cNvSpPr>
          <p:nvPr>
            <p:ph idx="1"/>
            <p:custDataLst>
              <p:tags r:id="rId2"/>
            </p:custDataLst>
          </p:nvPr>
        </p:nvSpPr>
        <p:spPr>
          <a:xfrm>
            <a:off x="669882" y="1296000"/>
            <a:ext cx="10852237" cy="5041355"/>
          </a:xfrm>
        </p:spPr>
        <p:txBody>
          <a:bodyPr vert="horz" lIns="101600" tIns="0" rIns="82550" bIns="0" rtlCol="0">
            <a:no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2023-01-17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930" y="3808730"/>
            <a:ext cx="10852237" cy="624845"/>
          </a:xfrm>
        </p:spPr>
        <p:txBody>
          <a:bodyPr lIns="101600" tIns="38100" rIns="63500" bIns="38100" anchor="t" anchorCtr="0">
            <a:noAutofit/>
          </a:bodyPr>
          <a:lstStyle>
            <a:lvl1pPr>
              <a:defRPr sz="3600" b="0" u="none" strike="noStrike" kern="1200" cap="none" spc="300" normalizeH="0">
                <a:solidFill>
                  <a:schemeClr val="tx1"/>
                </a:solidFill>
                <a:effectLst>
                  <a:outerShdw blurRad="38100" dist="38100" dir="2700000" algn="tl">
                    <a:srgbClr val="000000">
                      <a:alpha val="43137"/>
                    </a:srgbClr>
                  </a:outerShdw>
                </a:effectLst>
                <a:uFillTx/>
              </a:defRPr>
            </a:lvl1pPr>
          </a:lstStyle>
          <a:p>
            <a:r>
              <a:rPr lang="zh-CN" altLang="en-US"/>
              <a:t>单击此处编辑母版标题样式</a:t>
            </a:r>
          </a:p>
        </p:txBody>
      </p:sp>
      <p:sp>
        <p:nvSpPr>
          <p:cNvPr id="3" name="文本占位符 2"/>
          <p:cNvSpPr>
            <a:spLocks noGrp="1"/>
          </p:cNvSpPr>
          <p:nvPr>
            <p:ph type="body" idx="1"/>
            <p:custDataLst>
              <p:tags r:id="rId2"/>
            </p:custDataLst>
          </p:nvPr>
        </p:nvSpPr>
        <p:spPr>
          <a:xfrm>
            <a:off x="669925" y="4511675"/>
            <a:ext cx="10852237" cy="1077985"/>
          </a:xfrm>
        </p:spPr>
        <p:txBody>
          <a:bodyPr lIns="101600" tIns="38100" rIns="76200" bIns="38100">
            <a:noAutofit/>
          </a:bodyPr>
          <a:lstStyle>
            <a:lvl1pPr marL="0" indent="0" eaLnBrk="1" fontAlgn="auto" latinLnBrk="0" hangingPunct="1">
              <a:buNone/>
              <a:defRPr kumimoji="0" lang="zh-CN" altLang="en-US" sz="1600" b="0" i="0" u="none" strike="noStrike" kern="1200" cap="none" spc="150" normalizeH="0" baseline="0" noProof="1">
                <a:solidFill>
                  <a:schemeClr val="tx1"/>
                </a:solidFill>
                <a:uFillTx/>
                <a:latin typeface="+mn-lt"/>
                <a:ea typeface="+mn-ea"/>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2023-01-17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a:solidFill>
                  <a:schemeClr val="tx1"/>
                </a:solidFill>
                <a:uFillTx/>
                <a:latin typeface="+mj-lt"/>
                <a:ea typeface="+mj-ea"/>
                <a:cs typeface="+mj-cs"/>
                <a:sym typeface="+mn-ea"/>
              </a:defRPr>
            </a:lvl1pPr>
          </a:lstStyle>
          <a:p>
            <a:pPr lvl="0"/>
            <a:r>
              <a:rPr>
                <a:sym typeface="+mn-ea"/>
              </a:rPr>
              <a:t>单击此处编辑母版标题样式</a:t>
            </a:r>
          </a:p>
        </p:txBody>
      </p:sp>
      <p:sp>
        <p:nvSpPr>
          <p:cNvPr id="3" name="内容占位符 2"/>
          <p:cNvSpPr>
            <a:spLocks noGrp="1"/>
          </p:cNvSpPr>
          <p:nvPr>
            <p:ph sz="half" idx="1"/>
            <p:custDataLst>
              <p:tags r:id="rId2"/>
            </p:custDataLst>
          </p:nvPr>
        </p:nvSpPr>
        <p:spPr>
          <a:xfrm>
            <a:off x="669930" y="1296000"/>
            <a:ext cx="5283242" cy="5040000"/>
          </a:xfrm>
        </p:spPr>
        <p:txBody>
          <a:bodyPr vert="horz" lIns="101600" tIns="0" rIns="82550" bIns="0" rtlCol="0">
            <a:no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内容占位符 3"/>
          <p:cNvSpPr>
            <a:spLocks noGrp="1"/>
          </p:cNvSpPr>
          <p:nvPr>
            <p:ph sz="half" idx="2"/>
            <p:custDataLst>
              <p:tags r:id="rId3"/>
            </p:custDataLst>
          </p:nvPr>
        </p:nvSpPr>
        <p:spPr>
          <a:xfrm>
            <a:off x="6238877" y="1296000"/>
            <a:ext cx="5283242" cy="5040000"/>
          </a:xfrm>
        </p:spPr>
        <p:txBody>
          <a:bodyPr>
            <a:noAutofit/>
          </a:bodyPr>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2023-01-17</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a:solidFill>
                  <a:schemeClr val="tx1"/>
                </a:solidFill>
                <a:uFillTx/>
                <a:latin typeface="+mj-lt"/>
                <a:ea typeface="+mj-ea"/>
                <a:cs typeface="+mj-cs"/>
                <a:sym typeface="+mn-ea"/>
              </a:defRPr>
            </a:lvl1pPr>
          </a:lstStyle>
          <a:p>
            <a:pPr lvl="0"/>
            <a:r>
              <a:rPr>
                <a:sym typeface="+mn-ea"/>
              </a:rPr>
              <a:t>单击此处编辑母版标题样式</a:t>
            </a:r>
          </a:p>
        </p:txBody>
      </p:sp>
      <p:sp>
        <p:nvSpPr>
          <p:cNvPr id="3" name="文本占位符 2"/>
          <p:cNvSpPr>
            <a:spLocks noGrp="1"/>
          </p:cNvSpPr>
          <p:nvPr>
            <p:ph type="body" idx="1" hasCustomPrompt="1"/>
            <p:custDataLst>
              <p:tags r:id="rId2"/>
            </p:custDataLst>
          </p:nvPr>
        </p:nvSpPr>
        <p:spPr>
          <a:xfrm>
            <a:off x="669930" y="1296000"/>
            <a:ext cx="5283242" cy="381003"/>
          </a:xfrm>
        </p:spPr>
        <p:txBody>
          <a:bodyPr lIns="101600" tIns="38100" rIns="76200" bIns="38100" anchor="t" anchorCtr="0">
            <a:noAutofit/>
          </a:bodyPr>
          <a:lstStyle>
            <a:lvl1pPr marL="0" indent="0" eaLnBrk="1" fontAlgn="auto" latinLnBrk="0" hangingPunct="1">
              <a:lnSpc>
                <a:spcPct val="100000"/>
              </a:lnSpc>
              <a:spcAft>
                <a:spcPct val="0"/>
              </a:spcAft>
              <a:buNone/>
              <a:defRPr sz="2000" b="1" u="none" strike="noStrike" kern="1200" cap="none" spc="200" normalizeH="0" baseline="0">
                <a:solidFill>
                  <a:schemeClr val="tx1"/>
                </a:solidFill>
                <a:uFillTx/>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p>
        </p:txBody>
      </p:sp>
      <p:sp>
        <p:nvSpPr>
          <p:cNvPr id="4" name="内容占位符 3"/>
          <p:cNvSpPr>
            <a:spLocks noGrp="1"/>
          </p:cNvSpPr>
          <p:nvPr>
            <p:ph sz="half" idx="2"/>
            <p:custDataLst>
              <p:tags r:id="rId3"/>
            </p:custDataLst>
          </p:nvPr>
        </p:nvSpPr>
        <p:spPr>
          <a:xfrm>
            <a:off x="669925" y="1789043"/>
            <a:ext cx="5283200"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5" name="文本占位符 4"/>
          <p:cNvSpPr>
            <a:spLocks noGrp="1"/>
          </p:cNvSpPr>
          <p:nvPr>
            <p:ph type="body" sz="quarter" idx="3" hasCustomPrompt="1"/>
            <p:custDataLst>
              <p:tags r:id="rId4"/>
            </p:custDataLst>
          </p:nvPr>
        </p:nvSpPr>
        <p:spPr>
          <a:xfrm>
            <a:off x="6235750" y="1296000"/>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ct val="0"/>
              </a:spcBef>
              <a:spcAft>
                <a:spcPct val="0"/>
              </a:spcAft>
              <a:buFont typeface="Arial" panose="020B0604020202020204" pitchFamily="34" charset="0"/>
              <a:buNone/>
              <a:defRPr kumimoji="0" lang="zh-CN" altLang="en-US" sz="2000" b="1" i="0" u="none" strike="noStrike" kern="1200" cap="none" spc="200" normalizeH="0" baseline="0" noProof="1">
                <a:solidFill>
                  <a:schemeClr val="tx1"/>
                </a:solidFill>
                <a:uFillTx/>
                <a:latin typeface="+mn-lt"/>
                <a:ea typeface="+mn-ea"/>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6235750" y="1789043"/>
            <a:ext cx="5283242"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2023-01-17</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a:solidFill>
                  <a:schemeClr val="tx1"/>
                </a:solidFill>
                <a:uFillTx/>
                <a:latin typeface="+mj-lt"/>
                <a:ea typeface="+mj-ea"/>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2023-01-17</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69930" y="1296000"/>
            <a:ext cx="5283242" cy="5040000"/>
          </a:xfrm>
        </p:spPr>
        <p:txBody>
          <a:bodyPr vert="horz" lIns="101600" tIns="0" rIns="82550" bIns="0" rtlCol="0">
            <a:noAutofit/>
          </a:bodyPr>
          <a:lstStyle>
            <a:lvl1pPr marL="0" marR="0" lvl="0" indent="0" algn="l" defTabSz="914400" rtl="0" eaLnBrk="1" fontAlgn="auto" latinLnBrk="0" hangingPunct="1">
              <a:lnSpc>
                <a:spcPct val="130000"/>
              </a:lnSpc>
              <a:spcBef>
                <a:spcPct val="0"/>
              </a:spcBef>
              <a:spcAft>
                <a:spcPts val="1000"/>
              </a:spcAft>
              <a:buFont typeface="Arial" panose="020B0604020202020204" pitchFamily="34" charset="0"/>
              <a:buNone/>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5pPr>
          </a:lstStyle>
          <a:p>
            <a:pPr lvl="0"/>
            <a:endParaRPr>
              <a:sym typeface="+mn-ea"/>
            </a:endParaRPr>
          </a:p>
        </p:txBody>
      </p:sp>
      <p:sp>
        <p:nvSpPr>
          <p:cNvPr id="4" name="文本占位符 3"/>
          <p:cNvSpPr>
            <a:spLocks noGrp="1"/>
          </p:cNvSpPr>
          <p:nvPr>
            <p:ph type="body" sz="half" idx="2"/>
            <p:custDataLst>
              <p:tags r:id="rId2"/>
            </p:custDataLst>
          </p:nvPr>
        </p:nvSpPr>
        <p:spPr>
          <a:xfrm>
            <a:off x="6238925" y="1296000"/>
            <a:ext cx="5283242" cy="5040000"/>
          </a:xfrm>
        </p:spPr>
        <p:txBody>
          <a:bodyPr vert="horz" lIns="101600" tIns="0" rIns="82550" bIns="0" rtlCol="0">
            <a:norm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stStyle>
          <a:p>
            <a:pPr lvl="0"/>
            <a:r>
              <a:rPr>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2023-01-17</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1"/>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ct val="0"/>
              </a:spcAft>
              <a:buNone/>
              <a:defRPr kumimoji="0" lang="zh-CN" altLang="en-US" sz="2400" b="1" i="0" u="none" strike="noStrike" kern="1200" cap="none" spc="200" normalizeH="0" baseline="0" noProof="1">
                <a:solidFill>
                  <a:schemeClr val="tx1"/>
                </a:solidFill>
                <a:uFillTx/>
                <a:latin typeface="+mj-lt"/>
                <a:ea typeface="+mj-ea"/>
                <a:cs typeface="+mj-cs"/>
                <a:sym typeface="+mn-ea"/>
              </a:defRPr>
            </a:lvl1pPr>
          </a:lstStyle>
          <a:p>
            <a:pPr lvl="0"/>
            <a:r>
              <a:rPr>
                <a:sym typeface="+mn-ea"/>
              </a:rPr>
              <a:t>单击此处编辑母版标题样式</a:t>
            </a:r>
          </a:p>
        </p:txBody>
      </p:sp>
      <p:sp>
        <p:nvSpPr>
          <p:cNvPr id="3" name="竖排文字占位符 2"/>
          <p:cNvSpPr>
            <a:spLocks noGrp="1"/>
          </p:cNvSpPr>
          <p:nvPr>
            <p:ph type="body" orient="vert" idx="1"/>
            <p:custDataLst>
              <p:tags r:id="rId2"/>
            </p:custDataLst>
          </p:nvPr>
        </p:nvSpPr>
        <p:spPr>
          <a:xfrm>
            <a:off x="669925" y="952500"/>
            <a:ext cx="9828101" cy="5388907"/>
          </a:xfrm>
        </p:spPr>
        <p:txBody>
          <a:bodyPr vert="eaVert"/>
          <a:lstStyle>
            <a:lvl1pPr indent="0" eaLnBrk="1" fontAlgn="auto" latinLnBrk="0" hangingPunct="1">
              <a:defRPr>
                <a:solidFill>
                  <a:schemeClr val="tx1">
                    <a:lumMod val="75000"/>
                    <a:lumOff val="25000"/>
                  </a:schemeClr>
                </a:solidFill>
              </a:defRPr>
            </a:lvl1pPr>
            <a:lvl2pPr indent="0" eaLnBrk="1" fontAlgn="auto" latinLnBrk="0" hangingPunct="1">
              <a:defRPr>
                <a:solidFill>
                  <a:schemeClr val="tx1">
                    <a:lumMod val="75000"/>
                    <a:lumOff val="25000"/>
                  </a:schemeClr>
                </a:solidFill>
              </a:defRPr>
            </a:lvl2pPr>
            <a:lvl3pPr indent="0" eaLnBrk="1" fontAlgn="auto" latinLnBrk="0" hangingPunct="1">
              <a:defRPr>
                <a:solidFill>
                  <a:schemeClr val="tx1">
                    <a:lumMod val="75000"/>
                    <a:lumOff val="25000"/>
                  </a:schemeClr>
                </a:solidFill>
              </a:defRPr>
            </a:lvl3pPr>
            <a:lvl4pPr indent="0" eaLnBrk="1" fontAlgn="auto" latinLnBrk="0" hangingPunct="1">
              <a:defRPr>
                <a:solidFill>
                  <a:schemeClr val="tx1">
                    <a:lumMod val="75000"/>
                    <a:lumOff val="25000"/>
                  </a:schemeClr>
                </a:solidFill>
              </a:defRPr>
            </a:lvl4pPr>
            <a:lvl5pPr indent="0" eaLnBrk="1" fontAlgn="auto" latinLnBrk="0" hangingPunct="1">
              <a:defRPr>
                <a:solidFill>
                  <a:schemeClr val="tx1">
                    <a:lumMod val="75000"/>
                    <a:lumOff val="25000"/>
                  </a:schemeClr>
                </a:solidFil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2023-01-17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tags" Target="../tags/tag6.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19" Type="http://schemas.openxmlformats.org/officeDocument/2006/relationships/tags" Target="../tags/tag7.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669882" y="432000"/>
            <a:ext cx="10852237" cy="648000"/>
          </a:xfrm>
          <a:prstGeom prst="rect">
            <a:avLst/>
          </a:prstGeom>
        </p:spPr>
        <p:txBody>
          <a:bodyPr vert="horz" lIns="101600" tIns="38100" rIns="76200" bIns="38100" rtlCol="0" anchor="ctr" anchorCtr="0">
            <a:noAutofit/>
          </a:bodyPr>
          <a:lstStyle/>
          <a:p>
            <a:r>
              <a:rPr lang="zh-CN" altLang="en-US"/>
              <a:t>单击此处编辑母版标题样式</a:t>
            </a:r>
          </a:p>
        </p:txBody>
      </p:sp>
      <p:sp>
        <p:nvSpPr>
          <p:cNvPr id="3" name="文本占位符 2"/>
          <p:cNvSpPr>
            <a:spLocks noGrp="1"/>
          </p:cNvSpPr>
          <p:nvPr>
            <p:ph type="body" idx="1"/>
            <p:custDataLst>
              <p:tags r:id="rId15"/>
            </p:custDataLst>
          </p:nvPr>
        </p:nvSpPr>
        <p:spPr>
          <a:xfrm>
            <a:off x="669882" y="1296000"/>
            <a:ext cx="10852237" cy="5040000"/>
          </a:xfrm>
          <a:prstGeom prst="rect">
            <a:avLst/>
          </a:prstGeom>
        </p:spPr>
        <p:txBody>
          <a:bodyPr vert="horz" lIns="101600" tIns="0" rIns="82550" bIns="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custDataLst>
              <p:tags r:id="rId16"/>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t>2023-01-17</a:t>
            </a:fld>
            <a:endParaRPr lang="zh-CN" altLang="en-US"/>
          </a:p>
        </p:txBody>
      </p:sp>
      <p:sp>
        <p:nvSpPr>
          <p:cNvPr id="5" name="页脚占位符 4"/>
          <p:cNvSpPr>
            <a:spLocks noGrp="1"/>
          </p:cNvSpPr>
          <p:nvPr>
            <p:ph type="ftr" sz="quarter" idx="3"/>
            <p:custDataLst>
              <p:tags r:id="rId17"/>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custDataLst>
              <p:tags r:id="rId18"/>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t>‹#›</a:t>
            </a:fld>
            <a:endParaRPr lang="zh-CN" altLang="en-US"/>
          </a:p>
        </p:txBody>
      </p:sp>
      <p:sp>
        <p:nvSpPr>
          <p:cNvPr id="7" name="KSO_TEMPLATE" hidden="1"/>
          <p:cNvSpPr/>
          <p:nvPr>
            <p:custDataLst>
              <p:tags r:id="rId19"/>
            </p:custDataLst>
          </p:nvPr>
        </p:nvSpPr>
        <p:spPr>
          <a:xfrm flipH="1">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xStyles>
    <p:titleStyle>
      <a:lvl1pPr algn="l" defTabSz="914400" rtl="0" eaLnBrk="1" fontAlgn="auto" latinLnBrk="0" hangingPunct="1">
        <a:lnSpc>
          <a:spcPct val="100000"/>
        </a:lnSpc>
        <a:spcBef>
          <a:spcPct val="0"/>
        </a:spcBef>
        <a:buNone/>
        <a:defRPr sz="2800" b="1" u="none" strike="noStrike" kern="1200" cap="none" spc="200" normalizeH="0">
          <a:solidFill>
            <a:schemeClr val="tx1"/>
          </a:solidFill>
          <a:uFillTx/>
          <a:latin typeface="+mj-lt"/>
          <a:ea typeface="+mj-ea"/>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1pPr>
      <a:lvl2pPr marL="685800"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mn-lt"/>
          <a:ea typeface="+mn-ea"/>
          <a:cs typeface="+mn-cs"/>
        </a:defRPr>
      </a:lvl2pPr>
      <a:lvl3pPr marL="11430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3pPr>
      <a:lvl4pPr marL="16002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4pPr>
      <a:lvl5pPr marL="20574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3.wmf"/><Relationship Id="rId5" Type="http://schemas.openxmlformats.org/officeDocument/2006/relationships/oleObject" Target="../embeddings/oleObject8.bin"/><Relationship Id="rId4" Type="http://schemas.openxmlformats.org/officeDocument/2006/relationships/image" Target="../media/image12.jpeg"/></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comments" Target="../comments/comment1.xml"/><Relationship Id="rId5" Type="http://schemas.openxmlformats.org/officeDocument/2006/relationships/image" Target="../media/image15.wmf"/><Relationship Id="rId4" Type="http://schemas.openxmlformats.org/officeDocument/2006/relationships/oleObject" Target="../embeddings/oleObject9.bin"/></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oleObject" Target="../embeddings/oleObject10.bin"/><Relationship Id="rId7" Type="http://schemas.openxmlformats.org/officeDocument/2006/relationships/oleObject" Target="../embeddings/oleObject12.bin"/><Relationship Id="rId12" Type="http://schemas.openxmlformats.org/officeDocument/2006/relationships/image" Target="../media/image24.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21.wmf"/><Relationship Id="rId11" Type="http://schemas.openxmlformats.org/officeDocument/2006/relationships/oleObject" Target="../embeddings/oleObject14.bin"/><Relationship Id="rId5" Type="http://schemas.openxmlformats.org/officeDocument/2006/relationships/oleObject" Target="../embeddings/oleObject11.bin"/><Relationship Id="rId10" Type="http://schemas.openxmlformats.org/officeDocument/2006/relationships/image" Target="../media/image23.wmf"/><Relationship Id="rId4" Type="http://schemas.openxmlformats.org/officeDocument/2006/relationships/image" Target="../media/image20.wmf"/><Relationship Id="rId9" Type="http://schemas.openxmlformats.org/officeDocument/2006/relationships/oleObject" Target="../embeddings/oleObject13.bin"/></Relationships>
</file>

<file path=ppt/slides/_rels/slide2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26.wmf"/></Relationships>
</file>

<file path=ppt/slides/_rels/slide23.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30.png"/><Relationship Id="rId7" Type="http://schemas.openxmlformats.org/officeDocument/2006/relationships/image" Target="../media/image29.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17.bin"/><Relationship Id="rId5" Type="http://schemas.openxmlformats.org/officeDocument/2006/relationships/image" Target="../media/image28.wmf"/><Relationship Id="rId4" Type="http://schemas.openxmlformats.org/officeDocument/2006/relationships/oleObject" Target="../embeddings/oleObject16.bin"/></Relationships>
</file>

<file path=ppt/slides/_rels/slide25.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7.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8.wmf"/></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1.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image" Target="../media/image10.wmf"/><Relationship Id="rId4"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
          <p:cNvSpPr txBox="1"/>
          <p:nvPr/>
        </p:nvSpPr>
        <p:spPr>
          <a:xfrm>
            <a:off x="0" y="2069902"/>
            <a:ext cx="12192000" cy="1107996"/>
          </a:xfrm>
          <a:prstGeom prst="rect">
            <a:avLst/>
          </a:prstGeom>
          <a:noFill/>
          <a:ln w="34925">
            <a:noFill/>
          </a:ln>
        </p:spPr>
        <p:txBody>
          <a:bodyPr wrap="square">
            <a:spAutoFit/>
          </a:bodyPr>
          <a:lstStyle/>
          <a:p>
            <a:pPr algn="ctr">
              <a:spcBef>
                <a:spcPct val="50000"/>
              </a:spcBef>
            </a:pPr>
            <a:r>
              <a:rPr lang="zh-CN" altLang="en-US" sz="6600" b="1" dirty="0" smtClean="0">
                <a:solidFill>
                  <a:schemeClr val="tx1"/>
                </a:solidFill>
                <a:latin typeface="微软雅黑" panose="020B0503020204020204" charset="-122"/>
                <a:ea typeface="微软雅黑" panose="020B0503020204020204" charset="-122"/>
                <a:cs typeface="微软雅黑" panose="020B0503020204020204" charset="-122"/>
              </a:rPr>
              <a:t>勾</a:t>
            </a:r>
            <a:r>
              <a:rPr lang="zh-CN" altLang="en-US" sz="6600" b="1" dirty="0">
                <a:solidFill>
                  <a:schemeClr val="tx1"/>
                </a:solidFill>
                <a:latin typeface="微软雅黑" panose="020B0503020204020204" charset="-122"/>
                <a:ea typeface="微软雅黑" panose="020B0503020204020204" charset="-122"/>
                <a:cs typeface="微软雅黑" panose="020B0503020204020204" charset="-122"/>
              </a:rPr>
              <a:t>股定理</a:t>
            </a:r>
          </a:p>
        </p:txBody>
      </p:sp>
      <p:sp>
        <p:nvSpPr>
          <p:cNvPr id="3" name="文本框 5"/>
          <p:cNvSpPr txBox="1"/>
          <p:nvPr/>
        </p:nvSpPr>
        <p:spPr>
          <a:xfrm>
            <a:off x="0" y="1055889"/>
            <a:ext cx="12192000" cy="584775"/>
          </a:xfrm>
          <a:prstGeom prst="rect">
            <a:avLst/>
          </a:prstGeom>
          <a:noFill/>
        </p:spPr>
        <p:txBody>
          <a:bodyPr wrap="square" rtlCol="0">
            <a:spAutoFit/>
          </a:bodyPr>
          <a:lstStyle/>
          <a:p>
            <a:pPr algn="ctr"/>
            <a:r>
              <a:rPr lang="zh-CN" altLang="en-US" sz="3200" dirty="0">
                <a:solidFill>
                  <a:schemeClr val="tx1"/>
                </a:solidFill>
                <a:latin typeface="华文楷体" panose="02010600040101010101" pitchFamily="2" charset="-122"/>
                <a:ea typeface="华文楷体" panose="02010600040101010101" pitchFamily="2" charset="-122"/>
                <a:sym typeface="+mn-ea"/>
              </a:rPr>
              <a:t>第十七章</a:t>
            </a:r>
            <a:r>
              <a:rPr lang="en-US" altLang="en-US" sz="3200" dirty="0">
                <a:solidFill>
                  <a:schemeClr val="tx1"/>
                </a:solidFill>
                <a:latin typeface="华文楷体" panose="02010600040101010101" pitchFamily="2" charset="-122"/>
                <a:ea typeface="华文楷体" panose="02010600040101010101" pitchFamily="2" charset="-122"/>
                <a:sym typeface="+mn-ea"/>
              </a:rPr>
              <a:t>  </a:t>
            </a:r>
            <a:r>
              <a:rPr lang="zh-CN" altLang="en-US" sz="3200" dirty="0">
                <a:solidFill>
                  <a:schemeClr val="tx1"/>
                </a:solidFill>
                <a:latin typeface="华文楷体" panose="02010600040101010101" pitchFamily="2" charset="-122"/>
                <a:ea typeface="华文楷体" panose="02010600040101010101" pitchFamily="2" charset="-122"/>
                <a:sym typeface="+mn-ea"/>
              </a:rPr>
              <a:t>特殊三角形</a:t>
            </a:r>
            <a:endParaRPr lang="zh-CN" altLang="en-US" sz="3200" dirty="0" smtClean="0">
              <a:solidFill>
                <a:schemeClr val="tx1"/>
              </a:solidFill>
              <a:latin typeface="华文楷体" panose="02010600040101010101" pitchFamily="2" charset="-122"/>
              <a:ea typeface="华文楷体" panose="02010600040101010101" pitchFamily="2" charset="-122"/>
              <a:sym typeface="+mn-ea"/>
            </a:endParaRPr>
          </a:p>
        </p:txBody>
      </p:sp>
      <p:sp>
        <p:nvSpPr>
          <p:cNvPr id="4" name="Text Box 10"/>
          <p:cNvSpPr txBox="1"/>
          <p:nvPr/>
        </p:nvSpPr>
        <p:spPr>
          <a:xfrm>
            <a:off x="0" y="3747255"/>
            <a:ext cx="12192000" cy="645160"/>
          </a:xfrm>
          <a:prstGeom prst="rect">
            <a:avLst/>
          </a:prstGeom>
          <a:noFill/>
          <a:ln w="34925">
            <a:noFill/>
          </a:ln>
        </p:spPr>
        <p:txBody>
          <a:bodyPr wrap="square">
            <a:spAutoFit/>
          </a:bodyPr>
          <a:lstStyle/>
          <a:p>
            <a:pPr algn="ctr">
              <a:spcBef>
                <a:spcPct val="50000"/>
              </a:spcBef>
            </a:pPr>
            <a:r>
              <a:rPr lang="zh-CN" altLang="en-US" sz="3600" b="1" dirty="0" smtClean="0">
                <a:solidFill>
                  <a:schemeClr val="tx1"/>
                </a:solidFill>
                <a:latin typeface="微软雅黑" panose="020B0503020204020204" charset="-122"/>
                <a:ea typeface="微软雅黑" panose="020B0503020204020204" charset="-122"/>
                <a:cs typeface="微软雅黑" panose="020B0503020204020204" charset="-122"/>
              </a:rPr>
              <a:t>第</a:t>
            </a:r>
            <a:r>
              <a:rPr lang="en-US" altLang="zh-CN" sz="3600" b="1" dirty="0" smtClean="0">
                <a:solidFill>
                  <a:schemeClr val="tx1"/>
                </a:solidFill>
                <a:latin typeface="微软雅黑" panose="020B0503020204020204" charset="-122"/>
                <a:ea typeface="微软雅黑" panose="020B0503020204020204" charset="-122"/>
                <a:cs typeface="微软雅黑" panose="020B0503020204020204" charset="-122"/>
              </a:rPr>
              <a:t>2</a:t>
            </a:r>
            <a:r>
              <a:rPr lang="zh-CN" altLang="en-US" sz="3600" b="1" dirty="0" smtClean="0">
                <a:solidFill>
                  <a:schemeClr val="tx1"/>
                </a:solidFill>
                <a:latin typeface="微软雅黑" panose="020B0503020204020204" charset="-122"/>
                <a:ea typeface="微软雅黑" panose="020B0503020204020204" charset="-122"/>
                <a:cs typeface="微软雅黑" panose="020B0503020204020204" charset="-122"/>
              </a:rPr>
              <a:t>课时</a:t>
            </a:r>
            <a:endParaRPr lang="zh-CN" altLang="en-US" sz="3600" b="1" dirty="0">
              <a:solidFill>
                <a:schemeClr val="tx1"/>
              </a:solidFill>
              <a:latin typeface="微软雅黑" panose="020B0503020204020204" charset="-122"/>
              <a:ea typeface="微软雅黑" panose="020B0503020204020204" charset="-122"/>
              <a:cs typeface="微软雅黑" panose="020B0503020204020204" charset="-122"/>
            </a:endParaRPr>
          </a:p>
        </p:txBody>
      </p:sp>
      <p:sp>
        <p:nvSpPr>
          <p:cNvPr id="5" name="箭头: V 形 8"/>
          <p:cNvSpPr/>
          <p:nvPr/>
        </p:nvSpPr>
        <p:spPr>
          <a:xfrm>
            <a:off x="3447910" y="2332770"/>
            <a:ext cx="325020" cy="584168"/>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6" name="箭头: V 形 8"/>
          <p:cNvSpPr/>
          <p:nvPr/>
        </p:nvSpPr>
        <p:spPr>
          <a:xfrm>
            <a:off x="2908707" y="2329010"/>
            <a:ext cx="325020" cy="584168"/>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7" name="箭头: V 形 8"/>
          <p:cNvSpPr/>
          <p:nvPr/>
        </p:nvSpPr>
        <p:spPr>
          <a:xfrm>
            <a:off x="3184299" y="2329010"/>
            <a:ext cx="325020" cy="584168"/>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8" name="矩形 7"/>
          <p:cNvSpPr/>
          <p:nvPr/>
        </p:nvSpPr>
        <p:spPr>
          <a:xfrm>
            <a:off x="0" y="5678145"/>
            <a:ext cx="12192000" cy="49720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charset="-122"/>
                <a:ea typeface="微软雅黑" panose="020B0503020204020204" charset="-122"/>
                <a:sym typeface="+mn-ea"/>
              </a:rPr>
              <a:t>WWW.PPT818.COM</a:t>
            </a:r>
            <a:endParaRPr lang="en-US" altLang="zh-CN" sz="2400" b="1" kern="0" dirty="0">
              <a:solidFill>
                <a:srgbClr val="000000"/>
              </a:solidFill>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000" fill="hold">
                                          <p:stCondLst>
                                            <p:cond delay="0"/>
                                          </p:stCondLst>
                                        </p:cTn>
                                        <p:tgtEl>
                                          <p:spTgt spid="3"/>
                                        </p:tgtEl>
                                        <p:attrNameLst>
                                          <p:attrName>style.visibility</p:attrName>
                                        </p:attrNameLst>
                                      </p:cBhvr>
                                      <p:to>
                                        <p:strVal val="visible"/>
                                      </p:to>
                                    </p:set>
                                    <p:animEffect transition="in" filter="box(in)">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TextBox 3"/>
          <p:cNvSpPr txBox="1"/>
          <p:nvPr/>
        </p:nvSpPr>
        <p:spPr>
          <a:xfrm>
            <a:off x="1567498" y="911543"/>
            <a:ext cx="8307387" cy="1198880"/>
          </a:xfrm>
          <a:prstGeom prst="rect">
            <a:avLst/>
          </a:prstGeom>
          <a:noFill/>
          <a:ln w="9525">
            <a:noFill/>
          </a:ln>
        </p:spPr>
        <p:txBody>
          <a:bodyPr anchor="t" anchorCtr="0">
            <a:spAutoFit/>
          </a:bodyPr>
          <a:lstStyle/>
          <a:p>
            <a:pPr>
              <a:lnSpc>
                <a:spcPct val="150000"/>
              </a:lnSpc>
              <a:buFont typeface="Arial" panose="020B0604020202020204" pitchFamily="34" charset="0"/>
            </a:pPr>
            <a:r>
              <a:rPr lang="zh-CN" altLang="en-US" sz="2400" dirty="0">
                <a:latin typeface="微软雅黑" panose="020B0503020204020204" charset="-122"/>
                <a:ea typeface="微软雅黑" panose="020B0503020204020204" charset="-122"/>
                <a:cs typeface="微软雅黑" panose="020B0503020204020204" charset="-122"/>
              </a:rPr>
              <a:t>我们已经学习了勾股定理，利用勾股定理，我们可以解决一些实际问题</a:t>
            </a:r>
            <a:r>
              <a:rPr lang="en-US" altLang="zh-CN" sz="2400" dirty="0">
                <a:latin typeface="微软雅黑" panose="020B0503020204020204" charset="-122"/>
                <a:ea typeface="微软雅黑" panose="020B0503020204020204" charset="-122"/>
                <a:cs typeface="微软雅黑" panose="020B0503020204020204" charset="-122"/>
              </a:rPr>
              <a:t>.</a:t>
            </a:r>
            <a:r>
              <a:rPr lang="en-US" altLang="zh-CN" sz="2400" dirty="0">
                <a:solidFill>
                  <a:srgbClr val="0070C0"/>
                </a:solidFill>
                <a:latin typeface="微软雅黑" panose="020B0503020204020204" charset="-122"/>
                <a:ea typeface="微软雅黑" panose="020B0503020204020204" charset="-122"/>
                <a:cs typeface="微软雅黑" panose="020B0503020204020204" charset="-122"/>
              </a:rPr>
              <a:t> </a:t>
            </a:r>
            <a:endParaRPr lang="zh-CN" altLang="en-US" dirty="0">
              <a:latin typeface="微软雅黑" panose="020B0503020204020204" charset="-122"/>
              <a:ea typeface="微软雅黑" panose="020B0503020204020204" charset="-122"/>
              <a:cs typeface="微软雅黑" panose="020B0503020204020204" charset="-122"/>
            </a:endParaRPr>
          </a:p>
        </p:txBody>
      </p:sp>
      <p:sp>
        <p:nvSpPr>
          <p:cNvPr id="14" name="TextBox 3"/>
          <p:cNvSpPr txBox="1"/>
          <p:nvPr/>
        </p:nvSpPr>
        <p:spPr>
          <a:xfrm>
            <a:off x="1651953" y="2112963"/>
            <a:ext cx="8307387" cy="1198880"/>
          </a:xfrm>
          <a:prstGeom prst="rect">
            <a:avLst/>
          </a:prstGeom>
          <a:noFill/>
          <a:ln w="9525">
            <a:noFill/>
          </a:ln>
        </p:spPr>
        <p:txBody>
          <a:bodyPr anchor="t" anchorCtr="0">
            <a:spAutoFit/>
          </a:bodyPr>
          <a:lstStyle/>
          <a:p>
            <a:pPr>
              <a:lnSpc>
                <a:spcPct val="150000"/>
              </a:lnSpc>
              <a:buFont typeface="Arial" panose="020B0604020202020204" pitchFamily="34" charset="0"/>
            </a:pPr>
            <a:r>
              <a:rPr lang="zh-CN" altLang="en-US" sz="2400" dirty="0">
                <a:latin typeface="微软雅黑" panose="020B0503020204020204" charset="-122"/>
                <a:ea typeface="微软雅黑" panose="020B0503020204020204" charset="-122"/>
                <a:cs typeface="微软雅黑" panose="020B0503020204020204" charset="-122"/>
              </a:rPr>
              <a:t>在应用中关键是利用转化思想将实际问题转化为直角三角形模型，常见类型有：</a:t>
            </a:r>
            <a:r>
              <a:rPr lang="en-US" altLang="zh-CN" sz="2400" dirty="0">
                <a:solidFill>
                  <a:srgbClr val="0070C0"/>
                </a:solidFill>
                <a:latin typeface="微软雅黑" panose="020B0503020204020204" charset="-122"/>
                <a:ea typeface="微软雅黑" panose="020B0503020204020204" charset="-122"/>
                <a:cs typeface="微软雅黑" panose="020B0503020204020204" charset="-122"/>
              </a:rPr>
              <a:t> </a:t>
            </a:r>
            <a:endParaRPr lang="zh-CN" altLang="en-US" dirty="0">
              <a:latin typeface="微软雅黑" panose="020B0503020204020204" charset="-122"/>
              <a:ea typeface="微软雅黑" panose="020B0503020204020204" charset="-122"/>
              <a:cs typeface="微软雅黑" panose="020B0503020204020204" charset="-122"/>
            </a:endParaRPr>
          </a:p>
        </p:txBody>
      </p:sp>
      <p:sp>
        <p:nvSpPr>
          <p:cNvPr id="15" name="TextBox 3"/>
          <p:cNvSpPr txBox="1"/>
          <p:nvPr/>
        </p:nvSpPr>
        <p:spPr>
          <a:xfrm>
            <a:off x="1857058" y="3325495"/>
            <a:ext cx="8307387" cy="645160"/>
          </a:xfrm>
          <a:prstGeom prst="rect">
            <a:avLst/>
          </a:prstGeom>
          <a:noFill/>
          <a:ln w="9525">
            <a:noFill/>
          </a:ln>
        </p:spPr>
        <p:txBody>
          <a:bodyPr anchor="t" anchorCtr="0">
            <a:spAutoFit/>
          </a:bodyPr>
          <a:lstStyle/>
          <a:p>
            <a:pPr>
              <a:lnSpc>
                <a:spcPct val="150000"/>
              </a:lnSpc>
              <a:buFont typeface="Arial" panose="020B0604020202020204" pitchFamily="34" charset="0"/>
            </a:pPr>
            <a:r>
              <a:rPr lang="zh-CN" altLang="en-US" sz="2400" dirty="0">
                <a:solidFill>
                  <a:srgbClr val="FF0000"/>
                </a:solidFill>
                <a:latin typeface="微软雅黑" panose="020B0503020204020204" charset="-122"/>
                <a:ea typeface="微软雅黑" panose="020B0503020204020204" charset="-122"/>
                <a:cs typeface="微软雅黑" panose="020B0503020204020204" charset="-122"/>
              </a:rPr>
              <a:t>（</a:t>
            </a:r>
            <a:r>
              <a:rPr lang="en-US" altLang="zh-CN" sz="2400" dirty="0">
                <a:solidFill>
                  <a:srgbClr val="FF0000"/>
                </a:solidFill>
                <a:latin typeface="微软雅黑" panose="020B0503020204020204" charset="-122"/>
                <a:ea typeface="微软雅黑" panose="020B0503020204020204" charset="-122"/>
                <a:cs typeface="微软雅黑" panose="020B0503020204020204" charset="-122"/>
              </a:rPr>
              <a:t>1</a:t>
            </a:r>
            <a:r>
              <a:rPr lang="zh-CN" altLang="en-US" sz="2400" dirty="0">
                <a:solidFill>
                  <a:srgbClr val="FF0000"/>
                </a:solidFill>
                <a:latin typeface="微软雅黑" panose="020B0503020204020204" charset="-122"/>
                <a:ea typeface="微软雅黑" panose="020B0503020204020204" charset="-122"/>
                <a:cs typeface="微软雅黑" panose="020B0503020204020204" charset="-122"/>
              </a:rPr>
              <a:t>）已知直角三角形的任意两边，求第三边；</a:t>
            </a:r>
          </a:p>
        </p:txBody>
      </p:sp>
      <p:sp>
        <p:nvSpPr>
          <p:cNvPr id="16" name="TextBox 3"/>
          <p:cNvSpPr txBox="1"/>
          <p:nvPr/>
        </p:nvSpPr>
        <p:spPr>
          <a:xfrm>
            <a:off x="1845310" y="3983038"/>
            <a:ext cx="8307388" cy="645160"/>
          </a:xfrm>
          <a:prstGeom prst="rect">
            <a:avLst/>
          </a:prstGeom>
          <a:noFill/>
          <a:ln w="9525">
            <a:noFill/>
          </a:ln>
        </p:spPr>
        <p:txBody>
          <a:bodyPr anchor="t" anchorCtr="0">
            <a:spAutoFit/>
          </a:bodyPr>
          <a:lstStyle/>
          <a:p>
            <a:pPr>
              <a:lnSpc>
                <a:spcPct val="150000"/>
              </a:lnSpc>
              <a:buFont typeface="Arial" panose="020B0604020202020204" pitchFamily="34" charset="0"/>
            </a:pPr>
            <a:r>
              <a:rPr lang="zh-CN" altLang="en-US" sz="2400" dirty="0">
                <a:solidFill>
                  <a:srgbClr val="FF0000"/>
                </a:solidFill>
                <a:latin typeface="微软雅黑" panose="020B0503020204020204" charset="-122"/>
                <a:ea typeface="微软雅黑" panose="020B0503020204020204" charset="-122"/>
                <a:cs typeface="微软雅黑" panose="020B0503020204020204" charset="-122"/>
              </a:rPr>
              <a:t>（</a:t>
            </a:r>
            <a:r>
              <a:rPr lang="en-US" altLang="zh-CN" sz="2400" dirty="0">
                <a:solidFill>
                  <a:srgbClr val="FF0000"/>
                </a:solidFill>
                <a:latin typeface="微软雅黑" panose="020B0503020204020204" charset="-122"/>
                <a:ea typeface="微软雅黑" panose="020B0503020204020204" charset="-122"/>
                <a:cs typeface="微软雅黑" panose="020B0503020204020204" charset="-122"/>
              </a:rPr>
              <a:t>2</a:t>
            </a:r>
            <a:r>
              <a:rPr lang="zh-CN" altLang="en-US" sz="2400" dirty="0">
                <a:solidFill>
                  <a:srgbClr val="FF0000"/>
                </a:solidFill>
                <a:latin typeface="微软雅黑" panose="020B0503020204020204" charset="-122"/>
                <a:ea typeface="微软雅黑" panose="020B0503020204020204" charset="-122"/>
                <a:cs typeface="微软雅黑" panose="020B0503020204020204" charset="-122"/>
              </a:rPr>
              <a:t>）已知直角三角形的一边，确定另两边的关系；</a:t>
            </a:r>
          </a:p>
        </p:txBody>
      </p:sp>
      <p:sp>
        <p:nvSpPr>
          <p:cNvPr id="18" name="TextBox 3"/>
          <p:cNvSpPr txBox="1"/>
          <p:nvPr/>
        </p:nvSpPr>
        <p:spPr>
          <a:xfrm>
            <a:off x="1845310" y="4622800"/>
            <a:ext cx="8307388" cy="645160"/>
          </a:xfrm>
          <a:prstGeom prst="rect">
            <a:avLst/>
          </a:prstGeom>
          <a:noFill/>
          <a:ln w="9525">
            <a:noFill/>
          </a:ln>
        </p:spPr>
        <p:txBody>
          <a:bodyPr anchor="t" anchorCtr="0">
            <a:spAutoFit/>
          </a:bodyPr>
          <a:lstStyle/>
          <a:p>
            <a:pPr>
              <a:lnSpc>
                <a:spcPct val="150000"/>
              </a:lnSpc>
              <a:buFont typeface="Arial" panose="020B0604020202020204" pitchFamily="34" charset="0"/>
            </a:pPr>
            <a:r>
              <a:rPr lang="zh-CN" altLang="en-US" sz="2400" dirty="0">
                <a:solidFill>
                  <a:srgbClr val="FF0000"/>
                </a:solidFill>
                <a:latin typeface="微软雅黑" panose="020B0503020204020204" charset="-122"/>
                <a:ea typeface="微软雅黑" panose="020B0503020204020204" charset="-122"/>
                <a:cs typeface="微软雅黑" panose="020B0503020204020204" charset="-122"/>
              </a:rPr>
              <a:t>（</a:t>
            </a:r>
            <a:r>
              <a:rPr lang="en-US" altLang="zh-CN" sz="2400" dirty="0">
                <a:solidFill>
                  <a:srgbClr val="FF0000"/>
                </a:solidFill>
                <a:latin typeface="微软雅黑" panose="020B0503020204020204" charset="-122"/>
                <a:ea typeface="微软雅黑" panose="020B0503020204020204" charset="-122"/>
                <a:cs typeface="微软雅黑" panose="020B0503020204020204" charset="-122"/>
              </a:rPr>
              <a:t>3</a:t>
            </a:r>
            <a:r>
              <a:rPr lang="zh-CN" altLang="en-US" sz="2400" dirty="0">
                <a:solidFill>
                  <a:srgbClr val="FF0000"/>
                </a:solidFill>
                <a:latin typeface="微软雅黑" panose="020B0503020204020204" charset="-122"/>
                <a:ea typeface="微软雅黑" panose="020B0503020204020204" charset="-122"/>
                <a:cs typeface="微软雅黑" panose="020B0503020204020204" charset="-122"/>
              </a:rPr>
              <a:t>）证明含有平方（算术平方根）关系的几何问题；</a:t>
            </a:r>
          </a:p>
        </p:txBody>
      </p:sp>
      <p:sp>
        <p:nvSpPr>
          <p:cNvPr id="19" name="TextBox 3"/>
          <p:cNvSpPr txBox="1"/>
          <p:nvPr/>
        </p:nvSpPr>
        <p:spPr>
          <a:xfrm>
            <a:off x="1829753" y="5262563"/>
            <a:ext cx="8307387" cy="1198880"/>
          </a:xfrm>
          <a:prstGeom prst="rect">
            <a:avLst/>
          </a:prstGeom>
          <a:noFill/>
          <a:ln w="9525">
            <a:noFill/>
          </a:ln>
        </p:spPr>
        <p:txBody>
          <a:bodyPr anchor="t" anchorCtr="0">
            <a:spAutoFit/>
          </a:bodyPr>
          <a:lstStyle/>
          <a:p>
            <a:pPr>
              <a:lnSpc>
                <a:spcPct val="150000"/>
              </a:lnSpc>
              <a:buFont typeface="Arial" panose="020B0604020202020204" pitchFamily="34" charset="0"/>
            </a:pPr>
            <a:r>
              <a:rPr lang="zh-CN" altLang="en-US" sz="2400" dirty="0">
                <a:solidFill>
                  <a:srgbClr val="FF0000"/>
                </a:solidFill>
                <a:latin typeface="微软雅黑" panose="020B0503020204020204" charset="-122"/>
                <a:ea typeface="微软雅黑" panose="020B0503020204020204" charset="-122"/>
                <a:cs typeface="微软雅黑" panose="020B0503020204020204" charset="-122"/>
              </a:rPr>
              <a:t>（</a:t>
            </a:r>
            <a:r>
              <a:rPr lang="en-US" altLang="zh-CN" sz="2400" dirty="0">
                <a:solidFill>
                  <a:srgbClr val="FF0000"/>
                </a:solidFill>
                <a:latin typeface="微软雅黑" panose="020B0503020204020204" charset="-122"/>
                <a:ea typeface="微软雅黑" panose="020B0503020204020204" charset="-122"/>
                <a:cs typeface="微软雅黑" panose="020B0503020204020204" charset="-122"/>
              </a:rPr>
              <a:t>4</a:t>
            </a:r>
            <a:r>
              <a:rPr lang="zh-CN" altLang="en-US" sz="2400" dirty="0">
                <a:solidFill>
                  <a:srgbClr val="FF0000"/>
                </a:solidFill>
                <a:latin typeface="微软雅黑" panose="020B0503020204020204" charset="-122"/>
                <a:ea typeface="微软雅黑" panose="020B0503020204020204" charset="-122"/>
                <a:cs typeface="微软雅黑" panose="020B0503020204020204" charset="-122"/>
              </a:rPr>
              <a:t>）构造方程（或方程组）计算有关线段的长度解决生活、生产中的实际问题</a:t>
            </a:r>
            <a:r>
              <a:rPr lang="en-US" altLang="zh-CN" sz="2400" dirty="0">
                <a:solidFill>
                  <a:srgbClr val="FF0000"/>
                </a:solidFill>
                <a:latin typeface="微软雅黑" panose="020B0503020204020204" charset="-122"/>
                <a:ea typeface="微软雅黑" panose="020B0503020204020204" charset="-122"/>
                <a:cs typeface="微软雅黑" panose="020B0503020204020204" charset="-122"/>
              </a:rPr>
              <a:t>.</a:t>
            </a: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056"/>
                                        </p:tgtEl>
                                        <p:attrNameLst>
                                          <p:attrName>style.visibility</p:attrName>
                                        </p:attrNameLst>
                                      </p:cBhvr>
                                      <p:to>
                                        <p:strVal val="visible"/>
                                      </p:to>
                                    </p:set>
                                    <p:anim calcmode="discrete" valueType="clr">
                                      <p:cBhvr override="childStyle">
                                        <p:cTn id="7" dur="80"/>
                                        <p:tgtEl>
                                          <p:spTgt spid="205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056"/>
                                        </p:tgtEl>
                                        <p:attrNameLst>
                                          <p:attrName>fillcolor</p:attrName>
                                        </p:attrNameLst>
                                      </p:cBhvr>
                                      <p:tavLst>
                                        <p:tav tm="0">
                                          <p:val>
                                            <p:clrVal>
                                              <a:schemeClr val="accent2"/>
                                            </p:clrVal>
                                          </p:val>
                                        </p:tav>
                                        <p:tav tm="50000">
                                          <p:val>
                                            <p:clrVal>
                                              <a:schemeClr val="hlink"/>
                                            </p:clrVal>
                                          </p:val>
                                        </p:tav>
                                      </p:tavLst>
                                    </p:anim>
                                    <p:set>
                                      <p:cBhvr>
                                        <p:cTn id="9" dur="80"/>
                                        <p:tgtEl>
                                          <p:spTgt spid="2056"/>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14"/>
                                        </p:tgtEl>
                                        <p:attrNameLst>
                                          <p:attrName>style.visibility</p:attrName>
                                        </p:attrNameLst>
                                      </p:cBhvr>
                                      <p:to>
                                        <p:strVal val="visible"/>
                                      </p:to>
                                    </p:set>
                                    <p:anim calcmode="discrete" valueType="clr">
                                      <p:cBhvr override="childStyle">
                                        <p:cTn id="14" dur="80"/>
                                        <p:tgtEl>
                                          <p:spTgt spid="14"/>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4"/>
                                        </p:tgtEl>
                                        <p:attrNameLst>
                                          <p:attrName>fillcolor</p:attrName>
                                        </p:attrNameLst>
                                      </p:cBhvr>
                                      <p:tavLst>
                                        <p:tav tm="0">
                                          <p:val>
                                            <p:clrVal>
                                              <a:schemeClr val="accent2"/>
                                            </p:clrVal>
                                          </p:val>
                                        </p:tav>
                                        <p:tav tm="50000">
                                          <p:val>
                                            <p:clrVal>
                                              <a:schemeClr val="hlink"/>
                                            </p:clrVal>
                                          </p:val>
                                        </p:tav>
                                      </p:tavLst>
                                    </p:anim>
                                    <p:set>
                                      <p:cBhvr>
                                        <p:cTn id="16" dur="80"/>
                                        <p:tgtEl>
                                          <p:spTgt spid="14"/>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15"/>
                                        </p:tgtEl>
                                        <p:attrNameLst>
                                          <p:attrName>style.visibility</p:attrName>
                                        </p:attrNameLst>
                                      </p:cBhvr>
                                      <p:to>
                                        <p:strVal val="visible"/>
                                      </p:to>
                                    </p:set>
                                    <p:anim calcmode="discrete" valueType="clr">
                                      <p:cBhvr override="childStyle">
                                        <p:cTn id="21" dur="80"/>
                                        <p:tgtEl>
                                          <p:spTgt spid="15"/>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15"/>
                                        </p:tgtEl>
                                        <p:attrNameLst>
                                          <p:attrName>fillcolor</p:attrName>
                                        </p:attrNameLst>
                                      </p:cBhvr>
                                      <p:tavLst>
                                        <p:tav tm="0">
                                          <p:val>
                                            <p:clrVal>
                                              <a:schemeClr val="accent2"/>
                                            </p:clrVal>
                                          </p:val>
                                        </p:tav>
                                        <p:tav tm="50000">
                                          <p:val>
                                            <p:clrVal>
                                              <a:schemeClr val="hlink"/>
                                            </p:clrVal>
                                          </p:val>
                                        </p:tav>
                                      </p:tavLst>
                                    </p:anim>
                                    <p:set>
                                      <p:cBhvr>
                                        <p:cTn id="23" dur="80"/>
                                        <p:tgtEl>
                                          <p:spTgt spid="15"/>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16"/>
                                        </p:tgtEl>
                                        <p:attrNameLst>
                                          <p:attrName>style.visibility</p:attrName>
                                        </p:attrNameLst>
                                      </p:cBhvr>
                                      <p:to>
                                        <p:strVal val="visible"/>
                                      </p:to>
                                    </p:set>
                                    <p:anim calcmode="discrete" valueType="clr">
                                      <p:cBhvr override="childStyle">
                                        <p:cTn id="28" dur="80"/>
                                        <p:tgtEl>
                                          <p:spTgt spid="16"/>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16"/>
                                        </p:tgtEl>
                                        <p:attrNameLst>
                                          <p:attrName>fillcolor</p:attrName>
                                        </p:attrNameLst>
                                      </p:cBhvr>
                                      <p:tavLst>
                                        <p:tav tm="0">
                                          <p:val>
                                            <p:clrVal>
                                              <a:schemeClr val="accent2"/>
                                            </p:clrVal>
                                          </p:val>
                                        </p:tav>
                                        <p:tav tm="50000">
                                          <p:val>
                                            <p:clrVal>
                                              <a:schemeClr val="hlink"/>
                                            </p:clrVal>
                                          </p:val>
                                        </p:tav>
                                      </p:tavLst>
                                    </p:anim>
                                    <p:set>
                                      <p:cBhvr>
                                        <p:cTn id="30" dur="80"/>
                                        <p:tgtEl>
                                          <p:spTgt spid="16"/>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18"/>
                                        </p:tgtEl>
                                        <p:attrNameLst>
                                          <p:attrName>style.visibility</p:attrName>
                                        </p:attrNameLst>
                                      </p:cBhvr>
                                      <p:to>
                                        <p:strVal val="visible"/>
                                      </p:to>
                                    </p:set>
                                    <p:anim calcmode="discrete" valueType="clr">
                                      <p:cBhvr override="childStyle">
                                        <p:cTn id="35" dur="80"/>
                                        <p:tgtEl>
                                          <p:spTgt spid="18"/>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18"/>
                                        </p:tgtEl>
                                        <p:attrNameLst>
                                          <p:attrName>fillcolor</p:attrName>
                                        </p:attrNameLst>
                                      </p:cBhvr>
                                      <p:tavLst>
                                        <p:tav tm="0">
                                          <p:val>
                                            <p:clrVal>
                                              <a:schemeClr val="accent2"/>
                                            </p:clrVal>
                                          </p:val>
                                        </p:tav>
                                        <p:tav tm="50000">
                                          <p:val>
                                            <p:clrVal>
                                              <a:schemeClr val="hlink"/>
                                            </p:clrVal>
                                          </p:val>
                                        </p:tav>
                                      </p:tavLst>
                                    </p:anim>
                                    <p:set>
                                      <p:cBhvr>
                                        <p:cTn id="37" dur="80"/>
                                        <p:tgtEl>
                                          <p:spTgt spid="18"/>
                                        </p:tgtEl>
                                        <p:attrNameLst>
                                          <p:attrName>fill.type</p:attrName>
                                        </p:attrNameLst>
                                      </p:cBhvr>
                                      <p:to>
                                        <p:strVal val="solid"/>
                                      </p:to>
                                    </p:set>
                                  </p:childTnLst>
                                </p:cTn>
                              </p:par>
                            </p:childTnLst>
                          </p:cTn>
                        </p:par>
                      </p:childTnLst>
                    </p:cTn>
                  </p:par>
                  <p:par>
                    <p:cTn id="38" fill="hold">
                      <p:stCondLst>
                        <p:cond delay="indefinite"/>
                      </p:stCondLst>
                      <p:childTnLst>
                        <p:par>
                          <p:cTn id="39" fill="hold">
                            <p:stCondLst>
                              <p:cond delay="0"/>
                            </p:stCondLst>
                            <p:childTnLst>
                              <p:par>
                                <p:cTn id="40" presetID="27" presetClass="entr" presetSubtype="0" fill="hold" grpId="0" nodeType="clickEffect">
                                  <p:stCondLst>
                                    <p:cond delay="0"/>
                                  </p:stCondLst>
                                  <p:iterate type="lt">
                                    <p:tmPct val="50000"/>
                                  </p:iterate>
                                  <p:childTnLst>
                                    <p:set>
                                      <p:cBhvr>
                                        <p:cTn id="41" dur="1" fill="hold">
                                          <p:stCondLst>
                                            <p:cond delay="0"/>
                                          </p:stCondLst>
                                        </p:cTn>
                                        <p:tgtEl>
                                          <p:spTgt spid="19"/>
                                        </p:tgtEl>
                                        <p:attrNameLst>
                                          <p:attrName>style.visibility</p:attrName>
                                        </p:attrNameLst>
                                      </p:cBhvr>
                                      <p:to>
                                        <p:strVal val="visible"/>
                                      </p:to>
                                    </p:set>
                                    <p:anim calcmode="discrete" valueType="clr">
                                      <p:cBhvr override="childStyle">
                                        <p:cTn id="42" dur="80"/>
                                        <p:tgtEl>
                                          <p:spTgt spid="19"/>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19"/>
                                        </p:tgtEl>
                                        <p:attrNameLst>
                                          <p:attrName>fillcolor</p:attrName>
                                        </p:attrNameLst>
                                      </p:cBhvr>
                                      <p:tavLst>
                                        <p:tav tm="0">
                                          <p:val>
                                            <p:clrVal>
                                              <a:schemeClr val="accent2"/>
                                            </p:clrVal>
                                          </p:val>
                                        </p:tav>
                                        <p:tav tm="50000">
                                          <p:val>
                                            <p:clrVal>
                                              <a:schemeClr val="hlink"/>
                                            </p:clrVal>
                                          </p:val>
                                        </p:tav>
                                      </p:tavLst>
                                    </p:anim>
                                    <p:set>
                                      <p:cBhvr>
                                        <p:cTn id="44" dur="80"/>
                                        <p:tgtEl>
                                          <p:spTgt spid="1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6" grpId="0"/>
      <p:bldP spid="14" grpId="0"/>
      <p:bldP spid="15" grpId="0"/>
      <p:bldP spid="16" grpId="0"/>
      <p:bldP spid="18" grpId="0"/>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文本框 22"/>
          <p:cNvSpPr txBox="1"/>
          <p:nvPr/>
        </p:nvSpPr>
        <p:spPr>
          <a:xfrm>
            <a:off x="1503045" y="1087120"/>
            <a:ext cx="9439910" cy="2030095"/>
          </a:xfrm>
          <a:prstGeom prst="rect">
            <a:avLst/>
          </a:prstGeom>
          <a:noFill/>
          <a:ln w="9525">
            <a:noFill/>
          </a:ln>
        </p:spPr>
        <p:txBody>
          <a:bodyPr wrap="square" anchor="t" anchorCtr="0">
            <a:spAutoFit/>
          </a:bodyPr>
          <a:lstStyle/>
          <a:p>
            <a:pPr>
              <a:lnSpc>
                <a:spcPct val="150000"/>
              </a:lnSpc>
            </a:pPr>
            <a:r>
              <a:rPr lang="zh-CN" altLang="zh-CN" sz="2800" dirty="0">
                <a:latin typeface="微软雅黑" panose="020B0503020204020204" charset="-122"/>
                <a:ea typeface="微软雅黑" panose="020B0503020204020204" charset="-122"/>
                <a:cs typeface="微软雅黑" panose="020B0503020204020204" charset="-122"/>
              </a:rPr>
              <a:t>例</a:t>
            </a:r>
            <a:r>
              <a:rPr lang="en-US" altLang="zh-CN" sz="2800" dirty="0">
                <a:latin typeface="微软雅黑" panose="020B0503020204020204" charset="-122"/>
                <a:ea typeface="微软雅黑" panose="020B0503020204020204" charset="-122"/>
                <a:cs typeface="微软雅黑" panose="020B0503020204020204" charset="-122"/>
              </a:rPr>
              <a:t>1</a:t>
            </a:r>
            <a:r>
              <a:rPr lang="zh-CN" altLang="zh-CN" sz="2800" dirty="0">
                <a:solidFill>
                  <a:srgbClr val="59C1FF"/>
                </a:solidFill>
                <a:latin typeface="微软雅黑" panose="020B0503020204020204" charset="-122"/>
                <a:ea typeface="微软雅黑" panose="020B0503020204020204" charset="-122"/>
                <a:cs typeface="微软雅黑" panose="020B0503020204020204" charset="-122"/>
              </a:rPr>
              <a:t> </a:t>
            </a:r>
            <a:r>
              <a:rPr lang="zh-CN" sz="2800" dirty="0">
                <a:solidFill>
                  <a:srgbClr val="00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如图，为了测得湖边上点A和点C间的距离，一观测者在点B设立了一根标杆，∠ACB=90°.测得 AB=200 m，BC=160 m.根据测量结果，求点A和点C间的距离.</a:t>
            </a:r>
            <a:endParaRPr lang="zh-CN" altLang="zh-CN" sz="2800" dirty="0">
              <a:solidFill>
                <a:srgbClr val="59C1FF"/>
              </a:solidFill>
              <a:latin typeface="微软雅黑" panose="020B0503020204020204" charset="-122"/>
              <a:ea typeface="微软雅黑" panose="020B0503020204020204" charset="-122"/>
              <a:cs typeface="微软雅黑" panose="020B0503020204020204" charset="-122"/>
            </a:endParaRPr>
          </a:p>
        </p:txBody>
      </p:sp>
      <p:grpSp>
        <p:nvGrpSpPr>
          <p:cNvPr id="14" name="组合 13"/>
          <p:cNvGrpSpPr/>
          <p:nvPr/>
        </p:nvGrpSpPr>
        <p:grpSpPr>
          <a:xfrm>
            <a:off x="7242175" y="3473450"/>
            <a:ext cx="3041650" cy="1787525"/>
            <a:chOff x="8755" y="5439"/>
            <a:chExt cx="4789" cy="2815"/>
          </a:xfrm>
        </p:grpSpPr>
        <p:pic>
          <p:nvPicPr>
            <p:cNvPr id="8196" name="图片 4" descr="图片1副本"/>
            <p:cNvPicPr>
              <a:picLocks noChangeAspect="1"/>
            </p:cNvPicPr>
            <p:nvPr/>
          </p:nvPicPr>
          <p:blipFill>
            <a:blip r:embed="rId2" cstate="email"/>
            <a:srcRect/>
            <a:stretch>
              <a:fillRect/>
            </a:stretch>
          </p:blipFill>
          <p:spPr>
            <a:xfrm>
              <a:off x="9192" y="5621"/>
              <a:ext cx="3916" cy="2488"/>
            </a:xfrm>
            <a:prstGeom prst="rect">
              <a:avLst/>
            </a:prstGeom>
            <a:noFill/>
            <a:ln w="9525">
              <a:noFill/>
            </a:ln>
          </p:spPr>
        </p:pic>
        <p:sp>
          <p:nvSpPr>
            <p:cNvPr id="8197" name="文本框 10"/>
            <p:cNvSpPr txBox="1"/>
            <p:nvPr/>
          </p:nvSpPr>
          <p:spPr>
            <a:xfrm>
              <a:off x="10537" y="5439"/>
              <a:ext cx="554" cy="725"/>
            </a:xfrm>
            <a:prstGeom prst="rect">
              <a:avLst/>
            </a:prstGeom>
            <a:noFill/>
            <a:ln w="9525">
              <a:noFill/>
            </a:ln>
          </p:spPr>
          <p:txBody>
            <a:bodyPr wrap="square" anchor="t" anchorCtr="0">
              <a:spAutoFit/>
            </a:bodyPr>
            <a:lstStyle/>
            <a:p>
              <a:r>
                <a:rPr lang="en-US" altLang="zh-CN" sz="2400" b="1">
                  <a:latin typeface="宋体" panose="02010600030101010101" pitchFamily="2" charset="-122"/>
                  <a:ea typeface="宋体" panose="02010600030101010101" pitchFamily="2" charset="-122"/>
                </a:rPr>
                <a:t>C</a:t>
              </a:r>
            </a:p>
          </p:txBody>
        </p:sp>
        <p:sp>
          <p:nvSpPr>
            <p:cNvPr id="8198" name="文本框 11"/>
            <p:cNvSpPr txBox="1"/>
            <p:nvPr/>
          </p:nvSpPr>
          <p:spPr>
            <a:xfrm>
              <a:off x="8755" y="7529"/>
              <a:ext cx="554" cy="725"/>
            </a:xfrm>
            <a:prstGeom prst="rect">
              <a:avLst/>
            </a:prstGeom>
            <a:noFill/>
            <a:ln w="9525">
              <a:noFill/>
            </a:ln>
          </p:spPr>
          <p:txBody>
            <a:bodyPr wrap="square" anchor="t" anchorCtr="0">
              <a:spAutoFit/>
            </a:bodyPr>
            <a:lstStyle/>
            <a:p>
              <a:r>
                <a:rPr lang="en-US" altLang="zh-CN" sz="2400" b="1">
                  <a:latin typeface="宋体" panose="02010600030101010101" pitchFamily="2" charset="-122"/>
                  <a:ea typeface="宋体" panose="02010600030101010101" pitchFamily="2" charset="-122"/>
                </a:rPr>
                <a:t>A</a:t>
              </a:r>
            </a:p>
          </p:txBody>
        </p:sp>
        <p:sp>
          <p:nvSpPr>
            <p:cNvPr id="8199" name="文本框 12"/>
            <p:cNvSpPr txBox="1"/>
            <p:nvPr/>
          </p:nvSpPr>
          <p:spPr>
            <a:xfrm>
              <a:off x="12990" y="7529"/>
              <a:ext cx="554" cy="725"/>
            </a:xfrm>
            <a:prstGeom prst="rect">
              <a:avLst/>
            </a:prstGeom>
            <a:noFill/>
            <a:ln w="9525">
              <a:noFill/>
            </a:ln>
          </p:spPr>
          <p:txBody>
            <a:bodyPr wrap="square" anchor="t" anchorCtr="0">
              <a:spAutoFit/>
            </a:bodyPr>
            <a:lstStyle/>
            <a:p>
              <a:r>
                <a:rPr lang="en-US" altLang="zh-CN" sz="2400" b="1">
                  <a:latin typeface="宋体" panose="02010600030101010101" pitchFamily="2" charset="-122"/>
                  <a:ea typeface="宋体" panose="02010600030101010101" pitchFamily="2" charset="-122"/>
                </a:rPr>
                <a:t>B</a:t>
              </a:r>
            </a:p>
          </p:txBody>
        </p:sp>
      </p:grpSp>
      <p:sp>
        <p:nvSpPr>
          <p:cNvPr id="2" name="文本框 1"/>
          <p:cNvSpPr txBox="1"/>
          <p:nvPr/>
        </p:nvSpPr>
        <p:spPr>
          <a:xfrm>
            <a:off x="1503045" y="3333750"/>
            <a:ext cx="5419725" cy="2306955"/>
          </a:xfrm>
          <a:prstGeom prst="rect">
            <a:avLst/>
          </a:prstGeom>
          <a:noFill/>
          <a:ln w="9525">
            <a:noFill/>
          </a:ln>
        </p:spPr>
        <p:txBody>
          <a:bodyPr wrap="square" anchor="t" anchorCtr="0">
            <a:spAutoFit/>
          </a:bodyPr>
          <a:lstStyle/>
          <a:p>
            <a:pPr>
              <a:lnSpc>
                <a:spcPct val="150000"/>
              </a:lnSpc>
              <a:buFontTx/>
            </a:pPr>
            <a:r>
              <a:rPr lang="zh-CN" altLang="zh-CN" sz="2400" b="1" dirty="0">
                <a:solidFill>
                  <a:srgbClr val="FF0000"/>
                </a:solidFill>
                <a:latin typeface="微软雅黑" panose="020B0503020204020204" charset="-122"/>
                <a:ea typeface="微软雅黑" panose="020B0503020204020204" charset="-122"/>
                <a:cs typeface="微软雅黑" panose="020B0503020204020204" charset="-122"/>
              </a:rPr>
              <a:t>基本思想方法：勾股定理把</a:t>
            </a:r>
            <a:r>
              <a:rPr lang="en-US" altLang="zh-CN" sz="2400" b="1" dirty="0">
                <a:solidFill>
                  <a:srgbClr val="FF0000"/>
                </a:solidFill>
                <a:latin typeface="微软雅黑" panose="020B0503020204020204" charset="-122"/>
                <a:ea typeface="微软雅黑" panose="020B0503020204020204" charset="-122"/>
                <a:cs typeface="微软雅黑" panose="020B0503020204020204" charset="-122"/>
              </a:rPr>
              <a:t>“</a:t>
            </a:r>
            <a:r>
              <a:rPr lang="zh-CN" altLang="zh-CN" sz="2400" b="1" dirty="0">
                <a:solidFill>
                  <a:srgbClr val="FF0000"/>
                </a:solidFill>
                <a:latin typeface="微软雅黑" panose="020B0503020204020204" charset="-122"/>
                <a:ea typeface="微软雅黑" panose="020B0503020204020204" charset="-122"/>
                <a:cs typeface="微软雅黑" panose="020B0503020204020204" charset="-122"/>
              </a:rPr>
              <a:t>形</a:t>
            </a:r>
            <a:r>
              <a:rPr lang="en-US" altLang="zh-CN" sz="2400" b="1" dirty="0">
                <a:solidFill>
                  <a:srgbClr val="FF0000"/>
                </a:solidFill>
                <a:latin typeface="微软雅黑" panose="020B0503020204020204" charset="-122"/>
                <a:ea typeface="微软雅黑" panose="020B0503020204020204" charset="-122"/>
                <a:cs typeface="微软雅黑" panose="020B0503020204020204" charset="-122"/>
              </a:rPr>
              <a:t>”</a:t>
            </a:r>
            <a:r>
              <a:rPr lang="zh-CN" altLang="zh-CN" sz="2400" b="1" dirty="0">
                <a:solidFill>
                  <a:srgbClr val="FF0000"/>
                </a:solidFill>
                <a:latin typeface="微软雅黑" panose="020B0503020204020204" charset="-122"/>
                <a:ea typeface="微软雅黑" panose="020B0503020204020204" charset="-122"/>
                <a:cs typeface="微软雅黑" panose="020B0503020204020204" charset="-122"/>
              </a:rPr>
              <a:t>与</a:t>
            </a:r>
            <a:r>
              <a:rPr lang="en-US" altLang="zh-CN" sz="2400" b="1" dirty="0">
                <a:solidFill>
                  <a:srgbClr val="FF0000"/>
                </a:solidFill>
                <a:latin typeface="微软雅黑" panose="020B0503020204020204" charset="-122"/>
                <a:ea typeface="微软雅黑" panose="020B0503020204020204" charset="-122"/>
                <a:cs typeface="微软雅黑" panose="020B0503020204020204" charset="-122"/>
              </a:rPr>
              <a:t>“</a:t>
            </a:r>
            <a:r>
              <a:rPr lang="zh-CN" altLang="zh-CN" sz="2400" b="1" dirty="0">
                <a:solidFill>
                  <a:srgbClr val="FF0000"/>
                </a:solidFill>
                <a:latin typeface="微软雅黑" panose="020B0503020204020204" charset="-122"/>
                <a:ea typeface="微软雅黑" panose="020B0503020204020204" charset="-122"/>
                <a:cs typeface="微软雅黑" panose="020B0503020204020204" charset="-122"/>
              </a:rPr>
              <a:t>数</a:t>
            </a:r>
            <a:r>
              <a:rPr lang="en-US" altLang="zh-CN" sz="2400" b="1" dirty="0">
                <a:solidFill>
                  <a:srgbClr val="FF0000"/>
                </a:solidFill>
                <a:latin typeface="微软雅黑" panose="020B0503020204020204" charset="-122"/>
                <a:ea typeface="微软雅黑" panose="020B0503020204020204" charset="-122"/>
                <a:cs typeface="微软雅黑" panose="020B0503020204020204" charset="-122"/>
              </a:rPr>
              <a:t>”</a:t>
            </a:r>
            <a:r>
              <a:rPr lang="zh-CN" altLang="zh-CN" sz="2400" b="1" dirty="0">
                <a:solidFill>
                  <a:srgbClr val="FF0000"/>
                </a:solidFill>
                <a:latin typeface="微软雅黑" panose="020B0503020204020204" charset="-122"/>
                <a:ea typeface="微软雅黑" panose="020B0503020204020204" charset="-122"/>
                <a:cs typeface="微软雅黑" panose="020B0503020204020204" charset="-122"/>
              </a:rPr>
              <a:t>有机地结合起来，即把直角三角形这个</a:t>
            </a:r>
            <a:r>
              <a:rPr lang="en-US" altLang="zh-CN" sz="2400" b="1" dirty="0">
                <a:solidFill>
                  <a:srgbClr val="FF0000"/>
                </a:solidFill>
                <a:latin typeface="微软雅黑" panose="020B0503020204020204" charset="-122"/>
                <a:ea typeface="微软雅黑" panose="020B0503020204020204" charset="-122"/>
                <a:cs typeface="微软雅黑" panose="020B0503020204020204" charset="-122"/>
              </a:rPr>
              <a:t>“</a:t>
            </a:r>
            <a:r>
              <a:rPr lang="zh-CN" altLang="zh-CN" sz="2400" b="1" dirty="0">
                <a:solidFill>
                  <a:srgbClr val="FF0000"/>
                </a:solidFill>
                <a:latin typeface="微软雅黑" panose="020B0503020204020204" charset="-122"/>
                <a:ea typeface="微软雅黑" panose="020B0503020204020204" charset="-122"/>
                <a:cs typeface="微软雅黑" panose="020B0503020204020204" charset="-122"/>
              </a:rPr>
              <a:t>形</a:t>
            </a:r>
            <a:r>
              <a:rPr lang="en-US" altLang="zh-CN" sz="2400" b="1" dirty="0">
                <a:solidFill>
                  <a:srgbClr val="FF0000"/>
                </a:solidFill>
                <a:latin typeface="微软雅黑" panose="020B0503020204020204" charset="-122"/>
                <a:ea typeface="微软雅黑" panose="020B0503020204020204" charset="-122"/>
                <a:cs typeface="微软雅黑" panose="020B0503020204020204" charset="-122"/>
              </a:rPr>
              <a:t>”</a:t>
            </a:r>
            <a:r>
              <a:rPr lang="zh-CN" altLang="zh-CN" sz="2400" b="1" dirty="0">
                <a:solidFill>
                  <a:srgbClr val="FF0000"/>
                </a:solidFill>
                <a:latin typeface="微软雅黑" panose="020B0503020204020204" charset="-122"/>
                <a:ea typeface="微软雅黑" panose="020B0503020204020204" charset="-122"/>
                <a:cs typeface="微软雅黑" panose="020B0503020204020204" charset="-122"/>
              </a:rPr>
              <a:t>与三边关系这一</a:t>
            </a:r>
            <a:r>
              <a:rPr lang="en-US" altLang="zh-CN" sz="2400" b="1" dirty="0">
                <a:solidFill>
                  <a:srgbClr val="FF0000"/>
                </a:solidFill>
                <a:latin typeface="微软雅黑" panose="020B0503020204020204" charset="-122"/>
                <a:ea typeface="微软雅黑" panose="020B0503020204020204" charset="-122"/>
                <a:cs typeface="微软雅黑" panose="020B0503020204020204" charset="-122"/>
              </a:rPr>
              <a:t>“</a:t>
            </a:r>
            <a:r>
              <a:rPr lang="zh-CN" altLang="zh-CN" sz="2400" b="1" dirty="0">
                <a:solidFill>
                  <a:srgbClr val="FF0000"/>
                </a:solidFill>
                <a:latin typeface="微软雅黑" panose="020B0503020204020204" charset="-122"/>
                <a:ea typeface="微软雅黑" panose="020B0503020204020204" charset="-122"/>
                <a:cs typeface="微软雅黑" panose="020B0503020204020204" charset="-122"/>
              </a:rPr>
              <a:t>数</a:t>
            </a:r>
            <a:r>
              <a:rPr lang="en-US" altLang="zh-CN" sz="2400" b="1" dirty="0">
                <a:solidFill>
                  <a:srgbClr val="FF0000"/>
                </a:solidFill>
                <a:latin typeface="微软雅黑" panose="020B0503020204020204" charset="-122"/>
                <a:ea typeface="微软雅黑" panose="020B0503020204020204" charset="-122"/>
                <a:cs typeface="微软雅黑" panose="020B0503020204020204" charset="-122"/>
              </a:rPr>
              <a:t>”</a:t>
            </a:r>
            <a:r>
              <a:rPr lang="zh-CN" altLang="zh-CN" sz="2400" b="1" dirty="0">
                <a:solidFill>
                  <a:srgbClr val="FF0000"/>
                </a:solidFill>
                <a:latin typeface="微软雅黑" panose="020B0503020204020204" charset="-122"/>
                <a:ea typeface="微软雅黑" panose="020B0503020204020204" charset="-122"/>
                <a:cs typeface="微软雅黑" panose="020B0503020204020204" charset="-122"/>
              </a:rPr>
              <a:t>结合起来，它是数形结合思想的典范．</a:t>
            </a:r>
          </a:p>
        </p:txBody>
      </p:sp>
      <p:grpSp>
        <p:nvGrpSpPr>
          <p:cNvPr id="13" name="组合 12"/>
          <p:cNvGrpSpPr/>
          <p:nvPr/>
        </p:nvGrpSpPr>
        <p:grpSpPr>
          <a:xfrm>
            <a:off x="487045" y="213360"/>
            <a:ext cx="2044700" cy="521970"/>
            <a:chOff x="752" y="350"/>
            <a:chExt cx="3220" cy="822"/>
          </a:xfrm>
        </p:grpSpPr>
        <p:sp>
          <p:nvSpPr>
            <p:cNvPr id="3" name="文本框 3">
              <a:hlinkClick r:id="" action="ppaction://noaction"/>
            </p:cNvPr>
            <p:cNvSpPr txBox="1"/>
            <p:nvPr/>
          </p:nvSpPr>
          <p:spPr>
            <a:xfrm>
              <a:off x="1444" y="350"/>
              <a:ext cx="2528" cy="822"/>
            </a:xfrm>
            <a:prstGeom prst="rect">
              <a:avLst/>
            </a:prstGeom>
            <a:noFill/>
          </p:spPr>
          <p:txBody>
            <a:bodyPr wrap="none" rtlCol="0">
              <a:spAutoFit/>
            </a:bodyPr>
            <a:lstStyle/>
            <a:p>
              <a:r>
                <a:rPr lang="zh-CN" altLang="en-US" sz="2800" smtClean="0">
                  <a:solidFill>
                    <a:srgbClr val="FF6600"/>
                  </a:solidFill>
                  <a:latin typeface="微软雅黑" panose="020B0503020204020204" charset="-122"/>
                  <a:ea typeface="微软雅黑" panose="020B0503020204020204" charset="-122"/>
                </a:rPr>
                <a:t>例题讲解</a:t>
              </a:r>
            </a:p>
          </p:txBody>
        </p:sp>
        <p:grpSp>
          <p:nvGrpSpPr>
            <p:cNvPr id="15" name="组合 14"/>
            <p:cNvGrpSpPr/>
            <p:nvPr/>
          </p:nvGrpSpPr>
          <p:grpSpPr>
            <a:xfrm>
              <a:off x="752" y="540"/>
              <a:ext cx="692" cy="442"/>
              <a:chOff x="7703976" y="5138335"/>
              <a:chExt cx="1084013" cy="853067"/>
            </a:xfrm>
          </p:grpSpPr>
          <p:sp>
            <p:nvSpPr>
              <p:cNvPr id="16" name="箭头: V 形 6"/>
              <p:cNvSpPr/>
              <p:nvPr/>
            </p:nvSpPr>
            <p:spPr>
              <a:xfrm>
                <a:off x="7703976" y="5140011"/>
                <a:ext cx="384477"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17" name="箭头: V 形 7"/>
              <p:cNvSpPr/>
              <p:nvPr/>
            </p:nvSpPr>
            <p:spPr>
              <a:xfrm>
                <a:off x="8052645" y="5138335"/>
                <a:ext cx="384476" cy="851390"/>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18" name="箭头: V 形 8"/>
              <p:cNvSpPr/>
              <p:nvPr/>
            </p:nvSpPr>
            <p:spPr>
              <a:xfrm>
                <a:off x="8403513" y="5140011"/>
                <a:ext cx="384476"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7186613" y="636588"/>
            <a:ext cx="3040062" cy="1787525"/>
            <a:chOff x="8755" y="5439"/>
            <a:chExt cx="4789" cy="2815"/>
          </a:xfrm>
        </p:grpSpPr>
        <p:pic>
          <p:nvPicPr>
            <p:cNvPr id="9218" name="图片 4" descr="图片1副本"/>
            <p:cNvPicPr>
              <a:picLocks noChangeAspect="1"/>
            </p:cNvPicPr>
            <p:nvPr/>
          </p:nvPicPr>
          <p:blipFill>
            <a:blip r:embed="rId4" cstate="email"/>
            <a:srcRect/>
            <a:stretch>
              <a:fillRect/>
            </a:stretch>
          </p:blipFill>
          <p:spPr>
            <a:xfrm>
              <a:off x="9192" y="5621"/>
              <a:ext cx="3916" cy="2488"/>
            </a:xfrm>
            <a:prstGeom prst="rect">
              <a:avLst/>
            </a:prstGeom>
            <a:noFill/>
            <a:ln w="9525">
              <a:noFill/>
            </a:ln>
          </p:spPr>
        </p:pic>
        <p:sp>
          <p:nvSpPr>
            <p:cNvPr id="9219" name="文本框 10"/>
            <p:cNvSpPr txBox="1"/>
            <p:nvPr/>
          </p:nvSpPr>
          <p:spPr>
            <a:xfrm>
              <a:off x="10537" y="5439"/>
              <a:ext cx="554" cy="725"/>
            </a:xfrm>
            <a:prstGeom prst="rect">
              <a:avLst/>
            </a:prstGeom>
            <a:noFill/>
            <a:ln w="9525">
              <a:noFill/>
            </a:ln>
          </p:spPr>
          <p:txBody>
            <a:bodyPr wrap="square" anchor="t" anchorCtr="0">
              <a:spAutoFit/>
            </a:bodyPr>
            <a:lstStyle/>
            <a:p>
              <a:r>
                <a:rPr lang="en-US" altLang="zh-CN" sz="2400" b="1">
                  <a:latin typeface="宋体" panose="02010600030101010101" pitchFamily="2" charset="-122"/>
                  <a:ea typeface="宋体" panose="02010600030101010101" pitchFamily="2" charset="-122"/>
                </a:rPr>
                <a:t>C</a:t>
              </a:r>
            </a:p>
          </p:txBody>
        </p:sp>
        <p:sp>
          <p:nvSpPr>
            <p:cNvPr id="9220" name="文本框 11"/>
            <p:cNvSpPr txBox="1"/>
            <p:nvPr/>
          </p:nvSpPr>
          <p:spPr>
            <a:xfrm>
              <a:off x="8755" y="7529"/>
              <a:ext cx="554" cy="725"/>
            </a:xfrm>
            <a:prstGeom prst="rect">
              <a:avLst/>
            </a:prstGeom>
            <a:noFill/>
            <a:ln w="9525">
              <a:noFill/>
            </a:ln>
          </p:spPr>
          <p:txBody>
            <a:bodyPr wrap="square" anchor="t" anchorCtr="0">
              <a:spAutoFit/>
            </a:bodyPr>
            <a:lstStyle/>
            <a:p>
              <a:r>
                <a:rPr lang="en-US" altLang="zh-CN" sz="2400" b="1">
                  <a:latin typeface="宋体" panose="02010600030101010101" pitchFamily="2" charset="-122"/>
                  <a:ea typeface="宋体" panose="02010600030101010101" pitchFamily="2" charset="-122"/>
                </a:rPr>
                <a:t>A</a:t>
              </a:r>
            </a:p>
          </p:txBody>
        </p:sp>
        <p:sp>
          <p:nvSpPr>
            <p:cNvPr id="9221" name="文本框 12"/>
            <p:cNvSpPr txBox="1"/>
            <p:nvPr/>
          </p:nvSpPr>
          <p:spPr>
            <a:xfrm>
              <a:off x="12990" y="7529"/>
              <a:ext cx="554" cy="725"/>
            </a:xfrm>
            <a:prstGeom prst="rect">
              <a:avLst/>
            </a:prstGeom>
            <a:noFill/>
            <a:ln w="9525">
              <a:noFill/>
            </a:ln>
          </p:spPr>
          <p:txBody>
            <a:bodyPr wrap="square" anchor="t" anchorCtr="0">
              <a:spAutoFit/>
            </a:bodyPr>
            <a:lstStyle/>
            <a:p>
              <a:r>
                <a:rPr lang="en-US" altLang="zh-CN" sz="2400" b="1">
                  <a:latin typeface="宋体" panose="02010600030101010101" pitchFamily="2" charset="-122"/>
                  <a:ea typeface="宋体" panose="02010600030101010101" pitchFamily="2" charset="-122"/>
                </a:rPr>
                <a:t>B</a:t>
              </a:r>
            </a:p>
          </p:txBody>
        </p:sp>
      </p:grpSp>
      <p:sp>
        <p:nvSpPr>
          <p:cNvPr id="43" name="内容占位符 7"/>
          <p:cNvSpPr txBox="1"/>
          <p:nvPr/>
        </p:nvSpPr>
        <p:spPr>
          <a:xfrm>
            <a:off x="1928813" y="996950"/>
            <a:ext cx="8021637" cy="3415030"/>
          </a:xfrm>
          <a:prstGeom prst="rect">
            <a:avLst/>
          </a:prstGeom>
          <a:noFill/>
          <a:ln w="9525">
            <a:noFill/>
          </a:ln>
        </p:spPr>
        <p:txBody>
          <a:bodyPr anchor="t" anchorCtr="0">
            <a:spAutoFit/>
          </a:bodyPr>
          <a:lstStyle/>
          <a:p>
            <a:pPr defTabSz="457200">
              <a:lnSpc>
                <a:spcPct val="150000"/>
              </a:lnSpc>
              <a:buClrTx/>
              <a:buFontTx/>
            </a:pPr>
            <a:r>
              <a:rPr lang="zh-CN" altLang="en-US" sz="2400">
                <a:latin typeface="微软雅黑" panose="020B0503020204020204" charset="-122"/>
                <a:ea typeface="微软雅黑" panose="020B0503020204020204" charset="-122"/>
                <a:cs typeface="微软雅黑" panose="020B0503020204020204" charset="-122"/>
              </a:rPr>
              <a:t>解：</a:t>
            </a:r>
            <a:r>
              <a:rPr lang="zh-CN" sz="2400">
                <a:solidFill>
                  <a:srgbClr val="FF0000"/>
                </a:solidFill>
                <a:latin typeface="微软雅黑" panose="020B0503020204020204" charset="-122"/>
                <a:ea typeface="微软雅黑" panose="020B0503020204020204" charset="-122"/>
                <a:cs typeface="微软雅黑" panose="020B0503020204020204" charset="-122"/>
              </a:rPr>
              <a:t>在△ABC中，</a:t>
            </a:r>
          </a:p>
          <a:p>
            <a:pPr defTabSz="457200">
              <a:lnSpc>
                <a:spcPct val="150000"/>
              </a:lnSpc>
              <a:buClrTx/>
              <a:buFontTx/>
            </a:pPr>
            <a:r>
              <a:rPr lang="zh-CN" sz="2400">
                <a:solidFill>
                  <a:srgbClr val="FF0000"/>
                </a:solidFill>
                <a:latin typeface="微软雅黑" panose="020B0503020204020204" charset="-122"/>
                <a:ea typeface="微软雅黑" panose="020B0503020204020204" charset="-122"/>
                <a:cs typeface="微软雅黑" panose="020B0503020204020204" charset="-122"/>
              </a:rPr>
              <a:t>       ∵∠ACB=90°，</a:t>
            </a:r>
          </a:p>
          <a:p>
            <a:pPr defTabSz="457200">
              <a:lnSpc>
                <a:spcPct val="150000"/>
              </a:lnSpc>
              <a:buClrTx/>
              <a:buFontTx/>
            </a:pPr>
            <a:r>
              <a:rPr lang="zh-CN" sz="2400">
                <a:solidFill>
                  <a:srgbClr val="FF0000"/>
                </a:solidFill>
                <a:latin typeface="微软雅黑" panose="020B0503020204020204" charset="-122"/>
                <a:ea typeface="微软雅黑" panose="020B0503020204020204" charset="-122"/>
                <a:cs typeface="微软雅黑" panose="020B0503020204020204" charset="-122"/>
              </a:rPr>
              <a:t>       ∴AC</a:t>
            </a:r>
            <a:r>
              <a:rPr lang="zh-CN" sz="2400" baseline="30000">
                <a:solidFill>
                  <a:srgbClr val="FF0000"/>
                </a:solidFill>
                <a:latin typeface="微软雅黑" panose="020B0503020204020204" charset="-122"/>
                <a:ea typeface="微软雅黑" panose="020B0503020204020204" charset="-122"/>
                <a:cs typeface="微软雅黑" panose="020B0503020204020204" charset="-122"/>
              </a:rPr>
              <a:t>2</a:t>
            </a:r>
            <a:r>
              <a:rPr lang="zh-CN" sz="2400">
                <a:solidFill>
                  <a:srgbClr val="FF0000"/>
                </a:solidFill>
                <a:latin typeface="微软雅黑" panose="020B0503020204020204" charset="-122"/>
                <a:ea typeface="微软雅黑" panose="020B0503020204020204" charset="-122"/>
                <a:cs typeface="微软雅黑" panose="020B0503020204020204" charset="-122"/>
              </a:rPr>
              <a:t>+BC</a:t>
            </a:r>
            <a:r>
              <a:rPr lang="zh-CN" sz="2400" baseline="30000">
                <a:solidFill>
                  <a:srgbClr val="FF0000"/>
                </a:solidFill>
                <a:latin typeface="微软雅黑" panose="020B0503020204020204" charset="-122"/>
                <a:ea typeface="微软雅黑" panose="020B0503020204020204" charset="-122"/>
                <a:cs typeface="微软雅黑" panose="020B0503020204020204" charset="-122"/>
              </a:rPr>
              <a:t>2</a:t>
            </a:r>
            <a:r>
              <a:rPr lang="zh-CN" sz="2400">
                <a:solidFill>
                  <a:srgbClr val="FF0000"/>
                </a:solidFill>
                <a:latin typeface="微软雅黑" panose="020B0503020204020204" charset="-122"/>
                <a:ea typeface="微软雅黑" panose="020B0503020204020204" charset="-122"/>
                <a:cs typeface="微软雅黑" panose="020B0503020204020204" charset="-122"/>
              </a:rPr>
              <a:t>=AB</a:t>
            </a:r>
            <a:r>
              <a:rPr lang="zh-CN" sz="2400" baseline="30000">
                <a:solidFill>
                  <a:srgbClr val="FF0000"/>
                </a:solidFill>
                <a:latin typeface="微软雅黑" panose="020B0503020204020204" charset="-122"/>
                <a:ea typeface="微软雅黑" panose="020B0503020204020204" charset="-122"/>
                <a:cs typeface="微软雅黑" panose="020B0503020204020204" charset="-122"/>
              </a:rPr>
              <a:t>2</a:t>
            </a:r>
            <a:r>
              <a:rPr lang="zh-CN" sz="2400">
                <a:solidFill>
                  <a:srgbClr val="FF0000"/>
                </a:solidFill>
                <a:latin typeface="微软雅黑" panose="020B0503020204020204" charset="-122"/>
                <a:ea typeface="微软雅黑" panose="020B0503020204020204" charset="-122"/>
                <a:cs typeface="微软雅黑" panose="020B0503020204020204" charset="-122"/>
              </a:rPr>
              <a:t>(勾股定理).</a:t>
            </a:r>
          </a:p>
          <a:p>
            <a:pPr defTabSz="457200">
              <a:lnSpc>
                <a:spcPct val="150000"/>
              </a:lnSpc>
              <a:buClrTx/>
              <a:buFontTx/>
            </a:pPr>
            <a:r>
              <a:rPr lang="zh-CN" sz="2400">
                <a:solidFill>
                  <a:srgbClr val="FF0000"/>
                </a:solidFill>
                <a:latin typeface="微软雅黑" panose="020B0503020204020204" charset="-122"/>
                <a:ea typeface="微软雅黑" panose="020B0503020204020204" charset="-122"/>
                <a:cs typeface="微软雅黑" panose="020B0503020204020204" charset="-122"/>
              </a:rPr>
              <a:t>       ∵AB=200 m，BC=160 m，</a:t>
            </a:r>
          </a:p>
          <a:p>
            <a:pPr defTabSz="457200">
              <a:lnSpc>
                <a:spcPct val="150000"/>
              </a:lnSpc>
              <a:buClrTx/>
              <a:buFontTx/>
            </a:pPr>
            <a:endParaRPr lang="zh-CN" sz="2400">
              <a:latin typeface="微软雅黑" panose="020B0503020204020204" charset="-122"/>
              <a:ea typeface="微软雅黑" panose="020B0503020204020204" charset="-122"/>
              <a:cs typeface="微软雅黑" panose="020B0503020204020204" charset="-122"/>
            </a:endParaRPr>
          </a:p>
          <a:p>
            <a:pPr defTabSz="457200">
              <a:lnSpc>
                <a:spcPct val="150000"/>
              </a:lnSpc>
              <a:buClrTx/>
              <a:buFontTx/>
            </a:pPr>
            <a:r>
              <a:rPr lang="zh-CN" sz="2400">
                <a:solidFill>
                  <a:srgbClr val="FF0000"/>
                </a:solidFill>
                <a:latin typeface="微软雅黑" panose="020B0503020204020204" charset="-122"/>
                <a:ea typeface="微软雅黑" panose="020B0503020204020204" charset="-122"/>
                <a:cs typeface="微软雅黑" panose="020B0503020204020204" charset="-122"/>
              </a:rPr>
              <a:t>答：点A和点C间的距离是120 m.</a:t>
            </a:r>
          </a:p>
        </p:txBody>
      </p:sp>
      <p:graphicFrame>
        <p:nvGraphicFramePr>
          <p:cNvPr id="32" name="Object 30"/>
          <p:cNvGraphicFramePr>
            <a:graphicFrameLocks noChangeAspect="1"/>
          </p:cNvGraphicFramePr>
          <p:nvPr/>
        </p:nvGraphicFramePr>
        <p:xfrm>
          <a:off x="2603500" y="3336925"/>
          <a:ext cx="6065838" cy="541338"/>
        </p:xfrm>
        <a:graphic>
          <a:graphicData uri="http://schemas.openxmlformats.org/presentationml/2006/ole">
            <mc:AlternateContent xmlns:mc="http://schemas.openxmlformats.org/markup-compatibility/2006">
              <mc:Choice xmlns:v="urn:schemas-microsoft-com:vml" Requires="v">
                <p:oleObj spid="_x0000_s5127" r:id="rId5" imgW="2997200" imgH="266700" progId="Equation.DSMT4">
                  <p:embed/>
                </p:oleObj>
              </mc:Choice>
              <mc:Fallback>
                <p:oleObj r:id="rId5" imgW="2997200" imgH="266700" progId="Equation.DSMT4">
                  <p:embed/>
                  <p:pic>
                    <p:nvPicPr>
                      <p:cNvPr id="0" name="OLE substitute image"/>
                      <p:cNvPicPr/>
                      <p:nvPr/>
                    </p:nvPicPr>
                    <p:blipFill>
                      <a:blip r:embed="rId6"/>
                      <a:stretch>
                        <a:fillRect/>
                      </a:stretch>
                    </p:blipFill>
                    <p:spPr>
                      <a:xfrm>
                        <a:off x="2603500" y="3336925"/>
                        <a:ext cx="6065838" cy="541338"/>
                      </a:xfrm>
                      <a:prstGeom prst="rect">
                        <a:avLst/>
                      </a:prstGeom>
                      <a:noFill/>
                      <a:ln w="38100">
                        <a:noFill/>
                        <a:miter/>
                      </a:ln>
                    </p:spPr>
                  </p:pic>
                </p:oleObj>
              </mc:Fallback>
            </mc:AlternateContent>
          </a:graphicData>
        </a:graphic>
      </p:graphicFrame>
      <p:sp>
        <p:nvSpPr>
          <p:cNvPr id="9224" name="文本框 1"/>
          <p:cNvSpPr txBox="1"/>
          <p:nvPr/>
        </p:nvSpPr>
        <p:spPr>
          <a:xfrm>
            <a:off x="1928813" y="4521200"/>
            <a:ext cx="8297862" cy="1198880"/>
          </a:xfrm>
          <a:prstGeom prst="rect">
            <a:avLst/>
          </a:prstGeom>
          <a:noFill/>
          <a:ln w="9525">
            <a:noFill/>
          </a:ln>
        </p:spPr>
        <p:txBody>
          <a:bodyPr wrap="square" anchor="t" anchorCtr="0">
            <a:spAutoFit/>
          </a:bodyPr>
          <a:lstStyle/>
          <a:p>
            <a:pPr>
              <a:lnSpc>
                <a:spcPct val="150000"/>
              </a:lnSpc>
            </a:pPr>
            <a:endParaRPr lang="en-US" altLang="zh-CN" sz="2400" b="1">
              <a:solidFill>
                <a:srgbClr val="FF0000"/>
              </a:solidFill>
              <a:latin typeface="微软雅黑" panose="020B0503020204020204" charset="-122"/>
              <a:ea typeface="微软雅黑" panose="020B0503020204020204" charset="-122"/>
              <a:cs typeface="微软雅黑" panose="020B0503020204020204" charset="-122"/>
            </a:endParaRPr>
          </a:p>
          <a:p>
            <a:pPr>
              <a:lnSpc>
                <a:spcPct val="150000"/>
              </a:lnSpc>
            </a:pPr>
            <a:r>
              <a:rPr lang="en-US" altLang="zh-CN" sz="2400" b="1">
                <a:latin typeface="微软雅黑" panose="020B0503020204020204" charset="-122"/>
                <a:ea typeface="微软雅黑" panose="020B0503020204020204" charset="-122"/>
                <a:cs typeface="微软雅黑" panose="020B0503020204020204" charset="-122"/>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43">
                                            <p:txEl>
                                              <p:pRg st="0" end="0"/>
                                            </p:txEl>
                                          </p:spTgt>
                                        </p:tgtEl>
                                        <p:attrNameLst>
                                          <p:attrName>style.visibility</p:attrName>
                                        </p:attrNameLst>
                                      </p:cBhvr>
                                      <p:to>
                                        <p:strVal val="visible"/>
                                      </p:to>
                                    </p:set>
                                    <p:animEffect transition="in" filter="wipe(left)">
                                      <p:cBhvr>
                                        <p:cTn id="11" dur="500"/>
                                        <p:tgtEl>
                                          <p:spTgt spid="43">
                                            <p:txEl>
                                              <p:pRg st="0" end="0"/>
                                            </p:txEl>
                                          </p:spTgt>
                                        </p:tgtEl>
                                      </p:cBhvr>
                                    </p:animEffect>
                                  </p:childTnLst>
                                </p:cTn>
                              </p:par>
                            </p:childTnLst>
                          </p:cTn>
                        </p:par>
                        <p:par>
                          <p:cTn id="12" fill="hold">
                            <p:stCondLst>
                              <p:cond delay="500"/>
                            </p:stCondLst>
                            <p:childTnLst>
                              <p:par>
                                <p:cTn id="13" presetID="22" presetClass="entr" presetSubtype="8" fill="hold" nodeType="afterEffect">
                                  <p:stCondLst>
                                    <p:cond delay="0"/>
                                  </p:stCondLst>
                                  <p:childTnLst>
                                    <p:set>
                                      <p:cBhvr>
                                        <p:cTn id="14" dur="1" fill="hold">
                                          <p:stCondLst>
                                            <p:cond delay="0"/>
                                          </p:stCondLst>
                                        </p:cTn>
                                        <p:tgtEl>
                                          <p:spTgt spid="43">
                                            <p:txEl>
                                              <p:pRg st="1" end="1"/>
                                            </p:txEl>
                                          </p:spTgt>
                                        </p:tgtEl>
                                        <p:attrNameLst>
                                          <p:attrName>style.visibility</p:attrName>
                                        </p:attrNameLst>
                                      </p:cBhvr>
                                      <p:to>
                                        <p:strVal val="visible"/>
                                      </p:to>
                                    </p:set>
                                    <p:animEffect transition="in" filter="wipe(left)">
                                      <p:cBhvr>
                                        <p:cTn id="15" dur="500"/>
                                        <p:tgtEl>
                                          <p:spTgt spid="43">
                                            <p:txEl>
                                              <p:pRg st="1" end="1"/>
                                            </p:txEl>
                                          </p:spTgt>
                                        </p:tgtEl>
                                      </p:cBhvr>
                                    </p:animEffect>
                                  </p:childTnLst>
                                </p:cTn>
                              </p:par>
                            </p:childTnLst>
                          </p:cTn>
                        </p:par>
                        <p:par>
                          <p:cTn id="16" fill="hold">
                            <p:stCondLst>
                              <p:cond delay="1000"/>
                            </p:stCondLst>
                            <p:childTnLst>
                              <p:par>
                                <p:cTn id="17" presetID="22" presetClass="entr" presetSubtype="8" fill="hold" nodeType="afterEffect">
                                  <p:stCondLst>
                                    <p:cond delay="0"/>
                                  </p:stCondLst>
                                  <p:childTnLst>
                                    <p:set>
                                      <p:cBhvr>
                                        <p:cTn id="18" dur="1" fill="hold">
                                          <p:stCondLst>
                                            <p:cond delay="0"/>
                                          </p:stCondLst>
                                        </p:cTn>
                                        <p:tgtEl>
                                          <p:spTgt spid="43">
                                            <p:txEl>
                                              <p:pRg st="2" end="2"/>
                                            </p:txEl>
                                          </p:spTgt>
                                        </p:tgtEl>
                                        <p:attrNameLst>
                                          <p:attrName>style.visibility</p:attrName>
                                        </p:attrNameLst>
                                      </p:cBhvr>
                                      <p:to>
                                        <p:strVal val="visible"/>
                                      </p:to>
                                    </p:set>
                                    <p:animEffect transition="in" filter="wipe(left)">
                                      <p:cBhvr>
                                        <p:cTn id="19" dur="500"/>
                                        <p:tgtEl>
                                          <p:spTgt spid="43">
                                            <p:txEl>
                                              <p:pRg st="2" end="2"/>
                                            </p:txEl>
                                          </p:spTgt>
                                        </p:tgtEl>
                                      </p:cBhvr>
                                    </p:animEffect>
                                  </p:childTnLst>
                                </p:cTn>
                              </p:par>
                            </p:childTnLst>
                          </p:cTn>
                        </p:par>
                        <p:par>
                          <p:cTn id="20" fill="hold">
                            <p:stCondLst>
                              <p:cond delay="1500"/>
                            </p:stCondLst>
                            <p:childTnLst>
                              <p:par>
                                <p:cTn id="21" presetID="22" presetClass="entr" presetSubtype="8" fill="hold" nodeType="afterEffect">
                                  <p:stCondLst>
                                    <p:cond delay="0"/>
                                  </p:stCondLst>
                                  <p:childTnLst>
                                    <p:set>
                                      <p:cBhvr>
                                        <p:cTn id="22" dur="1" fill="hold">
                                          <p:stCondLst>
                                            <p:cond delay="0"/>
                                          </p:stCondLst>
                                        </p:cTn>
                                        <p:tgtEl>
                                          <p:spTgt spid="43">
                                            <p:txEl>
                                              <p:pRg st="3" end="3"/>
                                            </p:txEl>
                                          </p:spTgt>
                                        </p:tgtEl>
                                        <p:attrNameLst>
                                          <p:attrName>style.visibility</p:attrName>
                                        </p:attrNameLst>
                                      </p:cBhvr>
                                      <p:to>
                                        <p:strVal val="visible"/>
                                      </p:to>
                                    </p:set>
                                    <p:animEffect transition="in" filter="wipe(left)">
                                      <p:cBhvr>
                                        <p:cTn id="23" dur="500"/>
                                        <p:tgtEl>
                                          <p:spTgt spid="43">
                                            <p:txEl>
                                              <p:pRg st="3" end="3"/>
                                            </p:txEl>
                                          </p:spTgt>
                                        </p:tgtEl>
                                      </p:cBhvr>
                                    </p:animEffect>
                                  </p:childTnLst>
                                </p:cTn>
                              </p:par>
                            </p:childTnLst>
                          </p:cTn>
                        </p:par>
                        <p:par>
                          <p:cTn id="24" fill="hold">
                            <p:stCondLst>
                              <p:cond delay="2000"/>
                            </p:stCondLst>
                            <p:childTnLst>
                              <p:par>
                                <p:cTn id="25" presetID="22" presetClass="entr" presetSubtype="8" fill="hold" nodeType="afterEffect">
                                  <p:stCondLst>
                                    <p:cond delay="0"/>
                                  </p:stCondLst>
                                  <p:childTnLst>
                                    <p:set>
                                      <p:cBhvr>
                                        <p:cTn id="26" dur="1" fill="hold">
                                          <p:stCondLst>
                                            <p:cond delay="0"/>
                                          </p:stCondLst>
                                        </p:cTn>
                                        <p:tgtEl>
                                          <p:spTgt spid="43">
                                            <p:txEl>
                                              <p:pRg st="5" end="5"/>
                                            </p:txEl>
                                          </p:spTgt>
                                        </p:tgtEl>
                                        <p:attrNameLst>
                                          <p:attrName>style.visibility</p:attrName>
                                        </p:attrNameLst>
                                      </p:cBhvr>
                                      <p:to>
                                        <p:strVal val="visible"/>
                                      </p:to>
                                    </p:set>
                                    <p:animEffect transition="in" filter="wipe(left)">
                                      <p:cBhvr>
                                        <p:cTn id="27" dur="500"/>
                                        <p:tgtEl>
                                          <p:spTgt spid="43">
                                            <p:txEl>
                                              <p:pRg st="5" end="5"/>
                                            </p:txEl>
                                          </p:spTgt>
                                        </p:tgtEl>
                                      </p:cBhvr>
                                    </p:animEffect>
                                  </p:childTnLst>
                                </p:cTn>
                              </p:par>
                            </p:childTnLst>
                          </p:cTn>
                        </p:par>
                        <p:par>
                          <p:cTn id="28" fill="hold">
                            <p:stCondLst>
                              <p:cond delay="2500"/>
                            </p:stCondLst>
                            <p:childTnLst>
                              <p:par>
                                <p:cTn id="29" presetID="22" presetClass="entr" presetSubtype="8" fill="hold" nodeType="after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wipe(left)">
                                      <p:cBhvr>
                                        <p:cTn id="31"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595438" y="692150"/>
            <a:ext cx="8893175" cy="1198880"/>
          </a:xfrm>
          <a:prstGeom prst="rect">
            <a:avLst/>
          </a:prstGeom>
          <a:noFill/>
          <a:ln w="9525">
            <a:noFill/>
          </a:ln>
        </p:spPr>
        <p:txBody>
          <a:bodyPr wrap="square" anchor="t" anchorCtr="0">
            <a:spAutoFit/>
          </a:bodyPr>
          <a:lstStyle/>
          <a:p>
            <a:pPr>
              <a:lnSpc>
                <a:spcPct val="150000"/>
              </a:lnSpc>
            </a:pPr>
            <a:r>
              <a:rPr lang="zh-CN" altLang="en-US" sz="2400">
                <a:latin typeface="微软雅黑" panose="020B0503020204020204" charset="-122"/>
                <a:ea typeface="微软雅黑" panose="020B0503020204020204" charset="-122"/>
                <a:cs typeface="微软雅黑" panose="020B0503020204020204" charset="-122"/>
              </a:rPr>
              <a:t>例</a:t>
            </a:r>
            <a:r>
              <a:rPr lang="en-US" altLang="zh-CN" sz="2400">
                <a:latin typeface="微软雅黑" panose="020B0503020204020204" charset="-122"/>
                <a:ea typeface="微软雅黑" panose="020B0503020204020204" charset="-122"/>
                <a:cs typeface="微软雅黑" panose="020B0503020204020204" charset="-122"/>
              </a:rPr>
              <a:t>2   </a:t>
            </a:r>
            <a:r>
              <a:rPr lang="en-US" altLang="zh-CN" sz="2400">
                <a:solidFill>
                  <a:srgbClr val="FF0000"/>
                </a:solidFill>
                <a:latin typeface="微软雅黑" panose="020B0503020204020204" charset="-122"/>
                <a:ea typeface="微软雅黑" panose="020B0503020204020204" charset="-122"/>
                <a:cs typeface="微软雅黑" panose="020B0503020204020204" charset="-122"/>
              </a:rPr>
              <a:t>(</a:t>
            </a:r>
            <a:r>
              <a:rPr lang="zh-CN" altLang="zh-CN" sz="2400">
                <a:solidFill>
                  <a:srgbClr val="FF0000"/>
                </a:solidFill>
                <a:latin typeface="微软雅黑" panose="020B0503020204020204" charset="-122"/>
                <a:ea typeface="微软雅黑" panose="020B0503020204020204" charset="-122"/>
                <a:cs typeface="微软雅黑" panose="020B0503020204020204" charset="-122"/>
              </a:rPr>
              <a:t>教材第</a:t>
            </a:r>
            <a:r>
              <a:rPr lang="en-US" altLang="zh-CN" sz="2400">
                <a:solidFill>
                  <a:srgbClr val="FF0000"/>
                </a:solidFill>
                <a:latin typeface="微软雅黑" panose="020B0503020204020204" charset="-122"/>
                <a:ea typeface="微软雅黑" panose="020B0503020204020204" charset="-122"/>
                <a:cs typeface="微软雅黑" panose="020B0503020204020204" charset="-122"/>
              </a:rPr>
              <a:t>153</a:t>
            </a:r>
            <a:r>
              <a:rPr lang="zh-CN" altLang="zh-CN" sz="2400">
                <a:solidFill>
                  <a:srgbClr val="FF0000"/>
                </a:solidFill>
                <a:latin typeface="微软雅黑" panose="020B0503020204020204" charset="-122"/>
                <a:ea typeface="微软雅黑" panose="020B0503020204020204" charset="-122"/>
                <a:cs typeface="微软雅黑" panose="020B0503020204020204" charset="-122"/>
              </a:rPr>
              <a:t>页做一做</a:t>
            </a:r>
            <a:r>
              <a:rPr lang="en-US" altLang="zh-CN" sz="2400">
                <a:solidFill>
                  <a:srgbClr val="FF0000"/>
                </a:solidFill>
                <a:latin typeface="微软雅黑" panose="020B0503020204020204" charset="-122"/>
                <a:ea typeface="微软雅黑" panose="020B0503020204020204" charset="-122"/>
                <a:cs typeface="微软雅黑" panose="020B0503020204020204" charset="-122"/>
              </a:rPr>
              <a:t>)</a:t>
            </a:r>
            <a:r>
              <a:rPr lang="zh-CN" altLang="zh-CN" sz="2400">
                <a:latin typeface="微软雅黑" panose="020B0503020204020204" charset="-122"/>
                <a:ea typeface="微软雅黑" panose="020B0503020204020204" charset="-122"/>
                <a:cs typeface="微软雅黑" panose="020B0503020204020204" charset="-122"/>
              </a:rPr>
              <a:t>如图所示的是某厂房屋顶的三脚架的示意图</a:t>
            </a:r>
            <a:r>
              <a:rPr lang="en-US" altLang="zh-CN" sz="2400">
                <a:latin typeface="微软雅黑" panose="020B0503020204020204" charset="-122"/>
                <a:ea typeface="微软雅黑" panose="020B0503020204020204" charset="-122"/>
                <a:cs typeface="微软雅黑" panose="020B0503020204020204" charset="-122"/>
              </a:rPr>
              <a:t>.</a:t>
            </a:r>
            <a:r>
              <a:rPr lang="zh-CN" altLang="zh-CN" sz="2400">
                <a:latin typeface="微软雅黑" panose="020B0503020204020204" charset="-122"/>
                <a:ea typeface="微软雅黑" panose="020B0503020204020204" charset="-122"/>
                <a:cs typeface="微软雅黑" panose="020B0503020204020204" charset="-122"/>
              </a:rPr>
              <a:t>已知</a:t>
            </a:r>
            <a:r>
              <a:rPr lang="en-US" altLang="zh-CN" sz="2400">
                <a:latin typeface="微软雅黑" panose="020B0503020204020204" charset="-122"/>
                <a:ea typeface="微软雅黑" panose="020B0503020204020204" charset="-122"/>
                <a:cs typeface="微软雅黑" panose="020B0503020204020204" charset="-122"/>
              </a:rPr>
              <a:t>AB=AC=17 m,AD</a:t>
            </a:r>
            <a:r>
              <a:rPr lang="zh-CN" altLang="zh-CN" sz="2400">
                <a:latin typeface="微软雅黑" panose="020B0503020204020204" charset="-122"/>
                <a:ea typeface="微软雅黑" panose="020B0503020204020204" charset="-122"/>
                <a:cs typeface="微软雅黑" panose="020B0503020204020204" charset="-122"/>
              </a:rPr>
              <a:t>⊥</a:t>
            </a:r>
            <a:r>
              <a:rPr lang="en-US" altLang="zh-CN" sz="2400">
                <a:latin typeface="微软雅黑" panose="020B0503020204020204" charset="-122"/>
                <a:ea typeface="微软雅黑" panose="020B0503020204020204" charset="-122"/>
                <a:cs typeface="微软雅黑" panose="020B0503020204020204" charset="-122"/>
              </a:rPr>
              <a:t>BC,</a:t>
            </a:r>
            <a:r>
              <a:rPr lang="zh-CN" altLang="zh-CN" sz="2400">
                <a:latin typeface="微软雅黑" panose="020B0503020204020204" charset="-122"/>
                <a:ea typeface="微软雅黑" panose="020B0503020204020204" charset="-122"/>
                <a:cs typeface="微软雅黑" panose="020B0503020204020204" charset="-122"/>
              </a:rPr>
              <a:t>垂足为</a:t>
            </a:r>
            <a:r>
              <a:rPr lang="en-US" altLang="zh-CN" sz="2400">
                <a:latin typeface="微软雅黑" panose="020B0503020204020204" charset="-122"/>
                <a:ea typeface="微软雅黑" panose="020B0503020204020204" charset="-122"/>
                <a:cs typeface="微软雅黑" panose="020B0503020204020204" charset="-122"/>
              </a:rPr>
              <a:t>D,AD=8 m,</a:t>
            </a:r>
            <a:r>
              <a:rPr lang="zh-CN" altLang="zh-CN" sz="2400">
                <a:latin typeface="微软雅黑" panose="020B0503020204020204" charset="-122"/>
                <a:ea typeface="微软雅黑" panose="020B0503020204020204" charset="-122"/>
                <a:cs typeface="微软雅黑" panose="020B0503020204020204" charset="-122"/>
              </a:rPr>
              <a:t>求</a:t>
            </a:r>
            <a:r>
              <a:rPr lang="en-US" altLang="zh-CN" sz="2400">
                <a:latin typeface="微软雅黑" panose="020B0503020204020204" charset="-122"/>
                <a:ea typeface="微软雅黑" panose="020B0503020204020204" charset="-122"/>
                <a:cs typeface="微软雅黑" panose="020B0503020204020204" charset="-122"/>
              </a:rPr>
              <a:t>BC</a:t>
            </a:r>
            <a:r>
              <a:rPr lang="zh-CN" altLang="zh-CN" sz="2400">
                <a:latin typeface="微软雅黑" panose="020B0503020204020204" charset="-122"/>
                <a:ea typeface="微软雅黑" panose="020B0503020204020204" charset="-122"/>
                <a:cs typeface="微软雅黑" panose="020B0503020204020204" charset="-122"/>
              </a:rPr>
              <a:t>的长</a:t>
            </a:r>
            <a:r>
              <a:rPr lang="en-US" altLang="zh-CN" sz="2400">
                <a:latin typeface="微软雅黑" panose="020B0503020204020204" charset="-122"/>
                <a:ea typeface="微软雅黑" panose="020B0503020204020204" charset="-122"/>
                <a:cs typeface="微软雅黑" panose="020B0503020204020204" charset="-122"/>
              </a:rPr>
              <a:t>. </a:t>
            </a:r>
            <a:endParaRPr lang="zh-CN" altLang="zh-CN" sz="2400">
              <a:latin typeface="微软雅黑" panose="020B0503020204020204" charset="-122"/>
              <a:ea typeface="微软雅黑" panose="020B0503020204020204" charset="-122"/>
              <a:cs typeface="微软雅黑" panose="020B0503020204020204" charset="-122"/>
            </a:endParaRPr>
          </a:p>
        </p:txBody>
      </p:sp>
      <p:pic>
        <p:nvPicPr>
          <p:cNvPr id="5" name="图片 4"/>
          <p:cNvPicPr/>
          <p:nvPr/>
        </p:nvPicPr>
        <p:blipFill>
          <a:blip r:embed="rId2">
            <a:clrChange>
              <a:clrFrom>
                <a:srgbClr val="FFFFFF"/>
              </a:clrFrom>
              <a:clrTo>
                <a:srgbClr val="FFFFFF">
                  <a:alpha val="0"/>
                </a:srgbClr>
              </a:clrTo>
            </a:clrChange>
            <a:lum bright="-39999"/>
          </a:blip>
          <a:stretch>
            <a:fillRect/>
          </a:stretch>
        </p:blipFill>
        <p:spPr>
          <a:xfrm>
            <a:off x="7053263" y="1987550"/>
            <a:ext cx="3335337" cy="1655763"/>
          </a:xfrm>
          <a:prstGeom prst="rect">
            <a:avLst/>
          </a:prstGeom>
          <a:noFill/>
          <a:ln w="9525">
            <a:noFill/>
          </a:ln>
        </p:spPr>
      </p:pic>
      <p:sp>
        <p:nvSpPr>
          <p:cNvPr id="7" name="矩形 6"/>
          <p:cNvSpPr/>
          <p:nvPr/>
        </p:nvSpPr>
        <p:spPr>
          <a:xfrm>
            <a:off x="1830388" y="1987550"/>
            <a:ext cx="6840537" cy="3415030"/>
          </a:xfrm>
          <a:prstGeom prst="rect">
            <a:avLst/>
          </a:prstGeom>
          <a:noFill/>
          <a:ln w="9525">
            <a:noFill/>
          </a:ln>
        </p:spPr>
        <p:txBody>
          <a:bodyPr wrap="square" anchor="t" anchorCtr="0">
            <a:spAutoFit/>
          </a:bodyPr>
          <a:lstStyle/>
          <a:p>
            <a:pPr>
              <a:lnSpc>
                <a:spcPct val="150000"/>
              </a:lnSpc>
            </a:pPr>
            <a:r>
              <a:rPr lang="zh-CN" altLang="zh-CN" sz="2400">
                <a:solidFill>
                  <a:srgbClr val="FF0000"/>
                </a:solidFill>
                <a:latin typeface="微软雅黑" panose="020B0503020204020204" charset="-122"/>
                <a:ea typeface="微软雅黑" panose="020B0503020204020204" charset="-122"/>
                <a:cs typeface="微软雅黑" panose="020B0503020204020204" charset="-122"/>
              </a:rPr>
              <a:t>解</a:t>
            </a:r>
            <a:r>
              <a:rPr lang="en-US" altLang="zh-CN" sz="2400">
                <a:solidFill>
                  <a:srgbClr val="FF0000"/>
                </a:solidFill>
                <a:latin typeface="微软雅黑" panose="020B0503020204020204" charset="-122"/>
                <a:ea typeface="微软雅黑" panose="020B0503020204020204" charset="-122"/>
                <a:cs typeface="微软雅黑" panose="020B0503020204020204" charset="-122"/>
              </a:rPr>
              <a:t>:</a:t>
            </a:r>
            <a:r>
              <a:rPr lang="zh-CN" altLang="zh-CN" sz="2400">
                <a:solidFill>
                  <a:srgbClr val="FF0000"/>
                </a:solidFill>
                <a:latin typeface="微软雅黑" panose="020B0503020204020204" charset="-122"/>
                <a:ea typeface="微软雅黑" panose="020B0503020204020204" charset="-122"/>
                <a:cs typeface="微软雅黑" panose="020B0503020204020204" charset="-122"/>
              </a:rPr>
              <a:t>在</a:t>
            </a:r>
            <a:r>
              <a:rPr lang="en-US" altLang="zh-CN" sz="2400" err="1">
                <a:solidFill>
                  <a:srgbClr val="FF0000"/>
                </a:solidFill>
                <a:latin typeface="微软雅黑" panose="020B0503020204020204" charset="-122"/>
                <a:ea typeface="微软雅黑" panose="020B0503020204020204" charset="-122"/>
                <a:cs typeface="微软雅黑" panose="020B0503020204020204" charset="-122"/>
              </a:rPr>
              <a:t>Rt</a:t>
            </a:r>
            <a:r>
              <a:rPr lang="zh-CN" altLang="en-US" sz="2400">
                <a:solidFill>
                  <a:srgbClr val="FF0000"/>
                </a:solidFill>
                <a:latin typeface="微软雅黑" panose="020B0503020204020204" charset="-122"/>
                <a:ea typeface="微软雅黑" panose="020B0503020204020204" charset="-122"/>
                <a:cs typeface="微软雅黑" panose="020B0503020204020204" charset="-122"/>
              </a:rPr>
              <a:t> △ </a:t>
            </a:r>
            <a:r>
              <a:rPr lang="en-US" altLang="zh-CN" sz="2400">
                <a:solidFill>
                  <a:srgbClr val="FF0000"/>
                </a:solidFill>
                <a:latin typeface="微软雅黑" panose="020B0503020204020204" charset="-122"/>
                <a:ea typeface="微软雅黑" panose="020B0503020204020204" charset="-122"/>
                <a:cs typeface="微软雅黑" panose="020B0503020204020204" charset="-122"/>
              </a:rPr>
              <a:t>ABD</a:t>
            </a:r>
            <a:r>
              <a:rPr lang="zh-CN" altLang="zh-CN" sz="2400">
                <a:solidFill>
                  <a:srgbClr val="FF0000"/>
                </a:solidFill>
                <a:latin typeface="微软雅黑" panose="020B0503020204020204" charset="-122"/>
                <a:ea typeface="微软雅黑" panose="020B0503020204020204" charset="-122"/>
                <a:cs typeface="微软雅黑" panose="020B0503020204020204" charset="-122"/>
              </a:rPr>
              <a:t>中</a:t>
            </a:r>
            <a:r>
              <a:rPr lang="en-US" altLang="zh-CN" sz="2400">
                <a:solidFill>
                  <a:srgbClr val="FF0000"/>
                </a:solidFill>
                <a:latin typeface="微软雅黑" panose="020B0503020204020204" charset="-122"/>
                <a:ea typeface="微软雅黑" panose="020B0503020204020204" charset="-122"/>
                <a:cs typeface="微软雅黑" panose="020B0503020204020204" charset="-122"/>
              </a:rPr>
              <a:t>,</a:t>
            </a:r>
            <a:endParaRPr lang="zh-CN" altLang="zh-CN" sz="2400">
              <a:solidFill>
                <a:srgbClr val="FF0000"/>
              </a:solidFill>
              <a:latin typeface="微软雅黑" panose="020B0503020204020204" charset="-122"/>
              <a:ea typeface="微软雅黑" panose="020B0503020204020204" charset="-122"/>
              <a:cs typeface="微软雅黑" panose="020B0503020204020204" charset="-122"/>
            </a:endParaRPr>
          </a:p>
          <a:p>
            <a:pPr>
              <a:lnSpc>
                <a:spcPct val="150000"/>
              </a:lnSpc>
            </a:pPr>
            <a:r>
              <a:rPr lang="en-US" altLang="zh-CN" sz="2400">
                <a:solidFill>
                  <a:srgbClr val="FF0000"/>
                </a:solidFill>
                <a:latin typeface="微软雅黑" panose="020B0503020204020204" charset="-122"/>
                <a:ea typeface="微软雅黑" panose="020B0503020204020204" charset="-122"/>
                <a:cs typeface="微软雅黑" panose="020B0503020204020204" charset="-122"/>
              </a:rPr>
              <a:t>∵AB=17 m,AD=8 m,</a:t>
            </a:r>
            <a:endParaRPr lang="zh-CN" altLang="zh-CN" sz="2400">
              <a:solidFill>
                <a:srgbClr val="FF0000"/>
              </a:solidFill>
              <a:latin typeface="微软雅黑" panose="020B0503020204020204" charset="-122"/>
              <a:ea typeface="微软雅黑" panose="020B0503020204020204" charset="-122"/>
              <a:cs typeface="微软雅黑" panose="020B0503020204020204" charset="-122"/>
            </a:endParaRPr>
          </a:p>
          <a:p>
            <a:pPr>
              <a:lnSpc>
                <a:spcPct val="150000"/>
              </a:lnSpc>
            </a:pPr>
            <a:r>
              <a:rPr lang="en-US" altLang="zh-CN" sz="2400">
                <a:solidFill>
                  <a:srgbClr val="FF0000"/>
                </a:solidFill>
                <a:latin typeface="微软雅黑" panose="020B0503020204020204" charset="-122"/>
                <a:ea typeface="微软雅黑" panose="020B0503020204020204" charset="-122"/>
                <a:cs typeface="微软雅黑" panose="020B0503020204020204" charset="-122"/>
              </a:rPr>
              <a:t>∴BD</a:t>
            </a:r>
            <a:r>
              <a:rPr lang="en-US" altLang="zh-CN" sz="2400" baseline="30000">
                <a:solidFill>
                  <a:srgbClr val="FF0000"/>
                </a:solidFill>
                <a:latin typeface="微软雅黑" panose="020B0503020204020204" charset="-122"/>
                <a:ea typeface="微软雅黑" panose="020B0503020204020204" charset="-122"/>
                <a:cs typeface="微软雅黑" panose="020B0503020204020204" charset="-122"/>
              </a:rPr>
              <a:t>2</a:t>
            </a:r>
            <a:r>
              <a:rPr lang="en-US" altLang="zh-CN" sz="2400">
                <a:solidFill>
                  <a:srgbClr val="FF0000"/>
                </a:solidFill>
                <a:latin typeface="微软雅黑" panose="020B0503020204020204" charset="-122"/>
                <a:ea typeface="微软雅黑" panose="020B0503020204020204" charset="-122"/>
                <a:cs typeface="微软雅黑" panose="020B0503020204020204" charset="-122"/>
              </a:rPr>
              <a:t>=AB</a:t>
            </a:r>
            <a:r>
              <a:rPr lang="en-US" altLang="zh-CN" sz="2400" baseline="30000">
                <a:solidFill>
                  <a:srgbClr val="FF0000"/>
                </a:solidFill>
                <a:latin typeface="微软雅黑" panose="020B0503020204020204" charset="-122"/>
                <a:ea typeface="微软雅黑" panose="020B0503020204020204" charset="-122"/>
                <a:cs typeface="微软雅黑" panose="020B0503020204020204" charset="-122"/>
              </a:rPr>
              <a:t>2</a:t>
            </a:r>
            <a:r>
              <a:rPr lang="en-US" altLang="zh-CN" sz="2400">
                <a:solidFill>
                  <a:srgbClr val="FF0000"/>
                </a:solidFill>
                <a:latin typeface="微软雅黑" panose="020B0503020204020204" charset="-122"/>
                <a:ea typeface="微软雅黑" panose="020B0503020204020204" charset="-122"/>
                <a:cs typeface="微软雅黑" panose="020B0503020204020204" charset="-122"/>
              </a:rPr>
              <a:t>-AD</a:t>
            </a:r>
            <a:r>
              <a:rPr lang="en-US" altLang="zh-CN" sz="2400" baseline="30000">
                <a:solidFill>
                  <a:srgbClr val="FF0000"/>
                </a:solidFill>
                <a:latin typeface="微软雅黑" panose="020B0503020204020204" charset="-122"/>
                <a:ea typeface="微软雅黑" panose="020B0503020204020204" charset="-122"/>
                <a:cs typeface="微软雅黑" panose="020B0503020204020204" charset="-122"/>
              </a:rPr>
              <a:t>2</a:t>
            </a:r>
            <a:r>
              <a:rPr lang="en-US" altLang="zh-CN" sz="2400">
                <a:solidFill>
                  <a:srgbClr val="FF0000"/>
                </a:solidFill>
                <a:latin typeface="微软雅黑" panose="020B0503020204020204" charset="-122"/>
                <a:ea typeface="微软雅黑" panose="020B0503020204020204" charset="-122"/>
                <a:cs typeface="微软雅黑" panose="020B0503020204020204" charset="-122"/>
              </a:rPr>
              <a:t>=17</a:t>
            </a:r>
            <a:r>
              <a:rPr lang="en-US" altLang="zh-CN" sz="2400" baseline="30000">
                <a:solidFill>
                  <a:srgbClr val="FF0000"/>
                </a:solidFill>
                <a:latin typeface="微软雅黑" panose="020B0503020204020204" charset="-122"/>
                <a:ea typeface="微软雅黑" panose="020B0503020204020204" charset="-122"/>
                <a:cs typeface="微软雅黑" panose="020B0503020204020204" charset="-122"/>
              </a:rPr>
              <a:t>2</a:t>
            </a:r>
            <a:r>
              <a:rPr lang="en-US" altLang="zh-CN" sz="2400">
                <a:solidFill>
                  <a:srgbClr val="FF0000"/>
                </a:solidFill>
                <a:latin typeface="微软雅黑" panose="020B0503020204020204" charset="-122"/>
                <a:ea typeface="微软雅黑" panose="020B0503020204020204" charset="-122"/>
                <a:cs typeface="微软雅黑" panose="020B0503020204020204" charset="-122"/>
              </a:rPr>
              <a:t>-8</a:t>
            </a:r>
            <a:r>
              <a:rPr lang="en-US" altLang="zh-CN" sz="2400" baseline="30000">
                <a:solidFill>
                  <a:srgbClr val="FF0000"/>
                </a:solidFill>
                <a:latin typeface="微软雅黑" panose="020B0503020204020204" charset="-122"/>
                <a:ea typeface="微软雅黑" panose="020B0503020204020204" charset="-122"/>
                <a:cs typeface="微软雅黑" panose="020B0503020204020204" charset="-122"/>
              </a:rPr>
              <a:t>2</a:t>
            </a:r>
            <a:r>
              <a:rPr lang="en-US" altLang="zh-CN" sz="2400">
                <a:solidFill>
                  <a:srgbClr val="FF0000"/>
                </a:solidFill>
                <a:latin typeface="微软雅黑" panose="020B0503020204020204" charset="-122"/>
                <a:ea typeface="微软雅黑" panose="020B0503020204020204" charset="-122"/>
                <a:cs typeface="微软雅黑" panose="020B0503020204020204" charset="-122"/>
              </a:rPr>
              <a:t>=225,</a:t>
            </a:r>
            <a:endParaRPr lang="zh-CN" altLang="zh-CN" sz="2400">
              <a:solidFill>
                <a:srgbClr val="FF0000"/>
              </a:solidFill>
              <a:latin typeface="微软雅黑" panose="020B0503020204020204" charset="-122"/>
              <a:ea typeface="微软雅黑" panose="020B0503020204020204" charset="-122"/>
              <a:cs typeface="微软雅黑" panose="020B0503020204020204" charset="-122"/>
            </a:endParaRPr>
          </a:p>
          <a:p>
            <a:pPr>
              <a:lnSpc>
                <a:spcPct val="150000"/>
              </a:lnSpc>
            </a:pPr>
            <a:r>
              <a:rPr lang="en-US" altLang="zh-CN" sz="2400">
                <a:solidFill>
                  <a:srgbClr val="FF0000"/>
                </a:solidFill>
                <a:latin typeface="微软雅黑" panose="020B0503020204020204" charset="-122"/>
                <a:ea typeface="微软雅黑" panose="020B0503020204020204" charset="-122"/>
                <a:cs typeface="微软雅黑" panose="020B0503020204020204" charset="-122"/>
              </a:rPr>
              <a:t>∴BD=15 m,</a:t>
            </a:r>
            <a:endParaRPr lang="zh-CN" altLang="zh-CN" sz="2400">
              <a:solidFill>
                <a:srgbClr val="FF0000"/>
              </a:solidFill>
              <a:latin typeface="微软雅黑" panose="020B0503020204020204" charset="-122"/>
              <a:ea typeface="微软雅黑" panose="020B0503020204020204" charset="-122"/>
              <a:cs typeface="微软雅黑" panose="020B0503020204020204" charset="-122"/>
            </a:endParaRPr>
          </a:p>
          <a:p>
            <a:pPr>
              <a:lnSpc>
                <a:spcPct val="150000"/>
              </a:lnSpc>
            </a:pPr>
            <a:r>
              <a:rPr lang="en-US" altLang="zh-CN" sz="2400">
                <a:solidFill>
                  <a:srgbClr val="FF0000"/>
                </a:solidFill>
                <a:latin typeface="微软雅黑" panose="020B0503020204020204" charset="-122"/>
                <a:ea typeface="微软雅黑" panose="020B0503020204020204" charset="-122"/>
                <a:cs typeface="微软雅黑" panose="020B0503020204020204" charset="-122"/>
              </a:rPr>
              <a:t>∵AB=AC,AD</a:t>
            </a:r>
            <a:r>
              <a:rPr lang="zh-CN" altLang="zh-CN" sz="2400">
                <a:solidFill>
                  <a:srgbClr val="FF0000"/>
                </a:solidFill>
                <a:latin typeface="微软雅黑" panose="020B0503020204020204" charset="-122"/>
                <a:ea typeface="微软雅黑" panose="020B0503020204020204" charset="-122"/>
                <a:cs typeface="微软雅黑" panose="020B0503020204020204" charset="-122"/>
              </a:rPr>
              <a:t>⊥</a:t>
            </a:r>
            <a:r>
              <a:rPr lang="en-US" altLang="zh-CN" sz="2400">
                <a:solidFill>
                  <a:srgbClr val="FF0000"/>
                </a:solidFill>
                <a:latin typeface="微软雅黑" panose="020B0503020204020204" charset="-122"/>
                <a:ea typeface="微软雅黑" panose="020B0503020204020204" charset="-122"/>
                <a:cs typeface="微软雅黑" panose="020B0503020204020204" charset="-122"/>
              </a:rPr>
              <a:t>BC,</a:t>
            </a:r>
            <a:endParaRPr lang="zh-CN" altLang="zh-CN" sz="2400">
              <a:solidFill>
                <a:srgbClr val="FF0000"/>
              </a:solidFill>
              <a:latin typeface="微软雅黑" panose="020B0503020204020204" charset="-122"/>
              <a:ea typeface="微软雅黑" panose="020B0503020204020204" charset="-122"/>
              <a:cs typeface="微软雅黑" panose="020B0503020204020204" charset="-122"/>
            </a:endParaRPr>
          </a:p>
          <a:p>
            <a:pPr>
              <a:lnSpc>
                <a:spcPct val="150000"/>
              </a:lnSpc>
            </a:pPr>
            <a:r>
              <a:rPr lang="en-US" altLang="zh-CN" sz="2400">
                <a:solidFill>
                  <a:srgbClr val="FF0000"/>
                </a:solidFill>
                <a:latin typeface="微软雅黑" panose="020B0503020204020204" charset="-122"/>
                <a:ea typeface="微软雅黑" panose="020B0503020204020204" charset="-122"/>
                <a:cs typeface="微软雅黑" panose="020B0503020204020204" charset="-122"/>
              </a:rPr>
              <a:t>∴BC=2BD=30 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55"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1000" fill="hold"/>
                                        <p:tgtEl>
                                          <p:spTgt spid="7"/>
                                        </p:tgtEl>
                                        <p:attrNameLst>
                                          <p:attrName>ppt_w</p:attrName>
                                        </p:attrNameLst>
                                      </p:cBhvr>
                                      <p:tavLst>
                                        <p:tav tm="0">
                                          <p:val>
                                            <p:strVal val="#ppt_w*0.70"/>
                                          </p:val>
                                        </p:tav>
                                        <p:tav tm="100000">
                                          <p:val>
                                            <p:strVal val="#ppt_w"/>
                                          </p:val>
                                        </p:tav>
                                      </p:tavLst>
                                    </p:anim>
                                    <p:anim calcmode="lin" valueType="num">
                                      <p:cBhvr>
                                        <p:cTn id="20" dur="1000" fill="hold"/>
                                        <p:tgtEl>
                                          <p:spTgt spid="7"/>
                                        </p:tgtEl>
                                        <p:attrNameLst>
                                          <p:attrName>ppt_h</p:attrName>
                                        </p:attrNameLst>
                                      </p:cBhvr>
                                      <p:tavLst>
                                        <p:tav tm="0">
                                          <p:val>
                                            <p:strVal val="#ppt_h"/>
                                          </p:val>
                                        </p:tav>
                                        <p:tav tm="100000">
                                          <p:val>
                                            <p:strVal val="#ppt_h"/>
                                          </p:val>
                                        </p:tav>
                                      </p:tavLst>
                                    </p:anim>
                                    <p:animEffect transition="in" filter="fade">
                                      <p:cBhvr>
                                        <p:cTn id="21"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文本框 22"/>
          <p:cNvSpPr txBox="1"/>
          <p:nvPr/>
        </p:nvSpPr>
        <p:spPr>
          <a:xfrm>
            <a:off x="1604010" y="996950"/>
            <a:ext cx="8034338" cy="2461260"/>
          </a:xfrm>
          <a:prstGeom prst="rect">
            <a:avLst/>
          </a:prstGeom>
          <a:noFill/>
          <a:ln w="9525">
            <a:noFill/>
          </a:ln>
        </p:spPr>
        <p:txBody>
          <a:bodyPr wrap="square" anchor="t" anchorCtr="0">
            <a:spAutoFit/>
          </a:bodyPr>
          <a:lstStyle/>
          <a:p>
            <a:pPr>
              <a:lnSpc>
                <a:spcPct val="150000"/>
              </a:lnSpc>
            </a:pPr>
            <a:r>
              <a:rPr lang="zh-CN" altLang="zh-CN" sz="2800">
                <a:solidFill>
                  <a:srgbClr val="FF0000"/>
                </a:solidFill>
                <a:latin typeface="微软雅黑" panose="020B0503020204020204" charset="-122"/>
                <a:ea typeface="微软雅黑" panose="020B0503020204020204" charset="-122"/>
                <a:cs typeface="微软雅黑" panose="020B0503020204020204" charset="-122"/>
              </a:rPr>
              <a:t>例</a:t>
            </a:r>
            <a:r>
              <a:rPr lang="en-US" altLang="zh-CN" sz="2800">
                <a:solidFill>
                  <a:srgbClr val="FF0000"/>
                </a:solidFill>
                <a:latin typeface="微软雅黑" panose="020B0503020204020204" charset="-122"/>
                <a:ea typeface="微软雅黑" panose="020B0503020204020204" charset="-122"/>
                <a:cs typeface="微软雅黑" panose="020B0503020204020204" charset="-122"/>
              </a:rPr>
              <a:t>3</a:t>
            </a:r>
            <a:r>
              <a:rPr lang="zh-CN" altLang="zh-CN" sz="2800">
                <a:solidFill>
                  <a:srgbClr val="59C1FF"/>
                </a:solidFill>
                <a:latin typeface="微软雅黑" panose="020B0503020204020204" charset="-122"/>
                <a:ea typeface="微软雅黑" panose="020B0503020204020204" charset="-122"/>
                <a:cs typeface="微软雅黑" panose="020B0503020204020204" charset="-122"/>
              </a:rPr>
              <a:t>  </a:t>
            </a:r>
            <a:r>
              <a:rPr lang="zh-CN" sz="2800">
                <a:latin typeface="微软雅黑" panose="020B0503020204020204" charset="-122"/>
                <a:ea typeface="微软雅黑" panose="020B0503020204020204" charset="-122"/>
                <a:cs typeface="微软雅黑" panose="020B0503020204020204" charset="-122"/>
                <a:sym typeface="宋体" panose="02010600030101010101" pitchFamily="2" charset="-122"/>
              </a:rPr>
              <a:t>如图，在长为50 mm，宽为40 mm的长方形零件上有两个圆孔，与孔中心A，B相关的数据如图所示.求孔中心A和B间的距离.</a:t>
            </a:r>
            <a:endParaRPr lang="zh-CN" sz="2800">
              <a:latin typeface="微软雅黑" panose="020B0503020204020204" charset="-122"/>
              <a:ea typeface="微软雅黑" panose="020B0503020204020204" charset="-122"/>
              <a:cs typeface="微软雅黑" panose="020B0503020204020204" charset="-122"/>
            </a:endParaRPr>
          </a:p>
          <a:p>
            <a:endParaRPr lang="zh-CN" altLang="zh-CN" sz="2800">
              <a:solidFill>
                <a:srgbClr val="59C1FF"/>
              </a:solidFill>
              <a:latin typeface="微软雅黑" panose="020B0503020204020204" charset="-122"/>
              <a:ea typeface="微软雅黑" panose="020B0503020204020204" charset="-122"/>
              <a:cs typeface="微软雅黑" panose="020B0503020204020204" charset="-122"/>
            </a:endParaRPr>
          </a:p>
        </p:txBody>
      </p:sp>
      <p:grpSp>
        <p:nvGrpSpPr>
          <p:cNvPr id="21" name="组合 20"/>
          <p:cNvGrpSpPr/>
          <p:nvPr/>
        </p:nvGrpSpPr>
        <p:grpSpPr>
          <a:xfrm>
            <a:off x="7263765" y="3149600"/>
            <a:ext cx="2850198" cy="2671763"/>
            <a:chOff x="8175" y="5135"/>
            <a:chExt cx="4488" cy="4207"/>
          </a:xfrm>
        </p:grpSpPr>
        <p:sp>
          <p:nvSpPr>
            <p:cNvPr id="13316" name="文本框 30"/>
            <p:cNvSpPr txBox="1"/>
            <p:nvPr/>
          </p:nvSpPr>
          <p:spPr>
            <a:xfrm>
              <a:off x="9525" y="6508"/>
              <a:ext cx="554" cy="725"/>
            </a:xfrm>
            <a:prstGeom prst="rect">
              <a:avLst/>
            </a:prstGeom>
            <a:noFill/>
            <a:ln w="9525">
              <a:noFill/>
            </a:ln>
          </p:spPr>
          <p:txBody>
            <a:bodyPr wrap="square" anchor="t" anchorCtr="0">
              <a:spAutoFit/>
            </a:bodyPr>
            <a:lstStyle/>
            <a:p>
              <a:r>
                <a:rPr lang="en-US" altLang="zh-CN" sz="2400" b="1" i="1">
                  <a:latin typeface="宋体" panose="02010600030101010101" pitchFamily="2" charset="-122"/>
                  <a:ea typeface="宋体" panose="02010600030101010101" pitchFamily="2" charset="-122"/>
                </a:rPr>
                <a:t>C</a:t>
              </a:r>
            </a:p>
          </p:txBody>
        </p:sp>
        <p:sp>
          <p:nvSpPr>
            <p:cNvPr id="13317" name="文本框 48"/>
            <p:cNvSpPr txBox="1"/>
            <p:nvPr/>
          </p:nvSpPr>
          <p:spPr>
            <a:xfrm>
              <a:off x="10602" y="6507"/>
              <a:ext cx="554" cy="725"/>
            </a:xfrm>
            <a:prstGeom prst="rect">
              <a:avLst/>
            </a:prstGeom>
            <a:noFill/>
            <a:ln w="9525">
              <a:noFill/>
            </a:ln>
          </p:spPr>
          <p:txBody>
            <a:bodyPr wrap="square" anchor="t" anchorCtr="0">
              <a:spAutoFit/>
            </a:bodyPr>
            <a:lstStyle/>
            <a:p>
              <a:r>
                <a:rPr lang="en-US" altLang="zh-CN" sz="2400" b="1" i="1">
                  <a:latin typeface="宋体" panose="02010600030101010101" pitchFamily="2" charset="-122"/>
                  <a:ea typeface="宋体" panose="02010600030101010101" pitchFamily="2" charset="-122"/>
                </a:rPr>
                <a:t>A</a:t>
              </a:r>
            </a:p>
          </p:txBody>
        </p:sp>
        <p:sp>
          <p:nvSpPr>
            <p:cNvPr id="13318" name="文本框 49"/>
            <p:cNvSpPr txBox="1"/>
            <p:nvPr/>
          </p:nvSpPr>
          <p:spPr>
            <a:xfrm>
              <a:off x="9211" y="7801"/>
              <a:ext cx="554" cy="725"/>
            </a:xfrm>
            <a:prstGeom prst="rect">
              <a:avLst/>
            </a:prstGeom>
            <a:noFill/>
            <a:ln w="9525">
              <a:noFill/>
            </a:ln>
          </p:spPr>
          <p:txBody>
            <a:bodyPr wrap="square" anchor="t" anchorCtr="0">
              <a:spAutoFit/>
            </a:bodyPr>
            <a:lstStyle/>
            <a:p>
              <a:r>
                <a:rPr lang="en-US" altLang="zh-CN" sz="2400" b="1" i="1">
                  <a:latin typeface="宋体" panose="02010600030101010101" pitchFamily="2" charset="-122"/>
                  <a:ea typeface="宋体" panose="02010600030101010101" pitchFamily="2" charset="-122"/>
                </a:rPr>
                <a:t>B</a:t>
              </a:r>
            </a:p>
          </p:txBody>
        </p:sp>
        <p:grpSp>
          <p:nvGrpSpPr>
            <p:cNvPr id="13319" name="组合 50"/>
            <p:cNvGrpSpPr/>
            <p:nvPr/>
          </p:nvGrpSpPr>
          <p:grpSpPr>
            <a:xfrm>
              <a:off x="8175" y="5135"/>
              <a:ext cx="4488" cy="4207"/>
              <a:chOff x="8110" y="5041"/>
              <a:chExt cx="4488" cy="4207"/>
            </a:xfrm>
          </p:grpSpPr>
          <p:sp>
            <p:nvSpPr>
              <p:cNvPr id="13320" name="文本框 51"/>
              <p:cNvSpPr txBox="1"/>
              <p:nvPr/>
            </p:nvSpPr>
            <p:spPr>
              <a:xfrm>
                <a:off x="11178" y="5041"/>
                <a:ext cx="885" cy="725"/>
              </a:xfrm>
              <a:prstGeom prst="rect">
                <a:avLst/>
              </a:prstGeom>
              <a:noFill/>
              <a:ln w="9525">
                <a:noFill/>
              </a:ln>
            </p:spPr>
            <p:txBody>
              <a:bodyPr wrap="square" anchor="t" anchorCtr="0">
                <a:spAutoFit/>
              </a:bodyPr>
              <a:lstStyle/>
              <a:p>
                <a:r>
                  <a:rPr lang="en-US" altLang="zh-CN" sz="2400" b="1">
                    <a:latin typeface="宋体" panose="02010600030101010101" pitchFamily="2" charset="-122"/>
                    <a:ea typeface="宋体" panose="02010600030101010101" pitchFamily="2" charset="-122"/>
                  </a:rPr>
                  <a:t>26</a:t>
                </a:r>
              </a:p>
            </p:txBody>
          </p:sp>
          <p:sp>
            <p:nvSpPr>
              <p:cNvPr id="13321" name="文本框 52"/>
              <p:cNvSpPr txBox="1"/>
              <p:nvPr/>
            </p:nvSpPr>
            <p:spPr>
              <a:xfrm>
                <a:off x="8906" y="8523"/>
                <a:ext cx="903" cy="725"/>
              </a:xfrm>
              <a:prstGeom prst="rect">
                <a:avLst/>
              </a:prstGeom>
              <a:noFill/>
              <a:ln w="9525">
                <a:noFill/>
              </a:ln>
            </p:spPr>
            <p:txBody>
              <a:bodyPr wrap="square" anchor="t" anchorCtr="0">
                <a:spAutoFit/>
              </a:bodyPr>
              <a:lstStyle/>
              <a:p>
                <a:r>
                  <a:rPr lang="en-US" altLang="zh-CN" sz="2400" b="1">
                    <a:latin typeface="宋体" panose="02010600030101010101" pitchFamily="2" charset="-122"/>
                    <a:ea typeface="宋体" panose="02010600030101010101" pitchFamily="2" charset="-122"/>
                  </a:rPr>
                  <a:t>15</a:t>
                </a:r>
              </a:p>
            </p:txBody>
          </p:sp>
          <p:sp>
            <p:nvSpPr>
              <p:cNvPr id="13322" name="文本框 53"/>
              <p:cNvSpPr txBox="1"/>
              <p:nvPr/>
            </p:nvSpPr>
            <p:spPr>
              <a:xfrm rot="-5400000">
                <a:off x="7999" y="5923"/>
                <a:ext cx="947" cy="725"/>
              </a:xfrm>
              <a:prstGeom prst="rect">
                <a:avLst/>
              </a:prstGeom>
              <a:noFill/>
              <a:ln w="9525">
                <a:noFill/>
              </a:ln>
            </p:spPr>
            <p:txBody>
              <a:bodyPr wrap="square" anchor="t" anchorCtr="0">
                <a:spAutoFit/>
              </a:bodyPr>
              <a:lstStyle/>
              <a:p>
                <a:r>
                  <a:rPr lang="en-US" altLang="zh-CN" sz="2400" b="1">
                    <a:latin typeface="宋体" panose="02010600030101010101" pitchFamily="2" charset="-122"/>
                    <a:ea typeface="宋体" panose="02010600030101010101" pitchFamily="2" charset="-122"/>
                  </a:rPr>
                  <a:t>18</a:t>
                </a:r>
              </a:p>
            </p:txBody>
          </p:sp>
          <p:sp>
            <p:nvSpPr>
              <p:cNvPr id="13323" name="文本框 55"/>
              <p:cNvSpPr txBox="1"/>
              <p:nvPr/>
            </p:nvSpPr>
            <p:spPr>
              <a:xfrm rot="-5400000">
                <a:off x="7949" y="7715"/>
                <a:ext cx="1078" cy="725"/>
              </a:xfrm>
              <a:prstGeom prst="rect">
                <a:avLst/>
              </a:prstGeom>
              <a:noFill/>
              <a:ln w="9525">
                <a:noFill/>
              </a:ln>
            </p:spPr>
            <p:txBody>
              <a:bodyPr wrap="square" anchor="t" anchorCtr="0">
                <a:spAutoFit/>
              </a:bodyPr>
              <a:lstStyle/>
              <a:p>
                <a:r>
                  <a:rPr lang="en-US" altLang="zh-CN" sz="2400" b="1">
                    <a:latin typeface="宋体" panose="02010600030101010101" pitchFamily="2" charset="-122"/>
                    <a:ea typeface="宋体" panose="02010600030101010101" pitchFamily="2" charset="-122"/>
                  </a:rPr>
                  <a:t>10</a:t>
                </a:r>
              </a:p>
            </p:txBody>
          </p:sp>
          <p:grpSp>
            <p:nvGrpSpPr>
              <p:cNvPr id="13324" name="组合 56"/>
              <p:cNvGrpSpPr/>
              <p:nvPr/>
            </p:nvGrpSpPr>
            <p:grpSpPr>
              <a:xfrm>
                <a:off x="8316" y="5218"/>
                <a:ext cx="4282" cy="3722"/>
                <a:chOff x="8316" y="5218"/>
                <a:chExt cx="4282" cy="3722"/>
              </a:xfrm>
            </p:grpSpPr>
            <p:grpSp>
              <p:nvGrpSpPr>
                <p:cNvPr id="13325" name="组合 57"/>
                <p:cNvGrpSpPr/>
                <p:nvPr/>
              </p:nvGrpSpPr>
              <p:grpSpPr>
                <a:xfrm>
                  <a:off x="8316" y="5218"/>
                  <a:ext cx="4282" cy="3723"/>
                  <a:chOff x="8316" y="5218"/>
                  <a:chExt cx="4282" cy="3723"/>
                </a:xfrm>
              </p:grpSpPr>
              <p:grpSp>
                <p:nvGrpSpPr>
                  <p:cNvPr id="13326" name="组合 58"/>
                  <p:cNvGrpSpPr/>
                  <p:nvPr/>
                </p:nvGrpSpPr>
                <p:grpSpPr>
                  <a:xfrm>
                    <a:off x="8316" y="5218"/>
                    <a:ext cx="4282" cy="3694"/>
                    <a:chOff x="8316" y="5218"/>
                    <a:chExt cx="4282" cy="3694"/>
                  </a:xfrm>
                </p:grpSpPr>
                <p:grpSp>
                  <p:nvGrpSpPr>
                    <p:cNvPr id="13327" name="组合 59"/>
                    <p:cNvGrpSpPr/>
                    <p:nvPr/>
                  </p:nvGrpSpPr>
                  <p:grpSpPr>
                    <a:xfrm>
                      <a:off x="8316" y="5218"/>
                      <a:ext cx="4283" cy="3694"/>
                      <a:chOff x="7793" y="5849"/>
                      <a:chExt cx="4283" cy="3694"/>
                    </a:xfrm>
                  </p:grpSpPr>
                  <p:sp>
                    <p:nvSpPr>
                      <p:cNvPr id="13328" name="矩形 60"/>
                      <p:cNvSpPr/>
                      <p:nvPr/>
                    </p:nvSpPr>
                    <p:spPr>
                      <a:xfrm>
                        <a:off x="8108" y="6193"/>
                        <a:ext cx="3968" cy="3062"/>
                      </a:xfrm>
                      <a:prstGeom prst="rect">
                        <a:avLst/>
                      </a:prstGeom>
                      <a:noFill/>
                      <a:ln w="25400" cap="flat" cmpd="sng">
                        <a:solidFill>
                          <a:srgbClr val="000000"/>
                        </a:solidFill>
                        <a:prstDash val="solid"/>
                        <a:round/>
                        <a:headEnd type="none" w="med" len="med"/>
                        <a:tailEnd type="none" w="med" len="med"/>
                      </a:ln>
                    </p:spPr>
                    <p:txBody>
                      <a:bodyPr anchor="ctr" anchorCtr="0"/>
                      <a:lstStyle/>
                      <a:p>
                        <a:pPr algn="ctr"/>
                        <a:endParaRPr lang="zh-CN" altLang="en-US" sz="2400" b="1">
                          <a:latin typeface="宋体" panose="02010600030101010101" pitchFamily="2" charset="-122"/>
                          <a:ea typeface="宋体" panose="02010600030101010101" pitchFamily="2" charset="-122"/>
                        </a:endParaRPr>
                      </a:p>
                    </p:txBody>
                  </p:sp>
                  <p:grpSp>
                    <p:nvGrpSpPr>
                      <p:cNvPr id="13329" name="组合 61"/>
                      <p:cNvGrpSpPr/>
                      <p:nvPr/>
                    </p:nvGrpSpPr>
                    <p:grpSpPr>
                      <a:xfrm>
                        <a:off x="7793" y="5849"/>
                        <a:ext cx="4283" cy="3694"/>
                        <a:chOff x="7793" y="5849"/>
                        <a:chExt cx="4283" cy="3694"/>
                      </a:xfrm>
                    </p:grpSpPr>
                    <p:cxnSp>
                      <p:nvCxnSpPr>
                        <p:cNvPr id="13330" name="直接连接符 74"/>
                        <p:cNvCxnSpPr/>
                        <p:nvPr/>
                      </p:nvCxnSpPr>
                      <p:spPr>
                        <a:xfrm flipH="1">
                          <a:off x="9919" y="5853"/>
                          <a:ext cx="0" cy="1815"/>
                        </a:xfrm>
                        <a:prstGeom prst="line">
                          <a:avLst/>
                        </a:prstGeom>
                        <a:ln w="22225" cap="flat" cmpd="sng">
                          <a:solidFill>
                            <a:srgbClr val="000000"/>
                          </a:solidFill>
                          <a:prstDash val="solid"/>
                          <a:round/>
                          <a:headEnd type="none" w="med" len="med"/>
                          <a:tailEnd type="none" w="med" len="med"/>
                        </a:ln>
                      </p:spPr>
                    </p:cxnSp>
                    <p:cxnSp>
                      <p:nvCxnSpPr>
                        <p:cNvPr id="13331" name="直接连接符 75"/>
                        <p:cNvCxnSpPr/>
                        <p:nvPr/>
                      </p:nvCxnSpPr>
                      <p:spPr>
                        <a:xfrm>
                          <a:off x="7804" y="7664"/>
                          <a:ext cx="1475" cy="0"/>
                        </a:xfrm>
                        <a:prstGeom prst="line">
                          <a:avLst/>
                        </a:prstGeom>
                        <a:ln w="22225" cap="flat" cmpd="sng">
                          <a:solidFill>
                            <a:srgbClr val="000000"/>
                          </a:solidFill>
                          <a:prstDash val="solid"/>
                          <a:round/>
                          <a:headEnd type="none" w="med" len="med"/>
                          <a:tailEnd type="none" w="med" len="med"/>
                        </a:ln>
                      </p:spPr>
                    </p:cxnSp>
                    <p:cxnSp>
                      <p:nvCxnSpPr>
                        <p:cNvPr id="13332" name="直接连接符 76"/>
                        <p:cNvCxnSpPr/>
                        <p:nvPr/>
                      </p:nvCxnSpPr>
                      <p:spPr>
                        <a:xfrm>
                          <a:off x="7804" y="8432"/>
                          <a:ext cx="1475" cy="0"/>
                        </a:xfrm>
                        <a:prstGeom prst="line">
                          <a:avLst/>
                        </a:prstGeom>
                        <a:ln w="22225" cap="flat" cmpd="sng">
                          <a:solidFill>
                            <a:srgbClr val="000000"/>
                          </a:solidFill>
                          <a:prstDash val="solid"/>
                          <a:round/>
                          <a:headEnd type="none" w="med" len="med"/>
                          <a:tailEnd type="none" w="med" len="med"/>
                        </a:ln>
                      </p:spPr>
                    </p:cxnSp>
                    <p:cxnSp>
                      <p:nvCxnSpPr>
                        <p:cNvPr id="13333" name="直接连接符 77"/>
                        <p:cNvCxnSpPr/>
                        <p:nvPr/>
                      </p:nvCxnSpPr>
                      <p:spPr>
                        <a:xfrm flipH="1">
                          <a:off x="9268" y="8409"/>
                          <a:ext cx="0" cy="1134"/>
                        </a:xfrm>
                        <a:prstGeom prst="line">
                          <a:avLst/>
                        </a:prstGeom>
                        <a:ln w="22225" cap="flat" cmpd="sng">
                          <a:solidFill>
                            <a:srgbClr val="000000"/>
                          </a:solidFill>
                          <a:prstDash val="solid"/>
                          <a:round/>
                          <a:headEnd type="none" w="med" len="med"/>
                          <a:tailEnd type="none" w="med" len="med"/>
                        </a:ln>
                      </p:spPr>
                    </p:cxnSp>
                    <p:cxnSp>
                      <p:nvCxnSpPr>
                        <p:cNvPr id="13334" name="直接连接符 78"/>
                        <p:cNvCxnSpPr/>
                        <p:nvPr/>
                      </p:nvCxnSpPr>
                      <p:spPr>
                        <a:xfrm flipH="1">
                          <a:off x="8108" y="8409"/>
                          <a:ext cx="0" cy="1134"/>
                        </a:xfrm>
                        <a:prstGeom prst="line">
                          <a:avLst/>
                        </a:prstGeom>
                        <a:ln w="22225" cap="flat" cmpd="sng">
                          <a:solidFill>
                            <a:srgbClr val="000000"/>
                          </a:solidFill>
                          <a:prstDash val="solid"/>
                          <a:round/>
                          <a:headEnd type="none" w="med" len="med"/>
                          <a:tailEnd type="none" w="med" len="med"/>
                        </a:ln>
                      </p:spPr>
                    </p:cxnSp>
                    <p:cxnSp>
                      <p:nvCxnSpPr>
                        <p:cNvPr id="13335" name="直接连接符 79"/>
                        <p:cNvCxnSpPr/>
                        <p:nvPr/>
                      </p:nvCxnSpPr>
                      <p:spPr>
                        <a:xfrm>
                          <a:off x="7793" y="6193"/>
                          <a:ext cx="1475" cy="0"/>
                        </a:xfrm>
                        <a:prstGeom prst="line">
                          <a:avLst/>
                        </a:prstGeom>
                        <a:ln w="22225" cap="flat" cmpd="sng">
                          <a:solidFill>
                            <a:srgbClr val="000000"/>
                          </a:solidFill>
                          <a:prstDash val="solid"/>
                          <a:round/>
                          <a:headEnd type="none" w="med" len="med"/>
                          <a:tailEnd type="none" w="med" len="med"/>
                        </a:ln>
                      </p:spPr>
                    </p:cxnSp>
                    <p:cxnSp>
                      <p:nvCxnSpPr>
                        <p:cNvPr id="13336" name="直接连接符 80"/>
                        <p:cNvCxnSpPr/>
                        <p:nvPr/>
                      </p:nvCxnSpPr>
                      <p:spPr>
                        <a:xfrm>
                          <a:off x="7793" y="9255"/>
                          <a:ext cx="1475" cy="0"/>
                        </a:xfrm>
                        <a:prstGeom prst="line">
                          <a:avLst/>
                        </a:prstGeom>
                        <a:ln w="22225" cap="flat" cmpd="sng">
                          <a:solidFill>
                            <a:srgbClr val="000000"/>
                          </a:solidFill>
                          <a:prstDash val="solid"/>
                          <a:round/>
                          <a:headEnd type="none" w="med" len="med"/>
                          <a:tailEnd type="none" w="med" len="med"/>
                        </a:ln>
                      </p:spPr>
                    </p:cxnSp>
                    <p:cxnSp>
                      <p:nvCxnSpPr>
                        <p:cNvPr id="13337" name="直接连接符 81"/>
                        <p:cNvCxnSpPr/>
                        <p:nvPr/>
                      </p:nvCxnSpPr>
                      <p:spPr>
                        <a:xfrm flipV="1">
                          <a:off x="9242" y="7668"/>
                          <a:ext cx="680" cy="793"/>
                        </a:xfrm>
                        <a:prstGeom prst="line">
                          <a:avLst/>
                        </a:prstGeom>
                        <a:ln w="22225" cap="flat" cmpd="sng">
                          <a:solidFill>
                            <a:srgbClr val="000000"/>
                          </a:solidFill>
                          <a:prstDash val="solid"/>
                          <a:round/>
                          <a:headEnd type="none" w="med" len="med"/>
                          <a:tailEnd type="none" w="med" len="med"/>
                        </a:ln>
                      </p:spPr>
                    </p:cxnSp>
                    <p:cxnSp>
                      <p:nvCxnSpPr>
                        <p:cNvPr id="13338" name="直接连接符 82"/>
                        <p:cNvCxnSpPr/>
                        <p:nvPr/>
                      </p:nvCxnSpPr>
                      <p:spPr>
                        <a:xfrm flipH="1">
                          <a:off x="12076" y="5849"/>
                          <a:ext cx="0" cy="1815"/>
                        </a:xfrm>
                        <a:prstGeom prst="line">
                          <a:avLst/>
                        </a:prstGeom>
                        <a:ln w="22225" cap="flat" cmpd="sng">
                          <a:solidFill>
                            <a:srgbClr val="000000"/>
                          </a:solidFill>
                          <a:prstDash val="solid"/>
                          <a:round/>
                          <a:headEnd type="none" w="med" len="med"/>
                          <a:tailEnd type="none" w="med" len="med"/>
                        </a:ln>
                      </p:spPr>
                    </p:cxnSp>
                    <p:cxnSp>
                      <p:nvCxnSpPr>
                        <p:cNvPr id="13339" name="直接连接符 83"/>
                        <p:cNvCxnSpPr/>
                        <p:nvPr/>
                      </p:nvCxnSpPr>
                      <p:spPr>
                        <a:xfrm>
                          <a:off x="9232" y="7655"/>
                          <a:ext cx="690" cy="13"/>
                        </a:xfrm>
                        <a:prstGeom prst="line">
                          <a:avLst/>
                        </a:prstGeom>
                        <a:ln w="28575" cap="flat" cmpd="sng">
                          <a:solidFill>
                            <a:srgbClr val="000000"/>
                          </a:solidFill>
                          <a:prstDash val="dash"/>
                          <a:round/>
                          <a:headEnd type="none" w="med" len="med"/>
                          <a:tailEnd type="none" w="med" len="med"/>
                        </a:ln>
                      </p:spPr>
                    </p:cxnSp>
                    <p:cxnSp>
                      <p:nvCxnSpPr>
                        <p:cNvPr id="13340" name="直接连接符 84"/>
                        <p:cNvCxnSpPr/>
                        <p:nvPr/>
                      </p:nvCxnSpPr>
                      <p:spPr>
                        <a:xfrm flipH="1">
                          <a:off x="9279" y="7664"/>
                          <a:ext cx="0" cy="793"/>
                        </a:xfrm>
                        <a:prstGeom prst="line">
                          <a:avLst/>
                        </a:prstGeom>
                        <a:ln w="28575" cap="flat" cmpd="sng">
                          <a:solidFill>
                            <a:srgbClr val="000000"/>
                          </a:solidFill>
                          <a:prstDash val="dash"/>
                          <a:round/>
                          <a:headEnd type="none" w="med" len="med"/>
                          <a:tailEnd type="none" w="med" len="med"/>
                        </a:ln>
                      </p:spPr>
                    </p:cxnSp>
                  </p:grpSp>
                </p:grpSp>
                <p:sp>
                  <p:nvSpPr>
                    <p:cNvPr id="13341" name="椭圆 85"/>
                    <p:cNvSpPr/>
                    <p:nvPr/>
                  </p:nvSpPr>
                  <p:spPr>
                    <a:xfrm>
                      <a:off x="10262" y="6874"/>
                      <a:ext cx="340" cy="340"/>
                    </a:xfrm>
                    <a:prstGeom prst="ellipse">
                      <a:avLst/>
                    </a:prstGeom>
                    <a:noFill/>
                    <a:ln w="25400" cap="flat" cmpd="sng">
                      <a:solidFill>
                        <a:srgbClr val="000000"/>
                      </a:solidFill>
                      <a:prstDash val="solid"/>
                      <a:round/>
                      <a:headEnd type="none" w="med" len="med"/>
                      <a:tailEnd type="none" w="med" len="med"/>
                    </a:ln>
                  </p:spPr>
                  <p:txBody>
                    <a:bodyPr anchor="ctr" anchorCtr="0"/>
                    <a:lstStyle/>
                    <a:p>
                      <a:pPr algn="ctr"/>
                      <a:endParaRPr lang="zh-CN" altLang="en-US" sz="2400" b="1">
                        <a:latin typeface="宋体" panose="02010600030101010101" pitchFamily="2" charset="-122"/>
                        <a:ea typeface="宋体" panose="02010600030101010101" pitchFamily="2" charset="-122"/>
                      </a:endParaRPr>
                    </a:p>
                  </p:txBody>
                </p:sp>
                <p:sp>
                  <p:nvSpPr>
                    <p:cNvPr id="13342" name="椭圆 86"/>
                    <p:cNvSpPr/>
                    <p:nvPr/>
                  </p:nvSpPr>
                  <p:spPr>
                    <a:xfrm>
                      <a:off x="9621" y="7618"/>
                      <a:ext cx="340" cy="340"/>
                    </a:xfrm>
                    <a:prstGeom prst="ellipse">
                      <a:avLst/>
                    </a:prstGeom>
                    <a:noFill/>
                    <a:ln w="25400" cap="flat" cmpd="sng">
                      <a:solidFill>
                        <a:srgbClr val="000000"/>
                      </a:solidFill>
                      <a:prstDash val="solid"/>
                      <a:round/>
                      <a:headEnd type="none" w="med" len="med"/>
                      <a:tailEnd type="none" w="med" len="med"/>
                    </a:ln>
                  </p:spPr>
                  <p:txBody>
                    <a:bodyPr anchor="ctr" anchorCtr="0"/>
                    <a:lstStyle/>
                    <a:p>
                      <a:pPr algn="ctr"/>
                      <a:endParaRPr lang="zh-CN" altLang="en-US" sz="2400" b="1">
                        <a:latin typeface="宋体" panose="02010600030101010101" pitchFamily="2" charset="-122"/>
                        <a:ea typeface="宋体" panose="02010600030101010101" pitchFamily="2" charset="-122"/>
                      </a:endParaRPr>
                    </a:p>
                  </p:txBody>
                </p:sp>
              </p:grpSp>
              <p:cxnSp>
                <p:nvCxnSpPr>
                  <p:cNvPr id="13343" name="直接箭头连接符 87"/>
                  <p:cNvCxnSpPr/>
                  <p:nvPr/>
                </p:nvCxnSpPr>
                <p:spPr>
                  <a:xfrm>
                    <a:off x="11850" y="5400"/>
                    <a:ext cx="749" cy="0"/>
                  </a:xfrm>
                  <a:prstGeom prst="straightConnector1">
                    <a:avLst/>
                  </a:prstGeom>
                  <a:ln w="22225" cap="flat" cmpd="sng">
                    <a:solidFill>
                      <a:srgbClr val="000000"/>
                    </a:solidFill>
                    <a:prstDash val="solid"/>
                    <a:round/>
                    <a:headEnd type="none" w="med" len="med"/>
                    <a:tailEnd type="arrow" w="med" len="med"/>
                  </a:ln>
                </p:spPr>
              </p:cxnSp>
              <p:cxnSp>
                <p:nvCxnSpPr>
                  <p:cNvPr id="13344" name="直接箭头连接符 88"/>
                  <p:cNvCxnSpPr/>
                  <p:nvPr/>
                </p:nvCxnSpPr>
                <p:spPr>
                  <a:xfrm>
                    <a:off x="9468" y="8802"/>
                    <a:ext cx="341" cy="0"/>
                  </a:xfrm>
                  <a:prstGeom prst="straightConnector1">
                    <a:avLst/>
                  </a:prstGeom>
                  <a:ln w="22225" cap="flat" cmpd="sng">
                    <a:solidFill>
                      <a:srgbClr val="000000"/>
                    </a:solidFill>
                    <a:prstDash val="solid"/>
                    <a:round/>
                    <a:headEnd type="none" w="med" len="med"/>
                    <a:tailEnd type="arrow" w="med" len="med"/>
                  </a:ln>
                </p:spPr>
              </p:cxnSp>
              <p:cxnSp>
                <p:nvCxnSpPr>
                  <p:cNvPr id="13345" name="直接箭头连接符 89"/>
                  <p:cNvCxnSpPr/>
                  <p:nvPr/>
                </p:nvCxnSpPr>
                <p:spPr>
                  <a:xfrm flipH="1">
                    <a:off x="10445" y="5400"/>
                    <a:ext cx="838" cy="0"/>
                  </a:xfrm>
                  <a:prstGeom prst="straightConnector1">
                    <a:avLst/>
                  </a:prstGeom>
                  <a:ln w="22225" cap="flat" cmpd="sng">
                    <a:solidFill>
                      <a:srgbClr val="000000"/>
                    </a:solidFill>
                    <a:prstDash val="solid"/>
                    <a:round/>
                    <a:headEnd type="none" w="med" len="med"/>
                    <a:tailEnd type="arrow" w="med" len="med"/>
                  </a:ln>
                </p:spPr>
              </p:cxnSp>
              <p:cxnSp>
                <p:nvCxnSpPr>
                  <p:cNvPr id="13346" name="直接箭头连接符 90"/>
                  <p:cNvCxnSpPr/>
                  <p:nvPr/>
                </p:nvCxnSpPr>
                <p:spPr>
                  <a:xfrm flipH="1">
                    <a:off x="8630" y="8802"/>
                    <a:ext cx="385" cy="0"/>
                  </a:xfrm>
                  <a:prstGeom prst="straightConnector1">
                    <a:avLst/>
                  </a:prstGeom>
                  <a:ln w="22225" cap="flat" cmpd="sng">
                    <a:solidFill>
                      <a:srgbClr val="000000"/>
                    </a:solidFill>
                    <a:prstDash val="solid"/>
                    <a:round/>
                    <a:headEnd type="none" w="med" len="med"/>
                    <a:tailEnd type="arrow" w="med" len="med"/>
                  </a:ln>
                </p:spPr>
              </p:cxnSp>
              <p:cxnSp>
                <p:nvCxnSpPr>
                  <p:cNvPr id="13347" name="直接箭头连接符 91"/>
                  <p:cNvCxnSpPr/>
                  <p:nvPr/>
                </p:nvCxnSpPr>
                <p:spPr>
                  <a:xfrm flipH="1" flipV="1">
                    <a:off x="8474" y="5536"/>
                    <a:ext cx="0" cy="567"/>
                  </a:xfrm>
                  <a:prstGeom prst="straightConnector1">
                    <a:avLst/>
                  </a:prstGeom>
                  <a:ln w="22225" cap="flat" cmpd="sng">
                    <a:solidFill>
                      <a:srgbClr val="000000"/>
                    </a:solidFill>
                    <a:prstDash val="solid"/>
                    <a:round/>
                    <a:headEnd type="none" w="med" len="med"/>
                    <a:tailEnd type="arrow" w="med" len="med"/>
                  </a:ln>
                </p:spPr>
              </p:cxnSp>
              <p:cxnSp>
                <p:nvCxnSpPr>
                  <p:cNvPr id="13348" name="直接箭头连接符 92"/>
                  <p:cNvCxnSpPr/>
                  <p:nvPr/>
                </p:nvCxnSpPr>
                <p:spPr>
                  <a:xfrm flipH="1">
                    <a:off x="8474" y="6571"/>
                    <a:ext cx="0" cy="453"/>
                  </a:xfrm>
                  <a:prstGeom prst="straightConnector1">
                    <a:avLst/>
                  </a:prstGeom>
                  <a:ln w="22225" cap="flat" cmpd="sng">
                    <a:solidFill>
                      <a:srgbClr val="000000"/>
                    </a:solidFill>
                    <a:prstDash val="solid"/>
                    <a:round/>
                    <a:headEnd type="none" w="med" len="med"/>
                    <a:tailEnd type="arrow" w="med" len="med"/>
                  </a:ln>
                </p:spPr>
              </p:cxnSp>
              <p:cxnSp>
                <p:nvCxnSpPr>
                  <p:cNvPr id="13349" name="直接箭头连接符 93"/>
                  <p:cNvCxnSpPr/>
                  <p:nvPr/>
                </p:nvCxnSpPr>
                <p:spPr>
                  <a:xfrm flipH="1">
                    <a:off x="8474" y="7438"/>
                    <a:ext cx="0" cy="340"/>
                  </a:xfrm>
                  <a:prstGeom prst="straightConnector1">
                    <a:avLst/>
                  </a:prstGeom>
                  <a:ln w="22225" cap="flat" cmpd="sng">
                    <a:solidFill>
                      <a:srgbClr val="000000"/>
                    </a:solidFill>
                    <a:prstDash val="solid"/>
                    <a:round/>
                    <a:headEnd type="none" w="med" len="med"/>
                    <a:tailEnd type="arrow" w="med" len="med"/>
                  </a:ln>
                </p:spPr>
              </p:cxnSp>
              <p:cxnSp>
                <p:nvCxnSpPr>
                  <p:cNvPr id="13350" name="直接箭头连接符 94"/>
                  <p:cNvCxnSpPr/>
                  <p:nvPr/>
                </p:nvCxnSpPr>
                <p:spPr>
                  <a:xfrm flipH="1" flipV="1">
                    <a:off x="8474" y="8601"/>
                    <a:ext cx="0" cy="340"/>
                  </a:xfrm>
                  <a:prstGeom prst="straightConnector1">
                    <a:avLst/>
                  </a:prstGeom>
                  <a:ln w="22225" cap="flat" cmpd="sng">
                    <a:solidFill>
                      <a:srgbClr val="000000"/>
                    </a:solidFill>
                    <a:prstDash val="solid"/>
                    <a:round/>
                    <a:headEnd type="none" w="med" len="med"/>
                    <a:tailEnd type="arrow" w="med" len="med"/>
                  </a:ln>
                </p:spPr>
              </p:cxnSp>
            </p:grpSp>
            <p:sp>
              <p:nvSpPr>
                <p:cNvPr id="13351" name="矩形 95"/>
                <p:cNvSpPr/>
                <p:nvPr/>
              </p:nvSpPr>
              <p:spPr>
                <a:xfrm>
                  <a:off x="9783" y="7026"/>
                  <a:ext cx="119" cy="119"/>
                </a:xfrm>
                <a:prstGeom prst="rect">
                  <a:avLst/>
                </a:prstGeom>
                <a:noFill/>
                <a:ln w="15875" cap="flat" cmpd="sng">
                  <a:solidFill>
                    <a:srgbClr val="000000"/>
                  </a:solidFill>
                  <a:prstDash val="solid"/>
                  <a:round/>
                  <a:headEnd type="none" w="med" len="med"/>
                  <a:tailEnd type="none" w="med" len="med"/>
                </a:ln>
              </p:spPr>
              <p:txBody>
                <a:bodyPr anchor="ctr" anchorCtr="0"/>
                <a:lstStyle/>
                <a:p>
                  <a:pPr algn="ctr"/>
                  <a:endParaRPr lang="zh-CN" altLang="en-US" sz="2400" b="1">
                    <a:latin typeface="宋体" panose="02010600030101010101" pitchFamily="2" charset="-122"/>
                    <a:ea typeface="宋体" panose="02010600030101010101" pitchFamily="2" charset="-122"/>
                  </a:endParaRPr>
                </a:p>
              </p:txBody>
            </p:sp>
          </p:grpSp>
        </p:grpSp>
      </p:grpSp>
      <p:sp>
        <p:nvSpPr>
          <p:cNvPr id="16385" name="Rectangle 1"/>
          <p:cNvSpPr>
            <a:spLocks noChangeArrowheads="1"/>
          </p:cNvSpPr>
          <p:nvPr/>
        </p:nvSpPr>
        <p:spPr bwMode="auto">
          <a:xfrm>
            <a:off x="2148205" y="3377407"/>
            <a:ext cx="4618038" cy="2306955"/>
          </a:xfrm>
          <a:prstGeom prst="rect">
            <a:avLst/>
          </a:prstGeom>
          <a:noFill/>
          <a:ln>
            <a:noFill/>
          </a:ln>
        </p:spPr>
        <p:txBody>
          <a:bodyPr wrap="square" anchor="ctr">
            <a:spAutoFit/>
          </a:bodyPr>
          <a:lstStyle>
            <a:lvl1pPr indent="2667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457200" rtl="0" eaLnBrk="0" fontAlgn="base" latinLnBrk="0" hangingPunct="0">
              <a:lnSpc>
                <a:spcPct val="150000"/>
              </a:lnSpc>
              <a:spcBef>
                <a:spcPct val="0"/>
              </a:spcBef>
              <a:spcAft>
                <a:spcPct val="0"/>
              </a:spcAft>
              <a:buClrTx/>
              <a:buSzTx/>
              <a:buFontTx/>
              <a:buNone/>
              <a:defRPr/>
            </a:pPr>
            <a:r>
              <a:rPr kumimoji="0" lang="zh-CN" altLang="en-US" sz="2400" b="1" i="0" u="none" strike="noStrike" kern="1200" cap="none" spc="0" normalizeH="0" baseline="0" noProof="0" smtClean="0">
                <a:ln>
                  <a:noFill/>
                </a:ln>
                <a:solidFill>
                  <a:srgbClr val="FF0000"/>
                </a:solidFill>
                <a:effectLst/>
                <a:uLnTx/>
                <a:uFillTx/>
                <a:latin typeface="Times New Roman" panose="02020603050405020304" pitchFamily="18" charset="0"/>
                <a:ea typeface="+mn-ea"/>
                <a:cs typeface="Times New Roman" panose="02020603050405020304" pitchFamily="18" charset="0"/>
              </a:rPr>
              <a:t>注意</a:t>
            </a:r>
          </a:p>
          <a:p>
            <a:pPr marL="0" marR="0" lvl="0" indent="0" algn="l" defTabSz="457200" rtl="0" eaLnBrk="0" fontAlgn="base" latinLnBrk="0" hangingPunct="0">
              <a:lnSpc>
                <a:spcPct val="150000"/>
              </a:lnSpc>
              <a:spcBef>
                <a:spcPct val="0"/>
              </a:spcBef>
              <a:spcAft>
                <a:spcPct val="0"/>
              </a:spcAft>
              <a:buClrTx/>
              <a:buSzTx/>
              <a:buFontTx/>
              <a:buNone/>
              <a:defRPr/>
            </a:pPr>
            <a:r>
              <a:rPr kumimoji="0" lang="zh-CN" altLang="zh-CN" sz="2400" b="1"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rPr>
              <a:t>利用勾股定理求未知边长时，关键要找准斜边</a:t>
            </a:r>
            <a:r>
              <a:rPr kumimoji="0" lang="en-US" altLang="zh-CN" sz="2400" b="1"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zh-CN" altLang="zh-CN" sz="2400" b="1"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rPr>
              <a:t>找斜边，就是找直角，直角所对的边就是斜边．</a:t>
            </a:r>
            <a:endParaRPr kumimoji="0" lang="zh-CN" altLang="zh-CN" sz="2400" b="1" i="0" u="none" strike="noStrike" kern="1200" cap="none" spc="0" normalizeH="0" baseline="0" noProof="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16385">
                                            <p:txEl>
                                              <p:charRg st="0" end="30"/>
                                            </p:txEl>
                                          </p:spTgt>
                                        </p:tgtEl>
                                        <p:attrNameLst>
                                          <p:attrName>style.visibility</p:attrName>
                                        </p:attrNameLst>
                                      </p:cBhvr>
                                      <p:to>
                                        <p:strVal val="visible"/>
                                      </p:to>
                                    </p:set>
                                    <p:animEffect transition="in" filter="wipe(left)">
                                      <p:cBhvr>
                                        <p:cTn id="11" dur="500"/>
                                        <p:tgtEl>
                                          <p:spTgt spid="16385">
                                            <p:txEl>
                                              <p:charRg st="0" end="3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6385">
                                            <p:txEl>
                                              <p:pRg st="1" end="1"/>
                                            </p:txEl>
                                          </p:spTgt>
                                        </p:tgtEl>
                                        <p:attrNameLst>
                                          <p:attrName>style.visibility</p:attrName>
                                        </p:attrNameLst>
                                      </p:cBhvr>
                                      <p:to>
                                        <p:strVal val="visible"/>
                                      </p:to>
                                    </p:set>
                                    <p:animEffect transition="in" filter="wipe(left)">
                                      <p:cBhvr>
                                        <p:cTn id="16" dur="500"/>
                                        <p:tgtEl>
                                          <p:spTgt spid="1638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7344728" y="1004888"/>
            <a:ext cx="2850197" cy="2671762"/>
            <a:chOff x="8175" y="5135"/>
            <a:chExt cx="4488" cy="4207"/>
          </a:xfrm>
        </p:grpSpPr>
        <p:sp>
          <p:nvSpPr>
            <p:cNvPr id="14338" name="文本框 2"/>
            <p:cNvSpPr txBox="1"/>
            <p:nvPr/>
          </p:nvSpPr>
          <p:spPr>
            <a:xfrm>
              <a:off x="9525" y="6508"/>
              <a:ext cx="554" cy="725"/>
            </a:xfrm>
            <a:prstGeom prst="rect">
              <a:avLst/>
            </a:prstGeom>
            <a:noFill/>
            <a:ln w="9525">
              <a:noFill/>
            </a:ln>
          </p:spPr>
          <p:txBody>
            <a:bodyPr wrap="square" anchor="t" anchorCtr="0">
              <a:spAutoFit/>
            </a:bodyPr>
            <a:lstStyle/>
            <a:p>
              <a:r>
                <a:rPr lang="en-US" altLang="zh-CN" sz="2400" b="1" i="1">
                  <a:latin typeface="宋体" panose="02010600030101010101" pitchFamily="2" charset="-122"/>
                  <a:ea typeface="宋体" panose="02010600030101010101" pitchFamily="2" charset="-122"/>
                </a:rPr>
                <a:t>C</a:t>
              </a:r>
            </a:p>
          </p:txBody>
        </p:sp>
        <p:sp>
          <p:nvSpPr>
            <p:cNvPr id="14339" name="文本框 3"/>
            <p:cNvSpPr txBox="1"/>
            <p:nvPr/>
          </p:nvSpPr>
          <p:spPr>
            <a:xfrm>
              <a:off x="10602" y="6507"/>
              <a:ext cx="554" cy="725"/>
            </a:xfrm>
            <a:prstGeom prst="rect">
              <a:avLst/>
            </a:prstGeom>
            <a:noFill/>
            <a:ln w="9525">
              <a:noFill/>
            </a:ln>
          </p:spPr>
          <p:txBody>
            <a:bodyPr wrap="square" anchor="t" anchorCtr="0">
              <a:spAutoFit/>
            </a:bodyPr>
            <a:lstStyle/>
            <a:p>
              <a:r>
                <a:rPr lang="en-US" altLang="zh-CN" sz="2400" b="1" i="1">
                  <a:latin typeface="宋体" panose="02010600030101010101" pitchFamily="2" charset="-122"/>
                  <a:ea typeface="宋体" panose="02010600030101010101" pitchFamily="2" charset="-122"/>
                </a:rPr>
                <a:t>A</a:t>
              </a:r>
            </a:p>
          </p:txBody>
        </p:sp>
        <p:sp>
          <p:nvSpPr>
            <p:cNvPr id="14340" name="文本框 4"/>
            <p:cNvSpPr txBox="1"/>
            <p:nvPr/>
          </p:nvSpPr>
          <p:spPr>
            <a:xfrm>
              <a:off x="9211" y="7801"/>
              <a:ext cx="554" cy="725"/>
            </a:xfrm>
            <a:prstGeom prst="rect">
              <a:avLst/>
            </a:prstGeom>
            <a:noFill/>
            <a:ln w="9525">
              <a:noFill/>
            </a:ln>
          </p:spPr>
          <p:txBody>
            <a:bodyPr wrap="square" anchor="t" anchorCtr="0">
              <a:spAutoFit/>
            </a:bodyPr>
            <a:lstStyle/>
            <a:p>
              <a:r>
                <a:rPr lang="en-US" altLang="zh-CN" sz="2400" b="1" i="1">
                  <a:latin typeface="宋体" panose="02010600030101010101" pitchFamily="2" charset="-122"/>
                  <a:ea typeface="宋体" panose="02010600030101010101" pitchFamily="2" charset="-122"/>
                </a:rPr>
                <a:t>B</a:t>
              </a:r>
            </a:p>
          </p:txBody>
        </p:sp>
        <p:grpSp>
          <p:nvGrpSpPr>
            <p:cNvPr id="14341" name="组合 5"/>
            <p:cNvGrpSpPr/>
            <p:nvPr/>
          </p:nvGrpSpPr>
          <p:grpSpPr>
            <a:xfrm>
              <a:off x="8175" y="5135"/>
              <a:ext cx="4488" cy="4207"/>
              <a:chOff x="8110" y="5041"/>
              <a:chExt cx="4488" cy="4207"/>
            </a:xfrm>
          </p:grpSpPr>
          <p:sp>
            <p:nvSpPr>
              <p:cNvPr id="14342" name="文本框 6"/>
              <p:cNvSpPr txBox="1"/>
              <p:nvPr/>
            </p:nvSpPr>
            <p:spPr>
              <a:xfrm>
                <a:off x="11178" y="5041"/>
                <a:ext cx="885" cy="725"/>
              </a:xfrm>
              <a:prstGeom prst="rect">
                <a:avLst/>
              </a:prstGeom>
              <a:noFill/>
              <a:ln w="9525">
                <a:noFill/>
              </a:ln>
            </p:spPr>
            <p:txBody>
              <a:bodyPr wrap="square" anchor="t" anchorCtr="0">
                <a:spAutoFit/>
              </a:bodyPr>
              <a:lstStyle/>
              <a:p>
                <a:r>
                  <a:rPr lang="en-US" altLang="zh-CN" sz="2400" b="1">
                    <a:latin typeface="宋体" panose="02010600030101010101" pitchFamily="2" charset="-122"/>
                    <a:ea typeface="宋体" panose="02010600030101010101" pitchFamily="2" charset="-122"/>
                  </a:rPr>
                  <a:t>26</a:t>
                </a:r>
              </a:p>
            </p:txBody>
          </p:sp>
          <p:sp>
            <p:nvSpPr>
              <p:cNvPr id="14343" name="文本框 7"/>
              <p:cNvSpPr txBox="1"/>
              <p:nvPr/>
            </p:nvSpPr>
            <p:spPr>
              <a:xfrm>
                <a:off x="8906" y="8523"/>
                <a:ext cx="903" cy="725"/>
              </a:xfrm>
              <a:prstGeom prst="rect">
                <a:avLst/>
              </a:prstGeom>
              <a:noFill/>
              <a:ln w="9525">
                <a:noFill/>
              </a:ln>
            </p:spPr>
            <p:txBody>
              <a:bodyPr wrap="square" anchor="t" anchorCtr="0">
                <a:spAutoFit/>
              </a:bodyPr>
              <a:lstStyle/>
              <a:p>
                <a:r>
                  <a:rPr lang="en-US" altLang="zh-CN" sz="2400" b="1">
                    <a:latin typeface="宋体" panose="02010600030101010101" pitchFamily="2" charset="-122"/>
                    <a:ea typeface="宋体" panose="02010600030101010101" pitchFamily="2" charset="-122"/>
                  </a:rPr>
                  <a:t>15</a:t>
                </a:r>
              </a:p>
            </p:txBody>
          </p:sp>
          <p:sp>
            <p:nvSpPr>
              <p:cNvPr id="14344" name="文本框 8"/>
              <p:cNvSpPr txBox="1"/>
              <p:nvPr/>
            </p:nvSpPr>
            <p:spPr>
              <a:xfrm rot="-5400000">
                <a:off x="7999" y="5923"/>
                <a:ext cx="947" cy="725"/>
              </a:xfrm>
              <a:prstGeom prst="rect">
                <a:avLst/>
              </a:prstGeom>
              <a:noFill/>
              <a:ln w="9525">
                <a:noFill/>
              </a:ln>
            </p:spPr>
            <p:txBody>
              <a:bodyPr wrap="square" anchor="t" anchorCtr="0">
                <a:spAutoFit/>
              </a:bodyPr>
              <a:lstStyle/>
              <a:p>
                <a:r>
                  <a:rPr lang="en-US" altLang="zh-CN" sz="2400" b="1">
                    <a:latin typeface="宋体" panose="02010600030101010101" pitchFamily="2" charset="-122"/>
                    <a:ea typeface="宋体" panose="02010600030101010101" pitchFamily="2" charset="-122"/>
                  </a:rPr>
                  <a:t>18</a:t>
                </a:r>
              </a:p>
            </p:txBody>
          </p:sp>
          <p:sp>
            <p:nvSpPr>
              <p:cNvPr id="14345" name="文本框 9"/>
              <p:cNvSpPr txBox="1"/>
              <p:nvPr/>
            </p:nvSpPr>
            <p:spPr>
              <a:xfrm rot="-5400000">
                <a:off x="7949" y="7715"/>
                <a:ext cx="1078" cy="725"/>
              </a:xfrm>
              <a:prstGeom prst="rect">
                <a:avLst/>
              </a:prstGeom>
              <a:noFill/>
              <a:ln w="9525">
                <a:noFill/>
              </a:ln>
            </p:spPr>
            <p:txBody>
              <a:bodyPr wrap="square" anchor="t" anchorCtr="0">
                <a:spAutoFit/>
              </a:bodyPr>
              <a:lstStyle/>
              <a:p>
                <a:r>
                  <a:rPr lang="en-US" altLang="zh-CN" sz="2400" b="1">
                    <a:latin typeface="宋体" panose="02010600030101010101" pitchFamily="2" charset="-122"/>
                    <a:ea typeface="宋体" panose="02010600030101010101" pitchFamily="2" charset="-122"/>
                  </a:rPr>
                  <a:t>10</a:t>
                </a:r>
              </a:p>
            </p:txBody>
          </p:sp>
          <p:grpSp>
            <p:nvGrpSpPr>
              <p:cNvPr id="14346" name="组合 10"/>
              <p:cNvGrpSpPr/>
              <p:nvPr/>
            </p:nvGrpSpPr>
            <p:grpSpPr>
              <a:xfrm>
                <a:off x="8316" y="5218"/>
                <a:ext cx="4282" cy="3722"/>
                <a:chOff x="8316" y="5218"/>
                <a:chExt cx="4282" cy="3722"/>
              </a:xfrm>
            </p:grpSpPr>
            <p:grpSp>
              <p:nvGrpSpPr>
                <p:cNvPr id="14347" name="组合 11"/>
                <p:cNvGrpSpPr/>
                <p:nvPr/>
              </p:nvGrpSpPr>
              <p:grpSpPr>
                <a:xfrm>
                  <a:off x="8316" y="5218"/>
                  <a:ext cx="4282" cy="3723"/>
                  <a:chOff x="8316" y="5218"/>
                  <a:chExt cx="4282" cy="3723"/>
                </a:xfrm>
              </p:grpSpPr>
              <p:grpSp>
                <p:nvGrpSpPr>
                  <p:cNvPr id="14348" name="组合 12"/>
                  <p:cNvGrpSpPr/>
                  <p:nvPr/>
                </p:nvGrpSpPr>
                <p:grpSpPr>
                  <a:xfrm>
                    <a:off x="8316" y="5218"/>
                    <a:ext cx="4282" cy="3694"/>
                    <a:chOff x="8316" y="5218"/>
                    <a:chExt cx="4282" cy="3694"/>
                  </a:xfrm>
                </p:grpSpPr>
                <p:grpSp>
                  <p:nvGrpSpPr>
                    <p:cNvPr id="14349" name="组合 13"/>
                    <p:cNvGrpSpPr/>
                    <p:nvPr/>
                  </p:nvGrpSpPr>
                  <p:grpSpPr>
                    <a:xfrm>
                      <a:off x="8316" y="5218"/>
                      <a:ext cx="4283" cy="3694"/>
                      <a:chOff x="7793" y="5849"/>
                      <a:chExt cx="4283" cy="3694"/>
                    </a:xfrm>
                  </p:grpSpPr>
                  <p:sp>
                    <p:nvSpPr>
                      <p:cNvPr id="14350" name="矩形 14"/>
                      <p:cNvSpPr/>
                      <p:nvPr/>
                    </p:nvSpPr>
                    <p:spPr>
                      <a:xfrm>
                        <a:off x="8108" y="6193"/>
                        <a:ext cx="3968" cy="3062"/>
                      </a:xfrm>
                      <a:prstGeom prst="rect">
                        <a:avLst/>
                      </a:prstGeom>
                      <a:noFill/>
                      <a:ln w="25400" cap="flat" cmpd="sng">
                        <a:solidFill>
                          <a:srgbClr val="000000"/>
                        </a:solidFill>
                        <a:prstDash val="solid"/>
                        <a:round/>
                        <a:headEnd type="none" w="med" len="med"/>
                        <a:tailEnd type="none" w="med" len="med"/>
                      </a:ln>
                    </p:spPr>
                    <p:txBody>
                      <a:bodyPr anchor="ctr" anchorCtr="0"/>
                      <a:lstStyle/>
                      <a:p>
                        <a:pPr algn="ctr"/>
                        <a:endParaRPr lang="zh-CN" altLang="en-US" sz="2400" b="1">
                          <a:latin typeface="宋体" panose="02010600030101010101" pitchFamily="2" charset="-122"/>
                          <a:ea typeface="宋体" panose="02010600030101010101" pitchFamily="2" charset="-122"/>
                        </a:endParaRPr>
                      </a:p>
                    </p:txBody>
                  </p:sp>
                  <p:grpSp>
                    <p:nvGrpSpPr>
                      <p:cNvPr id="14351" name="组合 15"/>
                      <p:cNvGrpSpPr/>
                      <p:nvPr/>
                    </p:nvGrpSpPr>
                    <p:grpSpPr>
                      <a:xfrm>
                        <a:off x="7793" y="5849"/>
                        <a:ext cx="4283" cy="3694"/>
                        <a:chOff x="7793" y="5849"/>
                        <a:chExt cx="4283" cy="3694"/>
                      </a:xfrm>
                    </p:grpSpPr>
                    <p:cxnSp>
                      <p:nvCxnSpPr>
                        <p:cNvPr id="14352" name="直接连接符 16"/>
                        <p:cNvCxnSpPr/>
                        <p:nvPr/>
                      </p:nvCxnSpPr>
                      <p:spPr>
                        <a:xfrm flipH="1">
                          <a:off x="9919" y="5853"/>
                          <a:ext cx="0" cy="1815"/>
                        </a:xfrm>
                        <a:prstGeom prst="line">
                          <a:avLst/>
                        </a:prstGeom>
                        <a:ln w="22225" cap="flat" cmpd="sng">
                          <a:solidFill>
                            <a:srgbClr val="000000"/>
                          </a:solidFill>
                          <a:prstDash val="solid"/>
                          <a:round/>
                          <a:headEnd type="none" w="med" len="med"/>
                          <a:tailEnd type="none" w="med" len="med"/>
                        </a:ln>
                      </p:spPr>
                    </p:cxnSp>
                    <p:cxnSp>
                      <p:nvCxnSpPr>
                        <p:cNvPr id="14353" name="直接连接符 17"/>
                        <p:cNvCxnSpPr/>
                        <p:nvPr/>
                      </p:nvCxnSpPr>
                      <p:spPr>
                        <a:xfrm>
                          <a:off x="7804" y="7664"/>
                          <a:ext cx="1475" cy="0"/>
                        </a:xfrm>
                        <a:prstGeom prst="line">
                          <a:avLst/>
                        </a:prstGeom>
                        <a:ln w="22225" cap="flat" cmpd="sng">
                          <a:solidFill>
                            <a:srgbClr val="000000"/>
                          </a:solidFill>
                          <a:prstDash val="solid"/>
                          <a:round/>
                          <a:headEnd type="none" w="med" len="med"/>
                          <a:tailEnd type="none" w="med" len="med"/>
                        </a:ln>
                      </p:spPr>
                    </p:cxnSp>
                    <p:cxnSp>
                      <p:nvCxnSpPr>
                        <p:cNvPr id="14354" name="直接连接符 18"/>
                        <p:cNvCxnSpPr/>
                        <p:nvPr/>
                      </p:nvCxnSpPr>
                      <p:spPr>
                        <a:xfrm>
                          <a:off x="7804" y="8432"/>
                          <a:ext cx="1475" cy="0"/>
                        </a:xfrm>
                        <a:prstGeom prst="line">
                          <a:avLst/>
                        </a:prstGeom>
                        <a:ln w="22225" cap="flat" cmpd="sng">
                          <a:solidFill>
                            <a:srgbClr val="000000"/>
                          </a:solidFill>
                          <a:prstDash val="solid"/>
                          <a:round/>
                          <a:headEnd type="none" w="med" len="med"/>
                          <a:tailEnd type="none" w="med" len="med"/>
                        </a:ln>
                      </p:spPr>
                    </p:cxnSp>
                    <p:cxnSp>
                      <p:nvCxnSpPr>
                        <p:cNvPr id="14355" name="直接连接符 19"/>
                        <p:cNvCxnSpPr/>
                        <p:nvPr/>
                      </p:nvCxnSpPr>
                      <p:spPr>
                        <a:xfrm flipH="1">
                          <a:off x="9268" y="8409"/>
                          <a:ext cx="0" cy="1134"/>
                        </a:xfrm>
                        <a:prstGeom prst="line">
                          <a:avLst/>
                        </a:prstGeom>
                        <a:ln w="22225" cap="flat" cmpd="sng">
                          <a:solidFill>
                            <a:srgbClr val="000000"/>
                          </a:solidFill>
                          <a:prstDash val="solid"/>
                          <a:round/>
                          <a:headEnd type="none" w="med" len="med"/>
                          <a:tailEnd type="none" w="med" len="med"/>
                        </a:ln>
                      </p:spPr>
                    </p:cxnSp>
                    <p:cxnSp>
                      <p:nvCxnSpPr>
                        <p:cNvPr id="14356" name="直接连接符 21"/>
                        <p:cNvCxnSpPr/>
                        <p:nvPr/>
                      </p:nvCxnSpPr>
                      <p:spPr>
                        <a:xfrm flipH="1">
                          <a:off x="8108" y="8409"/>
                          <a:ext cx="0" cy="1134"/>
                        </a:xfrm>
                        <a:prstGeom prst="line">
                          <a:avLst/>
                        </a:prstGeom>
                        <a:ln w="22225" cap="flat" cmpd="sng">
                          <a:solidFill>
                            <a:srgbClr val="000000"/>
                          </a:solidFill>
                          <a:prstDash val="solid"/>
                          <a:round/>
                          <a:headEnd type="none" w="med" len="med"/>
                          <a:tailEnd type="none" w="med" len="med"/>
                        </a:ln>
                      </p:spPr>
                    </p:cxnSp>
                    <p:cxnSp>
                      <p:nvCxnSpPr>
                        <p:cNvPr id="14357" name="直接连接符 22"/>
                        <p:cNvCxnSpPr/>
                        <p:nvPr/>
                      </p:nvCxnSpPr>
                      <p:spPr>
                        <a:xfrm>
                          <a:off x="7793" y="6193"/>
                          <a:ext cx="1475" cy="0"/>
                        </a:xfrm>
                        <a:prstGeom prst="line">
                          <a:avLst/>
                        </a:prstGeom>
                        <a:ln w="22225" cap="flat" cmpd="sng">
                          <a:solidFill>
                            <a:srgbClr val="000000"/>
                          </a:solidFill>
                          <a:prstDash val="solid"/>
                          <a:round/>
                          <a:headEnd type="none" w="med" len="med"/>
                          <a:tailEnd type="none" w="med" len="med"/>
                        </a:ln>
                      </p:spPr>
                    </p:cxnSp>
                    <p:cxnSp>
                      <p:nvCxnSpPr>
                        <p:cNvPr id="14358" name="直接连接符 23"/>
                        <p:cNvCxnSpPr/>
                        <p:nvPr/>
                      </p:nvCxnSpPr>
                      <p:spPr>
                        <a:xfrm>
                          <a:off x="7793" y="9255"/>
                          <a:ext cx="1475" cy="0"/>
                        </a:xfrm>
                        <a:prstGeom prst="line">
                          <a:avLst/>
                        </a:prstGeom>
                        <a:ln w="22225" cap="flat" cmpd="sng">
                          <a:solidFill>
                            <a:srgbClr val="000000"/>
                          </a:solidFill>
                          <a:prstDash val="solid"/>
                          <a:round/>
                          <a:headEnd type="none" w="med" len="med"/>
                          <a:tailEnd type="none" w="med" len="med"/>
                        </a:ln>
                      </p:spPr>
                    </p:cxnSp>
                    <p:cxnSp>
                      <p:nvCxnSpPr>
                        <p:cNvPr id="14359" name="直接连接符 24"/>
                        <p:cNvCxnSpPr/>
                        <p:nvPr/>
                      </p:nvCxnSpPr>
                      <p:spPr>
                        <a:xfrm flipV="1">
                          <a:off x="9242" y="7668"/>
                          <a:ext cx="680" cy="793"/>
                        </a:xfrm>
                        <a:prstGeom prst="line">
                          <a:avLst/>
                        </a:prstGeom>
                        <a:ln w="22225" cap="flat" cmpd="sng">
                          <a:solidFill>
                            <a:srgbClr val="000000"/>
                          </a:solidFill>
                          <a:prstDash val="solid"/>
                          <a:round/>
                          <a:headEnd type="none" w="med" len="med"/>
                          <a:tailEnd type="none" w="med" len="med"/>
                        </a:ln>
                      </p:spPr>
                    </p:cxnSp>
                    <p:cxnSp>
                      <p:nvCxnSpPr>
                        <p:cNvPr id="14360" name="直接连接符 25"/>
                        <p:cNvCxnSpPr/>
                        <p:nvPr/>
                      </p:nvCxnSpPr>
                      <p:spPr>
                        <a:xfrm flipH="1">
                          <a:off x="12076" y="5849"/>
                          <a:ext cx="0" cy="1815"/>
                        </a:xfrm>
                        <a:prstGeom prst="line">
                          <a:avLst/>
                        </a:prstGeom>
                        <a:ln w="22225" cap="flat" cmpd="sng">
                          <a:solidFill>
                            <a:srgbClr val="000000"/>
                          </a:solidFill>
                          <a:prstDash val="solid"/>
                          <a:round/>
                          <a:headEnd type="none" w="med" len="med"/>
                          <a:tailEnd type="none" w="med" len="med"/>
                        </a:ln>
                      </p:spPr>
                    </p:cxnSp>
                    <p:cxnSp>
                      <p:nvCxnSpPr>
                        <p:cNvPr id="14361" name="直接连接符 26"/>
                        <p:cNvCxnSpPr/>
                        <p:nvPr/>
                      </p:nvCxnSpPr>
                      <p:spPr>
                        <a:xfrm>
                          <a:off x="9232" y="7655"/>
                          <a:ext cx="690" cy="13"/>
                        </a:xfrm>
                        <a:prstGeom prst="line">
                          <a:avLst/>
                        </a:prstGeom>
                        <a:ln w="28575" cap="flat" cmpd="sng">
                          <a:solidFill>
                            <a:srgbClr val="000000"/>
                          </a:solidFill>
                          <a:prstDash val="dash"/>
                          <a:round/>
                          <a:headEnd type="none" w="med" len="med"/>
                          <a:tailEnd type="none" w="med" len="med"/>
                        </a:ln>
                      </p:spPr>
                    </p:cxnSp>
                    <p:cxnSp>
                      <p:nvCxnSpPr>
                        <p:cNvPr id="14362" name="直接连接符 27"/>
                        <p:cNvCxnSpPr/>
                        <p:nvPr/>
                      </p:nvCxnSpPr>
                      <p:spPr>
                        <a:xfrm flipH="1">
                          <a:off x="9279" y="7664"/>
                          <a:ext cx="0" cy="793"/>
                        </a:xfrm>
                        <a:prstGeom prst="line">
                          <a:avLst/>
                        </a:prstGeom>
                        <a:ln w="28575" cap="flat" cmpd="sng">
                          <a:solidFill>
                            <a:srgbClr val="000000"/>
                          </a:solidFill>
                          <a:prstDash val="dash"/>
                          <a:round/>
                          <a:headEnd type="none" w="med" len="med"/>
                          <a:tailEnd type="none" w="med" len="med"/>
                        </a:ln>
                      </p:spPr>
                    </p:cxnSp>
                  </p:grpSp>
                </p:grpSp>
                <p:sp>
                  <p:nvSpPr>
                    <p:cNvPr id="14363" name="椭圆 28"/>
                    <p:cNvSpPr/>
                    <p:nvPr/>
                  </p:nvSpPr>
                  <p:spPr>
                    <a:xfrm>
                      <a:off x="10262" y="6874"/>
                      <a:ext cx="340" cy="340"/>
                    </a:xfrm>
                    <a:prstGeom prst="ellipse">
                      <a:avLst/>
                    </a:prstGeom>
                    <a:noFill/>
                    <a:ln w="25400" cap="flat" cmpd="sng">
                      <a:solidFill>
                        <a:srgbClr val="000000"/>
                      </a:solidFill>
                      <a:prstDash val="solid"/>
                      <a:round/>
                      <a:headEnd type="none" w="med" len="med"/>
                      <a:tailEnd type="none" w="med" len="med"/>
                    </a:ln>
                  </p:spPr>
                  <p:txBody>
                    <a:bodyPr anchor="ctr" anchorCtr="0"/>
                    <a:lstStyle/>
                    <a:p>
                      <a:pPr algn="ctr"/>
                      <a:endParaRPr lang="zh-CN" altLang="en-US" sz="2400" b="1">
                        <a:latin typeface="宋体" panose="02010600030101010101" pitchFamily="2" charset="-122"/>
                        <a:ea typeface="宋体" panose="02010600030101010101" pitchFamily="2" charset="-122"/>
                      </a:endParaRPr>
                    </a:p>
                  </p:txBody>
                </p:sp>
                <p:sp>
                  <p:nvSpPr>
                    <p:cNvPr id="14364" name="椭圆 29"/>
                    <p:cNvSpPr/>
                    <p:nvPr/>
                  </p:nvSpPr>
                  <p:spPr>
                    <a:xfrm>
                      <a:off x="9621" y="7618"/>
                      <a:ext cx="340" cy="340"/>
                    </a:xfrm>
                    <a:prstGeom prst="ellipse">
                      <a:avLst/>
                    </a:prstGeom>
                    <a:noFill/>
                    <a:ln w="25400" cap="flat" cmpd="sng">
                      <a:solidFill>
                        <a:srgbClr val="000000"/>
                      </a:solidFill>
                      <a:prstDash val="solid"/>
                      <a:round/>
                      <a:headEnd type="none" w="med" len="med"/>
                      <a:tailEnd type="none" w="med" len="med"/>
                    </a:ln>
                  </p:spPr>
                  <p:txBody>
                    <a:bodyPr anchor="ctr" anchorCtr="0"/>
                    <a:lstStyle/>
                    <a:p>
                      <a:pPr algn="ctr"/>
                      <a:endParaRPr lang="zh-CN" altLang="en-US" sz="2400" b="1">
                        <a:latin typeface="宋体" panose="02010600030101010101" pitchFamily="2" charset="-122"/>
                        <a:ea typeface="宋体" panose="02010600030101010101" pitchFamily="2" charset="-122"/>
                      </a:endParaRPr>
                    </a:p>
                  </p:txBody>
                </p:sp>
              </p:grpSp>
              <p:cxnSp>
                <p:nvCxnSpPr>
                  <p:cNvPr id="14365" name="直接箭头连接符 31"/>
                  <p:cNvCxnSpPr/>
                  <p:nvPr/>
                </p:nvCxnSpPr>
                <p:spPr>
                  <a:xfrm>
                    <a:off x="11850" y="5400"/>
                    <a:ext cx="749" cy="0"/>
                  </a:xfrm>
                  <a:prstGeom prst="straightConnector1">
                    <a:avLst/>
                  </a:prstGeom>
                  <a:ln w="22225" cap="flat" cmpd="sng">
                    <a:solidFill>
                      <a:srgbClr val="000000"/>
                    </a:solidFill>
                    <a:prstDash val="solid"/>
                    <a:round/>
                    <a:headEnd type="none" w="med" len="med"/>
                    <a:tailEnd type="arrow" w="med" len="med"/>
                  </a:ln>
                </p:spPr>
              </p:cxnSp>
              <p:cxnSp>
                <p:nvCxnSpPr>
                  <p:cNvPr id="14366" name="直接箭头连接符 32"/>
                  <p:cNvCxnSpPr/>
                  <p:nvPr/>
                </p:nvCxnSpPr>
                <p:spPr>
                  <a:xfrm>
                    <a:off x="9468" y="8802"/>
                    <a:ext cx="341" cy="0"/>
                  </a:xfrm>
                  <a:prstGeom prst="straightConnector1">
                    <a:avLst/>
                  </a:prstGeom>
                  <a:ln w="22225" cap="flat" cmpd="sng">
                    <a:solidFill>
                      <a:srgbClr val="000000"/>
                    </a:solidFill>
                    <a:prstDash val="solid"/>
                    <a:round/>
                    <a:headEnd type="none" w="med" len="med"/>
                    <a:tailEnd type="arrow" w="med" len="med"/>
                  </a:ln>
                </p:spPr>
              </p:cxnSp>
              <p:cxnSp>
                <p:nvCxnSpPr>
                  <p:cNvPr id="14367" name="直接箭头连接符 33"/>
                  <p:cNvCxnSpPr/>
                  <p:nvPr/>
                </p:nvCxnSpPr>
                <p:spPr>
                  <a:xfrm flipH="1">
                    <a:off x="10445" y="5400"/>
                    <a:ext cx="838" cy="0"/>
                  </a:xfrm>
                  <a:prstGeom prst="straightConnector1">
                    <a:avLst/>
                  </a:prstGeom>
                  <a:ln w="22225" cap="flat" cmpd="sng">
                    <a:solidFill>
                      <a:srgbClr val="000000"/>
                    </a:solidFill>
                    <a:prstDash val="solid"/>
                    <a:round/>
                    <a:headEnd type="none" w="med" len="med"/>
                    <a:tailEnd type="arrow" w="med" len="med"/>
                  </a:ln>
                </p:spPr>
              </p:cxnSp>
              <p:cxnSp>
                <p:nvCxnSpPr>
                  <p:cNvPr id="14368" name="直接箭头连接符 34"/>
                  <p:cNvCxnSpPr/>
                  <p:nvPr/>
                </p:nvCxnSpPr>
                <p:spPr>
                  <a:xfrm flipH="1">
                    <a:off x="8630" y="8802"/>
                    <a:ext cx="385" cy="0"/>
                  </a:xfrm>
                  <a:prstGeom prst="straightConnector1">
                    <a:avLst/>
                  </a:prstGeom>
                  <a:ln w="22225" cap="flat" cmpd="sng">
                    <a:solidFill>
                      <a:srgbClr val="000000"/>
                    </a:solidFill>
                    <a:prstDash val="solid"/>
                    <a:round/>
                    <a:headEnd type="none" w="med" len="med"/>
                    <a:tailEnd type="arrow" w="med" len="med"/>
                  </a:ln>
                </p:spPr>
              </p:cxnSp>
              <p:cxnSp>
                <p:nvCxnSpPr>
                  <p:cNvPr id="14369" name="直接箭头连接符 35"/>
                  <p:cNvCxnSpPr/>
                  <p:nvPr/>
                </p:nvCxnSpPr>
                <p:spPr>
                  <a:xfrm flipH="1" flipV="1">
                    <a:off x="8474" y="5536"/>
                    <a:ext cx="0" cy="567"/>
                  </a:xfrm>
                  <a:prstGeom prst="straightConnector1">
                    <a:avLst/>
                  </a:prstGeom>
                  <a:ln w="22225" cap="flat" cmpd="sng">
                    <a:solidFill>
                      <a:srgbClr val="000000"/>
                    </a:solidFill>
                    <a:prstDash val="solid"/>
                    <a:round/>
                    <a:headEnd type="none" w="med" len="med"/>
                    <a:tailEnd type="arrow" w="med" len="med"/>
                  </a:ln>
                </p:spPr>
              </p:cxnSp>
              <p:cxnSp>
                <p:nvCxnSpPr>
                  <p:cNvPr id="14370" name="直接箭头连接符 36"/>
                  <p:cNvCxnSpPr/>
                  <p:nvPr/>
                </p:nvCxnSpPr>
                <p:spPr>
                  <a:xfrm flipH="1">
                    <a:off x="8474" y="6571"/>
                    <a:ext cx="0" cy="453"/>
                  </a:xfrm>
                  <a:prstGeom prst="straightConnector1">
                    <a:avLst/>
                  </a:prstGeom>
                  <a:ln w="22225" cap="flat" cmpd="sng">
                    <a:solidFill>
                      <a:srgbClr val="000000"/>
                    </a:solidFill>
                    <a:prstDash val="solid"/>
                    <a:round/>
                    <a:headEnd type="none" w="med" len="med"/>
                    <a:tailEnd type="arrow" w="med" len="med"/>
                  </a:ln>
                </p:spPr>
              </p:cxnSp>
              <p:cxnSp>
                <p:nvCxnSpPr>
                  <p:cNvPr id="14371" name="直接箭头连接符 37"/>
                  <p:cNvCxnSpPr/>
                  <p:nvPr/>
                </p:nvCxnSpPr>
                <p:spPr>
                  <a:xfrm flipH="1">
                    <a:off x="8474" y="7438"/>
                    <a:ext cx="0" cy="340"/>
                  </a:xfrm>
                  <a:prstGeom prst="straightConnector1">
                    <a:avLst/>
                  </a:prstGeom>
                  <a:ln w="22225" cap="flat" cmpd="sng">
                    <a:solidFill>
                      <a:srgbClr val="000000"/>
                    </a:solidFill>
                    <a:prstDash val="solid"/>
                    <a:round/>
                    <a:headEnd type="none" w="med" len="med"/>
                    <a:tailEnd type="arrow" w="med" len="med"/>
                  </a:ln>
                </p:spPr>
              </p:cxnSp>
              <p:cxnSp>
                <p:nvCxnSpPr>
                  <p:cNvPr id="14372" name="直接箭头连接符 38"/>
                  <p:cNvCxnSpPr/>
                  <p:nvPr/>
                </p:nvCxnSpPr>
                <p:spPr>
                  <a:xfrm flipH="1" flipV="1">
                    <a:off x="8474" y="8601"/>
                    <a:ext cx="0" cy="340"/>
                  </a:xfrm>
                  <a:prstGeom prst="straightConnector1">
                    <a:avLst/>
                  </a:prstGeom>
                  <a:ln w="22225" cap="flat" cmpd="sng">
                    <a:solidFill>
                      <a:srgbClr val="000000"/>
                    </a:solidFill>
                    <a:prstDash val="solid"/>
                    <a:round/>
                    <a:headEnd type="none" w="med" len="med"/>
                    <a:tailEnd type="arrow" w="med" len="med"/>
                  </a:ln>
                </p:spPr>
              </p:cxnSp>
            </p:grpSp>
            <p:sp>
              <p:nvSpPr>
                <p:cNvPr id="14373" name="矩形 39"/>
                <p:cNvSpPr/>
                <p:nvPr/>
              </p:nvSpPr>
              <p:spPr>
                <a:xfrm>
                  <a:off x="9783" y="7026"/>
                  <a:ext cx="119" cy="119"/>
                </a:xfrm>
                <a:prstGeom prst="rect">
                  <a:avLst/>
                </a:prstGeom>
                <a:noFill/>
                <a:ln w="15875" cap="flat" cmpd="sng">
                  <a:solidFill>
                    <a:srgbClr val="000000"/>
                  </a:solidFill>
                  <a:prstDash val="solid"/>
                  <a:round/>
                  <a:headEnd type="none" w="med" len="med"/>
                  <a:tailEnd type="none" w="med" len="med"/>
                </a:ln>
              </p:spPr>
              <p:txBody>
                <a:bodyPr anchor="ctr" anchorCtr="0"/>
                <a:lstStyle/>
                <a:p>
                  <a:pPr algn="ctr"/>
                  <a:endParaRPr lang="zh-CN" altLang="en-US" sz="2400" b="1">
                    <a:latin typeface="宋体" panose="02010600030101010101" pitchFamily="2" charset="-122"/>
                    <a:ea typeface="宋体" panose="02010600030101010101" pitchFamily="2" charset="-122"/>
                  </a:endParaRPr>
                </a:p>
              </p:txBody>
            </p:sp>
          </p:grpSp>
        </p:grpSp>
      </p:grpSp>
      <p:sp>
        <p:nvSpPr>
          <p:cNvPr id="32790" name="文本框 32789"/>
          <p:cNvSpPr txBox="1"/>
          <p:nvPr/>
        </p:nvSpPr>
        <p:spPr>
          <a:xfrm>
            <a:off x="788670" y="1170305"/>
            <a:ext cx="7132955" cy="4269105"/>
          </a:xfrm>
          <a:prstGeom prst="rect">
            <a:avLst/>
          </a:prstGeom>
          <a:noFill/>
          <a:ln w="9525">
            <a:noFill/>
          </a:ln>
        </p:spPr>
        <p:txBody>
          <a:bodyPr wrap="square" anchor="t" anchorCtr="0">
            <a:spAutoFit/>
          </a:bodyPr>
          <a:lstStyle/>
          <a:p>
            <a:pPr>
              <a:lnSpc>
                <a:spcPct val="120000"/>
              </a:lnSpc>
              <a:spcBef>
                <a:spcPct val="50000"/>
              </a:spcBef>
              <a:buClrTx/>
            </a:pPr>
            <a:r>
              <a:rPr lang="zh-CN" altLang="en-GB" sz="2800">
                <a:latin typeface="微软雅黑" panose="020B0503020204020204" charset="-122"/>
                <a:ea typeface="微软雅黑" panose="020B0503020204020204" charset="-122"/>
                <a:cs typeface="微软雅黑" panose="020B0503020204020204" charset="-122"/>
              </a:rPr>
              <a:t>解：</a:t>
            </a:r>
            <a:r>
              <a:rPr lang="zh-CN" sz="2800">
                <a:solidFill>
                  <a:srgbClr val="FF0000"/>
                </a:solidFill>
                <a:latin typeface="微软雅黑" panose="020B0503020204020204" charset="-122"/>
                <a:ea typeface="微软雅黑" panose="020B0503020204020204" charset="-122"/>
                <a:cs typeface="微软雅黑" panose="020B0503020204020204" charset="-122"/>
              </a:rPr>
              <a:t>∵△ABC是直角三角形，</a:t>
            </a:r>
          </a:p>
          <a:p>
            <a:pPr>
              <a:lnSpc>
                <a:spcPct val="120000"/>
              </a:lnSpc>
              <a:spcBef>
                <a:spcPct val="50000"/>
              </a:spcBef>
              <a:buClrTx/>
            </a:pPr>
            <a:r>
              <a:rPr lang="zh-CN" sz="2800">
                <a:solidFill>
                  <a:srgbClr val="FF0000"/>
                </a:solidFill>
                <a:latin typeface="微软雅黑" panose="020B0503020204020204" charset="-122"/>
                <a:ea typeface="微软雅黑" panose="020B0503020204020204" charset="-122"/>
                <a:cs typeface="微软雅黑" panose="020B0503020204020204" charset="-122"/>
              </a:rPr>
              <a:t>   </a:t>
            </a:r>
            <a:r>
              <a:rPr lang="en-US" altLang="zh-CN" sz="2800">
                <a:solidFill>
                  <a:srgbClr val="FF0000"/>
                </a:solidFill>
                <a:latin typeface="微软雅黑" panose="020B0503020204020204" charset="-122"/>
                <a:ea typeface="微软雅黑" panose="020B0503020204020204" charset="-122"/>
                <a:cs typeface="微软雅黑" panose="020B0503020204020204" charset="-122"/>
              </a:rPr>
              <a:t> </a:t>
            </a:r>
            <a:r>
              <a:rPr lang="zh-CN" sz="2800">
                <a:solidFill>
                  <a:srgbClr val="FF0000"/>
                </a:solidFill>
                <a:latin typeface="微软雅黑" panose="020B0503020204020204" charset="-122"/>
                <a:ea typeface="微软雅黑" panose="020B0503020204020204" charset="-122"/>
                <a:cs typeface="微软雅黑" panose="020B0503020204020204" charset="-122"/>
              </a:rPr>
              <a:t>∴ AB</a:t>
            </a:r>
            <a:r>
              <a:rPr lang="zh-CN" sz="2800" baseline="30000">
                <a:solidFill>
                  <a:srgbClr val="FF0000"/>
                </a:solidFill>
                <a:latin typeface="微软雅黑" panose="020B0503020204020204" charset="-122"/>
                <a:ea typeface="微软雅黑" panose="020B0503020204020204" charset="-122"/>
                <a:cs typeface="微软雅黑" panose="020B0503020204020204" charset="-122"/>
              </a:rPr>
              <a:t>2</a:t>
            </a:r>
            <a:r>
              <a:rPr lang="zh-CN" sz="2800">
                <a:solidFill>
                  <a:srgbClr val="FF0000"/>
                </a:solidFill>
                <a:latin typeface="微软雅黑" panose="020B0503020204020204" charset="-122"/>
                <a:ea typeface="微软雅黑" panose="020B0503020204020204" charset="-122"/>
                <a:cs typeface="微软雅黑" panose="020B0503020204020204" charset="-122"/>
              </a:rPr>
              <a:t>=AC</a:t>
            </a:r>
            <a:r>
              <a:rPr lang="zh-CN" sz="2800" baseline="30000">
                <a:solidFill>
                  <a:srgbClr val="FF0000"/>
                </a:solidFill>
                <a:latin typeface="微软雅黑" panose="020B0503020204020204" charset="-122"/>
                <a:ea typeface="微软雅黑" panose="020B0503020204020204" charset="-122"/>
                <a:cs typeface="微软雅黑" panose="020B0503020204020204" charset="-122"/>
              </a:rPr>
              <a:t>2</a:t>
            </a:r>
            <a:r>
              <a:rPr lang="zh-CN" sz="2800">
                <a:solidFill>
                  <a:srgbClr val="FF0000"/>
                </a:solidFill>
                <a:latin typeface="微软雅黑" panose="020B0503020204020204" charset="-122"/>
                <a:ea typeface="微软雅黑" panose="020B0503020204020204" charset="-122"/>
                <a:cs typeface="微软雅黑" panose="020B0503020204020204" charset="-122"/>
              </a:rPr>
              <a:t>+BC</a:t>
            </a:r>
            <a:r>
              <a:rPr lang="zh-CN" sz="2800" baseline="30000">
                <a:solidFill>
                  <a:srgbClr val="FF0000"/>
                </a:solidFill>
                <a:latin typeface="微软雅黑" panose="020B0503020204020204" charset="-122"/>
                <a:ea typeface="微软雅黑" panose="020B0503020204020204" charset="-122"/>
                <a:cs typeface="微软雅黑" panose="020B0503020204020204" charset="-122"/>
              </a:rPr>
              <a:t>2</a:t>
            </a:r>
            <a:r>
              <a:rPr lang="zh-CN" sz="2800">
                <a:solidFill>
                  <a:srgbClr val="FF0000"/>
                </a:solidFill>
                <a:latin typeface="微软雅黑" panose="020B0503020204020204" charset="-122"/>
                <a:ea typeface="微软雅黑" panose="020B0503020204020204" charset="-122"/>
                <a:cs typeface="微软雅黑" panose="020B0503020204020204" charset="-122"/>
              </a:rPr>
              <a:t>.</a:t>
            </a:r>
          </a:p>
          <a:p>
            <a:pPr>
              <a:lnSpc>
                <a:spcPct val="120000"/>
              </a:lnSpc>
              <a:spcBef>
                <a:spcPct val="50000"/>
              </a:spcBef>
              <a:buClrTx/>
            </a:pPr>
            <a:r>
              <a:rPr lang="zh-CN" sz="2800">
                <a:solidFill>
                  <a:srgbClr val="FF0000"/>
                </a:solidFill>
                <a:latin typeface="微软雅黑" panose="020B0503020204020204" charset="-122"/>
                <a:ea typeface="微软雅黑" panose="020B0503020204020204" charset="-122"/>
                <a:cs typeface="微软雅黑" panose="020B0503020204020204" charset="-122"/>
              </a:rPr>
              <a:t>  </a:t>
            </a:r>
            <a:r>
              <a:rPr lang="en-US" altLang="zh-CN" sz="2800">
                <a:solidFill>
                  <a:srgbClr val="FF0000"/>
                </a:solidFill>
                <a:latin typeface="微软雅黑" panose="020B0503020204020204" charset="-122"/>
                <a:ea typeface="微软雅黑" panose="020B0503020204020204" charset="-122"/>
                <a:cs typeface="微软雅黑" panose="020B0503020204020204" charset="-122"/>
              </a:rPr>
              <a:t> </a:t>
            </a:r>
            <a:r>
              <a:rPr lang="zh-CN" sz="2800">
                <a:solidFill>
                  <a:srgbClr val="FF0000"/>
                </a:solidFill>
                <a:latin typeface="微软雅黑" panose="020B0503020204020204" charset="-122"/>
                <a:ea typeface="微软雅黑" panose="020B0503020204020204" charset="-122"/>
                <a:cs typeface="微软雅黑" panose="020B0503020204020204" charset="-122"/>
              </a:rPr>
              <a:t> ∵AC=50－15－26=9(mm)，</a:t>
            </a:r>
          </a:p>
          <a:p>
            <a:pPr>
              <a:lnSpc>
                <a:spcPct val="120000"/>
              </a:lnSpc>
              <a:spcBef>
                <a:spcPct val="50000"/>
              </a:spcBef>
              <a:buClrTx/>
            </a:pPr>
            <a:r>
              <a:rPr lang="zh-CN" sz="2800">
                <a:solidFill>
                  <a:srgbClr val="FF0000"/>
                </a:solidFill>
                <a:latin typeface="微软雅黑" panose="020B0503020204020204" charset="-122"/>
                <a:ea typeface="微软雅黑" panose="020B0503020204020204" charset="-122"/>
                <a:cs typeface="微软雅黑" panose="020B0503020204020204" charset="-122"/>
              </a:rPr>
              <a:t>    </a:t>
            </a:r>
            <a:r>
              <a:rPr lang="en-US" altLang="zh-CN" sz="2800">
                <a:solidFill>
                  <a:srgbClr val="FF0000"/>
                </a:solidFill>
                <a:latin typeface="微软雅黑" panose="020B0503020204020204" charset="-122"/>
                <a:ea typeface="微软雅黑" panose="020B0503020204020204" charset="-122"/>
                <a:cs typeface="微软雅黑" panose="020B0503020204020204" charset="-122"/>
              </a:rPr>
              <a:t>  </a:t>
            </a:r>
            <a:r>
              <a:rPr lang="zh-CN" sz="2800">
                <a:solidFill>
                  <a:srgbClr val="FF0000"/>
                </a:solidFill>
                <a:latin typeface="微软雅黑" panose="020B0503020204020204" charset="-122"/>
                <a:ea typeface="微软雅黑" panose="020B0503020204020204" charset="-122"/>
                <a:cs typeface="微软雅黑" panose="020B0503020204020204" charset="-122"/>
              </a:rPr>
              <a:t>BC=40－18－10=12(mm)，</a:t>
            </a:r>
          </a:p>
          <a:p>
            <a:pPr>
              <a:lnSpc>
                <a:spcPct val="120000"/>
              </a:lnSpc>
              <a:spcBef>
                <a:spcPct val="50000"/>
              </a:spcBef>
              <a:buClrTx/>
            </a:pPr>
            <a:r>
              <a:rPr lang="zh-CN" sz="2800">
                <a:solidFill>
                  <a:srgbClr val="FF0000"/>
                </a:solidFill>
                <a:latin typeface="微软雅黑" panose="020B0503020204020204" charset="-122"/>
                <a:ea typeface="微软雅黑" panose="020B0503020204020204" charset="-122"/>
                <a:cs typeface="微软雅黑" panose="020B0503020204020204" charset="-122"/>
              </a:rPr>
              <a:t>       </a:t>
            </a:r>
          </a:p>
          <a:p>
            <a:pPr>
              <a:lnSpc>
                <a:spcPct val="120000"/>
              </a:lnSpc>
              <a:spcBef>
                <a:spcPct val="50000"/>
              </a:spcBef>
              <a:buClrTx/>
            </a:pPr>
            <a:r>
              <a:rPr lang="zh-CN" sz="2800">
                <a:solidFill>
                  <a:srgbClr val="FF0000"/>
                </a:solidFill>
                <a:latin typeface="微软雅黑" panose="020B0503020204020204" charset="-122"/>
                <a:ea typeface="微软雅黑" panose="020B0503020204020204" charset="-122"/>
                <a:cs typeface="微软雅黑" panose="020B0503020204020204" charset="-122"/>
              </a:rPr>
              <a:t> </a:t>
            </a:r>
            <a:r>
              <a:rPr lang="zh-CN" altLang="en-US" sz="2800">
                <a:latin typeface="微软雅黑" panose="020B0503020204020204" charset="-122"/>
                <a:ea typeface="微软雅黑" panose="020B0503020204020204" charset="-122"/>
                <a:cs typeface="微软雅黑" panose="020B0503020204020204" charset="-122"/>
                <a:sym typeface="宋体" panose="02010600030101010101" pitchFamily="2" charset="-122"/>
              </a:rPr>
              <a:t>答：</a:t>
            </a:r>
            <a:r>
              <a:rPr lang="zh-CN" sz="2800">
                <a:solidFill>
                  <a:srgbClr val="FF0000"/>
                </a:solidFill>
                <a:latin typeface="微软雅黑" panose="020B0503020204020204" charset="-122"/>
                <a:ea typeface="微软雅黑" panose="020B0503020204020204" charset="-122"/>
                <a:cs typeface="微软雅黑" panose="020B0503020204020204" charset="-122"/>
              </a:rPr>
              <a:t>孔中心A和B间的距离是15 mm.</a:t>
            </a:r>
          </a:p>
        </p:txBody>
      </p:sp>
      <p:graphicFrame>
        <p:nvGraphicFramePr>
          <p:cNvPr id="41" name="Object 30"/>
          <p:cNvGraphicFramePr>
            <a:graphicFrameLocks noChangeAspect="1"/>
          </p:cNvGraphicFramePr>
          <p:nvPr/>
        </p:nvGraphicFramePr>
        <p:xfrm>
          <a:off x="1297940" y="4043045"/>
          <a:ext cx="5561013" cy="528638"/>
        </p:xfrm>
        <a:graphic>
          <a:graphicData uri="http://schemas.openxmlformats.org/presentationml/2006/ole">
            <mc:AlternateContent xmlns:mc="http://schemas.openxmlformats.org/markup-compatibility/2006">
              <mc:Choice xmlns:v="urn:schemas-microsoft-com:vml" Requires="v">
                <p:oleObj spid="_x0000_s6151" r:id="rId4" imgW="2806700" imgH="266700" progId="Equation.DSMT4">
                  <p:embed/>
                </p:oleObj>
              </mc:Choice>
              <mc:Fallback>
                <p:oleObj r:id="rId4" imgW="2806700" imgH="266700" progId="Equation.DSMT4">
                  <p:embed/>
                  <p:pic>
                    <p:nvPicPr>
                      <p:cNvPr id="0" name="OLE substitute image"/>
                      <p:cNvPicPr/>
                      <p:nvPr/>
                    </p:nvPicPr>
                    <p:blipFill>
                      <a:blip r:embed="rId5"/>
                      <a:stretch>
                        <a:fillRect/>
                      </a:stretch>
                    </p:blipFill>
                    <p:spPr>
                      <a:xfrm>
                        <a:off x="1297940" y="4043045"/>
                        <a:ext cx="5561013" cy="528638"/>
                      </a:xfrm>
                      <a:prstGeom prst="rect">
                        <a:avLst/>
                      </a:prstGeom>
                      <a:noFill/>
                      <a:ln w="38100">
                        <a:noFill/>
                        <a:miter/>
                      </a:ln>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32790">
                                            <p:txEl>
                                              <p:pRg st="0" end="0"/>
                                            </p:txEl>
                                          </p:spTgt>
                                        </p:tgtEl>
                                        <p:attrNameLst>
                                          <p:attrName>style.visibility</p:attrName>
                                        </p:attrNameLst>
                                      </p:cBhvr>
                                      <p:to>
                                        <p:strVal val="visible"/>
                                      </p:to>
                                    </p:set>
                                    <p:animEffect transition="in" filter="wipe(left)">
                                      <p:cBhvr>
                                        <p:cTn id="11" dur="500"/>
                                        <p:tgtEl>
                                          <p:spTgt spid="32790">
                                            <p:txEl>
                                              <p:pRg st="0" end="0"/>
                                            </p:txEl>
                                          </p:spTgt>
                                        </p:tgtEl>
                                      </p:cBhvr>
                                    </p:animEffect>
                                  </p:childTnLst>
                                </p:cTn>
                              </p:par>
                            </p:childTnLst>
                          </p:cTn>
                        </p:par>
                        <p:par>
                          <p:cTn id="12" fill="hold">
                            <p:stCondLst>
                              <p:cond delay="500"/>
                            </p:stCondLst>
                            <p:childTnLst>
                              <p:par>
                                <p:cTn id="13" presetID="22" presetClass="entr" presetSubtype="8" fill="hold" nodeType="afterEffect">
                                  <p:stCondLst>
                                    <p:cond delay="0"/>
                                  </p:stCondLst>
                                  <p:childTnLst>
                                    <p:set>
                                      <p:cBhvr>
                                        <p:cTn id="14" dur="1" fill="hold">
                                          <p:stCondLst>
                                            <p:cond delay="0"/>
                                          </p:stCondLst>
                                        </p:cTn>
                                        <p:tgtEl>
                                          <p:spTgt spid="32790">
                                            <p:txEl>
                                              <p:pRg st="1" end="1"/>
                                            </p:txEl>
                                          </p:spTgt>
                                        </p:tgtEl>
                                        <p:attrNameLst>
                                          <p:attrName>style.visibility</p:attrName>
                                        </p:attrNameLst>
                                      </p:cBhvr>
                                      <p:to>
                                        <p:strVal val="visible"/>
                                      </p:to>
                                    </p:set>
                                    <p:animEffect transition="in" filter="wipe(left)">
                                      <p:cBhvr>
                                        <p:cTn id="15" dur="500"/>
                                        <p:tgtEl>
                                          <p:spTgt spid="32790">
                                            <p:txEl>
                                              <p:pRg st="1" end="1"/>
                                            </p:txEl>
                                          </p:spTgt>
                                        </p:tgtEl>
                                      </p:cBhvr>
                                    </p:animEffect>
                                  </p:childTnLst>
                                </p:cTn>
                              </p:par>
                            </p:childTnLst>
                          </p:cTn>
                        </p:par>
                        <p:par>
                          <p:cTn id="16" fill="hold">
                            <p:stCondLst>
                              <p:cond delay="1000"/>
                            </p:stCondLst>
                            <p:childTnLst>
                              <p:par>
                                <p:cTn id="17" presetID="22" presetClass="entr" presetSubtype="8" fill="hold" nodeType="afterEffect">
                                  <p:stCondLst>
                                    <p:cond delay="0"/>
                                  </p:stCondLst>
                                  <p:childTnLst>
                                    <p:set>
                                      <p:cBhvr>
                                        <p:cTn id="18" dur="1" fill="hold">
                                          <p:stCondLst>
                                            <p:cond delay="0"/>
                                          </p:stCondLst>
                                        </p:cTn>
                                        <p:tgtEl>
                                          <p:spTgt spid="32790">
                                            <p:txEl>
                                              <p:pRg st="2" end="2"/>
                                            </p:txEl>
                                          </p:spTgt>
                                        </p:tgtEl>
                                        <p:attrNameLst>
                                          <p:attrName>style.visibility</p:attrName>
                                        </p:attrNameLst>
                                      </p:cBhvr>
                                      <p:to>
                                        <p:strVal val="visible"/>
                                      </p:to>
                                    </p:set>
                                    <p:animEffect transition="in" filter="wipe(left)">
                                      <p:cBhvr>
                                        <p:cTn id="19" dur="500"/>
                                        <p:tgtEl>
                                          <p:spTgt spid="32790">
                                            <p:txEl>
                                              <p:pRg st="2" end="2"/>
                                            </p:txEl>
                                          </p:spTgt>
                                        </p:tgtEl>
                                      </p:cBhvr>
                                    </p:animEffect>
                                  </p:childTnLst>
                                </p:cTn>
                              </p:par>
                            </p:childTnLst>
                          </p:cTn>
                        </p:par>
                        <p:par>
                          <p:cTn id="20" fill="hold">
                            <p:stCondLst>
                              <p:cond delay="1500"/>
                            </p:stCondLst>
                            <p:childTnLst>
                              <p:par>
                                <p:cTn id="21" presetID="22" presetClass="entr" presetSubtype="8" fill="hold" nodeType="afterEffect">
                                  <p:stCondLst>
                                    <p:cond delay="0"/>
                                  </p:stCondLst>
                                  <p:childTnLst>
                                    <p:set>
                                      <p:cBhvr>
                                        <p:cTn id="22" dur="1" fill="hold">
                                          <p:stCondLst>
                                            <p:cond delay="0"/>
                                          </p:stCondLst>
                                        </p:cTn>
                                        <p:tgtEl>
                                          <p:spTgt spid="32790">
                                            <p:txEl>
                                              <p:pRg st="3" end="3"/>
                                            </p:txEl>
                                          </p:spTgt>
                                        </p:tgtEl>
                                        <p:attrNameLst>
                                          <p:attrName>style.visibility</p:attrName>
                                        </p:attrNameLst>
                                      </p:cBhvr>
                                      <p:to>
                                        <p:strVal val="visible"/>
                                      </p:to>
                                    </p:set>
                                    <p:animEffect transition="in" filter="wipe(left)">
                                      <p:cBhvr>
                                        <p:cTn id="23" dur="500"/>
                                        <p:tgtEl>
                                          <p:spTgt spid="32790">
                                            <p:txEl>
                                              <p:pRg st="3" end="3"/>
                                            </p:txEl>
                                          </p:spTgt>
                                        </p:tgtEl>
                                      </p:cBhvr>
                                    </p:animEffect>
                                  </p:childTnLst>
                                </p:cTn>
                              </p:par>
                            </p:childTnLst>
                          </p:cTn>
                        </p:par>
                        <p:par>
                          <p:cTn id="24" fill="hold">
                            <p:stCondLst>
                              <p:cond delay="2000"/>
                            </p:stCondLst>
                            <p:childTnLst>
                              <p:par>
                                <p:cTn id="25" presetID="22" presetClass="entr" presetSubtype="8" fill="hold" nodeType="afterEffect">
                                  <p:stCondLst>
                                    <p:cond delay="0"/>
                                  </p:stCondLst>
                                  <p:childTnLst>
                                    <p:set>
                                      <p:cBhvr>
                                        <p:cTn id="26" dur="1" fill="hold">
                                          <p:stCondLst>
                                            <p:cond delay="0"/>
                                          </p:stCondLst>
                                        </p:cTn>
                                        <p:tgtEl>
                                          <p:spTgt spid="32790">
                                            <p:txEl>
                                              <p:pRg st="5" end="5"/>
                                            </p:txEl>
                                          </p:spTgt>
                                        </p:tgtEl>
                                        <p:attrNameLst>
                                          <p:attrName>style.visibility</p:attrName>
                                        </p:attrNameLst>
                                      </p:cBhvr>
                                      <p:to>
                                        <p:strVal val="visible"/>
                                      </p:to>
                                    </p:set>
                                    <p:animEffect transition="in" filter="wipe(left)">
                                      <p:cBhvr>
                                        <p:cTn id="27" dur="500"/>
                                        <p:tgtEl>
                                          <p:spTgt spid="32790">
                                            <p:txEl>
                                              <p:pRg st="5" end="5"/>
                                            </p:txEl>
                                          </p:spTgt>
                                        </p:tgtEl>
                                      </p:cBhvr>
                                    </p:animEffect>
                                  </p:childTnLst>
                                </p:cTn>
                              </p:par>
                            </p:childTnLst>
                          </p:cTn>
                        </p:par>
                        <p:par>
                          <p:cTn id="28" fill="hold">
                            <p:stCondLst>
                              <p:cond delay="2500"/>
                            </p:stCondLst>
                            <p:childTnLst>
                              <p:par>
                                <p:cTn id="29" presetID="22" presetClass="entr" presetSubtype="8" fill="hold" nodeType="after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wipe(left)">
                                      <p:cBhvr>
                                        <p:cTn id="31"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16"/>
          <p:cNvGrpSpPr/>
          <p:nvPr/>
        </p:nvGrpSpPr>
        <p:grpSpPr>
          <a:xfrm>
            <a:off x="1619250" y="2911475"/>
            <a:ext cx="2552700" cy="3092450"/>
            <a:chOff x="7946" y="4567"/>
            <a:chExt cx="4018" cy="4869"/>
          </a:xfrm>
        </p:grpSpPr>
        <p:pic>
          <p:nvPicPr>
            <p:cNvPr id="11266" name="图片 13"/>
            <p:cNvPicPr>
              <a:picLocks noChangeAspect="1"/>
            </p:cNvPicPr>
            <p:nvPr/>
          </p:nvPicPr>
          <p:blipFill>
            <a:blip r:embed="rId2"/>
            <a:stretch>
              <a:fillRect/>
            </a:stretch>
          </p:blipFill>
          <p:spPr>
            <a:xfrm>
              <a:off x="7946" y="4567"/>
              <a:ext cx="3600" cy="3600"/>
            </a:xfrm>
            <a:prstGeom prst="rect">
              <a:avLst/>
            </a:prstGeom>
            <a:noFill/>
            <a:ln w="9525">
              <a:noFill/>
            </a:ln>
          </p:spPr>
        </p:pic>
        <p:pic>
          <p:nvPicPr>
            <p:cNvPr id="11267" name="图片 14"/>
            <p:cNvPicPr>
              <a:picLocks noChangeAspect="1"/>
            </p:cNvPicPr>
            <p:nvPr/>
          </p:nvPicPr>
          <p:blipFill>
            <a:blip r:embed="rId3" cstate="email"/>
            <a:srcRect l="-999" t="30472"/>
            <a:stretch>
              <a:fillRect/>
            </a:stretch>
          </p:blipFill>
          <p:spPr>
            <a:xfrm>
              <a:off x="8328" y="6934"/>
              <a:ext cx="3636" cy="2503"/>
            </a:xfrm>
            <a:prstGeom prst="rect">
              <a:avLst/>
            </a:prstGeom>
            <a:noFill/>
            <a:ln w="9525">
              <a:noFill/>
            </a:ln>
          </p:spPr>
        </p:pic>
      </p:grpSp>
      <p:sp>
        <p:nvSpPr>
          <p:cNvPr id="7" name="TextBox 6"/>
          <p:cNvSpPr txBox="1"/>
          <p:nvPr/>
        </p:nvSpPr>
        <p:spPr>
          <a:xfrm>
            <a:off x="1228725" y="712470"/>
            <a:ext cx="9204325" cy="1899285"/>
          </a:xfrm>
          <a:prstGeom prst="rect">
            <a:avLst/>
          </a:prstGeom>
          <a:noFill/>
        </p:spPr>
        <p:txBody>
          <a:bodyPr wrap="square">
            <a:spAutoFit/>
          </a:bodyPr>
          <a:lstStyle/>
          <a:p>
            <a:pPr marR="0" defTabSz="914400">
              <a:lnSpc>
                <a:spcPct val="140000"/>
              </a:lnSpc>
              <a:buClrTx/>
              <a:buSzTx/>
              <a:buFont typeface="Arial" panose="020B0604020202020204" pitchFamily="34" charset="0"/>
              <a:defRPr/>
            </a:pPr>
            <a:r>
              <a:rPr kumimoji="0" lang="zh-CN" altLang="en-US" sz="2800" kern="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rPr>
              <a:t>例</a:t>
            </a:r>
            <a:r>
              <a:rPr kumimoji="0" lang="en-US" altLang="zh-CN" sz="2800" kern="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rPr>
              <a:t>4</a:t>
            </a:r>
            <a:r>
              <a:rPr kumimoji="0" lang="en-US" altLang="zh-CN" sz="2800" kern="0" cap="none" spc="0" normalizeH="0" baseline="0" noProof="0">
                <a:solidFill>
                  <a:schemeClr val="accent6">
                    <a:lumMod val="75000"/>
                  </a:schemeClr>
                </a:solidFill>
                <a:latin typeface="微软雅黑" panose="020B0503020204020204" charset="-122"/>
                <a:ea typeface="微软雅黑" panose="020B0503020204020204" charset="-122"/>
                <a:cs typeface="微软雅黑" panose="020B0503020204020204" charset="-122"/>
              </a:rPr>
              <a:t>  </a:t>
            </a:r>
            <a:r>
              <a:rPr kumimoji="0" lang="zh-CN" altLang="en-US" sz="2800" kern="0" cap="none" spc="0" normalizeH="0" baseline="0" noProof="0">
                <a:solidFill>
                  <a:schemeClr val="accent6">
                    <a:lumMod val="75000"/>
                  </a:schemeClr>
                </a:solidFill>
                <a:latin typeface="微软雅黑" panose="020B0503020204020204" charset="-122"/>
                <a:ea typeface="微软雅黑" panose="020B0503020204020204" charset="-122"/>
                <a:cs typeface="微软雅黑" panose="020B0503020204020204" charset="-122"/>
              </a:rPr>
              <a:t> </a:t>
            </a:r>
            <a:r>
              <a:rPr kumimoji="0" lang="zh-CN" altLang="en-US" sz="2800" kern="0" cap="none" spc="0" normalizeH="0" baseline="0" noProof="0">
                <a:latin typeface="微软雅黑" panose="020B0503020204020204" charset="-122"/>
                <a:ea typeface="微软雅黑" panose="020B0503020204020204" charset="-122"/>
                <a:cs typeface="微软雅黑" panose="020B0503020204020204" charset="-122"/>
              </a:rPr>
              <a:t>在波平如镜的湖面上，有一朵美丽的红莲，它高出水面</a:t>
            </a:r>
            <a:r>
              <a:rPr kumimoji="0" lang="en-US" altLang="zh-CN" sz="2800" kern="0" cap="none" spc="0" normalizeH="0" baseline="0" noProof="0">
                <a:latin typeface="微软雅黑" panose="020B0503020204020204" charset="-122"/>
                <a:ea typeface="微软雅黑" panose="020B0503020204020204" charset="-122"/>
                <a:cs typeface="微软雅黑" panose="020B0503020204020204" charset="-122"/>
              </a:rPr>
              <a:t>3</a:t>
            </a:r>
            <a:r>
              <a:rPr kumimoji="0" lang="zh-CN" altLang="en-US" sz="2800" kern="0" cap="none" spc="0" normalizeH="0" baseline="0" noProof="0">
                <a:latin typeface="微软雅黑" panose="020B0503020204020204" charset="-122"/>
                <a:ea typeface="微软雅黑" panose="020B0503020204020204" charset="-122"/>
                <a:cs typeface="微软雅黑" panose="020B0503020204020204" charset="-122"/>
              </a:rPr>
              <a:t>尺，一阵大风吹过，红莲被吹至一边，花朵齐及水面，如果知道红莲移动的水平距离为</a:t>
            </a:r>
            <a:r>
              <a:rPr kumimoji="0" lang="en-US" altLang="zh-CN" sz="2800" kern="0" cap="none" spc="0" normalizeH="0" baseline="0" noProof="0">
                <a:latin typeface="微软雅黑" panose="020B0503020204020204" charset="-122"/>
                <a:ea typeface="微软雅黑" panose="020B0503020204020204" charset="-122"/>
                <a:cs typeface="微软雅黑" panose="020B0503020204020204" charset="-122"/>
              </a:rPr>
              <a:t>6</a:t>
            </a:r>
            <a:r>
              <a:rPr kumimoji="0" lang="zh-CN" altLang="en-US" sz="2800" kern="0" cap="none" spc="0" normalizeH="0" baseline="0" noProof="0">
                <a:latin typeface="微软雅黑" panose="020B0503020204020204" charset="-122"/>
                <a:ea typeface="微软雅黑" panose="020B0503020204020204" charset="-122"/>
                <a:cs typeface="微软雅黑" panose="020B0503020204020204" charset="-122"/>
              </a:rPr>
              <a:t>尺，问湖水多深？</a:t>
            </a:r>
            <a:endParaRPr kumimoji="0" lang="en-US" altLang="zh-CN" sz="2800" kern="0" cap="none" spc="0" normalizeH="0" baseline="0" noProof="0">
              <a:latin typeface="微软雅黑" panose="020B0503020204020204" charset="-122"/>
              <a:ea typeface="微软雅黑" panose="020B0503020204020204" charset="-122"/>
              <a:cs typeface="微软雅黑" panose="020B0503020204020204" charset="-122"/>
            </a:endParaRPr>
          </a:p>
        </p:txBody>
      </p:sp>
      <p:grpSp>
        <p:nvGrpSpPr>
          <p:cNvPr id="18" name="组合 17"/>
          <p:cNvGrpSpPr/>
          <p:nvPr/>
        </p:nvGrpSpPr>
        <p:grpSpPr>
          <a:xfrm>
            <a:off x="2276475" y="2925763"/>
            <a:ext cx="2642235" cy="3219449"/>
            <a:chOff x="1185" y="4607"/>
            <a:chExt cx="4161" cy="5071"/>
          </a:xfrm>
        </p:grpSpPr>
        <p:cxnSp>
          <p:nvCxnSpPr>
            <p:cNvPr id="11271" name="直接连接符 7"/>
            <p:cNvCxnSpPr/>
            <p:nvPr/>
          </p:nvCxnSpPr>
          <p:spPr>
            <a:xfrm>
              <a:off x="1851" y="4893"/>
              <a:ext cx="20" cy="4363"/>
            </a:xfrm>
            <a:prstGeom prst="line">
              <a:avLst/>
            </a:prstGeom>
            <a:ln w="31750" cap="flat" cmpd="sng">
              <a:solidFill>
                <a:srgbClr val="FF0000"/>
              </a:solidFill>
              <a:prstDash val="solid"/>
              <a:round/>
              <a:headEnd type="none" w="med" len="med"/>
              <a:tailEnd type="none" w="med" len="med"/>
            </a:ln>
          </p:spPr>
        </p:cxnSp>
        <p:cxnSp>
          <p:nvCxnSpPr>
            <p:cNvPr id="11272" name="直接连接符 8"/>
            <p:cNvCxnSpPr/>
            <p:nvPr/>
          </p:nvCxnSpPr>
          <p:spPr>
            <a:xfrm flipH="1">
              <a:off x="1851" y="7082"/>
              <a:ext cx="2154" cy="2155"/>
            </a:xfrm>
            <a:prstGeom prst="line">
              <a:avLst/>
            </a:prstGeom>
            <a:ln w="31750" cap="flat" cmpd="sng">
              <a:solidFill>
                <a:srgbClr val="FF0000"/>
              </a:solidFill>
              <a:prstDash val="solid"/>
              <a:round/>
              <a:headEnd type="none" w="med" len="med"/>
              <a:tailEnd type="none" w="med" len="med"/>
            </a:ln>
          </p:spPr>
        </p:cxnSp>
        <p:cxnSp>
          <p:nvCxnSpPr>
            <p:cNvPr id="11273" name="直接连接符 9"/>
            <p:cNvCxnSpPr/>
            <p:nvPr/>
          </p:nvCxnSpPr>
          <p:spPr>
            <a:xfrm flipH="1">
              <a:off x="1871" y="7082"/>
              <a:ext cx="2134" cy="19"/>
            </a:xfrm>
            <a:prstGeom prst="line">
              <a:avLst/>
            </a:prstGeom>
            <a:ln w="31750" cap="flat" cmpd="sng">
              <a:solidFill>
                <a:srgbClr val="FF0000"/>
              </a:solidFill>
              <a:prstDash val="solid"/>
              <a:round/>
              <a:headEnd type="none" w="med" len="med"/>
              <a:tailEnd type="none" w="med" len="med"/>
            </a:ln>
          </p:spPr>
        </p:cxnSp>
        <p:sp>
          <p:nvSpPr>
            <p:cNvPr id="11274" name="矩形 10"/>
            <p:cNvSpPr/>
            <p:nvPr/>
          </p:nvSpPr>
          <p:spPr>
            <a:xfrm>
              <a:off x="1837" y="6742"/>
              <a:ext cx="340" cy="340"/>
            </a:xfrm>
            <a:prstGeom prst="rect">
              <a:avLst/>
            </a:prstGeom>
            <a:noFill/>
            <a:ln w="31750" cap="flat" cmpd="sng">
              <a:solidFill>
                <a:srgbClr val="FF0000"/>
              </a:solidFill>
              <a:prstDash val="solid"/>
              <a:round/>
              <a:headEnd type="none" w="med" len="med"/>
              <a:tailEnd type="none" w="med" len="med"/>
            </a:ln>
          </p:spPr>
          <p:txBody>
            <a:bodyPr anchor="t" anchorCtr="0"/>
            <a:lstStyle/>
            <a:p>
              <a:pPr>
                <a:buFont typeface="Arial" panose="020B0604020202020204" pitchFamily="34" charset="0"/>
              </a:pPr>
              <a:endParaRPr lang="zh-CN" altLang="en-US">
                <a:latin typeface="Arial" panose="020B0604020202020204" pitchFamily="34" charset="0"/>
                <a:ea typeface="宋体" panose="02010600030101010101" pitchFamily="2" charset="-122"/>
              </a:endParaRPr>
            </a:p>
          </p:txBody>
        </p:sp>
        <p:sp>
          <p:nvSpPr>
            <p:cNvPr id="11275" name="文本框 39"/>
            <p:cNvSpPr txBox="1"/>
            <p:nvPr/>
          </p:nvSpPr>
          <p:spPr>
            <a:xfrm>
              <a:off x="1293" y="8953"/>
              <a:ext cx="790" cy="725"/>
            </a:xfrm>
            <a:prstGeom prst="rect">
              <a:avLst/>
            </a:prstGeom>
            <a:noFill/>
            <a:ln w="9525">
              <a:noFill/>
            </a:ln>
          </p:spPr>
          <p:txBody>
            <a:bodyPr anchor="t" anchorCtr="0">
              <a:spAutoFit/>
            </a:bodyPr>
            <a:lstStyle/>
            <a:p>
              <a:pPr>
                <a:buFont typeface="Arial" panose="020B0604020202020204" pitchFamily="34" charset="0"/>
              </a:pPr>
              <a:r>
                <a:rPr lang="en-US" altLang="zh-CN" sz="2400" b="1" i="1">
                  <a:latin typeface="Times New Roman" panose="02020603050405020304" pitchFamily="18" charset="0"/>
                  <a:ea typeface="宋体" panose="02010600030101010101" pitchFamily="2" charset="-122"/>
                </a:rPr>
                <a:t>A</a:t>
              </a:r>
              <a:endParaRPr lang="en-US" altLang="zh-CN" sz="2400" b="1" baseline="-25000">
                <a:latin typeface="Times New Roman" panose="02020603050405020304" pitchFamily="18" charset="0"/>
                <a:ea typeface="宋体" panose="02010600030101010101" pitchFamily="2" charset="-122"/>
              </a:endParaRPr>
            </a:p>
          </p:txBody>
        </p:sp>
        <p:sp>
          <p:nvSpPr>
            <p:cNvPr id="11276" name="文本框 11"/>
            <p:cNvSpPr txBox="1"/>
            <p:nvPr/>
          </p:nvSpPr>
          <p:spPr>
            <a:xfrm>
              <a:off x="4005" y="6714"/>
              <a:ext cx="1341" cy="725"/>
            </a:xfrm>
            <a:prstGeom prst="rect">
              <a:avLst/>
            </a:prstGeom>
            <a:noFill/>
            <a:ln w="9525">
              <a:noFill/>
            </a:ln>
          </p:spPr>
          <p:txBody>
            <a:bodyPr anchor="t" anchorCtr="0">
              <a:spAutoFit/>
            </a:bodyPr>
            <a:lstStyle/>
            <a:p>
              <a:pPr>
                <a:buFont typeface="Arial" panose="020B0604020202020204" pitchFamily="34" charset="0"/>
              </a:pPr>
              <a:r>
                <a:rPr lang="en-US" altLang="zh-CN" sz="2400" b="1" i="1">
                  <a:latin typeface="Times New Roman" panose="02020603050405020304" pitchFamily="18" charset="0"/>
                  <a:ea typeface="宋体" panose="02010600030101010101" pitchFamily="2" charset="-122"/>
                </a:rPr>
                <a:t>B</a:t>
              </a:r>
              <a:endParaRPr lang="en-US" altLang="zh-CN" sz="2400" b="1" baseline="-25000">
                <a:latin typeface="Times New Roman" panose="02020603050405020304" pitchFamily="18" charset="0"/>
                <a:ea typeface="宋体" panose="02010600030101010101" pitchFamily="2" charset="-122"/>
              </a:endParaRPr>
            </a:p>
          </p:txBody>
        </p:sp>
        <p:sp>
          <p:nvSpPr>
            <p:cNvPr id="11277" name="文本框 12"/>
            <p:cNvSpPr txBox="1"/>
            <p:nvPr/>
          </p:nvSpPr>
          <p:spPr>
            <a:xfrm>
              <a:off x="1252" y="4607"/>
              <a:ext cx="718" cy="725"/>
            </a:xfrm>
            <a:prstGeom prst="rect">
              <a:avLst/>
            </a:prstGeom>
            <a:noFill/>
            <a:ln w="9525">
              <a:noFill/>
            </a:ln>
          </p:spPr>
          <p:txBody>
            <a:bodyPr anchor="t" anchorCtr="0">
              <a:spAutoFit/>
            </a:bodyPr>
            <a:lstStyle/>
            <a:p>
              <a:pPr>
                <a:buFont typeface="Arial" panose="020B0604020202020204" pitchFamily="34" charset="0"/>
              </a:pPr>
              <a:r>
                <a:rPr lang="en-US" altLang="zh-CN" sz="2400" b="1" i="1">
                  <a:latin typeface="Times New Roman" panose="02020603050405020304" pitchFamily="18" charset="0"/>
                  <a:ea typeface="宋体" panose="02010600030101010101" pitchFamily="2" charset="-122"/>
                </a:rPr>
                <a:t>D</a:t>
              </a:r>
              <a:endParaRPr lang="en-US" altLang="zh-CN" sz="2400" b="1" baseline="-25000">
                <a:latin typeface="Times New Roman" panose="02020603050405020304" pitchFamily="18" charset="0"/>
                <a:ea typeface="宋体" panose="02010600030101010101" pitchFamily="2" charset="-122"/>
              </a:endParaRPr>
            </a:p>
          </p:txBody>
        </p:sp>
        <p:sp>
          <p:nvSpPr>
            <p:cNvPr id="11278" name="文本框 20"/>
            <p:cNvSpPr txBox="1"/>
            <p:nvPr/>
          </p:nvSpPr>
          <p:spPr>
            <a:xfrm>
              <a:off x="1185" y="6742"/>
              <a:ext cx="1011" cy="725"/>
            </a:xfrm>
            <a:prstGeom prst="rect">
              <a:avLst/>
            </a:prstGeom>
            <a:noFill/>
            <a:ln w="9525">
              <a:noFill/>
            </a:ln>
          </p:spPr>
          <p:txBody>
            <a:bodyPr anchor="t" anchorCtr="0">
              <a:spAutoFit/>
            </a:bodyPr>
            <a:lstStyle/>
            <a:p>
              <a:pPr>
                <a:buFont typeface="Arial" panose="020B0604020202020204" pitchFamily="34" charset="0"/>
              </a:pPr>
              <a:r>
                <a:rPr lang="en-US" altLang="zh-CN" sz="2400" b="1" i="1">
                  <a:latin typeface="Times New Roman" panose="02020603050405020304" pitchFamily="18" charset="0"/>
                  <a:ea typeface="宋体" panose="02010600030101010101" pitchFamily="2" charset="-122"/>
                </a:rPr>
                <a:t>C</a:t>
              </a:r>
              <a:endParaRPr lang="en-US" altLang="zh-CN" sz="2400" b="1" baseline="-25000">
                <a:latin typeface="Times New Roman" panose="02020603050405020304" pitchFamily="18" charset="0"/>
                <a:ea typeface="宋体" panose="02010600030101010101" pitchFamily="2" charset="-122"/>
              </a:endParaRPr>
            </a:p>
          </p:txBody>
        </p:sp>
      </p:grpSp>
      <p:sp>
        <p:nvSpPr>
          <p:cNvPr id="38" name="TextBox 6"/>
          <p:cNvSpPr txBox="1"/>
          <p:nvPr/>
        </p:nvSpPr>
        <p:spPr>
          <a:xfrm>
            <a:off x="4443413" y="2713038"/>
            <a:ext cx="5989638" cy="1641475"/>
          </a:xfrm>
          <a:prstGeom prst="rect">
            <a:avLst/>
          </a:prstGeom>
          <a:noFill/>
        </p:spPr>
        <p:txBody>
          <a:bodyPr wrap="square">
            <a:spAutoFit/>
          </a:bodyPr>
          <a:lstStyle/>
          <a:p>
            <a:pPr marR="0" defTabSz="914400">
              <a:lnSpc>
                <a:spcPct val="140000"/>
              </a:lnSpc>
              <a:buClrTx/>
              <a:buSzTx/>
              <a:buFont typeface="Arial" panose="020B0604020202020204" pitchFamily="34" charset="0"/>
              <a:defRPr/>
            </a:pPr>
            <a:r>
              <a:rPr kumimoji="0" lang="zh-CN" altLang="en-US" sz="2400" kern="0" cap="none" spc="0" normalizeH="0" baseline="0" noProof="0">
                <a:solidFill>
                  <a:schemeClr val="accent6">
                    <a:lumMod val="75000"/>
                  </a:schemeClr>
                </a:solidFill>
                <a:latin typeface="微软雅黑" panose="020B0503020204020204" charset="-122"/>
                <a:ea typeface="微软雅黑" panose="020B0503020204020204" charset="-122"/>
                <a:cs typeface="微软雅黑" panose="020B0503020204020204" charset="-122"/>
              </a:rPr>
              <a:t>解：</a:t>
            </a:r>
            <a:r>
              <a:rPr lang="zh-CN" altLang="en-US" sz="2400" kern="0" noProof="0">
                <a:solidFill>
                  <a:srgbClr val="FF0000"/>
                </a:solidFill>
                <a:latin typeface="微软雅黑" panose="020B0503020204020204" charset="-122"/>
                <a:ea typeface="微软雅黑" panose="020B0503020204020204" charset="-122"/>
                <a:cs typeface="微软雅黑" panose="020B0503020204020204" charset="-122"/>
                <a:sym typeface="+mn-ea"/>
              </a:rPr>
              <a:t>如图，设红莲在无风时高出水面部分</a:t>
            </a:r>
            <a:r>
              <a:rPr lang="en-US" altLang="zh-CN" sz="2400" kern="0" noProof="0">
                <a:solidFill>
                  <a:srgbClr val="FF0000"/>
                </a:solidFill>
                <a:latin typeface="微软雅黑" panose="020B0503020204020204" charset="-122"/>
                <a:ea typeface="微软雅黑" panose="020B0503020204020204" charset="-122"/>
                <a:cs typeface="微软雅黑" panose="020B0503020204020204" charset="-122"/>
                <a:sym typeface="+mn-ea"/>
              </a:rPr>
              <a:t>CD</a:t>
            </a:r>
            <a:r>
              <a:rPr lang="zh-CN" altLang="en-US" sz="2400" kern="0" noProof="0">
                <a:solidFill>
                  <a:srgbClr val="FF0000"/>
                </a:solidFill>
                <a:latin typeface="微软雅黑" panose="020B0503020204020204" charset="-122"/>
                <a:ea typeface="微软雅黑" panose="020B0503020204020204" charset="-122"/>
                <a:cs typeface="微软雅黑" panose="020B0503020204020204" charset="-122"/>
                <a:sym typeface="+mn-ea"/>
              </a:rPr>
              <a:t>长为</a:t>
            </a:r>
            <a:r>
              <a:rPr lang="en-US" altLang="zh-CN" sz="2400" kern="0" noProof="0">
                <a:solidFill>
                  <a:srgbClr val="FF0000"/>
                </a:solidFill>
                <a:latin typeface="微软雅黑" panose="020B0503020204020204" charset="-122"/>
                <a:ea typeface="微软雅黑" panose="020B0503020204020204" charset="-122"/>
                <a:cs typeface="微软雅黑" panose="020B0503020204020204" charset="-122"/>
                <a:sym typeface="+mn-ea"/>
              </a:rPr>
              <a:t>3</a:t>
            </a:r>
            <a:r>
              <a:rPr lang="zh-CN" altLang="en-US" sz="2400" kern="0" noProof="0">
                <a:solidFill>
                  <a:srgbClr val="FF0000"/>
                </a:solidFill>
                <a:latin typeface="微软雅黑" panose="020B0503020204020204" charset="-122"/>
                <a:ea typeface="微软雅黑" panose="020B0503020204020204" charset="-122"/>
                <a:cs typeface="微软雅黑" panose="020B0503020204020204" charset="-122"/>
                <a:sym typeface="+mn-ea"/>
              </a:rPr>
              <a:t>尺，点</a:t>
            </a:r>
            <a:r>
              <a:rPr lang="en-US" altLang="zh-CN" sz="2400" kern="0" noProof="0">
                <a:solidFill>
                  <a:srgbClr val="FF0000"/>
                </a:solidFill>
                <a:latin typeface="微软雅黑" panose="020B0503020204020204" charset="-122"/>
                <a:ea typeface="微软雅黑" panose="020B0503020204020204" charset="-122"/>
                <a:cs typeface="微软雅黑" panose="020B0503020204020204" charset="-122"/>
                <a:sym typeface="+mn-ea"/>
              </a:rPr>
              <a:t>B</a:t>
            </a:r>
            <a:r>
              <a:rPr lang="zh-CN" altLang="en-US" sz="2400" kern="0" noProof="0">
                <a:solidFill>
                  <a:srgbClr val="FF0000"/>
                </a:solidFill>
                <a:latin typeface="微软雅黑" panose="020B0503020204020204" charset="-122"/>
                <a:ea typeface="微软雅黑" panose="020B0503020204020204" charset="-122"/>
                <a:cs typeface="微软雅黑" panose="020B0503020204020204" charset="-122"/>
                <a:sym typeface="+mn-ea"/>
              </a:rPr>
              <a:t>被红莲吹斜后花朵的位置，</a:t>
            </a:r>
            <a:r>
              <a:rPr lang="en-US" altLang="zh-CN" sz="2400" kern="0" noProof="0">
                <a:solidFill>
                  <a:srgbClr val="FF0000"/>
                </a:solidFill>
                <a:latin typeface="微软雅黑" panose="020B0503020204020204" charset="-122"/>
                <a:ea typeface="微软雅黑" panose="020B0503020204020204" charset="-122"/>
                <a:cs typeface="微软雅黑" panose="020B0503020204020204" charset="-122"/>
                <a:sym typeface="+mn-ea"/>
              </a:rPr>
              <a:t>BC</a:t>
            </a:r>
            <a:r>
              <a:rPr lang="zh-CN" altLang="en-US" sz="2400" kern="0" noProof="0">
                <a:solidFill>
                  <a:srgbClr val="FF0000"/>
                </a:solidFill>
                <a:latin typeface="微软雅黑" panose="020B0503020204020204" charset="-122"/>
                <a:ea typeface="微软雅黑" panose="020B0503020204020204" charset="-122"/>
                <a:cs typeface="微软雅黑" panose="020B0503020204020204" charset="-122"/>
                <a:sym typeface="+mn-ea"/>
              </a:rPr>
              <a:t>部分长</a:t>
            </a:r>
            <a:r>
              <a:rPr lang="en-US" altLang="zh-CN" sz="2400" kern="0" noProof="0">
                <a:solidFill>
                  <a:srgbClr val="FF0000"/>
                </a:solidFill>
                <a:latin typeface="微软雅黑" panose="020B0503020204020204" charset="-122"/>
                <a:ea typeface="微软雅黑" panose="020B0503020204020204" charset="-122"/>
                <a:cs typeface="微软雅黑" panose="020B0503020204020204" charset="-122"/>
                <a:sym typeface="+mn-ea"/>
              </a:rPr>
              <a:t>6</a:t>
            </a:r>
            <a:r>
              <a:rPr lang="zh-CN" altLang="en-US" sz="2400" kern="0" noProof="0">
                <a:solidFill>
                  <a:srgbClr val="FF0000"/>
                </a:solidFill>
                <a:latin typeface="微软雅黑" panose="020B0503020204020204" charset="-122"/>
                <a:ea typeface="微软雅黑" panose="020B0503020204020204" charset="-122"/>
                <a:cs typeface="微软雅黑" panose="020B0503020204020204" charset="-122"/>
                <a:sym typeface="+mn-ea"/>
              </a:rPr>
              <a:t>尺</a:t>
            </a:r>
            <a:r>
              <a:rPr lang="en-US" altLang="zh-CN" sz="2400" kern="0" noProof="0">
                <a:solidFill>
                  <a:srgbClr val="FF0000"/>
                </a:solidFill>
                <a:latin typeface="微软雅黑" panose="020B0503020204020204" charset="-122"/>
                <a:ea typeface="微软雅黑" panose="020B0503020204020204" charset="-122"/>
                <a:cs typeface="微软雅黑" panose="020B0503020204020204" charset="-122"/>
                <a:sym typeface="+mn-ea"/>
              </a:rPr>
              <a:t>.</a:t>
            </a:r>
            <a:r>
              <a:rPr lang="zh-CN" altLang="en-US" sz="2400" kern="0" noProof="0">
                <a:solidFill>
                  <a:srgbClr val="FF0000"/>
                </a:solidFill>
                <a:latin typeface="微软雅黑" panose="020B0503020204020204" charset="-122"/>
                <a:ea typeface="微软雅黑" panose="020B0503020204020204" charset="-122"/>
                <a:cs typeface="微软雅黑" panose="020B0503020204020204" charset="-122"/>
                <a:sym typeface="+mn-ea"/>
              </a:rPr>
              <a:t>设水深</a:t>
            </a:r>
            <a:r>
              <a:rPr lang="en-US" altLang="zh-CN" sz="2400" kern="0" noProof="0">
                <a:solidFill>
                  <a:srgbClr val="FF0000"/>
                </a:solidFill>
                <a:latin typeface="微软雅黑" panose="020B0503020204020204" charset="-122"/>
                <a:ea typeface="微软雅黑" panose="020B0503020204020204" charset="-122"/>
                <a:cs typeface="微软雅黑" panose="020B0503020204020204" charset="-122"/>
                <a:sym typeface="+mn-ea"/>
              </a:rPr>
              <a:t>AC</a:t>
            </a:r>
            <a:r>
              <a:rPr lang="zh-CN" altLang="en-US" sz="2400" kern="0" noProof="0">
                <a:solidFill>
                  <a:srgbClr val="FF0000"/>
                </a:solidFill>
                <a:latin typeface="微软雅黑" panose="020B0503020204020204" charset="-122"/>
                <a:ea typeface="微软雅黑" panose="020B0503020204020204" charset="-122"/>
                <a:cs typeface="微软雅黑" panose="020B0503020204020204" charset="-122"/>
                <a:sym typeface="+mn-ea"/>
              </a:rPr>
              <a:t>为</a:t>
            </a:r>
            <a:r>
              <a:rPr lang="en-US" altLang="zh-CN" sz="2400" kern="0" noProof="0">
                <a:solidFill>
                  <a:srgbClr val="FF0000"/>
                </a:solidFill>
                <a:latin typeface="微软雅黑" panose="020B0503020204020204" charset="-122"/>
                <a:ea typeface="微软雅黑" panose="020B0503020204020204" charset="-122"/>
                <a:cs typeface="微软雅黑" panose="020B0503020204020204" charset="-122"/>
                <a:sym typeface="+mn-ea"/>
              </a:rPr>
              <a:t>x</a:t>
            </a:r>
            <a:r>
              <a:rPr lang="zh-CN" altLang="en-US" sz="2400" kern="0" noProof="0">
                <a:solidFill>
                  <a:srgbClr val="FF0000"/>
                </a:solidFill>
                <a:latin typeface="微软雅黑" panose="020B0503020204020204" charset="-122"/>
                <a:ea typeface="微软雅黑" panose="020B0503020204020204" charset="-122"/>
                <a:cs typeface="微软雅黑" panose="020B0503020204020204" charset="-122"/>
                <a:sym typeface="+mn-ea"/>
              </a:rPr>
              <a:t>尺</a:t>
            </a:r>
            <a:r>
              <a:rPr lang="en-US" altLang="zh-CN" sz="2400" kern="0" noProof="0">
                <a:solidFill>
                  <a:srgbClr val="FF0000"/>
                </a:solidFill>
                <a:latin typeface="微软雅黑" panose="020B0503020204020204" charset="-122"/>
                <a:ea typeface="微软雅黑" panose="020B0503020204020204" charset="-122"/>
                <a:cs typeface="微软雅黑" panose="020B0503020204020204" charset="-122"/>
                <a:sym typeface="+mn-ea"/>
              </a:rPr>
              <a:t>.</a:t>
            </a:r>
            <a:endParaRPr kumimoji="0" lang="zh-CN" altLang="en-US" sz="2400" kern="0" cap="none" spc="0" normalizeH="0" baseline="0" noProof="0">
              <a:solidFill>
                <a:srgbClr val="FF0000"/>
              </a:solidFill>
              <a:latin typeface="微软雅黑" panose="020B0503020204020204" charset="-122"/>
              <a:ea typeface="微软雅黑" panose="020B0503020204020204" charset="-122"/>
              <a:cs typeface="微软雅黑" panose="020B0503020204020204" charset="-122"/>
              <a:sym typeface="+mn-ea"/>
            </a:endParaRPr>
          </a:p>
        </p:txBody>
      </p:sp>
      <p:sp>
        <p:nvSpPr>
          <p:cNvPr id="19" name="文本框 18"/>
          <p:cNvSpPr txBox="1"/>
          <p:nvPr/>
        </p:nvSpPr>
        <p:spPr>
          <a:xfrm>
            <a:off x="4508500" y="4281488"/>
            <a:ext cx="5861050" cy="2675255"/>
          </a:xfrm>
          <a:prstGeom prst="rect">
            <a:avLst/>
          </a:prstGeom>
          <a:noFill/>
          <a:ln w="9525">
            <a:noFill/>
          </a:ln>
        </p:spPr>
        <p:txBody>
          <a:bodyPr wrap="square" anchor="t" anchorCtr="0">
            <a:spAutoFit/>
          </a:bodyPr>
          <a:lstStyle/>
          <a:p>
            <a:pPr>
              <a:lnSpc>
                <a:spcPct val="140000"/>
              </a:lnSpc>
              <a:buSzTx/>
              <a:buFont typeface="Arial" panose="020B0604020202020204" pitchFamily="34" charset="0"/>
            </a:pPr>
            <a:r>
              <a:rPr lang="zh-CN" altLang="en-US" sz="240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在</a:t>
            </a:r>
            <a:r>
              <a:rPr lang="en-US" altLang="zh-CN" sz="240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Rt</a:t>
            </a:r>
            <a:r>
              <a:rPr lang="zh-CN" altLang="en-US" sz="240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a:t>
            </a:r>
            <a:r>
              <a:rPr lang="en-US" altLang="zh-CN" sz="240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ABC</a:t>
            </a:r>
            <a:r>
              <a:rPr lang="zh-CN" altLang="en-US" sz="240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中，</a:t>
            </a:r>
          </a:p>
          <a:p>
            <a:pPr>
              <a:lnSpc>
                <a:spcPct val="140000"/>
              </a:lnSpc>
              <a:buSzTx/>
              <a:buFont typeface="Arial" panose="020B0604020202020204" pitchFamily="34" charset="0"/>
            </a:pPr>
            <a:r>
              <a:rPr lang="en-US" altLang="zh-CN" sz="240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∴AC</a:t>
            </a:r>
            <a:r>
              <a:rPr lang="en-US" altLang="zh-CN" sz="2400" baseline="3000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2</a:t>
            </a:r>
            <a:r>
              <a:rPr lang="en-US" altLang="zh-CN" sz="240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+BC</a:t>
            </a:r>
            <a:r>
              <a:rPr lang="en-US" altLang="zh-CN" sz="2400" baseline="3000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2</a:t>
            </a:r>
            <a:r>
              <a:rPr lang="en-US" altLang="zh-CN" sz="240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=AB</a:t>
            </a:r>
            <a:r>
              <a:rPr lang="en-US" altLang="zh-CN" sz="2400" baseline="3000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2</a:t>
            </a:r>
            <a:r>
              <a:rPr lang="zh-CN" altLang="en-US" sz="240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（勾股定理）</a:t>
            </a:r>
            <a:r>
              <a:rPr lang="en-US" altLang="zh-CN" sz="240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a:t>
            </a:r>
          </a:p>
          <a:p>
            <a:pPr>
              <a:lnSpc>
                <a:spcPct val="140000"/>
              </a:lnSpc>
              <a:buSzTx/>
              <a:buFont typeface="Arial" panose="020B0604020202020204" pitchFamily="34" charset="0"/>
            </a:pPr>
            <a:r>
              <a:rPr lang="zh-CN" altLang="en-US" sz="240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又</a:t>
            </a:r>
            <a:r>
              <a:rPr lang="en-US" altLang="zh-CN" sz="240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∵AB=AD=</a:t>
            </a:r>
            <a:r>
              <a:rPr lang="zh-CN" altLang="en-US" sz="240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a:t>
            </a:r>
            <a:r>
              <a:rPr lang="en-US" altLang="zh-CN" sz="240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x+3</a:t>
            </a:r>
            <a:r>
              <a:rPr lang="zh-CN" altLang="en-US" sz="240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）尺</a:t>
            </a:r>
            <a:r>
              <a:rPr lang="en-US" altLang="zh-CN" sz="240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a:t>
            </a:r>
          </a:p>
          <a:p>
            <a:pPr>
              <a:lnSpc>
                <a:spcPct val="140000"/>
              </a:lnSpc>
              <a:buSzTx/>
              <a:buFont typeface="Arial" panose="020B0604020202020204" pitchFamily="34" charset="0"/>
            </a:pPr>
            <a:r>
              <a:rPr lang="en-US" altLang="zh-CN" sz="240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a:t>
            </a:r>
            <a:r>
              <a:rPr lang="zh-CN" altLang="en-US" sz="240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a:t>
            </a:r>
            <a:r>
              <a:rPr lang="en-US" altLang="zh-CN" sz="240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x+3</a:t>
            </a:r>
            <a:r>
              <a:rPr lang="zh-CN" altLang="en-US" sz="240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a:t>
            </a:r>
            <a:r>
              <a:rPr lang="en-US" altLang="zh-CN" sz="2400" baseline="3000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2</a:t>
            </a:r>
            <a:r>
              <a:rPr lang="en-US" altLang="zh-CN" sz="240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=x</a:t>
            </a:r>
            <a:r>
              <a:rPr lang="en-US" altLang="zh-CN" sz="2400" baseline="3000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2</a:t>
            </a:r>
            <a:r>
              <a:rPr lang="en-US" altLang="zh-CN" sz="240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+6</a:t>
            </a:r>
            <a:r>
              <a:rPr lang="en-US" altLang="zh-CN" sz="2400" baseline="3000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2</a:t>
            </a:r>
            <a:r>
              <a:rPr lang="zh-CN" altLang="zh-CN" sz="240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，化简解得</a:t>
            </a:r>
            <a:r>
              <a:rPr lang="en-US" altLang="zh-CN" sz="240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x=4.5.</a:t>
            </a:r>
          </a:p>
          <a:p>
            <a:pPr>
              <a:lnSpc>
                <a:spcPct val="140000"/>
              </a:lnSpc>
              <a:buSzTx/>
              <a:buFont typeface="Arial" panose="020B0604020202020204" pitchFamily="34" charset="0"/>
            </a:pPr>
            <a:r>
              <a:rPr lang="zh-CN" altLang="en-US" sz="240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答：湖水深</a:t>
            </a:r>
            <a:r>
              <a:rPr lang="en-US" altLang="zh-CN" sz="240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4.5</a:t>
            </a:r>
            <a:r>
              <a:rPr lang="zh-CN" altLang="en-US" sz="240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尺</a:t>
            </a:r>
            <a:r>
              <a:rPr lang="en-US" altLang="zh-CN" sz="2400">
                <a:solidFill>
                  <a:srgbClr val="FF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a:t>
            </a: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7"/>
                                        </p:tgtEl>
                                        <p:attrNameLst>
                                          <p:attrName>style.visibility</p:attrName>
                                        </p:attrNameLst>
                                      </p:cBhvr>
                                      <p:to>
                                        <p:strVal val="visible"/>
                                      </p:to>
                                    </p:set>
                                    <p:anim calcmode="discrete" valueType="clr">
                                      <p:cBhvr override="childStyle">
                                        <p:cTn id="7" dur="80"/>
                                        <p:tgtEl>
                                          <p:spTgt spid="7"/>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
                                        </p:tgtEl>
                                        <p:attrNameLst>
                                          <p:attrName>fillcolor</p:attrName>
                                        </p:attrNameLst>
                                      </p:cBhvr>
                                      <p:tavLst>
                                        <p:tav tm="0">
                                          <p:val>
                                            <p:clrVal>
                                              <a:schemeClr val="accent2"/>
                                            </p:clrVal>
                                          </p:val>
                                        </p:tav>
                                        <p:tav tm="50000">
                                          <p:val>
                                            <p:clrVal>
                                              <a:schemeClr val="hlink"/>
                                            </p:clrVal>
                                          </p:val>
                                        </p:tav>
                                      </p:tavLst>
                                    </p:anim>
                                    <p:set>
                                      <p:cBhvr>
                                        <p:cTn id="9" dur="80"/>
                                        <p:tgtEl>
                                          <p:spTgt spid="7"/>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dissolve">
                                      <p:cBhvr>
                                        <p:cTn id="14" dur="500"/>
                                        <p:tgtEl>
                                          <p:spTgt spid="17"/>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dissolve">
                                      <p:cBhvr>
                                        <p:cTn id="19" dur="500"/>
                                        <p:tgtEl>
                                          <p:spTgt spid="18"/>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xit" presetSubtype="0" fill="hold" nodeType="clickEffect">
                                  <p:stCondLst>
                                    <p:cond delay="0"/>
                                  </p:stCondLst>
                                  <p:childTnLst>
                                    <p:animEffect transition="out" filter="dissolve">
                                      <p:cBhvr>
                                        <p:cTn id="23" dur="500"/>
                                        <p:tgtEl>
                                          <p:spTgt spid="17"/>
                                        </p:tgtEl>
                                      </p:cBhvr>
                                    </p:animEffect>
                                    <p:set>
                                      <p:cBhvr>
                                        <p:cTn id="24" dur="1" fill="hold">
                                          <p:stCondLst>
                                            <p:cond delay="499"/>
                                          </p:stCondLst>
                                        </p:cTn>
                                        <p:tgtEl>
                                          <p:spTgt spid="17"/>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27" presetClass="entr" presetSubtype="0" fill="hold" grpId="0" nodeType="clickEffect">
                                  <p:stCondLst>
                                    <p:cond delay="0"/>
                                  </p:stCondLst>
                                  <p:iterate type="lt">
                                    <p:tmPct val="50000"/>
                                  </p:iterate>
                                  <p:childTnLst>
                                    <p:set>
                                      <p:cBhvr>
                                        <p:cTn id="28" dur="1" fill="hold">
                                          <p:stCondLst>
                                            <p:cond delay="0"/>
                                          </p:stCondLst>
                                        </p:cTn>
                                        <p:tgtEl>
                                          <p:spTgt spid="38"/>
                                        </p:tgtEl>
                                        <p:attrNameLst>
                                          <p:attrName>style.visibility</p:attrName>
                                        </p:attrNameLst>
                                      </p:cBhvr>
                                      <p:to>
                                        <p:strVal val="visible"/>
                                      </p:to>
                                    </p:set>
                                    <p:anim calcmode="discrete" valueType="clr">
                                      <p:cBhvr override="childStyle">
                                        <p:cTn id="29" dur="80"/>
                                        <p:tgtEl>
                                          <p:spTgt spid="38"/>
                                        </p:tgtEl>
                                        <p:attrNameLst>
                                          <p:attrName>style.color</p:attrName>
                                        </p:attrNameLst>
                                      </p:cBhvr>
                                      <p:tavLst>
                                        <p:tav tm="0">
                                          <p:val>
                                            <p:clrVal>
                                              <a:schemeClr val="accent2"/>
                                            </p:clrVal>
                                          </p:val>
                                        </p:tav>
                                        <p:tav tm="50000">
                                          <p:val>
                                            <p:clrVal>
                                              <a:schemeClr val="hlink"/>
                                            </p:clrVal>
                                          </p:val>
                                        </p:tav>
                                      </p:tavLst>
                                    </p:anim>
                                    <p:anim calcmode="discrete" valueType="clr">
                                      <p:cBhvr>
                                        <p:cTn id="30" dur="80"/>
                                        <p:tgtEl>
                                          <p:spTgt spid="38"/>
                                        </p:tgtEl>
                                        <p:attrNameLst>
                                          <p:attrName>fillcolor</p:attrName>
                                        </p:attrNameLst>
                                      </p:cBhvr>
                                      <p:tavLst>
                                        <p:tav tm="0">
                                          <p:val>
                                            <p:clrVal>
                                              <a:schemeClr val="accent2"/>
                                            </p:clrVal>
                                          </p:val>
                                        </p:tav>
                                        <p:tav tm="50000">
                                          <p:val>
                                            <p:clrVal>
                                              <a:schemeClr val="hlink"/>
                                            </p:clrVal>
                                          </p:val>
                                        </p:tav>
                                      </p:tavLst>
                                    </p:anim>
                                    <p:set>
                                      <p:cBhvr>
                                        <p:cTn id="31" dur="80"/>
                                        <p:tgtEl>
                                          <p:spTgt spid="38"/>
                                        </p:tgtEl>
                                        <p:attrNameLst>
                                          <p:attrName>fill.type</p:attrName>
                                        </p:attrNameLst>
                                      </p:cBhvr>
                                      <p:to>
                                        <p:strVal val="solid"/>
                                      </p:to>
                                    </p:set>
                                  </p:childTnLst>
                                </p:cTn>
                              </p:par>
                            </p:childTnLst>
                          </p:cTn>
                        </p:par>
                      </p:childTnLst>
                    </p:cTn>
                  </p:par>
                  <p:par>
                    <p:cTn id="32" fill="hold">
                      <p:stCondLst>
                        <p:cond delay="indefinite"/>
                      </p:stCondLst>
                      <p:childTnLst>
                        <p:par>
                          <p:cTn id="33" fill="hold">
                            <p:stCondLst>
                              <p:cond delay="0"/>
                            </p:stCondLst>
                            <p:childTnLst>
                              <p:par>
                                <p:cTn id="34" presetID="27" presetClass="entr" presetSubtype="0" fill="hold" grpId="0" nodeType="clickEffect">
                                  <p:stCondLst>
                                    <p:cond delay="0"/>
                                  </p:stCondLst>
                                  <p:iterate type="lt">
                                    <p:tmPct val="50000"/>
                                  </p:iterate>
                                  <p:childTnLst>
                                    <p:set>
                                      <p:cBhvr>
                                        <p:cTn id="35" dur="1" fill="hold">
                                          <p:stCondLst>
                                            <p:cond delay="0"/>
                                          </p:stCondLst>
                                        </p:cTn>
                                        <p:tgtEl>
                                          <p:spTgt spid="19"/>
                                        </p:tgtEl>
                                        <p:attrNameLst>
                                          <p:attrName>style.visibility</p:attrName>
                                        </p:attrNameLst>
                                      </p:cBhvr>
                                      <p:to>
                                        <p:strVal val="visible"/>
                                      </p:to>
                                    </p:set>
                                    <p:anim calcmode="discrete" valueType="clr">
                                      <p:cBhvr override="childStyle">
                                        <p:cTn id="36" dur="80"/>
                                        <p:tgtEl>
                                          <p:spTgt spid="19"/>
                                        </p:tgtEl>
                                        <p:attrNameLst>
                                          <p:attrName>style.color</p:attrName>
                                        </p:attrNameLst>
                                      </p:cBhvr>
                                      <p:tavLst>
                                        <p:tav tm="0">
                                          <p:val>
                                            <p:clrVal>
                                              <a:schemeClr val="accent2"/>
                                            </p:clrVal>
                                          </p:val>
                                        </p:tav>
                                        <p:tav tm="50000">
                                          <p:val>
                                            <p:clrVal>
                                              <a:schemeClr val="hlink"/>
                                            </p:clrVal>
                                          </p:val>
                                        </p:tav>
                                      </p:tavLst>
                                    </p:anim>
                                    <p:anim calcmode="discrete" valueType="clr">
                                      <p:cBhvr>
                                        <p:cTn id="37" dur="80"/>
                                        <p:tgtEl>
                                          <p:spTgt spid="19"/>
                                        </p:tgtEl>
                                        <p:attrNameLst>
                                          <p:attrName>fillcolor</p:attrName>
                                        </p:attrNameLst>
                                      </p:cBhvr>
                                      <p:tavLst>
                                        <p:tav tm="0">
                                          <p:val>
                                            <p:clrVal>
                                              <a:schemeClr val="accent2"/>
                                            </p:clrVal>
                                          </p:val>
                                        </p:tav>
                                        <p:tav tm="50000">
                                          <p:val>
                                            <p:clrVal>
                                              <a:schemeClr val="hlink"/>
                                            </p:clrVal>
                                          </p:val>
                                        </p:tav>
                                      </p:tavLst>
                                    </p:anim>
                                    <p:set>
                                      <p:cBhvr>
                                        <p:cTn id="38" dur="80"/>
                                        <p:tgtEl>
                                          <p:spTgt spid="1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8" grpId="0"/>
      <p:bldP spid="1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文本框 14"/>
          <p:cNvSpPr txBox="1"/>
          <p:nvPr/>
        </p:nvSpPr>
        <p:spPr>
          <a:xfrm>
            <a:off x="2571750" y="1333500"/>
            <a:ext cx="7048500" cy="3272975"/>
          </a:xfrm>
          <a:prstGeom prst="roundRect">
            <a:avLst/>
          </a:prstGeom>
          <a:noFill/>
          <a:ln w="31750" cmpd="dbl">
            <a:solidFill>
              <a:schemeClr val="accent6">
                <a:lumMod val="60000"/>
                <a:lumOff val="40000"/>
              </a:schemeClr>
            </a:solidFill>
            <a:prstDash val="lgDash"/>
          </a:ln>
        </p:spPr>
        <p:txBody>
          <a:bodyPr wrap="square" rtlCol="0">
            <a:spAutoFit/>
          </a:bodyPr>
          <a:lstStyle/>
          <a:p>
            <a:pPr>
              <a:lnSpc>
                <a:spcPct val="150000"/>
              </a:lnSpc>
            </a:pPr>
            <a:r>
              <a:rPr lang="zh-CN" altLang="en-US" sz="2800" b="1" noProof="1">
                <a:solidFill>
                  <a:srgbClr val="FF0000"/>
                </a:solidFill>
                <a:latin typeface="宋体" panose="02010600030101010101" pitchFamily="2" charset="-122"/>
                <a:ea typeface="宋体" panose="02010600030101010101" pitchFamily="2" charset="-122"/>
                <a:cs typeface="宋体" panose="02010600030101010101" pitchFamily="2" charset="-122"/>
              </a:rPr>
              <a:t>归纳：</a:t>
            </a:r>
            <a:r>
              <a:rPr lang="zh-CN" altLang="en-US" sz="2400" b="1" noProof="1">
                <a:latin typeface="宋体" panose="02010600030101010101" pitchFamily="2" charset="-122"/>
                <a:ea typeface="宋体" panose="02010600030101010101" pitchFamily="2" charset="-122"/>
                <a:cs typeface="宋体" panose="02010600030101010101" pitchFamily="2" charset="-122"/>
              </a:rPr>
              <a:t>勾股定理的实际应用的一般步骤：</a:t>
            </a:r>
            <a:endParaRPr lang="zh-CN" altLang="en-US" sz="2400" b="1" noProof="1">
              <a:latin typeface="宋体" panose="02010600030101010101" pitchFamily="2" charset="-122"/>
              <a:cs typeface="宋体" panose="02010600030101010101" pitchFamily="2" charset="-122"/>
            </a:endParaRPr>
          </a:p>
          <a:p>
            <a:pPr>
              <a:lnSpc>
                <a:spcPct val="150000"/>
              </a:lnSpc>
            </a:pPr>
            <a:r>
              <a:rPr lang="en-US" altLang="zh-CN" sz="2400" b="1" noProof="1">
                <a:latin typeface="宋体" panose="02010600030101010101" pitchFamily="2" charset="-122"/>
                <a:ea typeface="宋体" panose="02010600030101010101" pitchFamily="2" charset="-122"/>
                <a:cs typeface="宋体" panose="02010600030101010101" pitchFamily="2" charset="-122"/>
              </a:rPr>
              <a:t>（1）读懂题意，分析已知、未知间的关系；</a:t>
            </a:r>
            <a:endParaRPr lang="en-US" altLang="zh-CN" sz="2400" b="1" noProof="1">
              <a:latin typeface="宋体" panose="02010600030101010101" pitchFamily="2" charset="-122"/>
              <a:cs typeface="宋体" panose="02010600030101010101" pitchFamily="2" charset="-122"/>
            </a:endParaRPr>
          </a:p>
          <a:p>
            <a:pPr>
              <a:lnSpc>
                <a:spcPct val="150000"/>
              </a:lnSpc>
            </a:pPr>
            <a:r>
              <a:rPr lang="en-US" altLang="zh-CN" sz="2400" b="1" noProof="1">
                <a:latin typeface="宋体" panose="02010600030101010101" pitchFamily="2" charset="-122"/>
                <a:ea typeface="宋体" panose="02010600030101010101" pitchFamily="2" charset="-122"/>
                <a:cs typeface="宋体" panose="02010600030101010101" pitchFamily="2" charset="-122"/>
              </a:rPr>
              <a:t>（2）构造直角三角形；</a:t>
            </a:r>
            <a:endParaRPr lang="en-US" altLang="zh-CN" sz="2400" b="1" noProof="1">
              <a:latin typeface="宋体" panose="02010600030101010101" pitchFamily="2" charset="-122"/>
              <a:cs typeface="宋体" panose="02010600030101010101" pitchFamily="2" charset="-122"/>
            </a:endParaRPr>
          </a:p>
          <a:p>
            <a:pPr>
              <a:lnSpc>
                <a:spcPct val="150000"/>
              </a:lnSpc>
            </a:pPr>
            <a:r>
              <a:rPr lang="en-US" altLang="zh-CN" sz="2400" b="1" noProof="1">
                <a:latin typeface="宋体" panose="02010600030101010101" pitchFamily="2" charset="-122"/>
                <a:ea typeface="宋体" panose="02010600030101010101" pitchFamily="2" charset="-122"/>
                <a:cs typeface="宋体" panose="02010600030101010101" pitchFamily="2" charset="-122"/>
              </a:rPr>
              <a:t>（3）利用勾股定理等列方程；</a:t>
            </a:r>
            <a:endParaRPr lang="en-US" altLang="zh-CN" sz="2400" b="1" noProof="1">
              <a:latin typeface="宋体" panose="02010600030101010101" pitchFamily="2" charset="-122"/>
              <a:cs typeface="宋体" panose="02010600030101010101" pitchFamily="2" charset="-122"/>
            </a:endParaRPr>
          </a:p>
          <a:p>
            <a:pPr>
              <a:lnSpc>
                <a:spcPct val="150000"/>
              </a:lnSpc>
            </a:pPr>
            <a:r>
              <a:rPr lang="en-US" altLang="zh-CN" sz="2400" b="1" noProof="1">
                <a:latin typeface="宋体" panose="02010600030101010101" pitchFamily="2" charset="-122"/>
                <a:ea typeface="宋体" panose="02010600030101010101" pitchFamily="2" charset="-122"/>
                <a:cs typeface="宋体" panose="02010600030101010101" pitchFamily="2" charset="-122"/>
              </a:rPr>
              <a:t>（4）解决实际问题. </a:t>
            </a:r>
            <a:endParaRPr lang="en-US" altLang="zh-CN" sz="2400" b="1" noProof="1">
              <a:latin typeface="宋体" panose="02010600030101010101" pitchFamily="2" charset="-122"/>
              <a:cs typeface="宋体" panose="02010600030101010101" pitchFamily="2" charset="-122"/>
              <a:sym typeface="+mn-ea"/>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文本框 2"/>
          <p:cNvSpPr txBox="1"/>
          <p:nvPr/>
        </p:nvSpPr>
        <p:spPr>
          <a:xfrm>
            <a:off x="1086168" y="1085533"/>
            <a:ext cx="8410575" cy="4485640"/>
          </a:xfrm>
          <a:prstGeom prst="rect">
            <a:avLst/>
          </a:prstGeom>
          <a:noFill/>
          <a:ln w="9525">
            <a:noFill/>
          </a:ln>
        </p:spPr>
        <p:txBody>
          <a:bodyPr wrap="square" anchor="t" anchorCtr="0">
            <a:spAutoFit/>
          </a:bodyPr>
          <a:lstStyle/>
          <a:p>
            <a:pPr>
              <a:lnSpc>
                <a:spcPct val="170000"/>
              </a:lnSpc>
            </a:pPr>
            <a:r>
              <a:rPr lang="en-US" altLang="zh-CN" sz="2400">
                <a:latin typeface="微软雅黑" panose="020B0503020204020204" charset="-122"/>
                <a:ea typeface="微软雅黑" panose="020B0503020204020204" charset="-122"/>
                <a:cs typeface="微软雅黑" panose="020B0503020204020204" charset="-122"/>
              </a:rPr>
              <a:t>1</a:t>
            </a:r>
            <a:r>
              <a:rPr lang="zh-CN" altLang="en-US" sz="2400">
                <a:latin typeface="微软雅黑" panose="020B0503020204020204" charset="-122"/>
                <a:ea typeface="微软雅黑" panose="020B0503020204020204" charset="-122"/>
                <a:cs typeface="微软雅黑" panose="020B0503020204020204" charset="-122"/>
              </a:rPr>
              <a:t>.如图，一轮船以16海里/时的速度从港口</a:t>
            </a:r>
            <a:r>
              <a:rPr lang="zh-CN" altLang="en-US" sz="2400" i="1">
                <a:latin typeface="微软雅黑" panose="020B0503020204020204" charset="-122"/>
                <a:ea typeface="微软雅黑" panose="020B0503020204020204" charset="-122"/>
                <a:cs typeface="微软雅黑" panose="020B0503020204020204" charset="-122"/>
              </a:rPr>
              <a:t>A</a:t>
            </a:r>
            <a:r>
              <a:rPr lang="zh-CN" altLang="en-US" sz="2400">
                <a:latin typeface="微软雅黑" panose="020B0503020204020204" charset="-122"/>
                <a:ea typeface="微软雅黑" panose="020B0503020204020204" charset="-122"/>
                <a:cs typeface="微软雅黑" panose="020B0503020204020204" charset="-122"/>
              </a:rPr>
              <a:t>出发向东北方向航行，另一轮船以12海里/时的速度同时从港口</a:t>
            </a:r>
            <a:r>
              <a:rPr lang="zh-CN" altLang="en-US" sz="2400" i="1">
                <a:latin typeface="微软雅黑" panose="020B0503020204020204" charset="-122"/>
                <a:ea typeface="微软雅黑" panose="020B0503020204020204" charset="-122"/>
                <a:cs typeface="微软雅黑" panose="020B0503020204020204" charset="-122"/>
              </a:rPr>
              <a:t>A</a:t>
            </a:r>
            <a:r>
              <a:rPr lang="zh-CN" altLang="en-US" sz="2400">
                <a:latin typeface="微软雅黑" panose="020B0503020204020204" charset="-122"/>
                <a:ea typeface="微软雅黑" panose="020B0503020204020204" charset="-122"/>
                <a:cs typeface="微软雅黑" panose="020B0503020204020204" charset="-122"/>
              </a:rPr>
              <a:t>出发向东南方向航行，离开港口2小时后，则两船相距</a:t>
            </a:r>
            <a:r>
              <a:rPr lang="en-US" altLang="zh-CN" sz="2400">
                <a:latin typeface="微软雅黑" panose="020B0503020204020204" charset="-122"/>
                <a:ea typeface="微软雅黑" panose="020B0503020204020204" charset="-122"/>
                <a:cs typeface="微软雅黑" panose="020B0503020204020204" charset="-122"/>
              </a:rPr>
              <a:t>(  </a:t>
            </a:r>
            <a:r>
              <a:rPr lang="zh-CN" altLang="en-US" sz="2400">
                <a:latin typeface="微软雅黑" panose="020B0503020204020204" charset="-122"/>
                <a:ea typeface="微软雅黑" panose="020B0503020204020204" charset="-122"/>
                <a:cs typeface="微软雅黑" panose="020B0503020204020204" charset="-122"/>
              </a:rPr>
              <a:t>      </a:t>
            </a:r>
            <a:r>
              <a:rPr lang="en-US" altLang="zh-CN" sz="2400">
                <a:latin typeface="微软雅黑" panose="020B0503020204020204" charset="-122"/>
                <a:ea typeface="微软雅黑" panose="020B0503020204020204" charset="-122"/>
                <a:cs typeface="微软雅黑" panose="020B0503020204020204" charset="-122"/>
              </a:rPr>
              <a:t>)</a:t>
            </a:r>
            <a:endParaRPr lang="zh-CN" altLang="en-US" sz="2400">
              <a:latin typeface="微软雅黑" panose="020B0503020204020204" charset="-122"/>
              <a:ea typeface="微软雅黑" panose="020B0503020204020204" charset="-122"/>
              <a:cs typeface="微软雅黑" panose="020B0503020204020204" charset="-122"/>
            </a:endParaRPr>
          </a:p>
          <a:p>
            <a:pPr>
              <a:lnSpc>
                <a:spcPct val="170000"/>
              </a:lnSpc>
            </a:pPr>
            <a:r>
              <a:rPr lang="zh-CN" altLang="en-US" sz="2400">
                <a:latin typeface="微软雅黑" panose="020B0503020204020204" charset="-122"/>
                <a:ea typeface="微软雅黑" panose="020B0503020204020204" charset="-122"/>
                <a:cs typeface="微软雅黑" panose="020B0503020204020204" charset="-122"/>
              </a:rPr>
              <a:t>A.25海里</a:t>
            </a:r>
          </a:p>
          <a:p>
            <a:pPr>
              <a:lnSpc>
                <a:spcPct val="170000"/>
              </a:lnSpc>
            </a:pPr>
            <a:r>
              <a:rPr lang="zh-CN" altLang="en-US" sz="2400">
                <a:latin typeface="微软雅黑" panose="020B0503020204020204" charset="-122"/>
                <a:ea typeface="微软雅黑" panose="020B0503020204020204" charset="-122"/>
                <a:cs typeface="微软雅黑" panose="020B0503020204020204" charset="-122"/>
              </a:rPr>
              <a:t>B.30海里</a:t>
            </a:r>
          </a:p>
          <a:p>
            <a:pPr>
              <a:lnSpc>
                <a:spcPct val="170000"/>
              </a:lnSpc>
            </a:pPr>
            <a:r>
              <a:rPr lang="zh-CN" altLang="en-US" sz="2400">
                <a:latin typeface="微软雅黑" panose="020B0503020204020204" charset="-122"/>
                <a:ea typeface="微软雅黑" panose="020B0503020204020204" charset="-122"/>
                <a:cs typeface="微软雅黑" panose="020B0503020204020204" charset="-122"/>
              </a:rPr>
              <a:t>C.40海里</a:t>
            </a:r>
          </a:p>
          <a:p>
            <a:pPr>
              <a:lnSpc>
                <a:spcPct val="170000"/>
              </a:lnSpc>
            </a:pPr>
            <a:r>
              <a:rPr lang="zh-CN" altLang="en-US" sz="2400">
                <a:latin typeface="微软雅黑" panose="020B0503020204020204" charset="-122"/>
                <a:ea typeface="微软雅黑" panose="020B0503020204020204" charset="-122"/>
                <a:cs typeface="微软雅黑" panose="020B0503020204020204" charset="-122"/>
              </a:rPr>
              <a:t>D.50海里</a:t>
            </a:r>
          </a:p>
        </p:txBody>
      </p:sp>
      <p:pic>
        <p:nvPicPr>
          <p:cNvPr id="20483" name="图片 3"/>
          <p:cNvPicPr>
            <a:picLocks noChangeAspect="1"/>
          </p:cNvPicPr>
          <p:nvPr/>
        </p:nvPicPr>
        <p:blipFill>
          <a:blip r:embed="rId2" cstate="email"/>
          <a:stretch>
            <a:fillRect/>
          </a:stretch>
        </p:blipFill>
        <p:spPr>
          <a:xfrm>
            <a:off x="6899275" y="3038475"/>
            <a:ext cx="2867025" cy="2360613"/>
          </a:xfrm>
          <a:prstGeom prst="rect">
            <a:avLst/>
          </a:prstGeom>
          <a:noFill/>
          <a:ln w="9525">
            <a:noFill/>
          </a:ln>
        </p:spPr>
      </p:pic>
      <p:sp>
        <p:nvSpPr>
          <p:cNvPr id="5" name="文本框 4"/>
          <p:cNvSpPr txBox="1"/>
          <p:nvPr/>
        </p:nvSpPr>
        <p:spPr>
          <a:xfrm>
            <a:off x="7122478" y="2577783"/>
            <a:ext cx="403225" cy="460375"/>
          </a:xfrm>
          <a:prstGeom prst="rect">
            <a:avLst/>
          </a:prstGeom>
          <a:noFill/>
          <a:ln w="9525">
            <a:noFill/>
          </a:ln>
        </p:spPr>
        <p:txBody>
          <a:bodyPr wrap="none" anchor="t" anchorCtr="0">
            <a:spAutoFit/>
          </a:bodyPr>
          <a:lstStyle/>
          <a:p>
            <a:r>
              <a:rPr lang="en-US" altLang="zh-CN" sz="2400" b="1">
                <a:solidFill>
                  <a:srgbClr val="FF0000"/>
                </a:solidFill>
                <a:latin typeface="Times New Roman" panose="02020603050405020304" pitchFamily="18" charset="0"/>
                <a:ea typeface="黑体" panose="02010609060101010101" pitchFamily="49" charset="-122"/>
                <a:sym typeface="宋体" panose="02010600030101010101" pitchFamily="2" charset="-122"/>
              </a:rPr>
              <a:t>C</a:t>
            </a:r>
          </a:p>
        </p:txBody>
      </p:sp>
      <p:grpSp>
        <p:nvGrpSpPr>
          <p:cNvPr id="7" name="组合 6"/>
          <p:cNvGrpSpPr/>
          <p:nvPr/>
        </p:nvGrpSpPr>
        <p:grpSpPr>
          <a:xfrm>
            <a:off x="477520" y="222250"/>
            <a:ext cx="2044700" cy="521970"/>
            <a:chOff x="752" y="350"/>
            <a:chExt cx="3220" cy="822"/>
          </a:xfrm>
        </p:grpSpPr>
        <p:sp>
          <p:nvSpPr>
            <p:cNvPr id="9" name="文本框 3">
              <a:hlinkClick r:id="" action="ppaction://noaction"/>
            </p:cNvPr>
            <p:cNvSpPr txBox="1"/>
            <p:nvPr/>
          </p:nvSpPr>
          <p:spPr>
            <a:xfrm>
              <a:off x="1444" y="350"/>
              <a:ext cx="2528" cy="822"/>
            </a:xfrm>
            <a:prstGeom prst="rect">
              <a:avLst/>
            </a:prstGeom>
            <a:noFill/>
          </p:spPr>
          <p:txBody>
            <a:bodyPr wrap="none" rtlCol="0">
              <a:spAutoFit/>
            </a:bodyPr>
            <a:lstStyle/>
            <a:p>
              <a:r>
                <a:rPr lang="zh-CN" altLang="en-US" sz="2800" smtClean="0">
                  <a:solidFill>
                    <a:srgbClr val="FF6600"/>
                  </a:solidFill>
                  <a:latin typeface="微软雅黑" panose="020B0503020204020204" charset="-122"/>
                  <a:ea typeface="微软雅黑" panose="020B0503020204020204" charset="-122"/>
                </a:rPr>
                <a:t>随堂演练</a:t>
              </a:r>
            </a:p>
          </p:txBody>
        </p:sp>
        <p:grpSp>
          <p:nvGrpSpPr>
            <p:cNvPr id="8" name="组合 7"/>
            <p:cNvGrpSpPr/>
            <p:nvPr/>
          </p:nvGrpSpPr>
          <p:grpSpPr>
            <a:xfrm>
              <a:off x="752" y="540"/>
              <a:ext cx="692" cy="442"/>
              <a:chOff x="7703976" y="5138335"/>
              <a:chExt cx="1084013" cy="853067"/>
            </a:xfrm>
          </p:grpSpPr>
          <p:sp>
            <p:nvSpPr>
              <p:cNvPr id="10" name="箭头: V 形 6"/>
              <p:cNvSpPr/>
              <p:nvPr/>
            </p:nvSpPr>
            <p:spPr>
              <a:xfrm>
                <a:off x="7703976" y="5140011"/>
                <a:ext cx="384477"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11" name="箭头: V 形 7"/>
              <p:cNvSpPr/>
              <p:nvPr/>
            </p:nvSpPr>
            <p:spPr>
              <a:xfrm>
                <a:off x="8052645" y="5138335"/>
                <a:ext cx="384476" cy="851390"/>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12" name="箭头: V 形 8"/>
              <p:cNvSpPr/>
              <p:nvPr/>
            </p:nvSpPr>
            <p:spPr>
              <a:xfrm>
                <a:off x="8403513" y="5140011"/>
                <a:ext cx="384476"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100000">
                                          <p:val>
                                            <p:strVal val="#ppt_x"/>
                                          </p:val>
                                        </p:tav>
                                      </p:tavLst>
                                    </p:anim>
                                    <p:anim calcmode="lin" valueType="num">
                                      <p:cBhvr>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049780" y="1157605"/>
            <a:ext cx="8849360" cy="1753235"/>
          </a:xfrm>
          <a:prstGeom prst="rect">
            <a:avLst/>
          </a:prstGeom>
          <a:noFill/>
          <a:ln w="9525">
            <a:noFill/>
          </a:ln>
        </p:spPr>
        <p:txBody>
          <a:bodyPr wrap="square" anchor="t" anchorCtr="0">
            <a:spAutoFit/>
          </a:bodyPr>
          <a:lstStyle/>
          <a:p>
            <a:pPr>
              <a:lnSpc>
                <a:spcPct val="150000"/>
              </a:lnSpc>
            </a:pPr>
            <a:r>
              <a:rPr lang="en-US" altLang="zh-CN" sz="2400" dirty="0">
                <a:latin typeface="微软雅黑" panose="020B0503020204020204" charset="-122"/>
                <a:ea typeface="微软雅黑" panose="020B0503020204020204" charset="-122"/>
                <a:cs typeface="微软雅黑" panose="020B0503020204020204" charset="-122"/>
              </a:rPr>
              <a:t>2</a:t>
            </a:r>
            <a:r>
              <a:rPr lang="en-US" altLang="zh-CN" sz="2400" i="1" dirty="0">
                <a:latin typeface="微软雅黑" panose="020B0503020204020204" charset="-122"/>
                <a:ea typeface="微软雅黑" panose="020B0503020204020204" charset="-122"/>
                <a:cs typeface="微软雅黑" panose="020B0503020204020204" charset="-122"/>
              </a:rPr>
              <a:t>.</a:t>
            </a:r>
            <a:r>
              <a:rPr lang="zh-CN" altLang="zh-CN" sz="2400" dirty="0">
                <a:latin typeface="微软雅黑" panose="020B0503020204020204" charset="-122"/>
                <a:ea typeface="微软雅黑" panose="020B0503020204020204" charset="-122"/>
                <a:cs typeface="微软雅黑" panose="020B0503020204020204" charset="-122"/>
              </a:rPr>
              <a:t>如图所示</a:t>
            </a:r>
            <a:r>
              <a:rPr lang="en-US" altLang="zh-CN" sz="2400" dirty="0">
                <a:latin typeface="微软雅黑" panose="020B0503020204020204" charset="-122"/>
                <a:ea typeface="微软雅黑" panose="020B0503020204020204" charset="-122"/>
                <a:cs typeface="微软雅黑" panose="020B0503020204020204" charset="-122"/>
              </a:rPr>
              <a:t>,</a:t>
            </a:r>
            <a:r>
              <a:rPr lang="zh-CN" altLang="zh-CN" sz="2400" dirty="0">
                <a:latin typeface="微软雅黑" panose="020B0503020204020204" charset="-122"/>
                <a:ea typeface="微软雅黑" panose="020B0503020204020204" charset="-122"/>
                <a:cs typeface="微软雅黑" panose="020B0503020204020204" charset="-122"/>
              </a:rPr>
              <a:t>有两棵树</a:t>
            </a:r>
            <a:r>
              <a:rPr lang="en-US" altLang="zh-CN" sz="2400" dirty="0">
                <a:latin typeface="微软雅黑" panose="020B0503020204020204" charset="-122"/>
                <a:ea typeface="微软雅黑" panose="020B0503020204020204" charset="-122"/>
                <a:cs typeface="微软雅黑" panose="020B0503020204020204" charset="-122"/>
              </a:rPr>
              <a:t>,</a:t>
            </a:r>
            <a:r>
              <a:rPr lang="zh-CN" altLang="zh-CN" sz="2400" dirty="0">
                <a:latin typeface="微软雅黑" panose="020B0503020204020204" charset="-122"/>
                <a:ea typeface="微软雅黑" panose="020B0503020204020204" charset="-122"/>
                <a:cs typeface="微软雅黑" panose="020B0503020204020204" charset="-122"/>
              </a:rPr>
              <a:t>一棵高</a:t>
            </a:r>
            <a:r>
              <a:rPr lang="en-US" altLang="zh-CN" sz="2400" dirty="0">
                <a:latin typeface="微软雅黑" panose="020B0503020204020204" charset="-122"/>
                <a:ea typeface="微软雅黑" panose="020B0503020204020204" charset="-122"/>
                <a:cs typeface="微软雅黑" panose="020B0503020204020204" charset="-122"/>
              </a:rPr>
              <a:t>10</a:t>
            </a:r>
            <a:r>
              <a:rPr lang="zh-CN" altLang="zh-CN" sz="2400" dirty="0">
                <a:latin typeface="微软雅黑" panose="020B0503020204020204" charset="-122"/>
                <a:ea typeface="微软雅黑" panose="020B0503020204020204" charset="-122"/>
                <a:cs typeface="微软雅黑" panose="020B0503020204020204" charset="-122"/>
              </a:rPr>
              <a:t>米</a:t>
            </a:r>
            <a:r>
              <a:rPr lang="en-US" altLang="zh-CN" sz="2400" dirty="0">
                <a:latin typeface="微软雅黑" panose="020B0503020204020204" charset="-122"/>
                <a:ea typeface="微软雅黑" panose="020B0503020204020204" charset="-122"/>
                <a:cs typeface="微软雅黑" panose="020B0503020204020204" charset="-122"/>
              </a:rPr>
              <a:t>,</a:t>
            </a:r>
            <a:r>
              <a:rPr lang="zh-CN" altLang="zh-CN" sz="2400" dirty="0">
                <a:latin typeface="微软雅黑" panose="020B0503020204020204" charset="-122"/>
                <a:ea typeface="微软雅黑" panose="020B0503020204020204" charset="-122"/>
                <a:cs typeface="微软雅黑" panose="020B0503020204020204" charset="-122"/>
              </a:rPr>
              <a:t>另一棵高</a:t>
            </a:r>
            <a:r>
              <a:rPr lang="en-US" altLang="zh-CN" sz="2400" dirty="0">
                <a:latin typeface="微软雅黑" panose="020B0503020204020204" charset="-122"/>
                <a:ea typeface="微软雅黑" panose="020B0503020204020204" charset="-122"/>
                <a:cs typeface="微软雅黑" panose="020B0503020204020204" charset="-122"/>
              </a:rPr>
              <a:t>4</a:t>
            </a:r>
            <a:r>
              <a:rPr lang="zh-CN" altLang="zh-CN" sz="2400" dirty="0">
                <a:latin typeface="微软雅黑" panose="020B0503020204020204" charset="-122"/>
                <a:ea typeface="微软雅黑" panose="020B0503020204020204" charset="-122"/>
                <a:cs typeface="微软雅黑" panose="020B0503020204020204" charset="-122"/>
              </a:rPr>
              <a:t>米</a:t>
            </a:r>
            <a:r>
              <a:rPr lang="en-US" altLang="zh-CN" sz="2400" dirty="0">
                <a:latin typeface="微软雅黑" panose="020B0503020204020204" charset="-122"/>
                <a:ea typeface="微软雅黑" panose="020B0503020204020204" charset="-122"/>
                <a:cs typeface="微软雅黑" panose="020B0503020204020204" charset="-122"/>
              </a:rPr>
              <a:t>,</a:t>
            </a:r>
            <a:r>
              <a:rPr lang="zh-CN" altLang="zh-CN" sz="2400" dirty="0">
                <a:latin typeface="微软雅黑" panose="020B0503020204020204" charset="-122"/>
                <a:ea typeface="微软雅黑" panose="020B0503020204020204" charset="-122"/>
                <a:cs typeface="微软雅黑" panose="020B0503020204020204" charset="-122"/>
              </a:rPr>
              <a:t>两树相距</a:t>
            </a:r>
            <a:r>
              <a:rPr lang="en-US" altLang="zh-CN" sz="2400" dirty="0">
                <a:latin typeface="微软雅黑" panose="020B0503020204020204" charset="-122"/>
                <a:ea typeface="微软雅黑" panose="020B0503020204020204" charset="-122"/>
                <a:cs typeface="微软雅黑" panose="020B0503020204020204" charset="-122"/>
              </a:rPr>
              <a:t>8</a:t>
            </a:r>
            <a:r>
              <a:rPr lang="zh-CN" altLang="zh-CN" sz="2400" dirty="0">
                <a:latin typeface="微软雅黑" panose="020B0503020204020204" charset="-122"/>
                <a:ea typeface="微软雅黑" panose="020B0503020204020204" charset="-122"/>
                <a:cs typeface="微软雅黑" panose="020B0503020204020204" charset="-122"/>
              </a:rPr>
              <a:t>米</a:t>
            </a:r>
            <a:r>
              <a:rPr lang="en-US" altLang="zh-CN" sz="2400" i="1" dirty="0">
                <a:latin typeface="微软雅黑" panose="020B0503020204020204" charset="-122"/>
                <a:ea typeface="微软雅黑" panose="020B0503020204020204" charset="-122"/>
                <a:cs typeface="微软雅黑" panose="020B0503020204020204" charset="-122"/>
              </a:rPr>
              <a:t>.</a:t>
            </a:r>
            <a:r>
              <a:rPr lang="zh-CN" altLang="zh-CN" sz="2400" dirty="0">
                <a:latin typeface="微软雅黑" panose="020B0503020204020204" charset="-122"/>
                <a:ea typeface="微软雅黑" panose="020B0503020204020204" charset="-122"/>
                <a:cs typeface="微软雅黑" panose="020B0503020204020204" charset="-122"/>
              </a:rPr>
              <a:t>一只鸟从一棵树的树梢飞到另一棵树的树梢</a:t>
            </a:r>
            <a:r>
              <a:rPr lang="en-US" altLang="zh-CN" sz="2400" dirty="0">
                <a:latin typeface="微软雅黑" panose="020B0503020204020204" charset="-122"/>
                <a:ea typeface="微软雅黑" panose="020B0503020204020204" charset="-122"/>
                <a:cs typeface="微软雅黑" panose="020B0503020204020204" charset="-122"/>
              </a:rPr>
              <a:t>,</a:t>
            </a:r>
            <a:r>
              <a:rPr lang="zh-CN" altLang="zh-CN" sz="2400" dirty="0">
                <a:latin typeface="微软雅黑" panose="020B0503020204020204" charset="-122"/>
                <a:ea typeface="微软雅黑" panose="020B0503020204020204" charset="-122"/>
                <a:cs typeface="微软雅黑" panose="020B0503020204020204" charset="-122"/>
              </a:rPr>
              <a:t>小鸟至少飞行</a:t>
            </a:r>
            <a:r>
              <a:rPr lang="en-US" altLang="zh-CN" sz="2400" dirty="0">
                <a:latin typeface="微软雅黑" panose="020B0503020204020204" charset="-122"/>
                <a:ea typeface="微软雅黑" panose="020B0503020204020204" charset="-122"/>
                <a:cs typeface="微软雅黑" panose="020B0503020204020204" charset="-122"/>
              </a:rPr>
              <a:t>(</a:t>
            </a:r>
            <a:r>
              <a:rPr lang="zh-CN" altLang="zh-CN" sz="2400" i="1" dirty="0">
                <a:latin typeface="微软雅黑" panose="020B0503020204020204" charset="-122"/>
                <a:ea typeface="微软雅黑" panose="020B0503020204020204" charset="-122"/>
                <a:cs typeface="微软雅黑" panose="020B0503020204020204" charset="-122"/>
              </a:rPr>
              <a:t>　　</a:t>
            </a:r>
            <a:r>
              <a:rPr lang="en-US" altLang="zh-CN" sz="2400" dirty="0">
                <a:latin typeface="微软雅黑" panose="020B0503020204020204" charset="-122"/>
                <a:ea typeface="微软雅黑" panose="020B0503020204020204" charset="-122"/>
                <a:cs typeface="微软雅黑" panose="020B0503020204020204" charset="-122"/>
              </a:rPr>
              <a:t>)</a:t>
            </a:r>
            <a:endParaRPr lang="zh-CN" altLang="zh-CN" sz="2400" dirty="0">
              <a:latin typeface="微软雅黑" panose="020B0503020204020204" charset="-122"/>
              <a:ea typeface="微软雅黑" panose="020B0503020204020204" charset="-122"/>
              <a:cs typeface="微软雅黑" panose="020B0503020204020204" charset="-122"/>
            </a:endParaRPr>
          </a:p>
          <a:p>
            <a:pPr>
              <a:lnSpc>
                <a:spcPct val="150000"/>
              </a:lnSpc>
            </a:pPr>
            <a:r>
              <a:rPr lang="en-US" altLang="zh-CN" sz="2400" dirty="0">
                <a:latin typeface="微软雅黑" panose="020B0503020204020204" charset="-122"/>
                <a:ea typeface="微软雅黑" panose="020B0503020204020204" charset="-122"/>
                <a:cs typeface="微软雅黑" panose="020B0503020204020204" charset="-122"/>
              </a:rPr>
              <a:t>A.8</a:t>
            </a:r>
            <a:r>
              <a:rPr lang="zh-CN" altLang="zh-CN" sz="2400" dirty="0">
                <a:latin typeface="微软雅黑" panose="020B0503020204020204" charset="-122"/>
                <a:ea typeface="微软雅黑" panose="020B0503020204020204" charset="-122"/>
                <a:cs typeface="微软雅黑" panose="020B0503020204020204" charset="-122"/>
              </a:rPr>
              <a:t>米</a:t>
            </a:r>
            <a:r>
              <a:rPr lang="en-US" altLang="zh-CN" sz="2400" dirty="0">
                <a:latin typeface="微软雅黑" panose="020B0503020204020204" charset="-122"/>
                <a:ea typeface="微软雅黑" panose="020B0503020204020204" charset="-122"/>
                <a:cs typeface="微软雅黑" panose="020B0503020204020204" charset="-122"/>
              </a:rPr>
              <a:t>	    B.10</a:t>
            </a:r>
            <a:r>
              <a:rPr lang="zh-CN" altLang="zh-CN" sz="2400" dirty="0">
                <a:latin typeface="微软雅黑" panose="020B0503020204020204" charset="-122"/>
                <a:ea typeface="微软雅黑" panose="020B0503020204020204" charset="-122"/>
                <a:cs typeface="微软雅黑" panose="020B0503020204020204" charset="-122"/>
              </a:rPr>
              <a:t>米</a:t>
            </a:r>
            <a:r>
              <a:rPr lang="en-US" altLang="zh-CN" sz="2400" dirty="0">
                <a:latin typeface="微软雅黑" panose="020B0503020204020204" charset="-122"/>
                <a:ea typeface="微软雅黑" panose="020B0503020204020204" charset="-122"/>
                <a:cs typeface="微软雅黑" panose="020B0503020204020204" charset="-122"/>
              </a:rPr>
              <a:t>        C.12</a:t>
            </a:r>
            <a:r>
              <a:rPr lang="zh-CN" altLang="zh-CN" sz="2400" dirty="0">
                <a:latin typeface="微软雅黑" panose="020B0503020204020204" charset="-122"/>
                <a:ea typeface="微软雅黑" panose="020B0503020204020204" charset="-122"/>
                <a:cs typeface="微软雅黑" panose="020B0503020204020204" charset="-122"/>
              </a:rPr>
              <a:t>米</a:t>
            </a:r>
            <a:r>
              <a:rPr lang="en-US" altLang="zh-CN" sz="2400" dirty="0">
                <a:latin typeface="微软雅黑" panose="020B0503020204020204" charset="-122"/>
                <a:ea typeface="微软雅黑" panose="020B0503020204020204" charset="-122"/>
                <a:cs typeface="微软雅黑" panose="020B0503020204020204" charset="-122"/>
              </a:rPr>
              <a:t>	D.14</a:t>
            </a:r>
            <a:r>
              <a:rPr lang="zh-CN" altLang="zh-CN" sz="2400" dirty="0">
                <a:latin typeface="微软雅黑" panose="020B0503020204020204" charset="-122"/>
                <a:ea typeface="微软雅黑" panose="020B0503020204020204" charset="-122"/>
                <a:cs typeface="微软雅黑" panose="020B0503020204020204" charset="-122"/>
              </a:rPr>
              <a:t>米</a:t>
            </a:r>
          </a:p>
        </p:txBody>
      </p:sp>
      <p:pic>
        <p:nvPicPr>
          <p:cNvPr id="8" name="sx831.jpg" descr="id:2147529786;FounderCES"/>
          <p:cNvPicPr/>
          <p:nvPr/>
        </p:nvPicPr>
        <p:blipFill>
          <a:blip r:embed="rId3" cstate="email">
            <a:clrChange>
              <a:clrFrom>
                <a:srgbClr val="FFFFFF"/>
              </a:clrFrom>
              <a:clrTo>
                <a:srgbClr val="FFFFFF">
                  <a:alpha val="0"/>
                </a:srgbClr>
              </a:clrTo>
            </a:clrChange>
            <a:lum bright="-39999"/>
          </a:blip>
          <a:stretch>
            <a:fillRect/>
          </a:stretch>
        </p:blipFill>
        <p:spPr>
          <a:xfrm>
            <a:off x="4105275" y="3463925"/>
            <a:ext cx="2940050" cy="2449513"/>
          </a:xfrm>
          <a:prstGeom prst="rect">
            <a:avLst/>
          </a:prstGeom>
          <a:noFill/>
          <a:ln w="9525">
            <a:noFill/>
          </a:ln>
        </p:spPr>
      </p:pic>
      <p:sp>
        <p:nvSpPr>
          <p:cNvPr id="6" name="TextBox 5"/>
          <p:cNvSpPr txBox="1"/>
          <p:nvPr/>
        </p:nvSpPr>
        <p:spPr>
          <a:xfrm>
            <a:off x="9353233" y="1917383"/>
            <a:ext cx="500062" cy="460375"/>
          </a:xfrm>
          <a:prstGeom prst="rect">
            <a:avLst/>
          </a:prstGeom>
          <a:noFill/>
          <a:ln w="9525">
            <a:noFill/>
          </a:ln>
        </p:spPr>
        <p:txBody>
          <a:bodyPr wrap="square" anchor="t" anchorCtr="0">
            <a:spAutoFit/>
          </a:bodyPr>
          <a:lstStyle/>
          <a:p>
            <a:r>
              <a:rPr lang="en-US" altLang="zh-CN" sz="2400" b="1">
                <a:solidFill>
                  <a:srgbClr val="FF0000"/>
                </a:solidFill>
                <a:latin typeface="Times New Roman" panose="02020603050405020304" pitchFamily="18" charset="0"/>
                <a:ea typeface="宋体" panose="02010600030101010101" pitchFamily="2" charset="-122"/>
              </a:rPr>
              <a:t>B</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par>
                                <p:cTn id="10" presetID="55" presetClass="entr" presetSubtype="0" fill="hold"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strVal val="#ppt_w*0.70"/>
                                          </p:val>
                                        </p:tav>
                                        <p:tav tm="100000">
                                          <p:val>
                                            <p:strVal val="#ppt_w"/>
                                          </p:val>
                                        </p:tav>
                                      </p:tavLst>
                                    </p:anim>
                                    <p:anim calcmode="lin" valueType="num">
                                      <p:cBhvr>
                                        <p:cTn id="13" dur="1000" fill="hold"/>
                                        <p:tgtEl>
                                          <p:spTgt spid="8"/>
                                        </p:tgtEl>
                                        <p:attrNameLst>
                                          <p:attrName>ppt_h</p:attrName>
                                        </p:attrNameLst>
                                      </p:cBhvr>
                                      <p:tavLst>
                                        <p:tav tm="0">
                                          <p:val>
                                            <p:strVal val="#ppt_h"/>
                                          </p:val>
                                        </p:tav>
                                        <p:tav tm="100000">
                                          <p:val>
                                            <p:strVal val="#ppt_h"/>
                                          </p:val>
                                        </p:tav>
                                      </p:tavLst>
                                    </p:anim>
                                    <p:animEffect transition="in" filter="fade">
                                      <p:cBhvr>
                                        <p:cTn id="14" dur="10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900" decel="100000" fill="hold"/>
                                        <p:tgtEl>
                                          <p:spTgt spid="6"/>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6"/>
                                        </p:tgtEl>
                                        <p:attrNameLst>
                                          <p:attrName>ppt_y</p:attrName>
                                        </p:attrNameLst>
                                      </p:cBhvr>
                                      <p:tavLst>
                                        <p:tav tm="0">
                                          <p:val>
                                            <p:strVal val="#ppt_y-.03"/>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0"/>
          <p:cNvSpPr/>
          <p:nvPr/>
        </p:nvSpPr>
        <p:spPr>
          <a:xfrm>
            <a:off x="1790383" y="989965"/>
            <a:ext cx="3254375" cy="823913"/>
          </a:xfrm>
          <a:prstGeom prst="rect">
            <a:avLst/>
          </a:prstGeom>
          <a:noFill/>
          <a:ln w="9525">
            <a:noFill/>
          </a:ln>
        </p:spPr>
        <p:txBody>
          <a:bodyPr anchor="ctr" anchorCtr="0"/>
          <a:lstStyle/>
          <a:p>
            <a:r>
              <a:rPr lang="zh-CN" altLang="en-US" sz="2800" b="1" dirty="0">
                <a:solidFill>
                  <a:srgbClr val="FF0000"/>
                </a:solidFill>
                <a:latin typeface="微软雅黑" panose="020B0503020204020204" charset="-122"/>
                <a:ea typeface="微软雅黑" panose="020B0503020204020204" charset="-122"/>
                <a:cs typeface="微软雅黑" panose="020B0503020204020204" charset="-122"/>
              </a:rPr>
              <a:t>  </a:t>
            </a:r>
            <a:r>
              <a:rPr lang="zh-CN" altLang="en-US" sz="2800" b="1" dirty="0">
                <a:solidFill>
                  <a:srgbClr val="0000FF"/>
                </a:solidFill>
                <a:latin typeface="微软雅黑" panose="020B0503020204020204" charset="-122"/>
                <a:ea typeface="微软雅黑" panose="020B0503020204020204" charset="-122"/>
                <a:cs typeface="微软雅黑" panose="020B0503020204020204" charset="-122"/>
              </a:rPr>
              <a:t>勾股定理</a:t>
            </a:r>
          </a:p>
        </p:txBody>
      </p:sp>
      <p:sp>
        <p:nvSpPr>
          <p:cNvPr id="71683" name="Rectangle 3"/>
          <p:cNvSpPr/>
          <p:nvPr/>
        </p:nvSpPr>
        <p:spPr>
          <a:xfrm>
            <a:off x="1936750" y="2016760"/>
            <a:ext cx="7881938" cy="655638"/>
          </a:xfrm>
          <a:prstGeom prst="rect">
            <a:avLst/>
          </a:prstGeom>
          <a:noFill/>
          <a:ln w="12700">
            <a:noFill/>
          </a:ln>
        </p:spPr>
        <p:txBody>
          <a:bodyPr anchor="t" anchorCtr="0"/>
          <a:lstStyle/>
          <a:p>
            <a:pPr marL="342900" indent="-342900">
              <a:spcBef>
                <a:spcPct val="20000"/>
              </a:spcBef>
              <a:buClr>
                <a:schemeClr val="tx2"/>
              </a:buClr>
              <a:buSzPct val="90000"/>
              <a:buFont typeface="Symbol" panose="05050102010706020507" pitchFamily="18" charset="2"/>
            </a:pPr>
            <a:r>
              <a:rPr lang="zh-CN" altLang="en-US" sz="2800" b="1" dirty="0">
                <a:solidFill>
                  <a:srgbClr val="FF0000"/>
                </a:solidFill>
                <a:latin typeface="微软雅黑" panose="020B0503020204020204" charset="-122"/>
                <a:ea typeface="微软雅黑" panose="020B0503020204020204" charset="-122"/>
              </a:rPr>
              <a:t>直角三角形</a:t>
            </a:r>
            <a:r>
              <a:rPr lang="zh-CN" altLang="en-US" sz="2800" b="1" dirty="0">
                <a:latin typeface="微软雅黑" panose="020B0503020204020204" charset="-122"/>
                <a:ea typeface="微软雅黑" panose="020B0503020204020204" charset="-122"/>
              </a:rPr>
              <a:t>两直角边的平方和</a:t>
            </a:r>
            <a:r>
              <a:rPr lang="zh-CN" altLang="en-US" sz="2800" b="1" dirty="0">
                <a:solidFill>
                  <a:srgbClr val="FF0000"/>
                </a:solidFill>
                <a:latin typeface="微软雅黑" panose="020B0503020204020204" charset="-122"/>
                <a:ea typeface="微软雅黑" panose="020B0503020204020204" charset="-122"/>
              </a:rPr>
              <a:t>等于</a:t>
            </a:r>
            <a:r>
              <a:rPr lang="zh-CN" altLang="en-US" sz="2800" b="1" dirty="0">
                <a:solidFill>
                  <a:schemeClr val="accent2"/>
                </a:solidFill>
                <a:latin typeface="微软雅黑" panose="020B0503020204020204" charset="-122"/>
                <a:ea typeface="微软雅黑" panose="020B0503020204020204" charset="-122"/>
              </a:rPr>
              <a:t>斜边的平方</a:t>
            </a:r>
            <a:endParaRPr lang="en-US" altLang="zh-CN" sz="2800" b="1" i="1" dirty="0">
              <a:solidFill>
                <a:schemeClr val="accent2"/>
              </a:solidFill>
              <a:latin typeface="微软雅黑" panose="020B0503020204020204" charset="-122"/>
              <a:ea typeface="微软雅黑" panose="020B0503020204020204" charset="-122"/>
            </a:endParaRPr>
          </a:p>
        </p:txBody>
      </p:sp>
      <p:grpSp>
        <p:nvGrpSpPr>
          <p:cNvPr id="2" name="Group 5"/>
          <p:cNvGrpSpPr/>
          <p:nvPr/>
        </p:nvGrpSpPr>
        <p:grpSpPr>
          <a:xfrm>
            <a:off x="2316163" y="2921000"/>
            <a:ext cx="3122612" cy="3103563"/>
            <a:chOff x="1292" y="1888"/>
            <a:chExt cx="1815" cy="1955"/>
          </a:xfrm>
        </p:grpSpPr>
        <p:sp>
          <p:nvSpPr>
            <p:cNvPr id="5125" name="Text Box 6"/>
            <p:cNvSpPr txBox="1"/>
            <p:nvPr/>
          </p:nvSpPr>
          <p:spPr>
            <a:xfrm rot="-169485">
              <a:off x="2206" y="3158"/>
              <a:ext cx="901" cy="368"/>
            </a:xfrm>
            <a:prstGeom prst="rect">
              <a:avLst/>
            </a:prstGeom>
            <a:noFill/>
            <a:ln w="9525">
              <a:noFill/>
            </a:ln>
          </p:spPr>
          <p:txBody>
            <a:bodyPr anchor="t" anchorCtr="0">
              <a:spAutoFit/>
            </a:bodyPr>
            <a:lstStyle/>
            <a:p>
              <a:r>
                <a:rPr lang="zh-CN" altLang="en-US" sz="3200">
                  <a:solidFill>
                    <a:srgbClr val="FF0000"/>
                  </a:solidFill>
                  <a:latin typeface="华文中宋" panose="02010600040101010101" pitchFamily="2" charset="-122"/>
                  <a:ea typeface="华文中宋" panose="02010600040101010101" pitchFamily="2" charset="-122"/>
                </a:rPr>
                <a:t>┏</a:t>
              </a:r>
            </a:p>
          </p:txBody>
        </p:sp>
        <p:grpSp>
          <p:nvGrpSpPr>
            <p:cNvPr id="5126" name="Group 7"/>
            <p:cNvGrpSpPr/>
            <p:nvPr/>
          </p:nvGrpSpPr>
          <p:grpSpPr>
            <a:xfrm rot="10646070">
              <a:off x="1292" y="1888"/>
              <a:ext cx="1208" cy="1614"/>
              <a:chOff x="1209" y="1469"/>
              <a:chExt cx="736" cy="983"/>
            </a:xfrm>
          </p:grpSpPr>
          <p:sp>
            <p:nvSpPr>
              <p:cNvPr id="5127" name="Line 8"/>
              <p:cNvSpPr/>
              <p:nvPr/>
            </p:nvSpPr>
            <p:spPr>
              <a:xfrm>
                <a:off x="1213" y="1469"/>
                <a:ext cx="1" cy="978"/>
              </a:xfrm>
              <a:prstGeom prst="line">
                <a:avLst/>
              </a:prstGeom>
              <a:ln w="28575" cap="flat" cmpd="sng">
                <a:solidFill>
                  <a:srgbClr val="000080"/>
                </a:solidFill>
                <a:prstDash val="solid"/>
                <a:round/>
                <a:headEnd type="none" w="med" len="med"/>
                <a:tailEnd type="none" w="med" len="med"/>
              </a:ln>
            </p:spPr>
            <p:txBody>
              <a:bodyPr/>
              <a:lstStyle/>
              <a:p>
                <a:endParaRPr/>
              </a:p>
            </p:txBody>
          </p:sp>
          <p:sp>
            <p:nvSpPr>
              <p:cNvPr id="5128" name="Line 9"/>
              <p:cNvSpPr/>
              <p:nvPr/>
            </p:nvSpPr>
            <p:spPr>
              <a:xfrm>
                <a:off x="1213" y="1469"/>
                <a:ext cx="732" cy="1"/>
              </a:xfrm>
              <a:prstGeom prst="line">
                <a:avLst/>
              </a:prstGeom>
              <a:ln w="28575" cap="flat" cmpd="sng">
                <a:solidFill>
                  <a:srgbClr val="000080"/>
                </a:solidFill>
                <a:prstDash val="solid"/>
                <a:round/>
                <a:headEnd type="none" w="med" len="med"/>
                <a:tailEnd type="none" w="med" len="med"/>
              </a:ln>
            </p:spPr>
            <p:txBody>
              <a:bodyPr/>
              <a:lstStyle/>
              <a:p>
                <a:endParaRPr/>
              </a:p>
            </p:txBody>
          </p:sp>
          <p:sp>
            <p:nvSpPr>
              <p:cNvPr id="5129" name="Line 10"/>
              <p:cNvSpPr/>
              <p:nvPr/>
            </p:nvSpPr>
            <p:spPr>
              <a:xfrm flipH="1">
                <a:off x="1213" y="1469"/>
                <a:ext cx="732" cy="978"/>
              </a:xfrm>
              <a:prstGeom prst="line">
                <a:avLst/>
              </a:prstGeom>
              <a:ln w="28575" cap="flat" cmpd="sng">
                <a:solidFill>
                  <a:srgbClr val="000080"/>
                </a:solidFill>
                <a:prstDash val="solid"/>
                <a:round/>
                <a:headEnd type="none" w="med" len="med"/>
                <a:tailEnd type="none" w="med" len="med"/>
              </a:ln>
            </p:spPr>
            <p:txBody>
              <a:bodyPr/>
              <a:lstStyle/>
              <a:p>
                <a:endParaRPr/>
              </a:p>
            </p:txBody>
          </p:sp>
          <p:sp>
            <p:nvSpPr>
              <p:cNvPr id="5130" name="Line 11"/>
              <p:cNvSpPr/>
              <p:nvPr/>
            </p:nvSpPr>
            <p:spPr>
              <a:xfrm>
                <a:off x="1209" y="1474"/>
                <a:ext cx="1" cy="978"/>
              </a:xfrm>
              <a:prstGeom prst="line">
                <a:avLst/>
              </a:prstGeom>
              <a:ln w="28575" cap="flat" cmpd="sng">
                <a:solidFill>
                  <a:srgbClr val="000080"/>
                </a:solidFill>
                <a:prstDash val="solid"/>
                <a:round/>
                <a:headEnd type="none" w="med" len="med"/>
                <a:tailEnd type="none" w="med" len="med"/>
              </a:ln>
            </p:spPr>
            <p:txBody>
              <a:bodyPr/>
              <a:lstStyle/>
              <a:p>
                <a:endParaRPr/>
              </a:p>
            </p:txBody>
          </p:sp>
          <p:sp>
            <p:nvSpPr>
              <p:cNvPr id="5131" name="Line 12"/>
              <p:cNvSpPr/>
              <p:nvPr/>
            </p:nvSpPr>
            <p:spPr>
              <a:xfrm>
                <a:off x="1209" y="1474"/>
                <a:ext cx="732" cy="1"/>
              </a:xfrm>
              <a:prstGeom prst="line">
                <a:avLst/>
              </a:prstGeom>
              <a:ln w="28575" cap="flat" cmpd="sng">
                <a:solidFill>
                  <a:srgbClr val="000080"/>
                </a:solidFill>
                <a:prstDash val="solid"/>
                <a:round/>
                <a:headEnd type="none" w="med" len="med"/>
                <a:tailEnd type="none" w="med" len="med"/>
              </a:ln>
            </p:spPr>
            <p:txBody>
              <a:bodyPr/>
              <a:lstStyle/>
              <a:p>
                <a:endParaRPr/>
              </a:p>
            </p:txBody>
          </p:sp>
          <p:sp>
            <p:nvSpPr>
              <p:cNvPr id="5132" name="Line 13"/>
              <p:cNvSpPr/>
              <p:nvPr/>
            </p:nvSpPr>
            <p:spPr>
              <a:xfrm flipH="1">
                <a:off x="1209" y="1474"/>
                <a:ext cx="732" cy="978"/>
              </a:xfrm>
              <a:prstGeom prst="line">
                <a:avLst/>
              </a:prstGeom>
              <a:ln w="28575" cap="flat" cmpd="sng">
                <a:solidFill>
                  <a:srgbClr val="000080"/>
                </a:solidFill>
                <a:prstDash val="solid"/>
                <a:round/>
                <a:headEnd type="none" w="med" len="med"/>
                <a:tailEnd type="none" w="med" len="med"/>
              </a:ln>
            </p:spPr>
            <p:txBody>
              <a:bodyPr/>
              <a:lstStyle/>
              <a:p>
                <a:endParaRPr/>
              </a:p>
            </p:txBody>
          </p:sp>
        </p:grpSp>
        <p:sp>
          <p:nvSpPr>
            <p:cNvPr id="5133" name="Text Box 14"/>
            <p:cNvSpPr txBox="1"/>
            <p:nvPr/>
          </p:nvSpPr>
          <p:spPr>
            <a:xfrm>
              <a:off x="1804" y="3430"/>
              <a:ext cx="532" cy="232"/>
            </a:xfrm>
            <a:prstGeom prst="rect">
              <a:avLst/>
            </a:prstGeom>
            <a:noFill/>
            <a:ln w="9525">
              <a:noFill/>
            </a:ln>
          </p:spPr>
          <p:txBody>
            <a:bodyPr anchor="t" anchorCtr="0">
              <a:spAutoFit/>
            </a:bodyPr>
            <a:lstStyle/>
            <a:p>
              <a:r>
                <a:rPr lang="en-US" altLang="zh-CN">
                  <a:solidFill>
                    <a:srgbClr val="FF0000"/>
                  </a:solidFill>
                  <a:latin typeface="华文中宋" panose="02010600040101010101" pitchFamily="2" charset="-122"/>
                  <a:ea typeface="华文中宋" panose="02010600040101010101" pitchFamily="2" charset="-122"/>
                </a:rPr>
                <a:t>a</a:t>
              </a:r>
            </a:p>
          </p:txBody>
        </p:sp>
        <p:sp>
          <p:nvSpPr>
            <p:cNvPr id="5134" name="Text Box 15"/>
            <p:cNvSpPr txBox="1"/>
            <p:nvPr/>
          </p:nvSpPr>
          <p:spPr>
            <a:xfrm>
              <a:off x="1684" y="2332"/>
              <a:ext cx="679" cy="232"/>
            </a:xfrm>
            <a:prstGeom prst="rect">
              <a:avLst/>
            </a:prstGeom>
            <a:noFill/>
            <a:ln w="9525">
              <a:noFill/>
            </a:ln>
          </p:spPr>
          <p:txBody>
            <a:bodyPr anchor="t" anchorCtr="0">
              <a:spAutoFit/>
            </a:bodyPr>
            <a:lstStyle/>
            <a:p>
              <a:r>
                <a:rPr lang="en-US" altLang="zh-CN">
                  <a:solidFill>
                    <a:srgbClr val="FF0000"/>
                  </a:solidFill>
                  <a:latin typeface="华文中宋" panose="02010600040101010101" pitchFamily="2" charset="-122"/>
                  <a:ea typeface="华文中宋" panose="02010600040101010101" pitchFamily="2" charset="-122"/>
                </a:rPr>
                <a:t>c</a:t>
              </a:r>
            </a:p>
          </p:txBody>
        </p:sp>
        <p:sp>
          <p:nvSpPr>
            <p:cNvPr id="5135" name="Text Box 16"/>
            <p:cNvSpPr txBox="1"/>
            <p:nvPr/>
          </p:nvSpPr>
          <p:spPr>
            <a:xfrm>
              <a:off x="2517" y="2688"/>
              <a:ext cx="532" cy="232"/>
            </a:xfrm>
            <a:prstGeom prst="rect">
              <a:avLst/>
            </a:prstGeom>
            <a:noFill/>
            <a:ln w="9525">
              <a:noFill/>
            </a:ln>
          </p:spPr>
          <p:txBody>
            <a:bodyPr anchor="t" anchorCtr="0">
              <a:spAutoFit/>
            </a:bodyPr>
            <a:lstStyle/>
            <a:p>
              <a:r>
                <a:rPr lang="en-US" altLang="zh-CN">
                  <a:solidFill>
                    <a:srgbClr val="FF0000"/>
                  </a:solidFill>
                  <a:latin typeface="华文中宋" panose="02010600040101010101" pitchFamily="2" charset="-122"/>
                  <a:ea typeface="华文中宋" panose="02010600040101010101" pitchFamily="2" charset="-122"/>
                </a:rPr>
                <a:t>b</a:t>
              </a:r>
            </a:p>
          </p:txBody>
        </p:sp>
        <p:sp>
          <p:nvSpPr>
            <p:cNvPr id="5136" name="Text Box 17"/>
            <p:cNvSpPr txBox="1"/>
            <p:nvPr/>
          </p:nvSpPr>
          <p:spPr>
            <a:xfrm>
              <a:off x="1927" y="3475"/>
              <a:ext cx="809" cy="368"/>
            </a:xfrm>
            <a:prstGeom prst="rect">
              <a:avLst/>
            </a:prstGeom>
            <a:noFill/>
            <a:ln w="9525">
              <a:noFill/>
            </a:ln>
          </p:spPr>
          <p:txBody>
            <a:bodyPr anchor="t" anchorCtr="0">
              <a:spAutoFit/>
            </a:bodyPr>
            <a:lstStyle/>
            <a:p>
              <a:r>
                <a:rPr lang="zh-CN" altLang="en-US" sz="3200">
                  <a:solidFill>
                    <a:srgbClr val="A50021"/>
                  </a:solidFill>
                  <a:latin typeface="华文新魏" panose="02010800040101010101" pitchFamily="2" charset="-122"/>
                  <a:ea typeface="华文新魏" panose="02010800040101010101" pitchFamily="2" charset="-122"/>
                </a:rPr>
                <a:t>勾</a:t>
              </a:r>
            </a:p>
          </p:txBody>
        </p:sp>
        <p:sp>
          <p:nvSpPr>
            <p:cNvPr id="5137" name="Text Box 18"/>
            <p:cNvSpPr txBox="1"/>
            <p:nvPr/>
          </p:nvSpPr>
          <p:spPr>
            <a:xfrm>
              <a:off x="2472" y="2385"/>
              <a:ext cx="635" cy="368"/>
            </a:xfrm>
            <a:prstGeom prst="rect">
              <a:avLst/>
            </a:prstGeom>
            <a:noFill/>
            <a:ln w="9525">
              <a:noFill/>
            </a:ln>
          </p:spPr>
          <p:txBody>
            <a:bodyPr anchor="t" anchorCtr="0">
              <a:spAutoFit/>
            </a:bodyPr>
            <a:lstStyle/>
            <a:p>
              <a:r>
                <a:rPr lang="zh-CN" altLang="en-US" sz="3200">
                  <a:solidFill>
                    <a:srgbClr val="A50021"/>
                  </a:solidFill>
                  <a:latin typeface="华文新魏" panose="02010800040101010101" pitchFamily="2" charset="-122"/>
                  <a:ea typeface="华文新魏" panose="02010800040101010101" pitchFamily="2" charset="-122"/>
                </a:rPr>
                <a:t>股</a:t>
              </a:r>
            </a:p>
          </p:txBody>
        </p:sp>
        <p:sp>
          <p:nvSpPr>
            <p:cNvPr id="5138" name="Text Box 19"/>
            <p:cNvSpPr txBox="1"/>
            <p:nvPr/>
          </p:nvSpPr>
          <p:spPr>
            <a:xfrm>
              <a:off x="1433" y="2568"/>
              <a:ext cx="721" cy="368"/>
            </a:xfrm>
            <a:prstGeom prst="rect">
              <a:avLst/>
            </a:prstGeom>
            <a:noFill/>
            <a:ln w="9525">
              <a:noFill/>
            </a:ln>
          </p:spPr>
          <p:txBody>
            <a:bodyPr anchor="t" anchorCtr="0">
              <a:spAutoFit/>
            </a:bodyPr>
            <a:lstStyle/>
            <a:p>
              <a:r>
                <a:rPr lang="zh-CN" altLang="en-US" sz="3200">
                  <a:solidFill>
                    <a:srgbClr val="A50021"/>
                  </a:solidFill>
                  <a:latin typeface="华文新魏" panose="02010800040101010101" pitchFamily="2" charset="-122"/>
                  <a:ea typeface="华文新魏" panose="02010800040101010101" pitchFamily="2" charset="-122"/>
                </a:rPr>
                <a:t>弦</a:t>
              </a:r>
            </a:p>
          </p:txBody>
        </p:sp>
      </p:grpSp>
      <p:sp>
        <p:nvSpPr>
          <p:cNvPr id="71682" name="Text Box 2"/>
          <p:cNvSpPr txBox="1"/>
          <p:nvPr/>
        </p:nvSpPr>
        <p:spPr>
          <a:xfrm>
            <a:off x="6048375" y="2973388"/>
            <a:ext cx="3770313" cy="521970"/>
          </a:xfrm>
          <a:prstGeom prst="rect">
            <a:avLst/>
          </a:prstGeom>
          <a:solidFill>
            <a:srgbClr val="66FFFF"/>
          </a:solidFill>
          <a:ln w="9525" cap="flat" cmpd="sng">
            <a:solidFill>
              <a:srgbClr val="A50021"/>
            </a:solidFill>
            <a:prstDash val="solid"/>
            <a:miter/>
            <a:headEnd type="none" w="med" len="med"/>
            <a:tailEnd type="none" w="med" len="med"/>
          </a:ln>
        </p:spPr>
        <p:txBody>
          <a:bodyPr wrap="square" anchor="t" anchorCtr="0">
            <a:spAutoFit/>
          </a:bodyPr>
          <a:lstStyle/>
          <a:p>
            <a:pPr algn="ctr"/>
            <a:r>
              <a:rPr lang="en-US" altLang="zh-CN" sz="2800" b="1" dirty="0">
                <a:solidFill>
                  <a:srgbClr val="FF0000"/>
                </a:solidFill>
                <a:latin typeface="宋体" panose="02010600030101010101" pitchFamily="2" charset="-122"/>
                <a:ea typeface="宋体" panose="02010600030101010101" pitchFamily="2" charset="-122"/>
              </a:rPr>
              <a:t>a</a:t>
            </a:r>
            <a:r>
              <a:rPr lang="en-US" altLang="zh-CN" sz="2800" b="1" baseline="30000" dirty="0">
                <a:solidFill>
                  <a:srgbClr val="FF0000"/>
                </a:solidFill>
                <a:latin typeface="宋体" panose="02010600030101010101" pitchFamily="2" charset="-122"/>
                <a:ea typeface="宋体" panose="02010600030101010101" pitchFamily="2" charset="-122"/>
              </a:rPr>
              <a:t>2 </a:t>
            </a:r>
            <a:r>
              <a:rPr lang="en-US" altLang="zh-CN" sz="2800" b="1" baseline="30000" dirty="0" smtClean="0">
                <a:solidFill>
                  <a:srgbClr val="FF0000"/>
                </a:solidFill>
                <a:latin typeface="宋体" panose="02010600030101010101" pitchFamily="2" charset="-122"/>
                <a:ea typeface="宋体" panose="02010600030101010101" pitchFamily="2" charset="-122"/>
              </a:rPr>
              <a:t> </a:t>
            </a:r>
            <a:r>
              <a:rPr lang="en-US" altLang="zh-CN" sz="2800" b="1" dirty="0">
                <a:solidFill>
                  <a:srgbClr val="FF0000"/>
                </a:solidFill>
                <a:latin typeface="宋体" panose="02010600030101010101" pitchFamily="2" charset="-122"/>
                <a:ea typeface="宋体" panose="02010600030101010101" pitchFamily="2" charset="-122"/>
              </a:rPr>
              <a:t>+ b</a:t>
            </a:r>
            <a:r>
              <a:rPr lang="en-US" altLang="zh-CN" sz="2800" b="1" baseline="30000" dirty="0">
                <a:solidFill>
                  <a:srgbClr val="FF0000"/>
                </a:solidFill>
                <a:latin typeface="宋体" panose="02010600030101010101" pitchFamily="2" charset="-122"/>
                <a:ea typeface="宋体" panose="02010600030101010101" pitchFamily="2" charset="-122"/>
              </a:rPr>
              <a:t>2  </a:t>
            </a:r>
            <a:r>
              <a:rPr lang="en-US" altLang="zh-CN" sz="2800" b="1" dirty="0">
                <a:solidFill>
                  <a:srgbClr val="FF0000"/>
                </a:solidFill>
                <a:latin typeface="宋体" panose="02010600030101010101" pitchFamily="2" charset="-122"/>
                <a:ea typeface="宋体" panose="02010600030101010101" pitchFamily="2" charset="-122"/>
              </a:rPr>
              <a:t>= c</a:t>
            </a:r>
            <a:r>
              <a:rPr lang="en-US" altLang="zh-CN" sz="2800" b="1" baseline="30000" dirty="0">
                <a:solidFill>
                  <a:srgbClr val="FF0000"/>
                </a:solidFill>
                <a:latin typeface="宋体" panose="02010600030101010101" pitchFamily="2" charset="-122"/>
                <a:ea typeface="宋体" panose="02010600030101010101" pitchFamily="2" charset="-122"/>
              </a:rPr>
              <a:t>2</a:t>
            </a:r>
          </a:p>
        </p:txBody>
      </p:sp>
      <p:sp>
        <p:nvSpPr>
          <p:cNvPr id="71702" name="Text Box 22"/>
          <p:cNvSpPr txBox="1"/>
          <p:nvPr/>
        </p:nvSpPr>
        <p:spPr>
          <a:xfrm>
            <a:off x="6048375" y="4144963"/>
            <a:ext cx="3770313" cy="521970"/>
          </a:xfrm>
          <a:prstGeom prst="rect">
            <a:avLst/>
          </a:prstGeom>
          <a:solidFill>
            <a:srgbClr val="66FFFF"/>
          </a:solidFill>
          <a:ln w="9525" cap="flat" cmpd="sng">
            <a:solidFill>
              <a:srgbClr val="A50021"/>
            </a:solidFill>
            <a:prstDash val="solid"/>
            <a:miter/>
            <a:headEnd type="none" w="med" len="med"/>
            <a:tailEnd type="none" w="med" len="med"/>
          </a:ln>
        </p:spPr>
        <p:txBody>
          <a:bodyPr wrap="square" anchor="t" anchorCtr="0">
            <a:spAutoFit/>
          </a:bodyPr>
          <a:lstStyle/>
          <a:p>
            <a:pPr algn="ctr"/>
            <a:r>
              <a:rPr lang="en-US" altLang="zh-CN" sz="2800" b="1" dirty="0">
                <a:solidFill>
                  <a:srgbClr val="FF0000"/>
                </a:solidFill>
                <a:latin typeface="宋体" panose="02010600030101010101" pitchFamily="2" charset="-122"/>
                <a:ea typeface="宋体" panose="02010600030101010101" pitchFamily="2" charset="-122"/>
              </a:rPr>
              <a:t>a</a:t>
            </a:r>
            <a:r>
              <a:rPr lang="en-US" altLang="zh-CN" sz="2800" b="1" baseline="30000" dirty="0">
                <a:solidFill>
                  <a:srgbClr val="FF0000"/>
                </a:solidFill>
                <a:latin typeface="宋体" panose="02010600030101010101" pitchFamily="2" charset="-122"/>
                <a:ea typeface="宋体" panose="02010600030101010101" pitchFamily="2" charset="-122"/>
              </a:rPr>
              <a:t>2  </a:t>
            </a:r>
            <a:r>
              <a:rPr lang="en-US" altLang="zh-CN" sz="2800" b="1" dirty="0">
                <a:solidFill>
                  <a:srgbClr val="FF0000"/>
                </a:solidFill>
                <a:latin typeface="宋体" panose="02010600030101010101" pitchFamily="2" charset="-122"/>
                <a:ea typeface="宋体" panose="02010600030101010101" pitchFamily="2" charset="-122"/>
              </a:rPr>
              <a:t>=</a:t>
            </a:r>
            <a:r>
              <a:rPr lang="en-US" altLang="zh-CN" sz="2800" b="1" baseline="30000" dirty="0">
                <a:solidFill>
                  <a:srgbClr val="FF0000"/>
                </a:solidFill>
                <a:latin typeface="宋体" panose="02010600030101010101" pitchFamily="2" charset="-122"/>
                <a:ea typeface="宋体" panose="02010600030101010101" pitchFamily="2" charset="-122"/>
              </a:rPr>
              <a:t> </a:t>
            </a:r>
            <a:r>
              <a:rPr lang="en-US" altLang="zh-CN" sz="2800" b="1" dirty="0">
                <a:solidFill>
                  <a:srgbClr val="FF0000"/>
                </a:solidFill>
                <a:latin typeface="宋体" panose="02010600030101010101" pitchFamily="2" charset="-122"/>
                <a:ea typeface="宋体" panose="02010600030101010101" pitchFamily="2" charset="-122"/>
              </a:rPr>
              <a:t>c</a:t>
            </a:r>
            <a:r>
              <a:rPr lang="en-US" altLang="zh-CN" sz="2800" b="1" baseline="30000" dirty="0">
                <a:solidFill>
                  <a:srgbClr val="FF0000"/>
                </a:solidFill>
                <a:latin typeface="宋体" panose="02010600030101010101" pitchFamily="2" charset="-122"/>
                <a:ea typeface="宋体" panose="02010600030101010101" pitchFamily="2" charset="-122"/>
              </a:rPr>
              <a:t>2  </a:t>
            </a:r>
            <a:r>
              <a:rPr lang="en-US" altLang="zh-CN" sz="2800" b="1" dirty="0">
                <a:solidFill>
                  <a:srgbClr val="FF0000"/>
                </a:solidFill>
                <a:latin typeface="宋体" panose="02010600030101010101" pitchFamily="2" charset="-122"/>
                <a:ea typeface="宋体" panose="02010600030101010101" pitchFamily="2" charset="-122"/>
              </a:rPr>
              <a:t>- b</a:t>
            </a:r>
            <a:r>
              <a:rPr lang="en-US" altLang="zh-CN" sz="2800" b="1" baseline="30000" dirty="0">
                <a:solidFill>
                  <a:srgbClr val="FF0000"/>
                </a:solidFill>
                <a:latin typeface="宋体" panose="02010600030101010101" pitchFamily="2" charset="-122"/>
                <a:ea typeface="宋体" panose="02010600030101010101" pitchFamily="2" charset="-122"/>
              </a:rPr>
              <a:t>2</a:t>
            </a:r>
          </a:p>
        </p:txBody>
      </p:sp>
      <p:sp>
        <p:nvSpPr>
          <p:cNvPr id="71703" name="Text Box 23"/>
          <p:cNvSpPr txBox="1"/>
          <p:nvPr/>
        </p:nvSpPr>
        <p:spPr>
          <a:xfrm>
            <a:off x="6048375" y="5359400"/>
            <a:ext cx="3770313" cy="521970"/>
          </a:xfrm>
          <a:prstGeom prst="rect">
            <a:avLst/>
          </a:prstGeom>
          <a:solidFill>
            <a:srgbClr val="66FFFF"/>
          </a:solidFill>
          <a:ln w="9525" cap="flat" cmpd="sng">
            <a:solidFill>
              <a:srgbClr val="A50021"/>
            </a:solidFill>
            <a:prstDash val="solid"/>
            <a:miter/>
            <a:headEnd type="none" w="med" len="med"/>
            <a:tailEnd type="none" w="med" len="med"/>
          </a:ln>
        </p:spPr>
        <p:txBody>
          <a:bodyPr wrap="square" anchor="t" anchorCtr="0">
            <a:spAutoFit/>
          </a:bodyPr>
          <a:lstStyle/>
          <a:p>
            <a:pPr algn="ctr"/>
            <a:r>
              <a:rPr lang="en-US" altLang="zh-CN" sz="2800" b="1" dirty="0">
                <a:solidFill>
                  <a:srgbClr val="FF0000"/>
                </a:solidFill>
                <a:latin typeface="宋体" panose="02010600030101010101" pitchFamily="2" charset="-122"/>
                <a:ea typeface="宋体" panose="02010600030101010101" pitchFamily="2" charset="-122"/>
              </a:rPr>
              <a:t>b</a:t>
            </a:r>
            <a:r>
              <a:rPr lang="en-US" altLang="zh-CN" sz="2800" b="1" baseline="30000" dirty="0">
                <a:solidFill>
                  <a:srgbClr val="FF0000"/>
                </a:solidFill>
                <a:latin typeface="宋体" panose="02010600030101010101" pitchFamily="2" charset="-122"/>
                <a:ea typeface="宋体" panose="02010600030101010101" pitchFamily="2" charset="-122"/>
              </a:rPr>
              <a:t>2  </a:t>
            </a:r>
            <a:r>
              <a:rPr lang="en-US" altLang="zh-CN" sz="2800" b="1" dirty="0">
                <a:solidFill>
                  <a:srgbClr val="FF0000"/>
                </a:solidFill>
                <a:latin typeface="宋体" panose="02010600030101010101" pitchFamily="2" charset="-122"/>
                <a:ea typeface="宋体" panose="02010600030101010101" pitchFamily="2" charset="-122"/>
              </a:rPr>
              <a:t>= c</a:t>
            </a:r>
            <a:r>
              <a:rPr lang="en-US" altLang="zh-CN" sz="2800" b="1" baseline="30000" dirty="0">
                <a:solidFill>
                  <a:srgbClr val="FF0000"/>
                </a:solidFill>
                <a:latin typeface="宋体" panose="02010600030101010101" pitchFamily="2" charset="-122"/>
                <a:ea typeface="宋体" panose="02010600030101010101" pitchFamily="2" charset="-122"/>
              </a:rPr>
              <a:t>2  </a:t>
            </a:r>
            <a:r>
              <a:rPr lang="en-US" altLang="zh-CN" sz="2800" b="1" dirty="0">
                <a:solidFill>
                  <a:srgbClr val="FF0000"/>
                </a:solidFill>
                <a:latin typeface="宋体" panose="02010600030101010101" pitchFamily="2" charset="-122"/>
                <a:ea typeface="宋体" panose="02010600030101010101" pitchFamily="2" charset="-122"/>
              </a:rPr>
              <a:t>- a</a:t>
            </a:r>
            <a:r>
              <a:rPr lang="en-US" altLang="zh-CN" sz="2800" b="1" baseline="30000" dirty="0">
                <a:solidFill>
                  <a:srgbClr val="FF0000"/>
                </a:solidFill>
                <a:latin typeface="宋体" panose="02010600030101010101" pitchFamily="2" charset="-122"/>
                <a:ea typeface="宋体" panose="02010600030101010101" pitchFamily="2" charset="-122"/>
              </a:rPr>
              <a:t>2</a:t>
            </a:r>
          </a:p>
        </p:txBody>
      </p:sp>
      <p:grpSp>
        <p:nvGrpSpPr>
          <p:cNvPr id="6" name="组合 5"/>
          <p:cNvGrpSpPr/>
          <p:nvPr/>
        </p:nvGrpSpPr>
        <p:grpSpPr>
          <a:xfrm>
            <a:off x="499745" y="316865"/>
            <a:ext cx="2044700" cy="521970"/>
            <a:chOff x="752" y="350"/>
            <a:chExt cx="3220" cy="822"/>
          </a:xfrm>
        </p:grpSpPr>
        <p:sp>
          <p:nvSpPr>
            <p:cNvPr id="10" name="文本框 3">
              <a:hlinkClick r:id="" action="ppaction://noaction"/>
            </p:cNvPr>
            <p:cNvSpPr txBox="1"/>
            <p:nvPr/>
          </p:nvSpPr>
          <p:spPr>
            <a:xfrm>
              <a:off x="1444" y="350"/>
              <a:ext cx="2528" cy="822"/>
            </a:xfrm>
            <a:prstGeom prst="rect">
              <a:avLst/>
            </a:prstGeom>
            <a:noFill/>
          </p:spPr>
          <p:txBody>
            <a:bodyPr wrap="none" rtlCol="0">
              <a:spAutoFit/>
            </a:bodyPr>
            <a:lstStyle/>
            <a:p>
              <a:r>
                <a:rPr lang="zh-CN" altLang="en-US" sz="2800" dirty="0" smtClean="0">
                  <a:solidFill>
                    <a:srgbClr val="FF6600"/>
                  </a:solidFill>
                  <a:latin typeface="微软雅黑" panose="020B0503020204020204" charset="-122"/>
                  <a:ea typeface="微软雅黑" panose="020B0503020204020204" charset="-122"/>
                </a:rPr>
                <a:t>知识回顾</a:t>
              </a:r>
            </a:p>
          </p:txBody>
        </p:sp>
        <p:grpSp>
          <p:nvGrpSpPr>
            <p:cNvPr id="11" name="组合 10"/>
            <p:cNvGrpSpPr/>
            <p:nvPr/>
          </p:nvGrpSpPr>
          <p:grpSpPr>
            <a:xfrm>
              <a:off x="752" y="540"/>
              <a:ext cx="692" cy="442"/>
              <a:chOff x="7703976" y="5138335"/>
              <a:chExt cx="1084013" cy="853067"/>
            </a:xfrm>
          </p:grpSpPr>
          <p:sp>
            <p:nvSpPr>
              <p:cNvPr id="12" name="箭头: V 形 6"/>
              <p:cNvSpPr/>
              <p:nvPr/>
            </p:nvSpPr>
            <p:spPr>
              <a:xfrm>
                <a:off x="7703976" y="5140011"/>
                <a:ext cx="384477"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3" name="箭头: V 形 7"/>
              <p:cNvSpPr/>
              <p:nvPr/>
            </p:nvSpPr>
            <p:spPr>
              <a:xfrm>
                <a:off x="8052645" y="5138335"/>
                <a:ext cx="384476" cy="851390"/>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4" name="箭头: V 形 8"/>
              <p:cNvSpPr/>
              <p:nvPr/>
            </p:nvSpPr>
            <p:spPr>
              <a:xfrm>
                <a:off x="8403513" y="5140011"/>
                <a:ext cx="384476"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1683"/>
                                        </p:tgtEl>
                                        <p:attrNameLst>
                                          <p:attrName>style.visibility</p:attrName>
                                        </p:attrNameLst>
                                      </p:cBhvr>
                                      <p:to>
                                        <p:strVal val="visible"/>
                                      </p:to>
                                    </p:set>
                                    <p:animEffect transition="in" filter="slide(fromBottom)">
                                      <p:cBhvr>
                                        <p:cTn id="7" dur="2000"/>
                                        <p:tgtEl>
                                          <p:spTgt spid="71683"/>
                                        </p:tgtEl>
                                      </p:cBhvr>
                                    </p:animEffect>
                                  </p:childTnLst>
                                </p:cTn>
                              </p:par>
                            </p:childTnLst>
                          </p:cTn>
                        </p:par>
                      </p:childTnLst>
                    </p:cTn>
                  </p:par>
                  <p:par>
                    <p:cTn id="8" fill="hold">
                      <p:stCondLst>
                        <p:cond delay="indefinite"/>
                      </p:stCondLst>
                      <p:childTnLst>
                        <p:par>
                          <p:cTn id="9" fill="hold">
                            <p:stCondLst>
                              <p:cond delay="0"/>
                            </p:stCondLst>
                            <p:childTnLst>
                              <p:par>
                                <p:cTn id="10" presetID="34"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from="(-#ppt_w/2)" to="(#ppt_x)" calcmode="lin" valueType="num">
                                      <p:cBhvr>
                                        <p:cTn id="12" dur="600" fill="hold">
                                          <p:stCondLst>
                                            <p:cond delay="0"/>
                                          </p:stCondLst>
                                        </p:cTn>
                                        <p:tgtEl>
                                          <p:spTgt spid="2"/>
                                        </p:tgtEl>
                                        <p:attrNameLst>
                                          <p:attrName>ppt_x</p:attrName>
                                        </p:attrNameLst>
                                      </p:cBhvr>
                                    </p:anim>
                                    <p:anim from="0" to="-1.0" calcmode="lin" valueType="num">
                                      <p:cBhvr>
                                        <p:cTn id="13" dur="200" decel="50000" autoRev="1" fill="hold">
                                          <p:stCondLst>
                                            <p:cond delay="600"/>
                                          </p:stCondLst>
                                        </p:cTn>
                                        <p:tgtEl>
                                          <p:spTgt spid="2"/>
                                        </p:tgtEl>
                                        <p:attrNameLst>
                                          <p:attrName>xshear</p:attrName>
                                        </p:attrNameLst>
                                      </p:cBhvr>
                                    </p:anim>
                                    <p:animScale>
                                      <p:cBhvr>
                                        <p:cTn id="14" dur="200" decel="100000" autoRev="1" fill="hold">
                                          <p:stCondLst>
                                            <p:cond delay="600"/>
                                          </p:stCondLst>
                                        </p:cTn>
                                        <p:tgtEl>
                                          <p:spTgt spid="2"/>
                                        </p:tgtEl>
                                      </p:cBhvr>
                                      <p:from x="100000" y="100000"/>
                                      <p:to x="80000" y="100000"/>
                                    </p:animScale>
                                    <p:anim by="(#ppt_h/3+#ppt_w*0.1)" calcmode="lin" valueType="num">
                                      <p:cBhvr>
                                        <p:cTn id="15" dur="200" decel="100000" autoRev="1" fill="hold">
                                          <p:stCondLst>
                                            <p:cond delay="600"/>
                                          </p:stCondLst>
                                        </p:cTn>
                                        <p:tgtEl>
                                          <p:spTgt spid="2"/>
                                        </p:tgtEl>
                                        <p:attrNameLst>
                                          <p:attrName>ppt_x</p:attrName>
                                        </p:attrNameLst>
                                      </p:cBhvr>
                                    </p:anim>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grpId="0" nodeType="clickEffect">
                                  <p:stCondLst>
                                    <p:cond delay="0"/>
                                  </p:stCondLst>
                                  <p:childTnLst>
                                    <p:set>
                                      <p:cBhvr>
                                        <p:cTn id="19" dur="1" fill="hold">
                                          <p:stCondLst>
                                            <p:cond delay="0"/>
                                          </p:stCondLst>
                                        </p:cTn>
                                        <p:tgtEl>
                                          <p:spTgt spid="71682"/>
                                        </p:tgtEl>
                                        <p:attrNameLst>
                                          <p:attrName>style.visibility</p:attrName>
                                        </p:attrNameLst>
                                      </p:cBhvr>
                                      <p:to>
                                        <p:strVal val="visible"/>
                                      </p:to>
                                    </p:set>
                                    <p:animEffect transition="in" filter="wipe(down)">
                                      <p:cBhvr>
                                        <p:cTn id="20" dur="580">
                                          <p:stCondLst>
                                            <p:cond delay="0"/>
                                          </p:stCondLst>
                                        </p:cTn>
                                        <p:tgtEl>
                                          <p:spTgt spid="71682"/>
                                        </p:tgtEl>
                                      </p:cBhvr>
                                    </p:animEffect>
                                    <p:anim calcmode="lin" valueType="num">
                                      <p:cBhvr>
                                        <p:cTn id="21" dur="1822" tmFilter="0,0; 0.14,0.36; 0.43,0.73; 0.71,0.91; 1.0,1.0">
                                          <p:stCondLst>
                                            <p:cond delay="0"/>
                                          </p:stCondLst>
                                        </p:cTn>
                                        <p:tgtEl>
                                          <p:spTgt spid="71682"/>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71682"/>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71682"/>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71682"/>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71682"/>
                                        </p:tgtEl>
                                        <p:attrNameLst>
                                          <p:attrName>ppt_y</p:attrName>
                                        </p:attrNameLst>
                                      </p:cBhvr>
                                      <p:tavLst>
                                        <p:tav tm="0" fmla="#ppt_y-sin(pi*$)/81">
                                          <p:val>
                                            <p:fltVal val="0"/>
                                          </p:val>
                                        </p:tav>
                                        <p:tav tm="100000">
                                          <p:val>
                                            <p:fltVal val="1"/>
                                          </p:val>
                                        </p:tav>
                                      </p:tavLst>
                                    </p:anim>
                                    <p:animScale>
                                      <p:cBhvr>
                                        <p:cTn id="26" dur="26">
                                          <p:stCondLst>
                                            <p:cond delay="650"/>
                                          </p:stCondLst>
                                        </p:cTn>
                                        <p:tgtEl>
                                          <p:spTgt spid="71682"/>
                                        </p:tgtEl>
                                      </p:cBhvr>
                                      <p:to x="100000" y="60000"/>
                                    </p:animScale>
                                    <p:animScale>
                                      <p:cBhvr>
                                        <p:cTn id="27" dur="166" decel="50000">
                                          <p:stCondLst>
                                            <p:cond delay="676"/>
                                          </p:stCondLst>
                                        </p:cTn>
                                        <p:tgtEl>
                                          <p:spTgt spid="71682"/>
                                        </p:tgtEl>
                                      </p:cBhvr>
                                      <p:to x="100000" y="100000"/>
                                    </p:animScale>
                                    <p:animScale>
                                      <p:cBhvr>
                                        <p:cTn id="28" dur="26">
                                          <p:stCondLst>
                                            <p:cond delay="1312"/>
                                          </p:stCondLst>
                                        </p:cTn>
                                        <p:tgtEl>
                                          <p:spTgt spid="71682"/>
                                        </p:tgtEl>
                                      </p:cBhvr>
                                      <p:to x="100000" y="80000"/>
                                    </p:animScale>
                                    <p:animScale>
                                      <p:cBhvr>
                                        <p:cTn id="29" dur="166" decel="50000">
                                          <p:stCondLst>
                                            <p:cond delay="1338"/>
                                          </p:stCondLst>
                                        </p:cTn>
                                        <p:tgtEl>
                                          <p:spTgt spid="71682"/>
                                        </p:tgtEl>
                                      </p:cBhvr>
                                      <p:to x="100000" y="100000"/>
                                    </p:animScale>
                                    <p:animScale>
                                      <p:cBhvr>
                                        <p:cTn id="30" dur="26">
                                          <p:stCondLst>
                                            <p:cond delay="1642"/>
                                          </p:stCondLst>
                                        </p:cTn>
                                        <p:tgtEl>
                                          <p:spTgt spid="71682"/>
                                        </p:tgtEl>
                                      </p:cBhvr>
                                      <p:to x="100000" y="90000"/>
                                    </p:animScale>
                                    <p:animScale>
                                      <p:cBhvr>
                                        <p:cTn id="31" dur="166" decel="50000">
                                          <p:stCondLst>
                                            <p:cond delay="1668"/>
                                          </p:stCondLst>
                                        </p:cTn>
                                        <p:tgtEl>
                                          <p:spTgt spid="71682"/>
                                        </p:tgtEl>
                                      </p:cBhvr>
                                      <p:to x="100000" y="100000"/>
                                    </p:animScale>
                                    <p:animScale>
                                      <p:cBhvr>
                                        <p:cTn id="32" dur="26">
                                          <p:stCondLst>
                                            <p:cond delay="1808"/>
                                          </p:stCondLst>
                                        </p:cTn>
                                        <p:tgtEl>
                                          <p:spTgt spid="71682"/>
                                        </p:tgtEl>
                                      </p:cBhvr>
                                      <p:to x="100000" y="95000"/>
                                    </p:animScale>
                                    <p:animScale>
                                      <p:cBhvr>
                                        <p:cTn id="33" dur="166" decel="50000">
                                          <p:stCondLst>
                                            <p:cond delay="1834"/>
                                          </p:stCondLst>
                                        </p:cTn>
                                        <p:tgtEl>
                                          <p:spTgt spid="71682"/>
                                        </p:tgtEl>
                                      </p:cBhvr>
                                      <p:to x="100000" y="100000"/>
                                    </p:animScale>
                                  </p:childTnLst>
                                </p:cTn>
                              </p:par>
                            </p:childTnLst>
                          </p:cTn>
                        </p:par>
                      </p:childTnLst>
                    </p:cTn>
                  </p:par>
                  <p:par>
                    <p:cTn id="34" fill="hold">
                      <p:stCondLst>
                        <p:cond delay="indefinite"/>
                      </p:stCondLst>
                      <p:childTnLst>
                        <p:par>
                          <p:cTn id="35" fill="hold">
                            <p:stCondLst>
                              <p:cond delay="0"/>
                            </p:stCondLst>
                            <p:childTnLst>
                              <p:par>
                                <p:cTn id="36" presetID="35" presetClass="entr" presetSubtype="0" fill="hold" grpId="0" nodeType="clickEffect">
                                  <p:stCondLst>
                                    <p:cond delay="0"/>
                                  </p:stCondLst>
                                  <p:childTnLst>
                                    <p:set>
                                      <p:cBhvr>
                                        <p:cTn id="37" dur="1" fill="hold">
                                          <p:stCondLst>
                                            <p:cond delay="0"/>
                                          </p:stCondLst>
                                        </p:cTn>
                                        <p:tgtEl>
                                          <p:spTgt spid="71702"/>
                                        </p:tgtEl>
                                        <p:attrNameLst>
                                          <p:attrName>style.visibility</p:attrName>
                                        </p:attrNameLst>
                                      </p:cBhvr>
                                      <p:to>
                                        <p:strVal val="visible"/>
                                      </p:to>
                                    </p:set>
                                    <p:animEffect transition="in" filter="fade">
                                      <p:cBhvr>
                                        <p:cTn id="38" dur="2000"/>
                                        <p:tgtEl>
                                          <p:spTgt spid="71702"/>
                                        </p:tgtEl>
                                      </p:cBhvr>
                                    </p:animEffect>
                                    <p:anim calcmode="lin" valueType="num">
                                      <p:cBhvr>
                                        <p:cTn id="39" dur="2000" fill="hold"/>
                                        <p:tgtEl>
                                          <p:spTgt spid="71702"/>
                                        </p:tgtEl>
                                        <p:attrNameLst>
                                          <p:attrName>style.rotation</p:attrName>
                                        </p:attrNameLst>
                                      </p:cBhvr>
                                      <p:tavLst>
                                        <p:tav tm="0">
                                          <p:val>
                                            <p:fltVal val="720"/>
                                          </p:val>
                                        </p:tav>
                                        <p:tav tm="100000">
                                          <p:val>
                                            <p:fltVal val="0"/>
                                          </p:val>
                                        </p:tav>
                                      </p:tavLst>
                                    </p:anim>
                                    <p:anim calcmode="lin" valueType="num">
                                      <p:cBhvr>
                                        <p:cTn id="40" dur="2000" fill="hold"/>
                                        <p:tgtEl>
                                          <p:spTgt spid="71702"/>
                                        </p:tgtEl>
                                        <p:attrNameLst>
                                          <p:attrName>ppt_h</p:attrName>
                                        </p:attrNameLst>
                                      </p:cBhvr>
                                      <p:tavLst>
                                        <p:tav tm="0">
                                          <p:val>
                                            <p:fltVal val="0"/>
                                          </p:val>
                                        </p:tav>
                                        <p:tav tm="100000">
                                          <p:val>
                                            <p:strVal val="#ppt_h"/>
                                          </p:val>
                                        </p:tav>
                                      </p:tavLst>
                                    </p:anim>
                                    <p:anim calcmode="lin" valueType="num">
                                      <p:cBhvr>
                                        <p:cTn id="41" dur="2000" fill="hold"/>
                                        <p:tgtEl>
                                          <p:spTgt spid="71702"/>
                                        </p:tgtEl>
                                        <p:attrNameLst>
                                          <p:attrName>ppt_w</p:attrName>
                                        </p:attrNameLst>
                                      </p:cBhvr>
                                      <p:tavLst>
                                        <p:tav tm="0">
                                          <p:val>
                                            <p:fltVal val="0"/>
                                          </p:val>
                                        </p:tav>
                                        <p:tav tm="100000">
                                          <p:val>
                                            <p:strVal val="#ppt_w"/>
                                          </p:val>
                                        </p:tav>
                                      </p:tavLst>
                                    </p:anim>
                                  </p:childTnLst>
                                </p:cTn>
                              </p:par>
                            </p:childTnLst>
                          </p:cTn>
                        </p:par>
                      </p:childTnLst>
                    </p:cTn>
                  </p:par>
                  <p:par>
                    <p:cTn id="42" fill="hold">
                      <p:stCondLst>
                        <p:cond delay="indefinite"/>
                      </p:stCondLst>
                      <p:childTnLst>
                        <p:par>
                          <p:cTn id="43" fill="hold">
                            <p:stCondLst>
                              <p:cond delay="0"/>
                            </p:stCondLst>
                            <p:childTnLst>
                              <p:par>
                                <p:cTn id="44" presetID="43" presetClass="entr" presetSubtype="0" fill="hold" grpId="0" nodeType="clickEffect">
                                  <p:stCondLst>
                                    <p:cond delay="0"/>
                                  </p:stCondLst>
                                  <p:childTnLst>
                                    <p:set>
                                      <p:cBhvr>
                                        <p:cTn id="45" dur="1" fill="hold">
                                          <p:stCondLst>
                                            <p:cond delay="0"/>
                                          </p:stCondLst>
                                        </p:cTn>
                                        <p:tgtEl>
                                          <p:spTgt spid="71703"/>
                                        </p:tgtEl>
                                        <p:attrNameLst>
                                          <p:attrName>style.visibility</p:attrName>
                                        </p:attrNameLst>
                                      </p:cBhvr>
                                      <p:to>
                                        <p:strVal val="visible"/>
                                      </p:to>
                                    </p:set>
                                    <p:animEffect transition="in" filter="fade">
                                      <p:cBhvr>
                                        <p:cTn id="46" dur="100"/>
                                        <p:tgtEl>
                                          <p:spTgt spid="71703"/>
                                        </p:tgtEl>
                                      </p:cBhvr>
                                    </p:animEffect>
                                    <p:anim calcmode="lin" valueType="num">
                                      <p:cBhvr>
                                        <p:cTn id="47" dur="400" fill="hold"/>
                                        <p:tgtEl>
                                          <p:spTgt spid="71703"/>
                                        </p:tgtEl>
                                        <p:attrNameLst>
                                          <p:attrName>ppt_x</p:attrName>
                                        </p:attrNameLst>
                                      </p:cBhvr>
                                      <p:tavLst>
                                        <p:tav tm="0">
                                          <p:val>
                                            <p:strVal val="#ppt_x"/>
                                          </p:val>
                                        </p:tav>
                                        <p:tav tm="100000">
                                          <p:val>
                                            <p:strVal val="#ppt_x"/>
                                          </p:val>
                                        </p:tav>
                                      </p:tavLst>
                                    </p:anim>
                                    <p:anim calcmode="lin" valueType="num">
                                      <p:cBhvr>
                                        <p:cTn id="48" dur="400" fill="hold"/>
                                        <p:tgtEl>
                                          <p:spTgt spid="71703"/>
                                        </p:tgtEl>
                                        <p:attrNameLst>
                                          <p:attrName>ppt_y</p:attrName>
                                        </p:attrNameLst>
                                      </p:cBhvr>
                                      <p:tavLst>
                                        <p:tav tm="0">
                                          <p:val>
                                            <p:strVal val="#ppt_y+0.31"/>
                                          </p:val>
                                        </p:tav>
                                        <p:tav tm="100000">
                                          <p:val>
                                            <p:strVal val="#ppt_y+0.31"/>
                                          </p:val>
                                        </p:tav>
                                      </p:tavLst>
                                    </p:anim>
                                    <p:anim calcmode="lin" valueType="num">
                                      <p:cBhvr>
                                        <p:cTn id="49" dur="600" decel="50000" fill="hold">
                                          <p:stCondLst>
                                            <p:cond delay="400"/>
                                          </p:stCondLst>
                                        </p:cTn>
                                        <p:tgtEl>
                                          <p:spTgt spid="7170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0" dur="600" decel="50000" fill="hold">
                                          <p:stCondLst>
                                            <p:cond delay="400"/>
                                          </p:stCondLst>
                                        </p:cTn>
                                        <p:tgtEl>
                                          <p:spTgt spid="7170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p:bldP spid="71682" grpId="0" animBg="1"/>
      <p:bldP spid="71702" grpId="0" animBg="1"/>
      <p:bldP spid="7170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p:nvPr/>
        </p:nvSpPr>
        <p:spPr>
          <a:xfrm>
            <a:off x="2005013" y="902176"/>
            <a:ext cx="7705725" cy="2306955"/>
          </a:xfrm>
          <a:prstGeom prst="rect">
            <a:avLst/>
          </a:prstGeom>
          <a:noFill/>
          <a:ln w="9525">
            <a:noFill/>
          </a:ln>
        </p:spPr>
        <p:txBody>
          <a:bodyPr anchor="ctr" anchorCtr="0">
            <a:spAutoFit/>
          </a:bodyPr>
          <a:lstStyle/>
          <a:p>
            <a:pPr defTabSz="914400">
              <a:lnSpc>
                <a:spcPct val="150000"/>
              </a:lnSpc>
              <a:tabLst>
                <a:tab pos="180975" algn="l"/>
                <a:tab pos="2700655" algn="l"/>
              </a:tabLst>
            </a:pPr>
            <a:r>
              <a:rPr lang="en-US" altLang="zh-CN" sz="2400">
                <a:latin typeface="微软雅黑" panose="020B0503020204020204" charset="-122"/>
                <a:ea typeface="微软雅黑" panose="020B0503020204020204" charset="-122"/>
                <a:cs typeface="微软雅黑" panose="020B0503020204020204" charset="-122"/>
              </a:rPr>
              <a:t>3</a:t>
            </a:r>
            <a:r>
              <a:rPr lang="zh-CN" altLang="en-US" sz="2400">
                <a:latin typeface="微软雅黑" panose="020B0503020204020204" charset="-122"/>
                <a:ea typeface="微软雅黑" panose="020B0503020204020204" charset="-122"/>
                <a:cs typeface="微软雅黑" panose="020B0503020204020204" charset="-122"/>
              </a:rPr>
              <a:t>．如图是一张直角三角形的纸片，两直角边</a:t>
            </a:r>
            <a:r>
              <a:rPr lang="en-US" altLang="zh-CN" sz="2400">
                <a:latin typeface="微软雅黑" panose="020B0503020204020204" charset="-122"/>
                <a:ea typeface="微软雅黑" panose="020B0503020204020204" charset="-122"/>
                <a:cs typeface="微软雅黑" panose="020B0503020204020204" charset="-122"/>
              </a:rPr>
              <a:t>AC</a:t>
            </a:r>
            <a:r>
              <a:rPr lang="zh-CN" altLang="en-US" sz="2400">
                <a:latin typeface="微软雅黑" panose="020B0503020204020204" charset="-122"/>
                <a:ea typeface="微软雅黑" panose="020B0503020204020204" charset="-122"/>
                <a:cs typeface="微软雅黑" panose="020B0503020204020204" charset="-122"/>
              </a:rPr>
              <a:t>＝</a:t>
            </a:r>
            <a:r>
              <a:rPr lang="en-US" altLang="zh-CN" sz="2400">
                <a:latin typeface="微软雅黑" panose="020B0503020204020204" charset="-122"/>
                <a:ea typeface="微软雅黑" panose="020B0503020204020204" charset="-122"/>
                <a:cs typeface="微软雅黑" panose="020B0503020204020204" charset="-122"/>
              </a:rPr>
              <a:t>6 cm</a:t>
            </a:r>
            <a:r>
              <a:rPr lang="zh-CN" altLang="en-US" sz="2400">
                <a:latin typeface="微软雅黑" panose="020B0503020204020204" charset="-122"/>
                <a:ea typeface="微软雅黑" panose="020B0503020204020204" charset="-122"/>
                <a:cs typeface="微软雅黑" panose="020B0503020204020204" charset="-122"/>
              </a:rPr>
              <a:t>，</a:t>
            </a:r>
            <a:r>
              <a:rPr lang="en-US" altLang="zh-CN" sz="2400">
                <a:latin typeface="微软雅黑" panose="020B0503020204020204" charset="-122"/>
                <a:ea typeface="微软雅黑" panose="020B0503020204020204" charset="-122"/>
                <a:cs typeface="微软雅黑" panose="020B0503020204020204" charset="-122"/>
              </a:rPr>
              <a:t>BC</a:t>
            </a:r>
            <a:r>
              <a:rPr lang="zh-CN" altLang="en-US" sz="2400">
                <a:latin typeface="微软雅黑" panose="020B0503020204020204" charset="-122"/>
                <a:ea typeface="微软雅黑" panose="020B0503020204020204" charset="-122"/>
                <a:cs typeface="微软雅黑" panose="020B0503020204020204" charset="-122"/>
              </a:rPr>
              <a:t>＝</a:t>
            </a:r>
            <a:r>
              <a:rPr lang="en-US" altLang="zh-CN" sz="2400">
                <a:latin typeface="微软雅黑" panose="020B0503020204020204" charset="-122"/>
                <a:ea typeface="微软雅黑" panose="020B0503020204020204" charset="-122"/>
                <a:cs typeface="微软雅黑" panose="020B0503020204020204" charset="-122"/>
              </a:rPr>
              <a:t>8 cm</a:t>
            </a:r>
            <a:r>
              <a:rPr lang="zh-CN" altLang="en-US" sz="2400">
                <a:latin typeface="微软雅黑" panose="020B0503020204020204" charset="-122"/>
                <a:ea typeface="微软雅黑" panose="020B0503020204020204" charset="-122"/>
                <a:cs typeface="微软雅黑" panose="020B0503020204020204" charset="-122"/>
              </a:rPr>
              <a:t>，将△</a:t>
            </a:r>
            <a:r>
              <a:rPr lang="en-US" altLang="zh-CN" sz="2400">
                <a:latin typeface="微软雅黑" panose="020B0503020204020204" charset="-122"/>
                <a:ea typeface="微软雅黑" panose="020B0503020204020204" charset="-122"/>
                <a:cs typeface="微软雅黑" panose="020B0503020204020204" charset="-122"/>
              </a:rPr>
              <a:t>ABC</a:t>
            </a:r>
            <a:r>
              <a:rPr lang="zh-CN" altLang="en-US" sz="2400">
                <a:latin typeface="微软雅黑" panose="020B0503020204020204" charset="-122"/>
                <a:ea typeface="微软雅黑" panose="020B0503020204020204" charset="-122"/>
                <a:cs typeface="微软雅黑" panose="020B0503020204020204" charset="-122"/>
              </a:rPr>
              <a:t>折叠，使点</a:t>
            </a:r>
            <a:r>
              <a:rPr lang="en-US" altLang="zh-CN" sz="2400">
                <a:latin typeface="微软雅黑" panose="020B0503020204020204" charset="-122"/>
                <a:ea typeface="微软雅黑" panose="020B0503020204020204" charset="-122"/>
                <a:cs typeface="微软雅黑" panose="020B0503020204020204" charset="-122"/>
              </a:rPr>
              <a:t>B</a:t>
            </a:r>
            <a:r>
              <a:rPr lang="zh-CN" altLang="en-US" sz="2400">
                <a:latin typeface="微软雅黑" panose="020B0503020204020204" charset="-122"/>
                <a:ea typeface="微软雅黑" panose="020B0503020204020204" charset="-122"/>
                <a:cs typeface="微软雅黑" panose="020B0503020204020204" charset="-122"/>
              </a:rPr>
              <a:t>与点</a:t>
            </a:r>
            <a:r>
              <a:rPr lang="en-US" altLang="zh-CN" sz="2400">
                <a:latin typeface="微软雅黑" panose="020B0503020204020204" charset="-122"/>
                <a:ea typeface="微软雅黑" panose="020B0503020204020204" charset="-122"/>
                <a:cs typeface="微软雅黑" panose="020B0503020204020204" charset="-122"/>
              </a:rPr>
              <a:t>A</a:t>
            </a:r>
            <a:r>
              <a:rPr lang="zh-CN" altLang="en-US" sz="2400">
                <a:latin typeface="微软雅黑" panose="020B0503020204020204" charset="-122"/>
                <a:ea typeface="微软雅黑" panose="020B0503020204020204" charset="-122"/>
                <a:cs typeface="微软雅黑" panose="020B0503020204020204" charset="-122"/>
              </a:rPr>
              <a:t>重合，折痕为</a:t>
            </a:r>
            <a:r>
              <a:rPr lang="en-US" altLang="zh-CN" sz="2400">
                <a:latin typeface="微软雅黑" panose="020B0503020204020204" charset="-122"/>
                <a:ea typeface="微软雅黑" panose="020B0503020204020204" charset="-122"/>
                <a:cs typeface="微软雅黑" panose="020B0503020204020204" charset="-122"/>
              </a:rPr>
              <a:t>DE</a:t>
            </a:r>
            <a:r>
              <a:rPr lang="zh-CN" altLang="en-US" sz="2400">
                <a:latin typeface="微软雅黑" panose="020B0503020204020204" charset="-122"/>
                <a:ea typeface="微软雅黑" panose="020B0503020204020204" charset="-122"/>
                <a:cs typeface="微软雅黑" panose="020B0503020204020204" charset="-122"/>
              </a:rPr>
              <a:t>，则</a:t>
            </a:r>
            <a:r>
              <a:rPr lang="en-US" altLang="zh-CN" sz="2400">
                <a:latin typeface="微软雅黑" panose="020B0503020204020204" charset="-122"/>
                <a:ea typeface="微软雅黑" panose="020B0503020204020204" charset="-122"/>
                <a:cs typeface="微软雅黑" panose="020B0503020204020204" charset="-122"/>
              </a:rPr>
              <a:t>BE</a:t>
            </a:r>
            <a:r>
              <a:rPr lang="zh-CN" altLang="en-US" sz="2400">
                <a:latin typeface="微软雅黑" panose="020B0503020204020204" charset="-122"/>
                <a:ea typeface="微软雅黑" panose="020B0503020204020204" charset="-122"/>
                <a:cs typeface="微软雅黑" panose="020B0503020204020204" charset="-122"/>
              </a:rPr>
              <a:t>的长为（       ）</a:t>
            </a:r>
          </a:p>
          <a:p>
            <a:pPr defTabSz="914400">
              <a:lnSpc>
                <a:spcPct val="150000"/>
              </a:lnSpc>
              <a:tabLst>
                <a:tab pos="180975" algn="l"/>
                <a:tab pos="2700655" algn="l"/>
              </a:tabLst>
            </a:pPr>
            <a:r>
              <a:rPr lang="en-US" altLang="zh-CN" sz="2400">
                <a:latin typeface="微软雅黑" panose="020B0503020204020204" charset="-122"/>
                <a:ea typeface="微软雅黑" panose="020B0503020204020204" charset="-122"/>
                <a:cs typeface="微软雅黑" panose="020B0503020204020204" charset="-122"/>
              </a:rPr>
              <a:t> A.4 cm      B.5 cm      C.6 cm     D.10 cm</a:t>
            </a:r>
          </a:p>
        </p:txBody>
      </p:sp>
      <p:grpSp>
        <p:nvGrpSpPr>
          <p:cNvPr id="22530" name="Group 21"/>
          <p:cNvGrpSpPr/>
          <p:nvPr/>
        </p:nvGrpSpPr>
        <p:grpSpPr>
          <a:xfrm>
            <a:off x="4213225" y="3622675"/>
            <a:ext cx="3600450" cy="1944688"/>
            <a:chOff x="2469" y="2029"/>
            <a:chExt cx="1718" cy="945"/>
          </a:xfrm>
        </p:grpSpPr>
        <p:graphicFrame>
          <p:nvGraphicFramePr>
            <p:cNvPr id="22531" name="Object 4"/>
            <p:cNvGraphicFramePr>
              <a:graphicFrameLocks noChangeAspect="1"/>
            </p:cNvGraphicFramePr>
            <p:nvPr/>
          </p:nvGraphicFramePr>
          <p:xfrm>
            <a:off x="2469" y="2681"/>
            <a:ext cx="177" cy="173"/>
          </p:xfrm>
          <a:graphic>
            <a:graphicData uri="http://schemas.openxmlformats.org/presentationml/2006/ole">
              <mc:AlternateContent xmlns:mc="http://schemas.openxmlformats.org/markup-compatibility/2006">
                <mc:Choice xmlns:v="urn:schemas-microsoft-com:vml" Requires="v">
                  <p:oleObj spid="_x0000_s7191" r:id="rId3" imgW="128270" imgH="141605" progId="Equation.DSMT4">
                    <p:embed/>
                  </p:oleObj>
                </mc:Choice>
                <mc:Fallback>
                  <p:oleObj r:id="rId3" imgW="128270" imgH="141605" progId="Equation.DSMT4">
                    <p:embed/>
                    <p:pic>
                      <p:nvPicPr>
                        <p:cNvPr id="0" name="OLE substitute image"/>
                        <p:cNvPicPr/>
                        <p:nvPr/>
                      </p:nvPicPr>
                      <p:blipFill>
                        <a:blip r:embed="rId4"/>
                        <a:stretch>
                          <a:fillRect/>
                        </a:stretch>
                      </p:blipFill>
                      <p:spPr>
                        <a:xfrm>
                          <a:off x="2469" y="2681"/>
                          <a:ext cx="177" cy="173"/>
                        </a:xfrm>
                        <a:prstGeom prst="rect">
                          <a:avLst/>
                        </a:prstGeom>
                        <a:noFill/>
                        <a:ln w="38100">
                          <a:noFill/>
                          <a:miter/>
                        </a:ln>
                      </p:spPr>
                    </p:pic>
                  </p:oleObj>
                </mc:Fallback>
              </mc:AlternateContent>
            </a:graphicData>
          </a:graphic>
        </p:graphicFrame>
        <p:sp>
          <p:nvSpPr>
            <p:cNvPr id="22532" name="Line 6"/>
            <p:cNvSpPr/>
            <p:nvPr/>
          </p:nvSpPr>
          <p:spPr>
            <a:xfrm flipV="1">
              <a:off x="2661" y="2797"/>
              <a:ext cx="695" cy="0"/>
            </a:xfrm>
            <a:prstGeom prst="line">
              <a:avLst/>
            </a:prstGeom>
            <a:ln w="9525" cap="flat" cmpd="sng">
              <a:solidFill>
                <a:srgbClr val="000000"/>
              </a:solidFill>
              <a:prstDash val="solid"/>
              <a:round/>
              <a:headEnd type="none" w="med" len="med"/>
              <a:tailEnd type="none" w="med" len="med"/>
            </a:ln>
          </p:spPr>
          <p:txBody>
            <a:bodyPr anchor="t" anchorCtr="0"/>
            <a:lstStyle/>
            <a:p>
              <a:endParaRPr lang="zh-CN" altLang="en-US">
                <a:latin typeface="Arial" panose="020B0604020202020204" pitchFamily="34" charset="0"/>
                <a:ea typeface="宋体" panose="02010600030101010101" pitchFamily="2" charset="-122"/>
              </a:endParaRPr>
            </a:p>
          </p:txBody>
        </p:sp>
        <p:sp>
          <p:nvSpPr>
            <p:cNvPr id="22533" name="Line 7"/>
            <p:cNvSpPr/>
            <p:nvPr/>
          </p:nvSpPr>
          <p:spPr>
            <a:xfrm rot="7440000">
              <a:off x="2517" y="2475"/>
              <a:ext cx="742" cy="42"/>
            </a:xfrm>
            <a:prstGeom prst="line">
              <a:avLst/>
            </a:prstGeom>
            <a:ln w="9525" cap="flat" cmpd="sng">
              <a:solidFill>
                <a:srgbClr val="000000"/>
              </a:solidFill>
              <a:prstDash val="solid"/>
              <a:round/>
              <a:headEnd type="none" w="med" len="med"/>
              <a:tailEnd type="none" w="med" len="med"/>
            </a:ln>
          </p:spPr>
          <p:txBody>
            <a:bodyPr anchor="t" anchorCtr="0"/>
            <a:lstStyle/>
            <a:p>
              <a:endParaRPr lang="zh-CN" altLang="en-US">
                <a:latin typeface="Arial" panose="020B0604020202020204" pitchFamily="34" charset="0"/>
                <a:ea typeface="宋体" panose="02010600030101010101" pitchFamily="2" charset="-122"/>
              </a:endParaRPr>
            </a:p>
          </p:txBody>
        </p:sp>
        <p:sp>
          <p:nvSpPr>
            <p:cNvPr id="22534" name="Line 8"/>
            <p:cNvSpPr/>
            <p:nvPr/>
          </p:nvSpPr>
          <p:spPr>
            <a:xfrm>
              <a:off x="3366" y="2365"/>
              <a:ext cx="599" cy="425"/>
            </a:xfrm>
            <a:prstGeom prst="line">
              <a:avLst/>
            </a:prstGeom>
            <a:ln w="9525" cap="flat" cmpd="sng">
              <a:solidFill>
                <a:srgbClr val="000000"/>
              </a:solidFill>
              <a:prstDash val="dash"/>
              <a:round/>
              <a:headEnd type="none" w="med" len="med"/>
              <a:tailEnd type="none" w="med" len="med"/>
            </a:ln>
          </p:spPr>
          <p:txBody>
            <a:bodyPr anchor="t" anchorCtr="0"/>
            <a:lstStyle/>
            <a:p>
              <a:endParaRPr lang="zh-CN" altLang="en-US">
                <a:latin typeface="Arial" panose="020B0604020202020204" pitchFamily="34" charset="0"/>
                <a:ea typeface="宋体" panose="02010600030101010101" pitchFamily="2" charset="-122"/>
              </a:endParaRPr>
            </a:p>
          </p:txBody>
        </p:sp>
        <p:sp>
          <p:nvSpPr>
            <p:cNvPr id="22535" name="Rectangle 9"/>
            <p:cNvSpPr/>
            <p:nvPr/>
          </p:nvSpPr>
          <p:spPr>
            <a:xfrm rot="2137656">
              <a:off x="3103" y="2203"/>
              <a:ext cx="47" cy="42"/>
            </a:xfrm>
            <a:prstGeom prst="rect">
              <a:avLst/>
            </a:prstGeom>
            <a:solidFill>
              <a:srgbClr val="FFFFFF">
                <a:alpha val="0"/>
              </a:srgbClr>
            </a:solidFill>
            <a:ln w="9525" cap="flat" cmpd="sng">
              <a:solidFill>
                <a:srgbClr val="000000"/>
              </a:solidFill>
              <a:prstDash val="solid"/>
              <a:miter/>
              <a:headEnd type="none" w="med" len="med"/>
              <a:tailEnd type="none" w="med" len="med"/>
            </a:ln>
          </p:spPr>
          <p:txBody>
            <a:bodyPr anchor="t" anchorCtr="0"/>
            <a:lstStyle/>
            <a:p>
              <a:endParaRPr lang="zh-CN" altLang="en-US">
                <a:latin typeface="Tahoma" panose="020B0604030504040204" pitchFamily="34" charset="0"/>
                <a:ea typeface="华文仿宋" panose="02010600040101010101" pitchFamily="2" charset="-122"/>
              </a:endParaRPr>
            </a:p>
          </p:txBody>
        </p:sp>
        <p:sp>
          <p:nvSpPr>
            <p:cNvPr id="22536" name="Line 10"/>
            <p:cNvSpPr/>
            <p:nvPr/>
          </p:nvSpPr>
          <p:spPr>
            <a:xfrm rot="8700000">
              <a:off x="2595" y="2557"/>
              <a:ext cx="816" cy="34"/>
            </a:xfrm>
            <a:prstGeom prst="line">
              <a:avLst/>
            </a:prstGeom>
            <a:ln w="9525" cap="flat" cmpd="sng">
              <a:solidFill>
                <a:srgbClr val="000000"/>
              </a:solidFill>
              <a:prstDash val="solid"/>
              <a:round/>
              <a:headEnd type="none" w="med" len="med"/>
              <a:tailEnd type="none" w="med" len="med"/>
            </a:ln>
          </p:spPr>
          <p:txBody>
            <a:bodyPr anchor="t" anchorCtr="0"/>
            <a:lstStyle/>
            <a:p>
              <a:endParaRPr lang="zh-CN" altLang="en-US">
                <a:latin typeface="Arial" panose="020B0604020202020204" pitchFamily="34" charset="0"/>
                <a:ea typeface="宋体" panose="02010600030101010101" pitchFamily="2" charset="-122"/>
              </a:endParaRPr>
            </a:p>
          </p:txBody>
        </p:sp>
        <p:sp>
          <p:nvSpPr>
            <p:cNvPr id="22537" name="Line 11"/>
            <p:cNvSpPr/>
            <p:nvPr/>
          </p:nvSpPr>
          <p:spPr>
            <a:xfrm flipH="1">
              <a:off x="3352" y="2357"/>
              <a:ext cx="0" cy="444"/>
            </a:xfrm>
            <a:prstGeom prst="line">
              <a:avLst/>
            </a:prstGeom>
            <a:ln w="9525" cap="flat" cmpd="sng">
              <a:solidFill>
                <a:srgbClr val="000000"/>
              </a:solidFill>
              <a:prstDash val="solid"/>
              <a:round/>
              <a:headEnd type="none" w="med" len="med"/>
              <a:tailEnd type="none" w="med" len="med"/>
            </a:ln>
          </p:spPr>
          <p:txBody>
            <a:bodyPr anchor="t" anchorCtr="0"/>
            <a:lstStyle/>
            <a:p>
              <a:endParaRPr lang="zh-CN" altLang="en-US">
                <a:latin typeface="Arial" panose="020B0604020202020204" pitchFamily="34" charset="0"/>
                <a:ea typeface="宋体" panose="02010600030101010101" pitchFamily="2" charset="-122"/>
              </a:endParaRPr>
            </a:p>
          </p:txBody>
        </p:sp>
        <p:sp>
          <p:nvSpPr>
            <p:cNvPr id="22538" name="Rectangle 12"/>
            <p:cNvSpPr/>
            <p:nvPr/>
          </p:nvSpPr>
          <p:spPr>
            <a:xfrm>
              <a:off x="3352" y="2740"/>
              <a:ext cx="51" cy="58"/>
            </a:xfrm>
            <a:prstGeom prst="rect">
              <a:avLst/>
            </a:prstGeom>
            <a:solidFill>
              <a:srgbClr val="FFFFFF">
                <a:alpha val="0"/>
              </a:srgbClr>
            </a:solidFill>
            <a:ln w="9525" cap="flat" cmpd="sng">
              <a:solidFill>
                <a:srgbClr val="000000"/>
              </a:solidFill>
              <a:prstDash val="solid"/>
              <a:miter/>
              <a:headEnd type="none" w="med" len="med"/>
              <a:tailEnd type="none" w="med" len="med"/>
            </a:ln>
          </p:spPr>
          <p:txBody>
            <a:bodyPr anchor="t" anchorCtr="0"/>
            <a:lstStyle/>
            <a:p>
              <a:endParaRPr lang="zh-CN" altLang="en-US">
                <a:latin typeface="Tahoma" panose="020B0604030504040204" pitchFamily="34" charset="0"/>
                <a:ea typeface="华文仿宋" panose="02010600040101010101" pitchFamily="2" charset="-122"/>
              </a:endParaRPr>
            </a:p>
          </p:txBody>
        </p:sp>
        <p:sp>
          <p:nvSpPr>
            <p:cNvPr id="22539" name="Line 13"/>
            <p:cNvSpPr/>
            <p:nvPr/>
          </p:nvSpPr>
          <p:spPr>
            <a:xfrm>
              <a:off x="3371" y="2797"/>
              <a:ext cx="602" cy="0"/>
            </a:xfrm>
            <a:prstGeom prst="line">
              <a:avLst/>
            </a:prstGeom>
            <a:ln w="9525" cap="flat" cmpd="sng">
              <a:solidFill>
                <a:srgbClr val="000000"/>
              </a:solidFill>
              <a:prstDash val="dash"/>
              <a:round/>
              <a:headEnd type="none" w="med" len="med"/>
              <a:tailEnd type="none" w="med" len="med"/>
            </a:ln>
          </p:spPr>
          <p:txBody>
            <a:bodyPr anchor="t" anchorCtr="0"/>
            <a:lstStyle/>
            <a:p>
              <a:endParaRPr lang="zh-CN" altLang="en-US">
                <a:latin typeface="Arial" panose="020B0604020202020204" pitchFamily="34" charset="0"/>
                <a:ea typeface="宋体" panose="02010600030101010101" pitchFamily="2" charset="-122"/>
              </a:endParaRPr>
            </a:p>
          </p:txBody>
        </p:sp>
        <p:sp>
          <p:nvSpPr>
            <p:cNvPr id="22540" name="Line 14"/>
            <p:cNvSpPr/>
            <p:nvPr/>
          </p:nvSpPr>
          <p:spPr>
            <a:xfrm>
              <a:off x="3125" y="2196"/>
              <a:ext cx="258" cy="176"/>
            </a:xfrm>
            <a:prstGeom prst="line">
              <a:avLst/>
            </a:prstGeom>
            <a:ln w="9525" cap="flat" cmpd="sng">
              <a:solidFill>
                <a:srgbClr val="000000"/>
              </a:solidFill>
              <a:prstDash val="solid"/>
              <a:round/>
              <a:headEnd type="none" w="med" len="med"/>
              <a:tailEnd type="none" w="med" len="med"/>
            </a:ln>
          </p:spPr>
          <p:txBody>
            <a:bodyPr anchor="t" anchorCtr="0"/>
            <a:lstStyle/>
            <a:p>
              <a:endParaRPr lang="zh-CN" altLang="en-US">
                <a:latin typeface="Arial" panose="020B0604020202020204" pitchFamily="34" charset="0"/>
                <a:ea typeface="宋体" panose="02010600030101010101" pitchFamily="2" charset="-122"/>
              </a:endParaRPr>
            </a:p>
          </p:txBody>
        </p:sp>
        <p:graphicFrame>
          <p:nvGraphicFramePr>
            <p:cNvPr id="22541" name="Object 15"/>
            <p:cNvGraphicFramePr>
              <a:graphicFrameLocks noChangeAspect="1"/>
            </p:cNvGraphicFramePr>
            <p:nvPr/>
          </p:nvGraphicFramePr>
          <p:xfrm>
            <a:off x="4010" y="2673"/>
            <a:ext cx="177" cy="173"/>
          </p:xfrm>
          <a:graphic>
            <a:graphicData uri="http://schemas.openxmlformats.org/presentationml/2006/ole">
              <mc:AlternateContent xmlns:mc="http://schemas.openxmlformats.org/markup-compatibility/2006">
                <mc:Choice xmlns:v="urn:schemas-microsoft-com:vml" Requires="v">
                  <p:oleObj spid="_x0000_s7192" r:id="rId5" imgW="128270" imgH="141605" progId="Equation.DSMT4">
                    <p:embed/>
                  </p:oleObj>
                </mc:Choice>
                <mc:Fallback>
                  <p:oleObj r:id="rId5" imgW="128270" imgH="141605" progId="Equation.DSMT4">
                    <p:embed/>
                    <p:pic>
                      <p:nvPicPr>
                        <p:cNvPr id="0" name="OLE substitute image"/>
                        <p:cNvPicPr/>
                        <p:nvPr/>
                      </p:nvPicPr>
                      <p:blipFill>
                        <a:blip r:embed="rId6"/>
                        <a:stretch>
                          <a:fillRect/>
                        </a:stretch>
                      </p:blipFill>
                      <p:spPr>
                        <a:xfrm>
                          <a:off x="4010" y="2673"/>
                          <a:ext cx="177" cy="173"/>
                        </a:xfrm>
                        <a:prstGeom prst="rect">
                          <a:avLst/>
                        </a:prstGeom>
                        <a:noFill/>
                        <a:ln w="38100">
                          <a:noFill/>
                          <a:miter/>
                        </a:ln>
                      </p:spPr>
                    </p:pic>
                  </p:oleObj>
                </mc:Fallback>
              </mc:AlternateContent>
            </a:graphicData>
          </a:graphic>
        </p:graphicFrame>
        <p:graphicFrame>
          <p:nvGraphicFramePr>
            <p:cNvPr id="22542" name="Object 16"/>
            <p:cNvGraphicFramePr>
              <a:graphicFrameLocks noChangeAspect="1"/>
            </p:cNvGraphicFramePr>
            <p:nvPr/>
          </p:nvGraphicFramePr>
          <p:xfrm>
            <a:off x="2984" y="2029"/>
            <a:ext cx="178" cy="190"/>
          </p:xfrm>
          <a:graphic>
            <a:graphicData uri="http://schemas.openxmlformats.org/presentationml/2006/ole">
              <mc:AlternateContent xmlns:mc="http://schemas.openxmlformats.org/markup-compatibility/2006">
                <mc:Choice xmlns:v="urn:schemas-microsoft-com:vml" Requires="v">
                  <p:oleObj spid="_x0000_s7193" r:id="rId7" imgW="128270" imgH="154305" progId="Equation.DSMT4">
                    <p:embed/>
                  </p:oleObj>
                </mc:Choice>
                <mc:Fallback>
                  <p:oleObj r:id="rId7" imgW="128270" imgH="154305" progId="Equation.DSMT4">
                    <p:embed/>
                    <p:pic>
                      <p:nvPicPr>
                        <p:cNvPr id="0" name="OLE substitute image"/>
                        <p:cNvPicPr/>
                        <p:nvPr/>
                      </p:nvPicPr>
                      <p:blipFill>
                        <a:blip r:embed="rId8"/>
                        <a:stretch>
                          <a:fillRect/>
                        </a:stretch>
                      </p:blipFill>
                      <p:spPr>
                        <a:xfrm>
                          <a:off x="2984" y="2029"/>
                          <a:ext cx="178" cy="190"/>
                        </a:xfrm>
                        <a:prstGeom prst="rect">
                          <a:avLst/>
                        </a:prstGeom>
                        <a:noFill/>
                        <a:ln w="38100">
                          <a:noFill/>
                          <a:miter/>
                        </a:ln>
                      </p:spPr>
                    </p:pic>
                  </p:oleObj>
                </mc:Fallback>
              </mc:AlternateContent>
            </a:graphicData>
          </a:graphic>
        </p:graphicFrame>
        <p:graphicFrame>
          <p:nvGraphicFramePr>
            <p:cNvPr id="22543" name="Object 17"/>
            <p:cNvGraphicFramePr>
              <a:graphicFrameLocks noChangeAspect="1"/>
            </p:cNvGraphicFramePr>
            <p:nvPr/>
          </p:nvGraphicFramePr>
          <p:xfrm>
            <a:off x="3371" y="2209"/>
            <a:ext cx="194" cy="174"/>
          </p:xfrm>
          <a:graphic>
            <a:graphicData uri="http://schemas.openxmlformats.org/presentationml/2006/ole">
              <mc:AlternateContent xmlns:mc="http://schemas.openxmlformats.org/markup-compatibility/2006">
                <mc:Choice xmlns:v="urn:schemas-microsoft-com:vml" Requires="v">
                  <p:oleObj spid="_x0000_s7194" r:id="rId9" imgW="141605" imgH="141605" progId="Equation.DSMT4">
                    <p:embed/>
                  </p:oleObj>
                </mc:Choice>
                <mc:Fallback>
                  <p:oleObj r:id="rId9" imgW="141605" imgH="141605" progId="Equation.DSMT4">
                    <p:embed/>
                    <p:pic>
                      <p:nvPicPr>
                        <p:cNvPr id="0" name="OLE substitute image"/>
                        <p:cNvPicPr/>
                        <p:nvPr/>
                      </p:nvPicPr>
                      <p:blipFill>
                        <a:blip r:embed="rId10"/>
                        <a:stretch>
                          <a:fillRect/>
                        </a:stretch>
                      </p:blipFill>
                      <p:spPr>
                        <a:xfrm>
                          <a:off x="3371" y="2209"/>
                          <a:ext cx="194" cy="174"/>
                        </a:xfrm>
                        <a:prstGeom prst="rect">
                          <a:avLst/>
                        </a:prstGeom>
                        <a:noFill/>
                        <a:ln w="38100">
                          <a:noFill/>
                          <a:miter/>
                        </a:ln>
                      </p:spPr>
                    </p:pic>
                  </p:oleObj>
                </mc:Fallback>
              </mc:AlternateContent>
            </a:graphicData>
          </a:graphic>
        </p:graphicFrame>
        <p:graphicFrame>
          <p:nvGraphicFramePr>
            <p:cNvPr id="22544" name="Object 18"/>
            <p:cNvGraphicFramePr>
              <a:graphicFrameLocks noChangeAspect="1"/>
            </p:cNvGraphicFramePr>
            <p:nvPr/>
          </p:nvGraphicFramePr>
          <p:xfrm>
            <a:off x="3251" y="2801"/>
            <a:ext cx="178" cy="173"/>
          </p:xfrm>
          <a:graphic>
            <a:graphicData uri="http://schemas.openxmlformats.org/presentationml/2006/ole">
              <mc:AlternateContent xmlns:mc="http://schemas.openxmlformats.org/markup-compatibility/2006">
                <mc:Choice xmlns:v="urn:schemas-microsoft-com:vml" Requires="v">
                  <p:oleObj spid="_x0000_s7195" r:id="rId11" imgW="128270" imgH="141605" progId="Equation.DSMT4">
                    <p:embed/>
                  </p:oleObj>
                </mc:Choice>
                <mc:Fallback>
                  <p:oleObj r:id="rId11" imgW="128270" imgH="141605" progId="Equation.DSMT4">
                    <p:embed/>
                    <p:pic>
                      <p:nvPicPr>
                        <p:cNvPr id="0" name="OLE substitute image"/>
                        <p:cNvPicPr/>
                        <p:nvPr/>
                      </p:nvPicPr>
                      <p:blipFill>
                        <a:blip r:embed="rId12"/>
                        <a:stretch>
                          <a:fillRect/>
                        </a:stretch>
                      </p:blipFill>
                      <p:spPr>
                        <a:xfrm>
                          <a:off x="3251" y="2801"/>
                          <a:ext cx="178" cy="173"/>
                        </a:xfrm>
                        <a:prstGeom prst="rect">
                          <a:avLst/>
                        </a:prstGeom>
                        <a:noFill/>
                        <a:ln w="38100">
                          <a:noFill/>
                          <a:miter/>
                        </a:ln>
                      </p:spPr>
                    </p:pic>
                  </p:oleObj>
                </mc:Fallback>
              </mc:AlternateContent>
            </a:graphicData>
          </a:graphic>
        </p:graphicFrame>
      </p:grpSp>
      <p:sp>
        <p:nvSpPr>
          <p:cNvPr id="150547" name="Rectangle 19"/>
          <p:cNvSpPr/>
          <p:nvPr/>
        </p:nvSpPr>
        <p:spPr>
          <a:xfrm>
            <a:off x="4836795" y="2144713"/>
            <a:ext cx="1216025" cy="460375"/>
          </a:xfrm>
          <a:prstGeom prst="rect">
            <a:avLst/>
          </a:prstGeom>
          <a:noFill/>
          <a:ln w="9525">
            <a:noFill/>
          </a:ln>
        </p:spPr>
        <p:txBody>
          <a:bodyPr anchor="ctr" anchorCtr="0">
            <a:spAutoFit/>
          </a:bodyPr>
          <a:lstStyle/>
          <a:p>
            <a:pPr defTabSz="914400">
              <a:tabLst>
                <a:tab pos="180975" algn="l"/>
                <a:tab pos="2700655" algn="l"/>
              </a:tabLst>
            </a:pPr>
            <a:r>
              <a:rPr lang="en-US" altLang="zh-CN" sz="2400">
                <a:solidFill>
                  <a:srgbClr val="FF0000"/>
                </a:solidFill>
                <a:latin typeface="Times New Roman" panose="02020603050405020304" pitchFamily="18" charset="0"/>
                <a:ea typeface="黑体" panose="02010609060101010101" pitchFamily="49" charset="-122"/>
              </a:rPr>
              <a:t>B</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05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4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3" name="内容占位符 7"/>
          <p:cNvSpPr txBox="1">
            <a:spLocks noChangeArrowheads="1"/>
          </p:cNvSpPr>
          <p:nvPr/>
        </p:nvSpPr>
        <p:spPr bwMode="auto">
          <a:xfrm>
            <a:off x="1076325" y="826770"/>
            <a:ext cx="9540240" cy="4448810"/>
          </a:xfrm>
          <a:prstGeom prst="rect">
            <a:avLst/>
          </a:prstGeom>
          <a:noFill/>
          <a:ln w="9525">
            <a:noFill/>
            <a:miter lim="800000"/>
          </a:ln>
        </p:spPr>
        <p:txBody>
          <a:bodyPr wrap="square">
            <a:spAutoFit/>
          </a:bodyPr>
          <a:lstStyle/>
          <a:p>
            <a:pPr marR="0" defTabSz="457200" eaLnBrk="1" hangingPunct="1">
              <a:lnSpc>
                <a:spcPct val="150000"/>
              </a:lnSpc>
              <a:buClrTx/>
              <a:buSzTx/>
              <a:buFontTx/>
              <a:buNone/>
              <a:defRPr/>
            </a:pPr>
            <a:r>
              <a:rPr kumimoji="0" lang="en-US" altLang="zh-CN" sz="2400" kern="1200" cap="none" spc="0" normalizeH="0" baseline="0" noProof="0">
                <a:solidFill>
                  <a:schemeClr val="tx1"/>
                </a:solidFill>
                <a:latin typeface="微软雅黑" panose="020B0503020204020204" charset="-122"/>
                <a:ea typeface="微软雅黑" panose="020B0503020204020204" charset="-122"/>
                <a:cs typeface="微软雅黑" panose="020B0503020204020204" charset="-122"/>
              </a:rPr>
              <a:t>4.</a:t>
            </a:r>
            <a:r>
              <a:rPr kumimoji="0" lang="zh-CN" altLang="en-US" sz="2400" kern="1200" cap="none" spc="0" normalizeH="0" baseline="0" noProof="0">
                <a:solidFill>
                  <a:schemeClr val="tx1"/>
                </a:solidFill>
                <a:latin typeface="微软雅黑" panose="020B0503020204020204" charset="-122"/>
                <a:ea typeface="微软雅黑" panose="020B0503020204020204" charset="-122"/>
                <a:cs typeface="微软雅黑" panose="020B0503020204020204" charset="-122"/>
              </a:rPr>
              <a:t>如图，小巷左右两侧是竖直的墙，一架梯子斜靠在左墙时，梯子底端到左墙脚的距离为</a:t>
            </a:r>
            <a:r>
              <a:rPr kumimoji="0" lang="en-US" altLang="zh-CN" sz="2400" kern="1200" cap="none" spc="0" normalizeH="0" baseline="0" noProof="0">
                <a:solidFill>
                  <a:schemeClr val="tx1"/>
                </a:solidFill>
                <a:latin typeface="微软雅黑" panose="020B0503020204020204" charset="-122"/>
                <a:ea typeface="微软雅黑" panose="020B0503020204020204" charset="-122"/>
                <a:cs typeface="微软雅黑" panose="020B0503020204020204" charset="-122"/>
              </a:rPr>
              <a:t>0.7</a:t>
            </a:r>
            <a:r>
              <a:rPr kumimoji="0" lang="zh-CN" altLang="en-US" sz="2400" kern="1200" cap="none" spc="0" normalizeH="0" baseline="0" noProof="0">
                <a:solidFill>
                  <a:schemeClr val="tx1"/>
                </a:solidFill>
                <a:latin typeface="微软雅黑" panose="020B0503020204020204" charset="-122"/>
                <a:ea typeface="微软雅黑" panose="020B0503020204020204" charset="-122"/>
                <a:cs typeface="微软雅黑" panose="020B0503020204020204" charset="-122"/>
              </a:rPr>
              <a:t>米，顶端距离地面</a:t>
            </a:r>
            <a:r>
              <a:rPr kumimoji="0" lang="en-US" altLang="zh-CN" sz="2400" kern="1200" cap="none" spc="0" normalizeH="0" baseline="0" noProof="0">
                <a:solidFill>
                  <a:schemeClr val="tx1"/>
                </a:solidFill>
                <a:latin typeface="微软雅黑" panose="020B0503020204020204" charset="-122"/>
                <a:ea typeface="微软雅黑" panose="020B0503020204020204" charset="-122"/>
                <a:cs typeface="微软雅黑" panose="020B0503020204020204" charset="-122"/>
              </a:rPr>
              <a:t>2.4</a:t>
            </a:r>
            <a:r>
              <a:rPr kumimoji="0" lang="zh-CN" altLang="en-US" sz="2400" kern="1200" cap="none" spc="0" normalizeH="0" baseline="0" noProof="0">
                <a:solidFill>
                  <a:schemeClr val="tx1"/>
                </a:solidFill>
                <a:latin typeface="微软雅黑" panose="020B0503020204020204" charset="-122"/>
                <a:ea typeface="微软雅黑" panose="020B0503020204020204" charset="-122"/>
                <a:cs typeface="微软雅黑" panose="020B0503020204020204" charset="-122"/>
              </a:rPr>
              <a:t>米，如果保持梯子底端位置不动，将梯子斜靠在右墙时，顶端距离地面</a:t>
            </a:r>
            <a:r>
              <a:rPr kumimoji="0" lang="en-US" altLang="zh-CN" sz="2400" kern="1200" cap="none" spc="0" normalizeH="0" baseline="0" noProof="0">
                <a:solidFill>
                  <a:schemeClr val="tx1"/>
                </a:solidFill>
                <a:latin typeface="微软雅黑" panose="020B0503020204020204" charset="-122"/>
                <a:ea typeface="微软雅黑" panose="020B0503020204020204" charset="-122"/>
                <a:cs typeface="微软雅黑" panose="020B0503020204020204" charset="-122"/>
              </a:rPr>
              <a:t>2</a:t>
            </a:r>
            <a:r>
              <a:rPr kumimoji="0" lang="zh-CN" altLang="en-US" sz="2400" kern="1200" cap="none" spc="0" normalizeH="0" baseline="0" noProof="0">
                <a:solidFill>
                  <a:schemeClr val="tx1"/>
                </a:solidFill>
                <a:latin typeface="微软雅黑" panose="020B0503020204020204" charset="-122"/>
                <a:ea typeface="微软雅黑" panose="020B0503020204020204" charset="-122"/>
                <a:cs typeface="微软雅黑" panose="020B0503020204020204" charset="-122"/>
              </a:rPr>
              <a:t>米，则小巷的宽度为</a:t>
            </a:r>
            <a:r>
              <a:rPr kumimoji="0" lang="en-US" altLang="zh-CN" sz="2400" kern="1200" cap="none" spc="0" normalizeH="0" baseline="0" noProof="0">
                <a:solidFill>
                  <a:schemeClr val="tx1"/>
                </a:solidFill>
                <a:latin typeface="微软雅黑" panose="020B0503020204020204" charset="-122"/>
                <a:ea typeface="微软雅黑" panose="020B0503020204020204" charset="-122"/>
                <a:cs typeface="微软雅黑" panose="020B0503020204020204" charset="-122"/>
              </a:rPr>
              <a:t>(</a:t>
            </a:r>
            <a:r>
              <a:rPr kumimoji="0" lang="zh-CN" altLang="en-US" sz="2400" kern="1200" cap="none" spc="0" normalizeH="0" baseline="0" noProof="0">
                <a:solidFill>
                  <a:schemeClr val="tx1"/>
                </a:solidFill>
                <a:latin typeface="微软雅黑" panose="020B0503020204020204" charset="-122"/>
                <a:ea typeface="微软雅黑" panose="020B0503020204020204" charset="-122"/>
                <a:cs typeface="微软雅黑" panose="020B0503020204020204" charset="-122"/>
              </a:rPr>
              <a:t>　　</a:t>
            </a:r>
            <a:r>
              <a:rPr kumimoji="0" lang="en-US" altLang="zh-CN" sz="2400" kern="1200" cap="none" spc="0" normalizeH="0" baseline="0" noProof="0">
                <a:solidFill>
                  <a:schemeClr val="tx1"/>
                </a:solidFill>
                <a:latin typeface="微软雅黑" panose="020B0503020204020204" charset="-122"/>
                <a:ea typeface="微软雅黑" panose="020B0503020204020204" charset="-122"/>
                <a:cs typeface="微软雅黑" panose="020B0503020204020204" charset="-122"/>
              </a:rPr>
              <a:t>)</a:t>
            </a:r>
          </a:p>
          <a:p>
            <a:pPr marR="0" defTabSz="457200" eaLnBrk="1" hangingPunct="1">
              <a:lnSpc>
                <a:spcPct val="145000"/>
              </a:lnSpc>
              <a:buClrTx/>
              <a:buSzTx/>
              <a:buFontTx/>
              <a:buNone/>
              <a:defRPr/>
            </a:pPr>
            <a:r>
              <a:rPr kumimoji="0" lang="en-US" altLang="zh-CN" sz="2400" kern="1200" cap="none" spc="0" normalizeH="0" baseline="0" noProof="0">
                <a:solidFill>
                  <a:schemeClr val="tx1"/>
                </a:solidFill>
                <a:latin typeface="微软雅黑" panose="020B0503020204020204" charset="-122"/>
                <a:ea typeface="微软雅黑" panose="020B0503020204020204" charset="-122"/>
                <a:cs typeface="微软雅黑" panose="020B0503020204020204" charset="-122"/>
              </a:rPr>
              <a:t>A</a:t>
            </a:r>
            <a:r>
              <a:rPr kumimoji="0" lang="zh-CN" altLang="en-US" sz="2400" kern="1200" cap="none" spc="0" normalizeH="0" baseline="0" noProof="0">
                <a:solidFill>
                  <a:schemeClr val="tx1"/>
                </a:solidFill>
                <a:latin typeface="微软雅黑" panose="020B0503020204020204" charset="-122"/>
                <a:ea typeface="微软雅黑" panose="020B0503020204020204" charset="-122"/>
                <a:cs typeface="微软雅黑" panose="020B0503020204020204" charset="-122"/>
              </a:rPr>
              <a:t>．</a:t>
            </a:r>
            <a:r>
              <a:rPr kumimoji="0" lang="en-US" altLang="zh-CN" sz="2400" kern="1200" cap="none" spc="0" normalizeH="0" baseline="0" noProof="0">
                <a:solidFill>
                  <a:schemeClr val="tx1"/>
                </a:solidFill>
                <a:latin typeface="微软雅黑" panose="020B0503020204020204" charset="-122"/>
                <a:ea typeface="微软雅黑" panose="020B0503020204020204" charset="-122"/>
                <a:cs typeface="微软雅黑" panose="020B0503020204020204" charset="-122"/>
              </a:rPr>
              <a:t>0.7</a:t>
            </a:r>
            <a:r>
              <a:rPr kumimoji="0" lang="zh-CN" altLang="en-US" sz="2400" kern="1200" cap="none" spc="0" normalizeH="0" baseline="0" noProof="0">
                <a:solidFill>
                  <a:schemeClr val="tx1"/>
                </a:solidFill>
                <a:latin typeface="微软雅黑" panose="020B0503020204020204" charset="-122"/>
                <a:ea typeface="微软雅黑" panose="020B0503020204020204" charset="-122"/>
                <a:cs typeface="微软雅黑" panose="020B0503020204020204" charset="-122"/>
              </a:rPr>
              <a:t>米           </a:t>
            </a:r>
          </a:p>
          <a:p>
            <a:pPr marR="0" defTabSz="457200" eaLnBrk="1" hangingPunct="1">
              <a:lnSpc>
                <a:spcPct val="145000"/>
              </a:lnSpc>
              <a:buClrTx/>
              <a:buSzTx/>
              <a:buFontTx/>
              <a:buNone/>
              <a:defRPr/>
            </a:pPr>
            <a:r>
              <a:rPr kumimoji="0" lang="en-US" altLang="zh-CN" sz="2400" kern="1200" cap="none" spc="0" normalizeH="0" baseline="0" noProof="0">
                <a:solidFill>
                  <a:schemeClr val="tx1"/>
                </a:solidFill>
                <a:latin typeface="微软雅黑" panose="020B0503020204020204" charset="-122"/>
                <a:ea typeface="微软雅黑" panose="020B0503020204020204" charset="-122"/>
                <a:cs typeface="微软雅黑" panose="020B0503020204020204" charset="-122"/>
              </a:rPr>
              <a:t>B</a:t>
            </a:r>
            <a:r>
              <a:rPr kumimoji="0" lang="zh-CN" altLang="en-US" sz="2400" kern="1200" cap="none" spc="0" normalizeH="0" baseline="0" noProof="0">
                <a:solidFill>
                  <a:schemeClr val="tx1"/>
                </a:solidFill>
                <a:latin typeface="微软雅黑" panose="020B0503020204020204" charset="-122"/>
                <a:ea typeface="微软雅黑" panose="020B0503020204020204" charset="-122"/>
                <a:cs typeface="微软雅黑" panose="020B0503020204020204" charset="-122"/>
              </a:rPr>
              <a:t>．</a:t>
            </a:r>
            <a:r>
              <a:rPr kumimoji="0" lang="en-US" altLang="zh-CN" sz="2400" kern="1200" cap="none" spc="0" normalizeH="0" baseline="0" noProof="0">
                <a:solidFill>
                  <a:schemeClr val="tx1"/>
                </a:solidFill>
                <a:latin typeface="微软雅黑" panose="020B0503020204020204" charset="-122"/>
                <a:ea typeface="微软雅黑" panose="020B0503020204020204" charset="-122"/>
                <a:cs typeface="微软雅黑" panose="020B0503020204020204" charset="-122"/>
              </a:rPr>
              <a:t>1.5</a:t>
            </a:r>
            <a:r>
              <a:rPr kumimoji="0" lang="zh-CN" altLang="en-US" sz="2400" kern="1200" cap="none" spc="0" normalizeH="0" baseline="0" noProof="0">
                <a:solidFill>
                  <a:schemeClr val="tx1"/>
                </a:solidFill>
                <a:latin typeface="微软雅黑" panose="020B0503020204020204" charset="-122"/>
                <a:ea typeface="微软雅黑" panose="020B0503020204020204" charset="-122"/>
                <a:cs typeface="微软雅黑" panose="020B0503020204020204" charset="-122"/>
              </a:rPr>
              <a:t>米  </a:t>
            </a:r>
          </a:p>
          <a:p>
            <a:pPr marR="0" defTabSz="457200" eaLnBrk="1" hangingPunct="1">
              <a:lnSpc>
                <a:spcPct val="145000"/>
              </a:lnSpc>
              <a:buClrTx/>
              <a:buSzTx/>
              <a:buFontTx/>
              <a:buNone/>
              <a:defRPr/>
            </a:pPr>
            <a:r>
              <a:rPr kumimoji="0" lang="en-US" altLang="zh-CN" sz="2400" kern="1200" cap="none" spc="0" normalizeH="0" baseline="0" noProof="0">
                <a:solidFill>
                  <a:schemeClr val="tx1"/>
                </a:solidFill>
                <a:latin typeface="微软雅黑" panose="020B0503020204020204" charset="-122"/>
                <a:ea typeface="微软雅黑" panose="020B0503020204020204" charset="-122"/>
                <a:cs typeface="微软雅黑" panose="020B0503020204020204" charset="-122"/>
              </a:rPr>
              <a:t>C</a:t>
            </a:r>
            <a:r>
              <a:rPr kumimoji="0" lang="zh-CN" altLang="en-US" sz="2400" kern="1200" cap="none" spc="0" normalizeH="0" baseline="0" noProof="0">
                <a:solidFill>
                  <a:schemeClr val="tx1"/>
                </a:solidFill>
                <a:latin typeface="微软雅黑" panose="020B0503020204020204" charset="-122"/>
                <a:ea typeface="微软雅黑" panose="020B0503020204020204" charset="-122"/>
                <a:cs typeface="微软雅黑" panose="020B0503020204020204" charset="-122"/>
              </a:rPr>
              <a:t>．</a:t>
            </a:r>
            <a:r>
              <a:rPr kumimoji="0" lang="en-US" altLang="zh-CN" sz="2400" kern="1200" cap="none" spc="0" normalizeH="0" baseline="0" noProof="0">
                <a:solidFill>
                  <a:schemeClr val="tx1"/>
                </a:solidFill>
                <a:latin typeface="微软雅黑" panose="020B0503020204020204" charset="-122"/>
                <a:ea typeface="微软雅黑" panose="020B0503020204020204" charset="-122"/>
                <a:cs typeface="微软雅黑" panose="020B0503020204020204" charset="-122"/>
              </a:rPr>
              <a:t>2.2</a:t>
            </a:r>
            <a:r>
              <a:rPr kumimoji="0" lang="zh-CN" altLang="en-US" sz="2400" kern="1200" cap="none" spc="0" normalizeH="0" baseline="0" noProof="0">
                <a:solidFill>
                  <a:schemeClr val="tx1"/>
                </a:solidFill>
                <a:latin typeface="微软雅黑" panose="020B0503020204020204" charset="-122"/>
                <a:ea typeface="微软雅黑" panose="020B0503020204020204" charset="-122"/>
                <a:cs typeface="微软雅黑" panose="020B0503020204020204" charset="-122"/>
              </a:rPr>
              <a:t>米           </a:t>
            </a:r>
          </a:p>
          <a:p>
            <a:pPr marR="0" defTabSz="457200" eaLnBrk="1" hangingPunct="1">
              <a:lnSpc>
                <a:spcPct val="145000"/>
              </a:lnSpc>
              <a:buClrTx/>
              <a:buSzTx/>
              <a:buFontTx/>
              <a:buNone/>
              <a:defRPr/>
            </a:pPr>
            <a:r>
              <a:rPr kumimoji="0" lang="en-US" altLang="zh-CN" sz="2400" kern="1200" cap="none" spc="0" normalizeH="0" baseline="0" noProof="0">
                <a:solidFill>
                  <a:schemeClr val="tx1"/>
                </a:solidFill>
                <a:latin typeface="微软雅黑" panose="020B0503020204020204" charset="-122"/>
                <a:ea typeface="微软雅黑" panose="020B0503020204020204" charset="-122"/>
                <a:cs typeface="微软雅黑" panose="020B0503020204020204" charset="-122"/>
              </a:rPr>
              <a:t>D</a:t>
            </a:r>
            <a:r>
              <a:rPr kumimoji="0" lang="zh-CN" altLang="en-US" sz="2400" kern="1200" cap="none" spc="0" normalizeH="0" baseline="0" noProof="0">
                <a:solidFill>
                  <a:schemeClr val="tx1"/>
                </a:solidFill>
                <a:latin typeface="微软雅黑" panose="020B0503020204020204" charset="-122"/>
                <a:ea typeface="微软雅黑" panose="020B0503020204020204" charset="-122"/>
                <a:cs typeface="微软雅黑" panose="020B0503020204020204" charset="-122"/>
              </a:rPr>
              <a:t>．</a:t>
            </a:r>
            <a:r>
              <a:rPr kumimoji="0" lang="en-US" altLang="zh-CN" sz="2400" kern="1200" cap="none" spc="0" normalizeH="0" baseline="0" noProof="0">
                <a:solidFill>
                  <a:schemeClr val="tx1"/>
                </a:solidFill>
                <a:latin typeface="微软雅黑" panose="020B0503020204020204" charset="-122"/>
                <a:ea typeface="微软雅黑" panose="020B0503020204020204" charset="-122"/>
                <a:cs typeface="微软雅黑" panose="020B0503020204020204" charset="-122"/>
              </a:rPr>
              <a:t>2.4</a:t>
            </a:r>
            <a:r>
              <a:rPr kumimoji="0" lang="zh-CN" altLang="en-US" sz="2400" kern="1200" cap="none" spc="0" normalizeH="0" baseline="0" noProof="0">
                <a:solidFill>
                  <a:schemeClr val="tx1"/>
                </a:solidFill>
                <a:latin typeface="微软雅黑" panose="020B0503020204020204" charset="-122"/>
                <a:ea typeface="微软雅黑" panose="020B0503020204020204" charset="-122"/>
                <a:cs typeface="微软雅黑" panose="020B0503020204020204" charset="-122"/>
              </a:rPr>
              <a:t>米</a:t>
            </a:r>
          </a:p>
        </p:txBody>
      </p:sp>
      <p:pic>
        <p:nvPicPr>
          <p:cNvPr id="509965" name="Picture 2" descr="TP115"/>
          <p:cNvPicPr>
            <a:picLocks noChangeAspect="1"/>
          </p:cNvPicPr>
          <p:nvPr/>
        </p:nvPicPr>
        <p:blipFill>
          <a:blip r:embed="rId2" cstate="email"/>
          <a:stretch>
            <a:fillRect/>
          </a:stretch>
        </p:blipFill>
        <p:spPr>
          <a:xfrm>
            <a:off x="7222490" y="2970213"/>
            <a:ext cx="2671763" cy="2033587"/>
          </a:xfrm>
          <a:prstGeom prst="rect">
            <a:avLst/>
          </a:prstGeom>
          <a:noFill/>
          <a:ln w="9525">
            <a:noFill/>
          </a:ln>
        </p:spPr>
      </p:pic>
      <p:sp>
        <p:nvSpPr>
          <p:cNvPr id="23" name="矩形 22"/>
          <p:cNvSpPr/>
          <p:nvPr/>
        </p:nvSpPr>
        <p:spPr>
          <a:xfrm>
            <a:off x="1359218" y="2659698"/>
            <a:ext cx="403225" cy="460375"/>
          </a:xfrm>
          <a:prstGeom prst="rect">
            <a:avLst/>
          </a:prstGeom>
          <a:noFill/>
          <a:ln w="9525">
            <a:noFill/>
          </a:ln>
        </p:spPr>
        <p:txBody>
          <a:bodyPr wrap="none">
            <a:spAutoFit/>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ysClr val="windowText" lastClr="000000"/>
                </a:solidFill>
                <a:latin typeface="Calibri" panose="020F0502020204030204" charset="0"/>
                <a:ea typeface="+mn-ea"/>
                <a:cs typeface="+mn-ea"/>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ysClr val="windowText" lastClr="000000"/>
                </a:solidFill>
                <a:latin typeface="Calibri" panose="020F0502020204030204" charset="0"/>
                <a:ea typeface="+mn-ea"/>
                <a:cs typeface="+mn-ea"/>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ysClr val="windowText" lastClr="000000"/>
                </a:solidFill>
                <a:latin typeface="Calibri" panose="020F0502020204030204" charset="0"/>
                <a:ea typeface="+mn-ea"/>
                <a:cs typeface="+mn-ea"/>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ysClr val="windowText" lastClr="000000"/>
                </a:solidFill>
                <a:latin typeface="Calibri" panose="020F0502020204030204" charset="0"/>
                <a:ea typeface="+mn-ea"/>
                <a:cs typeface="+mn-ea"/>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ysClr val="windowText" lastClr="000000"/>
                </a:solidFill>
                <a:latin typeface="Calibri" panose="020F0502020204030204" charset="0"/>
                <a:ea typeface="+mn-ea"/>
                <a:cs typeface="+mn-ea"/>
              </a:defRPr>
            </a:lvl5pPr>
          </a:lstStyle>
          <a:p>
            <a:pPr marL="0" lvl="0" indent="0" eaLnBrk="1" hangingPunct="1">
              <a:spcBef>
                <a:spcPct val="0"/>
              </a:spcBef>
              <a:buNone/>
            </a:pPr>
            <a:r>
              <a:rPr lang="en-US" altLang="zh-CN" sz="2400" b="1">
                <a:solidFill>
                  <a:srgbClr val="FF0000"/>
                </a:solidFill>
                <a:latin typeface="Times New Roman" panose="02020603050405020304" pitchFamily="18" charset="0"/>
                <a:cs typeface="Times New Roman" panose="02020603050405020304" pitchFamily="18" charset="0"/>
              </a:rPr>
              <a:t>C</a:t>
            </a:r>
            <a:endParaRPr lang="zh-CN" altLang="en-US" sz="2400">
              <a:solidFill>
                <a:srgbClr val="FF0000"/>
              </a:solidFill>
              <a:latin typeface="Arial" panose="020B0604020202020204" pitchFamily="34" charset="0"/>
            </a:endParaRP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ppt_x"/>
                                          </p:val>
                                        </p:tav>
                                        <p:tav tm="100000">
                                          <p:val>
                                            <p:strVal val="#ppt_x"/>
                                          </p:val>
                                        </p:tav>
                                      </p:tavLst>
                                    </p:anim>
                                    <p:anim calcmode="lin" valueType="num">
                                      <p:cBhvr additive="base">
                                        <p:cTn id="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 Box 2"/>
          <p:cNvSpPr txBox="1"/>
          <p:nvPr/>
        </p:nvSpPr>
        <p:spPr>
          <a:xfrm>
            <a:off x="1648143" y="585153"/>
            <a:ext cx="8002587" cy="1753235"/>
          </a:xfrm>
          <a:prstGeom prst="rect">
            <a:avLst/>
          </a:prstGeom>
          <a:noFill/>
          <a:ln w="9525">
            <a:noFill/>
          </a:ln>
        </p:spPr>
        <p:txBody>
          <a:bodyPr anchor="t" anchorCtr="0">
            <a:spAutoFit/>
          </a:bodyPr>
          <a:lstStyle/>
          <a:p>
            <a:pPr>
              <a:lnSpc>
                <a:spcPct val="150000"/>
              </a:lnSpc>
            </a:pPr>
            <a:r>
              <a:rPr lang="en-US" altLang="zh-CN" sz="2400">
                <a:latin typeface="微软雅黑" panose="020B0503020204020204" charset="-122"/>
                <a:ea typeface="微软雅黑" panose="020B0503020204020204" charset="-122"/>
                <a:cs typeface="微软雅黑" panose="020B0503020204020204" charset="-122"/>
              </a:rPr>
              <a:t>4</a:t>
            </a:r>
            <a:r>
              <a:rPr lang="zh-CN" altLang="en-US" sz="2400">
                <a:latin typeface="微软雅黑" panose="020B0503020204020204" charset="-122"/>
                <a:ea typeface="微软雅黑" panose="020B0503020204020204" charset="-122"/>
                <a:cs typeface="微软雅黑" panose="020B0503020204020204" charset="-122"/>
              </a:rPr>
              <a:t>．有一个高为</a:t>
            </a:r>
            <a:r>
              <a:rPr lang="en-US" altLang="zh-CN" sz="2400">
                <a:latin typeface="微软雅黑" panose="020B0503020204020204" charset="-122"/>
                <a:ea typeface="微软雅黑" panose="020B0503020204020204" charset="-122"/>
                <a:cs typeface="微软雅黑" panose="020B0503020204020204" charset="-122"/>
              </a:rPr>
              <a:t>1.5 m</a:t>
            </a:r>
            <a:r>
              <a:rPr lang="zh-CN" altLang="en-US" sz="2400">
                <a:latin typeface="微软雅黑" panose="020B0503020204020204" charset="-122"/>
                <a:ea typeface="微软雅黑" panose="020B0503020204020204" charset="-122"/>
                <a:cs typeface="微软雅黑" panose="020B0503020204020204" charset="-122"/>
              </a:rPr>
              <a:t>，半径是</a:t>
            </a:r>
            <a:r>
              <a:rPr lang="en-US" altLang="zh-CN" sz="2400">
                <a:latin typeface="微软雅黑" panose="020B0503020204020204" charset="-122"/>
                <a:ea typeface="微软雅黑" panose="020B0503020204020204" charset="-122"/>
                <a:cs typeface="微软雅黑" panose="020B0503020204020204" charset="-122"/>
              </a:rPr>
              <a:t>1 m</a:t>
            </a:r>
            <a:r>
              <a:rPr lang="zh-CN" altLang="en-US" sz="2400">
                <a:latin typeface="微软雅黑" panose="020B0503020204020204" charset="-122"/>
                <a:ea typeface="微软雅黑" panose="020B0503020204020204" charset="-122"/>
                <a:cs typeface="微软雅黑" panose="020B0503020204020204" charset="-122"/>
              </a:rPr>
              <a:t>的圆柱形油桶，在靠近边的地方有一小孔，从孔中插入一铁棒，已知铁棒在油桶外的部分为</a:t>
            </a:r>
            <a:r>
              <a:rPr lang="en-US" altLang="zh-CN" sz="2400">
                <a:latin typeface="微软雅黑" panose="020B0503020204020204" charset="-122"/>
                <a:ea typeface="微软雅黑" panose="020B0503020204020204" charset="-122"/>
                <a:cs typeface="微软雅黑" panose="020B0503020204020204" charset="-122"/>
              </a:rPr>
              <a:t>0.5 m</a:t>
            </a:r>
            <a:r>
              <a:rPr lang="zh-CN" altLang="en-US" sz="2400">
                <a:latin typeface="微软雅黑" panose="020B0503020204020204" charset="-122"/>
                <a:ea typeface="微软雅黑" panose="020B0503020204020204" charset="-122"/>
                <a:cs typeface="微软雅黑" panose="020B0503020204020204" charset="-122"/>
              </a:rPr>
              <a:t>，问这根铁棒有多长？</a:t>
            </a:r>
          </a:p>
        </p:txBody>
      </p:sp>
      <p:grpSp>
        <p:nvGrpSpPr>
          <p:cNvPr id="23554" name="Group 3"/>
          <p:cNvGrpSpPr/>
          <p:nvPr/>
        </p:nvGrpSpPr>
        <p:grpSpPr>
          <a:xfrm>
            <a:off x="8428038" y="2513013"/>
            <a:ext cx="1584325" cy="2592387"/>
            <a:chOff x="431" y="2296"/>
            <a:chExt cx="998" cy="1633"/>
          </a:xfrm>
        </p:grpSpPr>
        <p:sp>
          <p:nvSpPr>
            <p:cNvPr id="23555" name="AutoShape 4"/>
            <p:cNvSpPr/>
            <p:nvPr/>
          </p:nvSpPr>
          <p:spPr>
            <a:xfrm>
              <a:off x="431" y="2523"/>
              <a:ext cx="906" cy="1406"/>
            </a:xfrm>
            <a:prstGeom prst="can">
              <a:avLst>
                <a:gd name="adj" fmla="val 38796"/>
              </a:avLst>
            </a:prstGeom>
            <a:solidFill>
              <a:schemeClr val="accent1">
                <a:alpha val="56078"/>
              </a:schemeClr>
            </a:solidFill>
            <a:ln w="25400" cap="flat" cmpd="sng">
              <a:solidFill>
                <a:srgbClr val="FFCC00"/>
              </a:solidFill>
              <a:prstDash val="solid"/>
              <a:round/>
              <a:headEnd type="none" w="med" len="med"/>
              <a:tailEnd type="none" w="med" len="med"/>
            </a:ln>
          </p:spPr>
          <p:txBody>
            <a:bodyPr wrap="none" anchor="ctr" anchorCtr="0"/>
            <a:lstStyle/>
            <a:p>
              <a:endParaRPr lang="zh-CN" altLang="en-US" sz="2400">
                <a:latin typeface="Times New Roman" panose="02020603050405020304" pitchFamily="18" charset="0"/>
                <a:ea typeface="黑体" panose="02010609060101010101" pitchFamily="49" charset="-122"/>
              </a:endParaRPr>
            </a:p>
          </p:txBody>
        </p:sp>
        <p:sp>
          <p:nvSpPr>
            <p:cNvPr id="23556" name="Oval 5"/>
            <p:cNvSpPr/>
            <p:nvPr/>
          </p:nvSpPr>
          <p:spPr>
            <a:xfrm>
              <a:off x="431" y="3607"/>
              <a:ext cx="907" cy="316"/>
            </a:xfrm>
            <a:prstGeom prst="ellipse">
              <a:avLst/>
            </a:prstGeom>
            <a:solidFill>
              <a:srgbClr val="FF9900">
                <a:alpha val="58823"/>
              </a:srgbClr>
            </a:solidFill>
            <a:ln w="25400" cap="flat" cmpd="sng">
              <a:solidFill>
                <a:srgbClr val="FF9900"/>
              </a:solidFill>
              <a:prstDash val="dash"/>
              <a:round/>
              <a:headEnd type="none" w="med" len="med"/>
              <a:tailEnd type="none" w="med" len="med"/>
            </a:ln>
          </p:spPr>
          <p:txBody>
            <a:bodyPr wrap="none" anchor="ctr" anchorCtr="0"/>
            <a:lstStyle/>
            <a:p>
              <a:endParaRPr lang="zh-CN" altLang="en-US" sz="2400">
                <a:latin typeface="Times New Roman" panose="02020603050405020304" pitchFamily="18" charset="0"/>
                <a:ea typeface="黑体" panose="02010609060101010101" pitchFamily="49" charset="-122"/>
              </a:endParaRPr>
            </a:p>
          </p:txBody>
        </p:sp>
        <p:sp>
          <p:nvSpPr>
            <p:cNvPr id="23557" name="Oval 6"/>
            <p:cNvSpPr/>
            <p:nvPr/>
          </p:nvSpPr>
          <p:spPr>
            <a:xfrm>
              <a:off x="1020" y="2614"/>
              <a:ext cx="181" cy="136"/>
            </a:xfrm>
            <a:prstGeom prst="ellipse">
              <a:avLst/>
            </a:prstGeom>
            <a:noFill/>
            <a:ln w="25400" cap="flat" cmpd="sng">
              <a:solidFill>
                <a:srgbClr val="FF9900"/>
              </a:solidFill>
              <a:prstDash val="solid"/>
              <a:round/>
              <a:headEnd type="none" w="med" len="med"/>
              <a:tailEnd type="none" w="med" len="med"/>
            </a:ln>
          </p:spPr>
          <p:txBody>
            <a:bodyPr wrap="none" anchor="ctr" anchorCtr="0"/>
            <a:lstStyle/>
            <a:p>
              <a:endParaRPr lang="zh-CN" altLang="en-US" sz="2400">
                <a:latin typeface="Times New Roman" panose="02020603050405020304" pitchFamily="18" charset="0"/>
                <a:ea typeface="黑体" panose="02010609060101010101" pitchFamily="49" charset="-122"/>
              </a:endParaRPr>
            </a:p>
          </p:txBody>
        </p:sp>
        <p:sp>
          <p:nvSpPr>
            <p:cNvPr id="23558" name="Line 7"/>
            <p:cNvSpPr/>
            <p:nvPr/>
          </p:nvSpPr>
          <p:spPr>
            <a:xfrm flipH="1">
              <a:off x="455" y="2296"/>
              <a:ext cx="974" cy="1461"/>
            </a:xfrm>
            <a:prstGeom prst="line">
              <a:avLst/>
            </a:prstGeom>
            <a:ln w="76200" cap="flat" cmpd="tri">
              <a:solidFill>
                <a:srgbClr val="333300"/>
              </a:solidFill>
              <a:prstDash val="solid"/>
              <a:round/>
              <a:headEnd type="none" w="med" len="med"/>
              <a:tailEnd type="none" w="med" len="med"/>
            </a:ln>
          </p:spPr>
          <p:txBody>
            <a:bodyPr anchor="t" anchorCtr="0"/>
            <a:lstStyle/>
            <a:p>
              <a:endParaRPr lang="zh-CN" altLang="en-US">
                <a:latin typeface="Arial" panose="020B0604020202020204" pitchFamily="34" charset="0"/>
                <a:ea typeface="宋体" panose="02010600030101010101" pitchFamily="2" charset="-122"/>
              </a:endParaRPr>
            </a:p>
          </p:txBody>
        </p:sp>
      </p:grpSp>
      <p:sp>
        <p:nvSpPr>
          <p:cNvPr id="15366" name="Text Box 7"/>
          <p:cNvSpPr txBox="1"/>
          <p:nvPr/>
        </p:nvSpPr>
        <p:spPr>
          <a:xfrm>
            <a:off x="1850073" y="2557463"/>
            <a:ext cx="5881687" cy="460375"/>
          </a:xfrm>
          <a:prstGeom prst="rect">
            <a:avLst/>
          </a:prstGeom>
          <a:noFill/>
          <a:ln w="9525">
            <a:noFill/>
          </a:ln>
        </p:spPr>
        <p:txBody>
          <a:bodyPr wrap="square" anchor="t" anchorCtr="0">
            <a:spAutoFit/>
          </a:bodyPr>
          <a:lstStyle/>
          <a:p>
            <a:pPr>
              <a:spcBef>
                <a:spcPct val="50000"/>
              </a:spcBef>
            </a:pPr>
            <a:r>
              <a:rPr lang="zh-CN" altLang="en-US" sz="2400">
                <a:solidFill>
                  <a:srgbClr val="FF0000"/>
                </a:solidFill>
                <a:latin typeface="微软雅黑" panose="020B0503020204020204" charset="-122"/>
                <a:ea typeface="微软雅黑" panose="020B0503020204020204" charset="-122"/>
                <a:cs typeface="微软雅黑" panose="020B0503020204020204" charset="-122"/>
              </a:rPr>
              <a:t>解</a:t>
            </a:r>
            <a:r>
              <a:rPr lang="en-US" altLang="zh-CN" sz="2400">
                <a:solidFill>
                  <a:srgbClr val="FF0000"/>
                </a:solidFill>
                <a:latin typeface="微软雅黑" panose="020B0503020204020204" charset="-122"/>
                <a:ea typeface="微软雅黑" panose="020B0503020204020204" charset="-122"/>
                <a:cs typeface="微软雅黑" panose="020B0503020204020204" charset="-122"/>
              </a:rPr>
              <a:t>:</a:t>
            </a:r>
            <a:r>
              <a:rPr lang="zh-CN" altLang="en-US" sz="2400">
                <a:solidFill>
                  <a:srgbClr val="FF0000"/>
                </a:solidFill>
                <a:latin typeface="微软雅黑" panose="020B0503020204020204" charset="-122"/>
                <a:ea typeface="微软雅黑" panose="020B0503020204020204" charset="-122"/>
                <a:cs typeface="微软雅黑" panose="020B0503020204020204" charset="-122"/>
              </a:rPr>
              <a:t>设伸入油桶中的长度为</a:t>
            </a:r>
            <a:r>
              <a:rPr lang="en-US" altLang="zh-CN" sz="2400" i="1">
                <a:solidFill>
                  <a:srgbClr val="FF0000"/>
                </a:solidFill>
                <a:latin typeface="微软雅黑" panose="020B0503020204020204" charset="-122"/>
                <a:ea typeface="微软雅黑" panose="020B0503020204020204" charset="-122"/>
                <a:cs typeface="微软雅黑" panose="020B0503020204020204" charset="-122"/>
              </a:rPr>
              <a:t>x</a:t>
            </a:r>
            <a:r>
              <a:rPr lang="en-US" altLang="zh-CN" sz="2400">
                <a:solidFill>
                  <a:srgbClr val="FF0000"/>
                </a:solidFill>
                <a:latin typeface="微软雅黑" panose="020B0503020204020204" charset="-122"/>
                <a:ea typeface="微软雅黑" panose="020B0503020204020204" charset="-122"/>
                <a:cs typeface="微软雅黑" panose="020B0503020204020204" charset="-122"/>
              </a:rPr>
              <a:t> m,</a:t>
            </a:r>
            <a:r>
              <a:rPr lang="zh-CN" altLang="en-US" sz="2400">
                <a:solidFill>
                  <a:srgbClr val="FF0000"/>
                </a:solidFill>
                <a:latin typeface="微软雅黑" panose="020B0503020204020204" charset="-122"/>
                <a:ea typeface="微软雅黑" panose="020B0503020204020204" charset="-122"/>
                <a:cs typeface="微软雅黑" panose="020B0503020204020204" charset="-122"/>
              </a:rPr>
              <a:t>则最长时</a:t>
            </a:r>
            <a:r>
              <a:rPr lang="en-US" altLang="zh-CN" sz="2400">
                <a:solidFill>
                  <a:srgbClr val="FF0000"/>
                </a:solidFill>
                <a:latin typeface="微软雅黑" panose="020B0503020204020204" charset="-122"/>
                <a:ea typeface="微软雅黑" panose="020B0503020204020204" charset="-122"/>
                <a:cs typeface="微软雅黑" panose="020B0503020204020204" charset="-122"/>
              </a:rPr>
              <a:t>:</a:t>
            </a:r>
          </a:p>
        </p:txBody>
      </p:sp>
      <p:graphicFrame>
        <p:nvGraphicFramePr>
          <p:cNvPr id="17420" name="Object 16"/>
          <p:cNvGraphicFramePr>
            <a:graphicFrameLocks noChangeAspect="1"/>
          </p:cNvGraphicFramePr>
          <p:nvPr/>
        </p:nvGraphicFramePr>
        <p:xfrm>
          <a:off x="2437765" y="3059430"/>
          <a:ext cx="1880235" cy="972000"/>
        </p:xfrm>
        <a:graphic>
          <a:graphicData uri="http://schemas.openxmlformats.org/presentationml/2006/ole">
            <mc:AlternateContent xmlns:mc="http://schemas.openxmlformats.org/markup-compatibility/2006">
              <mc:Choice xmlns:v="urn:schemas-microsoft-com:vml" Requires="v">
                <p:oleObj spid="_x0000_s8199" r:id="rId3" imgW="838835" imgH="457835" progId="Equation.3">
                  <p:embed/>
                </p:oleObj>
              </mc:Choice>
              <mc:Fallback>
                <p:oleObj r:id="rId3" imgW="838835" imgH="457835" progId="Equation.3">
                  <p:embed/>
                  <p:pic>
                    <p:nvPicPr>
                      <p:cNvPr id="0" name="OLE substitute image"/>
                      <p:cNvPicPr/>
                      <p:nvPr/>
                    </p:nvPicPr>
                    <p:blipFill>
                      <a:blip r:embed="rId4"/>
                      <a:stretch>
                        <a:fillRect/>
                      </a:stretch>
                    </p:blipFill>
                    <p:spPr>
                      <a:xfrm>
                        <a:off x="2437765" y="3059430"/>
                        <a:ext cx="1880235" cy="972000"/>
                      </a:xfrm>
                      <a:prstGeom prst="rect">
                        <a:avLst/>
                      </a:prstGeom>
                      <a:noFill/>
                      <a:ln w="38100">
                        <a:noFill/>
                        <a:miter/>
                      </a:ln>
                    </p:spPr>
                  </p:pic>
                </p:oleObj>
              </mc:Fallback>
            </mc:AlternateContent>
          </a:graphicData>
        </a:graphic>
      </p:graphicFrame>
      <p:sp>
        <p:nvSpPr>
          <p:cNvPr id="15368" name="Text Box 10"/>
          <p:cNvSpPr txBox="1"/>
          <p:nvPr/>
        </p:nvSpPr>
        <p:spPr>
          <a:xfrm>
            <a:off x="2346008" y="4177983"/>
            <a:ext cx="4479925" cy="460375"/>
          </a:xfrm>
          <a:prstGeom prst="rect">
            <a:avLst/>
          </a:prstGeom>
          <a:noFill/>
          <a:ln w="9525">
            <a:noFill/>
          </a:ln>
        </p:spPr>
        <p:txBody>
          <a:bodyPr anchor="t" anchorCtr="0">
            <a:spAutoFit/>
          </a:bodyPr>
          <a:lstStyle/>
          <a:p>
            <a:pPr>
              <a:spcBef>
                <a:spcPct val="50000"/>
              </a:spcBef>
            </a:pPr>
            <a:r>
              <a:rPr lang="zh-CN" altLang="en-US" sz="2400">
                <a:solidFill>
                  <a:srgbClr val="FF0000"/>
                </a:solidFill>
                <a:latin typeface="微软雅黑" panose="020B0503020204020204" charset="-122"/>
                <a:ea typeface="微软雅黑" panose="020B0503020204020204" charset="-122"/>
                <a:cs typeface="微软雅黑" panose="020B0503020204020204" charset="-122"/>
              </a:rPr>
              <a:t>所以最长是</a:t>
            </a:r>
            <a:r>
              <a:rPr lang="en-US" altLang="zh-CN" sz="2400">
                <a:solidFill>
                  <a:srgbClr val="FF0000"/>
                </a:solidFill>
                <a:latin typeface="微软雅黑" panose="020B0503020204020204" charset="-122"/>
                <a:ea typeface="微软雅黑" panose="020B0503020204020204" charset="-122"/>
                <a:cs typeface="微软雅黑" panose="020B0503020204020204" charset="-122"/>
              </a:rPr>
              <a:t>2.5+0.5=3(m).</a:t>
            </a:r>
          </a:p>
        </p:txBody>
      </p:sp>
      <p:sp>
        <p:nvSpPr>
          <p:cNvPr id="15367" name="Text Box 9"/>
          <p:cNvSpPr txBox="1"/>
          <p:nvPr/>
        </p:nvSpPr>
        <p:spPr>
          <a:xfrm>
            <a:off x="2437765" y="4751705"/>
            <a:ext cx="3705225" cy="460375"/>
          </a:xfrm>
          <a:prstGeom prst="rect">
            <a:avLst/>
          </a:prstGeom>
          <a:noFill/>
          <a:ln w="9525">
            <a:noFill/>
          </a:ln>
        </p:spPr>
        <p:txBody>
          <a:bodyPr anchor="t" anchorCtr="0">
            <a:spAutoFit/>
          </a:bodyPr>
          <a:lstStyle/>
          <a:p>
            <a:pPr>
              <a:spcBef>
                <a:spcPct val="50000"/>
              </a:spcBef>
            </a:pPr>
            <a:r>
              <a:rPr lang="zh-CN" altLang="en-US" sz="2400">
                <a:solidFill>
                  <a:srgbClr val="FF0000"/>
                </a:solidFill>
                <a:latin typeface="微软雅黑" panose="020B0503020204020204" charset="-122"/>
                <a:ea typeface="微软雅黑" panose="020B0503020204020204" charset="-122"/>
                <a:cs typeface="微软雅黑" panose="020B0503020204020204" charset="-122"/>
              </a:rPr>
              <a:t>最短时</a:t>
            </a:r>
            <a:r>
              <a:rPr lang="en-US" altLang="zh-CN" sz="2400">
                <a:solidFill>
                  <a:srgbClr val="FF0000"/>
                </a:solidFill>
                <a:latin typeface="微软雅黑" panose="020B0503020204020204" charset="-122"/>
                <a:ea typeface="微软雅黑" panose="020B0503020204020204" charset="-122"/>
                <a:cs typeface="微软雅黑" panose="020B0503020204020204" charset="-122"/>
              </a:rPr>
              <a:t>,x=1.5</a:t>
            </a:r>
          </a:p>
        </p:txBody>
      </p:sp>
      <p:sp>
        <p:nvSpPr>
          <p:cNvPr id="15370" name="Text Box 13"/>
          <p:cNvSpPr txBox="1"/>
          <p:nvPr/>
        </p:nvSpPr>
        <p:spPr>
          <a:xfrm>
            <a:off x="2437448" y="5259388"/>
            <a:ext cx="4146550" cy="460375"/>
          </a:xfrm>
          <a:prstGeom prst="rect">
            <a:avLst/>
          </a:prstGeom>
          <a:noFill/>
          <a:ln w="9525">
            <a:noFill/>
          </a:ln>
        </p:spPr>
        <p:txBody>
          <a:bodyPr anchor="t" anchorCtr="0">
            <a:spAutoFit/>
          </a:bodyPr>
          <a:lstStyle/>
          <a:p>
            <a:pPr>
              <a:spcBef>
                <a:spcPct val="50000"/>
              </a:spcBef>
            </a:pPr>
            <a:r>
              <a:rPr lang="zh-CN" altLang="en-US" sz="2400">
                <a:solidFill>
                  <a:srgbClr val="FF0000"/>
                </a:solidFill>
                <a:latin typeface="微软雅黑" panose="020B0503020204020204" charset="-122"/>
                <a:ea typeface="微软雅黑" panose="020B0503020204020204" charset="-122"/>
                <a:cs typeface="微软雅黑" panose="020B0503020204020204" charset="-122"/>
              </a:rPr>
              <a:t>所以最短是</a:t>
            </a:r>
            <a:r>
              <a:rPr lang="en-US" altLang="zh-CN" sz="2400">
                <a:solidFill>
                  <a:srgbClr val="FF0000"/>
                </a:solidFill>
                <a:latin typeface="微软雅黑" panose="020B0503020204020204" charset="-122"/>
                <a:ea typeface="微软雅黑" panose="020B0503020204020204" charset="-122"/>
                <a:cs typeface="微软雅黑" panose="020B0503020204020204" charset="-122"/>
              </a:rPr>
              <a:t>1.5+0.5=2(m).</a:t>
            </a:r>
          </a:p>
        </p:txBody>
      </p:sp>
      <p:sp>
        <p:nvSpPr>
          <p:cNvPr id="15369" name="Text Box 12"/>
          <p:cNvSpPr txBox="1"/>
          <p:nvPr/>
        </p:nvSpPr>
        <p:spPr>
          <a:xfrm>
            <a:off x="2187258" y="5798503"/>
            <a:ext cx="5207000" cy="460375"/>
          </a:xfrm>
          <a:prstGeom prst="rect">
            <a:avLst/>
          </a:prstGeom>
          <a:noFill/>
          <a:ln w="9525">
            <a:noFill/>
          </a:ln>
        </p:spPr>
        <p:txBody>
          <a:bodyPr anchor="t" anchorCtr="0">
            <a:spAutoFit/>
          </a:bodyPr>
          <a:lstStyle/>
          <a:p>
            <a:pPr>
              <a:spcBef>
                <a:spcPct val="50000"/>
              </a:spcBef>
            </a:pPr>
            <a:r>
              <a:rPr lang="zh-CN" altLang="en-US" sz="2400">
                <a:solidFill>
                  <a:srgbClr val="FF0000"/>
                </a:solidFill>
                <a:latin typeface="微软雅黑" panose="020B0503020204020204" charset="-122"/>
                <a:ea typeface="微软雅黑" panose="020B0503020204020204" charset="-122"/>
                <a:cs typeface="微软雅黑" panose="020B0503020204020204" charset="-122"/>
              </a:rPr>
              <a:t>答</a:t>
            </a:r>
            <a:r>
              <a:rPr lang="en-US" altLang="zh-CN" sz="2400">
                <a:solidFill>
                  <a:srgbClr val="FF0000"/>
                </a:solidFill>
                <a:latin typeface="微软雅黑" panose="020B0503020204020204" charset="-122"/>
                <a:ea typeface="微软雅黑" panose="020B0503020204020204" charset="-122"/>
                <a:cs typeface="微软雅黑" panose="020B0503020204020204" charset="-122"/>
              </a:rPr>
              <a:t>:</a:t>
            </a:r>
            <a:r>
              <a:rPr lang="zh-CN" altLang="en-US" sz="2400">
                <a:solidFill>
                  <a:srgbClr val="FF0000"/>
                </a:solidFill>
                <a:latin typeface="微软雅黑" panose="020B0503020204020204" charset="-122"/>
                <a:ea typeface="微软雅黑" panose="020B0503020204020204" charset="-122"/>
                <a:cs typeface="微软雅黑" panose="020B0503020204020204" charset="-122"/>
              </a:rPr>
              <a:t>这根铁棒的长应在</a:t>
            </a:r>
            <a:r>
              <a:rPr lang="en-US" altLang="zh-CN" sz="2400">
                <a:solidFill>
                  <a:srgbClr val="FF0000"/>
                </a:solidFill>
                <a:latin typeface="微软雅黑" panose="020B0503020204020204" charset="-122"/>
                <a:ea typeface="微软雅黑" panose="020B0503020204020204" charset="-122"/>
                <a:cs typeface="微软雅黑" panose="020B0503020204020204" charset="-122"/>
              </a:rPr>
              <a:t>2</a:t>
            </a:r>
            <a:r>
              <a:rPr lang="zh-CN" altLang="en-US" sz="2400">
                <a:solidFill>
                  <a:srgbClr val="FF0000"/>
                </a:solidFill>
                <a:latin typeface="微软雅黑" panose="020B0503020204020204" charset="-122"/>
                <a:ea typeface="微软雅黑" panose="020B0503020204020204" charset="-122"/>
                <a:cs typeface="微软雅黑" panose="020B0503020204020204" charset="-122"/>
              </a:rPr>
              <a:t>～</a:t>
            </a:r>
            <a:r>
              <a:rPr lang="en-US" altLang="zh-CN" sz="2400">
                <a:solidFill>
                  <a:srgbClr val="FF0000"/>
                </a:solidFill>
                <a:latin typeface="微软雅黑" panose="020B0503020204020204" charset="-122"/>
                <a:ea typeface="微软雅黑" panose="020B0503020204020204" charset="-122"/>
                <a:cs typeface="微软雅黑" panose="020B0503020204020204" charset="-122"/>
              </a:rPr>
              <a:t>3 m</a:t>
            </a:r>
            <a:r>
              <a:rPr lang="zh-CN" altLang="en-US" sz="2400">
                <a:solidFill>
                  <a:srgbClr val="FF0000"/>
                </a:solidFill>
                <a:latin typeface="微软雅黑" panose="020B0503020204020204" charset="-122"/>
                <a:ea typeface="微软雅黑" panose="020B0503020204020204" charset="-122"/>
                <a:cs typeface="微软雅黑" panose="020B0503020204020204" charset="-122"/>
              </a:rPr>
              <a:t>之间</a:t>
            </a:r>
            <a:r>
              <a:rPr lang="en-US" altLang="zh-CN" sz="2400">
                <a:solidFill>
                  <a:srgbClr val="FF0000"/>
                </a:solidFill>
                <a:latin typeface="微软雅黑" panose="020B0503020204020204" charset="-122"/>
                <a:ea typeface="微软雅黑" panose="020B0503020204020204" charset="-122"/>
                <a:cs typeface="微软雅黑" panose="020B0503020204020204" charset="-122"/>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6"/>
                                        </p:tgtEl>
                                        <p:attrNameLst>
                                          <p:attrName>style.visibility</p:attrName>
                                        </p:attrNameLst>
                                      </p:cBhvr>
                                      <p:to>
                                        <p:strVal val="visible"/>
                                      </p:to>
                                    </p:set>
                                    <p:anim calcmode="lin" valueType="num">
                                      <p:cBhvr>
                                        <p:cTn id="7" dur="500" fill="hold"/>
                                        <p:tgtEl>
                                          <p:spTgt spid="15366"/>
                                        </p:tgtEl>
                                        <p:attrNameLst>
                                          <p:attrName>ppt_x</p:attrName>
                                        </p:attrNameLst>
                                      </p:cBhvr>
                                      <p:tavLst>
                                        <p:tav tm="0">
                                          <p:val>
                                            <p:strVal val="#ppt_x"/>
                                          </p:val>
                                        </p:tav>
                                        <p:tav tm="100000">
                                          <p:val>
                                            <p:strVal val="#ppt_x"/>
                                          </p:val>
                                        </p:tav>
                                      </p:tavLst>
                                    </p:anim>
                                    <p:anim calcmode="lin" valueType="num">
                                      <p:cBhvr>
                                        <p:cTn id="8" dur="500" fill="hold"/>
                                        <p:tgtEl>
                                          <p:spTgt spid="1536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7420"/>
                                        </p:tgtEl>
                                        <p:attrNameLst>
                                          <p:attrName>style.visibility</p:attrName>
                                        </p:attrNameLst>
                                      </p:cBhvr>
                                      <p:to>
                                        <p:strVal val="visible"/>
                                      </p:to>
                                    </p:set>
                                    <p:anim calcmode="lin" valueType="num">
                                      <p:cBhvr>
                                        <p:cTn id="11" dur="500" fill="hold"/>
                                        <p:tgtEl>
                                          <p:spTgt spid="17420"/>
                                        </p:tgtEl>
                                        <p:attrNameLst>
                                          <p:attrName>ppt_x</p:attrName>
                                        </p:attrNameLst>
                                      </p:cBhvr>
                                      <p:tavLst>
                                        <p:tav tm="0">
                                          <p:val>
                                            <p:strVal val="#ppt_x"/>
                                          </p:val>
                                        </p:tav>
                                        <p:tav tm="100000">
                                          <p:val>
                                            <p:strVal val="#ppt_x"/>
                                          </p:val>
                                        </p:tav>
                                      </p:tavLst>
                                    </p:anim>
                                    <p:anim calcmode="lin" valueType="num">
                                      <p:cBhvr>
                                        <p:cTn id="12" dur="500" fill="hold"/>
                                        <p:tgtEl>
                                          <p:spTgt spid="1742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5368"/>
                                        </p:tgtEl>
                                        <p:attrNameLst>
                                          <p:attrName>style.visibility</p:attrName>
                                        </p:attrNameLst>
                                      </p:cBhvr>
                                      <p:to>
                                        <p:strVal val="visible"/>
                                      </p:to>
                                    </p:set>
                                    <p:anim calcmode="lin" valueType="num">
                                      <p:cBhvr>
                                        <p:cTn id="15" dur="500" fill="hold"/>
                                        <p:tgtEl>
                                          <p:spTgt spid="15368"/>
                                        </p:tgtEl>
                                        <p:attrNameLst>
                                          <p:attrName>ppt_x</p:attrName>
                                        </p:attrNameLst>
                                      </p:cBhvr>
                                      <p:tavLst>
                                        <p:tav tm="0">
                                          <p:val>
                                            <p:strVal val="#ppt_x"/>
                                          </p:val>
                                        </p:tav>
                                        <p:tav tm="100000">
                                          <p:val>
                                            <p:strVal val="#ppt_x"/>
                                          </p:val>
                                        </p:tav>
                                      </p:tavLst>
                                    </p:anim>
                                    <p:anim calcmode="lin" valueType="num">
                                      <p:cBhvr>
                                        <p:cTn id="16" dur="500" fill="hold"/>
                                        <p:tgtEl>
                                          <p:spTgt spid="1536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5367"/>
                                        </p:tgtEl>
                                        <p:attrNameLst>
                                          <p:attrName>style.visibility</p:attrName>
                                        </p:attrNameLst>
                                      </p:cBhvr>
                                      <p:to>
                                        <p:strVal val="visible"/>
                                      </p:to>
                                    </p:set>
                                    <p:anim calcmode="lin" valueType="num">
                                      <p:cBhvr>
                                        <p:cTn id="19" dur="500" fill="hold"/>
                                        <p:tgtEl>
                                          <p:spTgt spid="15367"/>
                                        </p:tgtEl>
                                        <p:attrNameLst>
                                          <p:attrName>ppt_x</p:attrName>
                                        </p:attrNameLst>
                                      </p:cBhvr>
                                      <p:tavLst>
                                        <p:tav tm="0">
                                          <p:val>
                                            <p:strVal val="#ppt_x"/>
                                          </p:val>
                                        </p:tav>
                                        <p:tav tm="100000">
                                          <p:val>
                                            <p:strVal val="#ppt_x"/>
                                          </p:val>
                                        </p:tav>
                                      </p:tavLst>
                                    </p:anim>
                                    <p:anim calcmode="lin" valueType="num">
                                      <p:cBhvr>
                                        <p:cTn id="20" dur="500" fill="hold"/>
                                        <p:tgtEl>
                                          <p:spTgt spid="1536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5370"/>
                                        </p:tgtEl>
                                        <p:attrNameLst>
                                          <p:attrName>style.visibility</p:attrName>
                                        </p:attrNameLst>
                                      </p:cBhvr>
                                      <p:to>
                                        <p:strVal val="visible"/>
                                      </p:to>
                                    </p:set>
                                    <p:anim calcmode="lin" valueType="num">
                                      <p:cBhvr>
                                        <p:cTn id="23" dur="500" fill="hold"/>
                                        <p:tgtEl>
                                          <p:spTgt spid="15370"/>
                                        </p:tgtEl>
                                        <p:attrNameLst>
                                          <p:attrName>ppt_x</p:attrName>
                                        </p:attrNameLst>
                                      </p:cBhvr>
                                      <p:tavLst>
                                        <p:tav tm="0">
                                          <p:val>
                                            <p:strVal val="#ppt_x"/>
                                          </p:val>
                                        </p:tav>
                                        <p:tav tm="100000">
                                          <p:val>
                                            <p:strVal val="#ppt_x"/>
                                          </p:val>
                                        </p:tav>
                                      </p:tavLst>
                                    </p:anim>
                                    <p:anim calcmode="lin" valueType="num">
                                      <p:cBhvr>
                                        <p:cTn id="24" dur="500" fill="hold"/>
                                        <p:tgtEl>
                                          <p:spTgt spid="1537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5369"/>
                                        </p:tgtEl>
                                        <p:attrNameLst>
                                          <p:attrName>style.visibility</p:attrName>
                                        </p:attrNameLst>
                                      </p:cBhvr>
                                      <p:to>
                                        <p:strVal val="visible"/>
                                      </p:to>
                                    </p:set>
                                    <p:anim calcmode="lin" valueType="num">
                                      <p:cBhvr>
                                        <p:cTn id="27" dur="500" fill="hold"/>
                                        <p:tgtEl>
                                          <p:spTgt spid="15369"/>
                                        </p:tgtEl>
                                        <p:attrNameLst>
                                          <p:attrName>ppt_x</p:attrName>
                                        </p:attrNameLst>
                                      </p:cBhvr>
                                      <p:tavLst>
                                        <p:tav tm="0">
                                          <p:val>
                                            <p:strVal val="#ppt_x"/>
                                          </p:val>
                                        </p:tav>
                                        <p:tav tm="100000">
                                          <p:val>
                                            <p:strVal val="#ppt_x"/>
                                          </p:val>
                                        </p:tav>
                                      </p:tavLst>
                                    </p:anim>
                                    <p:anim calcmode="lin" valueType="num">
                                      <p:cBhvr>
                                        <p:cTn id="28" dur="500" fill="hold"/>
                                        <p:tgtEl>
                                          <p:spTgt spid="1536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6" grpId="0"/>
      <p:bldP spid="15368" grpId="0"/>
      <p:bldP spid="15367" grpId="0"/>
      <p:bldP spid="15370" grpId="0"/>
      <p:bldP spid="1536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43660" y="626745"/>
            <a:ext cx="9434195" cy="1753235"/>
          </a:xfrm>
          <a:prstGeom prst="rect">
            <a:avLst/>
          </a:prstGeom>
          <a:noFill/>
          <a:ln w="9525">
            <a:noFill/>
          </a:ln>
        </p:spPr>
        <p:txBody>
          <a:bodyPr wrap="square" anchor="t" anchorCtr="0">
            <a:spAutoFit/>
          </a:bodyPr>
          <a:lstStyle/>
          <a:p>
            <a:pPr>
              <a:lnSpc>
                <a:spcPct val="150000"/>
              </a:lnSpc>
            </a:pPr>
            <a:r>
              <a:rPr lang="en-US" altLang="zh-CN" sz="2400">
                <a:latin typeface="微软雅黑" panose="020B0503020204020204" charset="-122"/>
                <a:ea typeface="微软雅黑" panose="020B0503020204020204" charset="-122"/>
                <a:cs typeface="微软雅黑" panose="020B0503020204020204" charset="-122"/>
              </a:rPr>
              <a:t>6.</a:t>
            </a:r>
            <a:r>
              <a:rPr lang="zh-CN" altLang="zh-CN" sz="2400">
                <a:latin typeface="微软雅黑" panose="020B0503020204020204" charset="-122"/>
                <a:ea typeface="微软雅黑" panose="020B0503020204020204" charset="-122"/>
                <a:cs typeface="微软雅黑" panose="020B0503020204020204" charset="-122"/>
              </a:rPr>
              <a:t>如图所示</a:t>
            </a:r>
            <a:r>
              <a:rPr lang="en-US" altLang="zh-CN" sz="2400">
                <a:latin typeface="微软雅黑" panose="020B0503020204020204" charset="-122"/>
                <a:ea typeface="微软雅黑" panose="020B0503020204020204" charset="-122"/>
                <a:cs typeface="微软雅黑" panose="020B0503020204020204" charset="-122"/>
              </a:rPr>
              <a:t>,</a:t>
            </a:r>
            <a:r>
              <a:rPr lang="zh-CN" altLang="zh-CN" sz="2400">
                <a:latin typeface="微软雅黑" panose="020B0503020204020204" charset="-122"/>
                <a:ea typeface="微软雅黑" panose="020B0503020204020204" charset="-122"/>
                <a:cs typeface="微软雅黑" panose="020B0503020204020204" charset="-122"/>
              </a:rPr>
              <a:t>公路</a:t>
            </a:r>
            <a:r>
              <a:rPr lang="en-US" altLang="zh-CN" sz="2400">
                <a:latin typeface="微软雅黑" panose="020B0503020204020204" charset="-122"/>
                <a:ea typeface="微软雅黑" panose="020B0503020204020204" charset="-122"/>
                <a:cs typeface="微软雅黑" panose="020B0503020204020204" charset="-122"/>
              </a:rPr>
              <a:t>AB</a:t>
            </a:r>
            <a:r>
              <a:rPr lang="zh-CN" altLang="zh-CN" sz="2400">
                <a:latin typeface="微软雅黑" panose="020B0503020204020204" charset="-122"/>
                <a:ea typeface="微软雅黑" panose="020B0503020204020204" charset="-122"/>
                <a:cs typeface="微软雅黑" panose="020B0503020204020204" charset="-122"/>
              </a:rPr>
              <a:t>的一边有</a:t>
            </a:r>
            <a:r>
              <a:rPr lang="en-US" altLang="zh-CN" sz="2400">
                <a:latin typeface="微软雅黑" panose="020B0503020204020204" charset="-122"/>
                <a:ea typeface="微软雅黑" panose="020B0503020204020204" charset="-122"/>
                <a:cs typeface="微软雅黑" panose="020B0503020204020204" charset="-122"/>
              </a:rPr>
              <a:t>C,D</a:t>
            </a:r>
            <a:r>
              <a:rPr lang="zh-CN" altLang="zh-CN" sz="2400">
                <a:latin typeface="微软雅黑" panose="020B0503020204020204" charset="-122"/>
                <a:ea typeface="微软雅黑" panose="020B0503020204020204" charset="-122"/>
                <a:cs typeface="微软雅黑" panose="020B0503020204020204" charset="-122"/>
              </a:rPr>
              <a:t>两村庄</a:t>
            </a:r>
            <a:r>
              <a:rPr lang="en-US" altLang="zh-CN" sz="2400">
                <a:latin typeface="微软雅黑" panose="020B0503020204020204" charset="-122"/>
                <a:ea typeface="微软雅黑" panose="020B0503020204020204" charset="-122"/>
                <a:cs typeface="微软雅黑" panose="020B0503020204020204" charset="-122"/>
              </a:rPr>
              <a:t>,DA</a:t>
            </a:r>
            <a:r>
              <a:rPr lang="zh-CN" altLang="zh-CN" sz="2400">
                <a:latin typeface="微软雅黑" panose="020B0503020204020204" charset="-122"/>
                <a:ea typeface="微软雅黑" panose="020B0503020204020204" charset="-122"/>
                <a:cs typeface="微软雅黑" panose="020B0503020204020204" charset="-122"/>
              </a:rPr>
              <a:t>⊥</a:t>
            </a:r>
            <a:r>
              <a:rPr lang="en-US" altLang="zh-CN" sz="2400">
                <a:latin typeface="微软雅黑" panose="020B0503020204020204" charset="-122"/>
                <a:ea typeface="微软雅黑" panose="020B0503020204020204" charset="-122"/>
                <a:cs typeface="微软雅黑" panose="020B0503020204020204" charset="-122"/>
              </a:rPr>
              <a:t>AB</a:t>
            </a:r>
            <a:r>
              <a:rPr lang="zh-CN" altLang="zh-CN" sz="2400">
                <a:latin typeface="微软雅黑" panose="020B0503020204020204" charset="-122"/>
                <a:ea typeface="微软雅黑" panose="020B0503020204020204" charset="-122"/>
                <a:cs typeface="微软雅黑" panose="020B0503020204020204" charset="-122"/>
              </a:rPr>
              <a:t>于</a:t>
            </a:r>
            <a:r>
              <a:rPr lang="en-US" altLang="zh-CN" sz="2400">
                <a:latin typeface="微软雅黑" panose="020B0503020204020204" charset="-122"/>
                <a:ea typeface="微软雅黑" panose="020B0503020204020204" charset="-122"/>
                <a:cs typeface="微软雅黑" panose="020B0503020204020204" charset="-122"/>
              </a:rPr>
              <a:t>A,CB</a:t>
            </a:r>
            <a:r>
              <a:rPr lang="zh-CN" altLang="zh-CN" sz="2400">
                <a:latin typeface="微软雅黑" panose="020B0503020204020204" charset="-122"/>
                <a:ea typeface="微软雅黑" panose="020B0503020204020204" charset="-122"/>
                <a:cs typeface="微软雅黑" panose="020B0503020204020204" charset="-122"/>
              </a:rPr>
              <a:t>⊥</a:t>
            </a:r>
            <a:r>
              <a:rPr lang="en-US" altLang="zh-CN" sz="2400">
                <a:latin typeface="微软雅黑" panose="020B0503020204020204" charset="-122"/>
                <a:ea typeface="微软雅黑" panose="020B0503020204020204" charset="-122"/>
                <a:cs typeface="微软雅黑" panose="020B0503020204020204" charset="-122"/>
              </a:rPr>
              <a:t>AB</a:t>
            </a:r>
            <a:r>
              <a:rPr lang="zh-CN" altLang="zh-CN" sz="2400">
                <a:latin typeface="微软雅黑" panose="020B0503020204020204" charset="-122"/>
                <a:ea typeface="微软雅黑" panose="020B0503020204020204" charset="-122"/>
                <a:cs typeface="微软雅黑" panose="020B0503020204020204" charset="-122"/>
              </a:rPr>
              <a:t>于</a:t>
            </a:r>
            <a:r>
              <a:rPr lang="en-US" altLang="zh-CN" sz="2400">
                <a:latin typeface="微软雅黑" panose="020B0503020204020204" charset="-122"/>
                <a:ea typeface="微软雅黑" panose="020B0503020204020204" charset="-122"/>
                <a:cs typeface="微软雅黑" panose="020B0503020204020204" charset="-122"/>
              </a:rPr>
              <a:t>B,</a:t>
            </a:r>
            <a:r>
              <a:rPr lang="zh-CN" altLang="zh-CN" sz="2400">
                <a:latin typeface="微软雅黑" panose="020B0503020204020204" charset="-122"/>
                <a:ea typeface="微软雅黑" panose="020B0503020204020204" charset="-122"/>
                <a:cs typeface="微软雅黑" panose="020B0503020204020204" charset="-122"/>
              </a:rPr>
              <a:t>已知</a:t>
            </a:r>
            <a:r>
              <a:rPr lang="en-US" altLang="zh-CN" sz="2400">
                <a:latin typeface="微软雅黑" panose="020B0503020204020204" charset="-122"/>
                <a:ea typeface="微软雅黑" panose="020B0503020204020204" charset="-122"/>
                <a:cs typeface="微软雅黑" panose="020B0503020204020204" charset="-122"/>
              </a:rPr>
              <a:t>AB=25 km,DA=15 km,CB=10 km,</a:t>
            </a:r>
            <a:r>
              <a:rPr lang="zh-CN" altLang="zh-CN" sz="2400">
                <a:latin typeface="微软雅黑" panose="020B0503020204020204" charset="-122"/>
                <a:ea typeface="微软雅黑" panose="020B0503020204020204" charset="-122"/>
                <a:cs typeface="微软雅黑" panose="020B0503020204020204" charset="-122"/>
              </a:rPr>
              <a:t>现要在公路上建一个农产品收购站</a:t>
            </a:r>
            <a:r>
              <a:rPr lang="en-US" altLang="zh-CN" sz="2400">
                <a:latin typeface="微软雅黑" panose="020B0503020204020204" charset="-122"/>
                <a:ea typeface="微软雅黑" panose="020B0503020204020204" charset="-122"/>
                <a:cs typeface="微软雅黑" panose="020B0503020204020204" charset="-122"/>
              </a:rPr>
              <a:t>E,</a:t>
            </a:r>
            <a:r>
              <a:rPr lang="zh-CN" altLang="zh-CN" sz="2400">
                <a:latin typeface="微软雅黑" panose="020B0503020204020204" charset="-122"/>
                <a:ea typeface="微软雅黑" panose="020B0503020204020204" charset="-122"/>
                <a:cs typeface="微软雅黑" panose="020B0503020204020204" charset="-122"/>
              </a:rPr>
              <a:t>并使</a:t>
            </a:r>
            <a:r>
              <a:rPr lang="en-US" altLang="zh-CN" sz="2400">
                <a:latin typeface="微软雅黑" panose="020B0503020204020204" charset="-122"/>
                <a:ea typeface="微软雅黑" panose="020B0503020204020204" charset="-122"/>
                <a:cs typeface="微软雅黑" panose="020B0503020204020204" charset="-122"/>
              </a:rPr>
              <a:t>DE=CE.</a:t>
            </a:r>
            <a:r>
              <a:rPr lang="zh-CN" altLang="zh-CN" sz="2400">
                <a:latin typeface="微软雅黑" panose="020B0503020204020204" charset="-122"/>
                <a:ea typeface="微软雅黑" panose="020B0503020204020204" charset="-122"/>
                <a:cs typeface="微软雅黑" panose="020B0503020204020204" charset="-122"/>
              </a:rPr>
              <a:t>则农产品收购站</a:t>
            </a:r>
            <a:r>
              <a:rPr lang="en-US" altLang="zh-CN" sz="2400">
                <a:latin typeface="微软雅黑" panose="020B0503020204020204" charset="-122"/>
                <a:ea typeface="微软雅黑" panose="020B0503020204020204" charset="-122"/>
                <a:cs typeface="微软雅黑" panose="020B0503020204020204" charset="-122"/>
              </a:rPr>
              <a:t>E</a:t>
            </a:r>
            <a:r>
              <a:rPr lang="zh-CN" altLang="zh-CN" sz="2400">
                <a:latin typeface="微软雅黑" panose="020B0503020204020204" charset="-122"/>
                <a:ea typeface="微软雅黑" panose="020B0503020204020204" charset="-122"/>
                <a:cs typeface="微软雅黑" panose="020B0503020204020204" charset="-122"/>
              </a:rPr>
              <a:t>应建在距点</a:t>
            </a:r>
            <a:r>
              <a:rPr lang="en-US" altLang="zh-CN" sz="2400">
                <a:latin typeface="微软雅黑" panose="020B0503020204020204" charset="-122"/>
                <a:ea typeface="微软雅黑" panose="020B0503020204020204" charset="-122"/>
                <a:cs typeface="微软雅黑" panose="020B0503020204020204" charset="-122"/>
              </a:rPr>
              <a:t>A</a:t>
            </a:r>
            <a:r>
              <a:rPr lang="zh-CN" altLang="zh-CN" sz="2400">
                <a:latin typeface="微软雅黑" panose="020B0503020204020204" charset="-122"/>
                <a:ea typeface="微软雅黑" panose="020B0503020204020204" charset="-122"/>
                <a:cs typeface="微软雅黑" panose="020B0503020204020204" charset="-122"/>
              </a:rPr>
              <a:t>多少千米处</a:t>
            </a:r>
            <a:r>
              <a:rPr lang="en-US" altLang="zh-CN" sz="2400">
                <a:latin typeface="微软雅黑" panose="020B0503020204020204" charset="-122"/>
                <a:ea typeface="微软雅黑" panose="020B0503020204020204" charset="-122"/>
                <a:cs typeface="微软雅黑" panose="020B0503020204020204" charset="-122"/>
              </a:rPr>
              <a:t>? </a:t>
            </a:r>
            <a:endParaRPr lang="zh-CN" altLang="zh-CN" sz="2400">
              <a:latin typeface="微软雅黑" panose="020B0503020204020204" charset="-122"/>
              <a:ea typeface="微软雅黑" panose="020B0503020204020204" charset="-122"/>
              <a:cs typeface="微软雅黑" panose="020B0503020204020204" charset="-122"/>
            </a:endParaRPr>
          </a:p>
        </p:txBody>
      </p:sp>
      <p:pic>
        <p:nvPicPr>
          <p:cNvPr id="7" name="图片 6"/>
          <p:cNvPicPr/>
          <p:nvPr/>
        </p:nvPicPr>
        <p:blipFill>
          <a:blip r:embed="rId2">
            <a:clrChange>
              <a:clrFrom>
                <a:srgbClr val="FFFFFF"/>
              </a:clrFrom>
              <a:clrTo>
                <a:srgbClr val="FFFFFF">
                  <a:alpha val="0"/>
                </a:srgbClr>
              </a:clrTo>
            </a:clrChange>
            <a:lum bright="-39999"/>
          </a:blip>
          <a:stretch>
            <a:fillRect/>
          </a:stretch>
        </p:blipFill>
        <p:spPr>
          <a:xfrm>
            <a:off x="7896225" y="2581275"/>
            <a:ext cx="2303463" cy="1943100"/>
          </a:xfrm>
          <a:prstGeom prst="rect">
            <a:avLst/>
          </a:prstGeom>
          <a:noFill/>
          <a:ln w="9525">
            <a:noFill/>
          </a:ln>
        </p:spPr>
      </p:pic>
      <p:sp>
        <p:nvSpPr>
          <p:cNvPr id="18" name="矩形 17"/>
          <p:cNvSpPr/>
          <p:nvPr/>
        </p:nvSpPr>
        <p:spPr>
          <a:xfrm>
            <a:off x="1487488" y="2334578"/>
            <a:ext cx="8712200" cy="4523105"/>
          </a:xfrm>
          <a:prstGeom prst="rect">
            <a:avLst/>
          </a:prstGeom>
          <a:noFill/>
          <a:ln w="9525">
            <a:noFill/>
          </a:ln>
        </p:spPr>
        <p:txBody>
          <a:bodyPr wrap="square" anchor="t" anchorCtr="0">
            <a:spAutoFit/>
          </a:bodyPr>
          <a:lstStyle/>
          <a:p>
            <a:pPr>
              <a:lnSpc>
                <a:spcPct val="150000"/>
              </a:lnSpc>
            </a:pPr>
            <a:r>
              <a:rPr lang="zh-CN" altLang="zh-CN" sz="2400">
                <a:solidFill>
                  <a:srgbClr val="FF0000"/>
                </a:solidFill>
                <a:latin typeface="微软雅黑" panose="020B0503020204020204" charset="-122"/>
                <a:ea typeface="微软雅黑" panose="020B0503020204020204" charset="-122"/>
                <a:cs typeface="微软雅黑" panose="020B0503020204020204" charset="-122"/>
              </a:rPr>
              <a:t>解</a:t>
            </a:r>
            <a:r>
              <a:rPr lang="en-US" altLang="zh-CN" sz="2400">
                <a:latin typeface="微软雅黑" panose="020B0503020204020204" charset="-122"/>
                <a:ea typeface="微软雅黑" panose="020B0503020204020204" charset="-122"/>
                <a:cs typeface="微软雅黑" panose="020B0503020204020204" charset="-122"/>
              </a:rPr>
              <a:t>:</a:t>
            </a:r>
            <a:r>
              <a:rPr lang="zh-CN" altLang="zh-CN" sz="2400">
                <a:latin typeface="微软雅黑" panose="020B0503020204020204" charset="-122"/>
                <a:ea typeface="微软雅黑" panose="020B0503020204020204" charset="-122"/>
                <a:cs typeface="微软雅黑" panose="020B0503020204020204" charset="-122"/>
              </a:rPr>
              <a:t>设</a:t>
            </a:r>
            <a:r>
              <a:rPr lang="en-US" altLang="zh-CN" sz="2400">
                <a:latin typeface="微软雅黑" panose="020B0503020204020204" charset="-122"/>
                <a:ea typeface="微软雅黑" panose="020B0503020204020204" charset="-122"/>
                <a:cs typeface="微软雅黑" panose="020B0503020204020204" charset="-122"/>
              </a:rPr>
              <a:t>AE=x km,</a:t>
            </a:r>
            <a:r>
              <a:rPr lang="zh-CN" altLang="zh-CN" sz="2400">
                <a:latin typeface="微软雅黑" panose="020B0503020204020204" charset="-122"/>
                <a:ea typeface="微软雅黑" panose="020B0503020204020204" charset="-122"/>
                <a:cs typeface="微软雅黑" panose="020B0503020204020204" charset="-122"/>
              </a:rPr>
              <a:t>则</a:t>
            </a:r>
            <a:r>
              <a:rPr lang="en-US" altLang="zh-CN" sz="2400">
                <a:latin typeface="微软雅黑" panose="020B0503020204020204" charset="-122"/>
                <a:ea typeface="微软雅黑" panose="020B0503020204020204" charset="-122"/>
                <a:cs typeface="微软雅黑" panose="020B0503020204020204" charset="-122"/>
              </a:rPr>
              <a:t>BE=(25-x)km,</a:t>
            </a:r>
            <a:endParaRPr lang="zh-CN" altLang="zh-CN" sz="2400">
              <a:latin typeface="微软雅黑" panose="020B0503020204020204" charset="-122"/>
              <a:ea typeface="微软雅黑" panose="020B0503020204020204" charset="-122"/>
              <a:cs typeface="微软雅黑" panose="020B0503020204020204" charset="-122"/>
            </a:endParaRPr>
          </a:p>
          <a:p>
            <a:pPr>
              <a:lnSpc>
                <a:spcPct val="150000"/>
              </a:lnSpc>
            </a:pPr>
            <a:r>
              <a:rPr lang="en-US" altLang="zh-CN" sz="2400">
                <a:latin typeface="微软雅黑" panose="020B0503020204020204" charset="-122"/>
                <a:ea typeface="微软雅黑" panose="020B0503020204020204" charset="-122"/>
                <a:cs typeface="微软雅黑" panose="020B0503020204020204" charset="-122"/>
              </a:rPr>
              <a:t>∵C,D</a:t>
            </a:r>
            <a:r>
              <a:rPr lang="zh-CN" altLang="zh-CN" sz="2400">
                <a:latin typeface="微软雅黑" panose="020B0503020204020204" charset="-122"/>
                <a:ea typeface="微软雅黑" panose="020B0503020204020204" charset="-122"/>
                <a:cs typeface="微软雅黑" panose="020B0503020204020204" charset="-122"/>
              </a:rPr>
              <a:t>两村到收购站</a:t>
            </a:r>
            <a:r>
              <a:rPr lang="en-US" altLang="zh-CN" sz="2400">
                <a:latin typeface="微软雅黑" panose="020B0503020204020204" charset="-122"/>
                <a:ea typeface="微软雅黑" panose="020B0503020204020204" charset="-122"/>
                <a:cs typeface="微软雅黑" panose="020B0503020204020204" charset="-122"/>
              </a:rPr>
              <a:t>E</a:t>
            </a:r>
            <a:r>
              <a:rPr lang="zh-CN" altLang="zh-CN" sz="2400">
                <a:latin typeface="微软雅黑" panose="020B0503020204020204" charset="-122"/>
                <a:ea typeface="微软雅黑" panose="020B0503020204020204" charset="-122"/>
                <a:cs typeface="微软雅黑" panose="020B0503020204020204" charset="-122"/>
              </a:rPr>
              <a:t>的距离相等</a:t>
            </a:r>
            <a:r>
              <a:rPr lang="en-US" altLang="zh-CN" sz="2400">
                <a:latin typeface="微软雅黑" panose="020B0503020204020204" charset="-122"/>
                <a:ea typeface="微软雅黑" panose="020B0503020204020204" charset="-122"/>
                <a:cs typeface="微软雅黑" panose="020B0503020204020204" charset="-122"/>
              </a:rPr>
              <a:t>,</a:t>
            </a:r>
            <a:endParaRPr lang="zh-CN" altLang="zh-CN" sz="2400">
              <a:latin typeface="微软雅黑" panose="020B0503020204020204" charset="-122"/>
              <a:ea typeface="微软雅黑" panose="020B0503020204020204" charset="-122"/>
              <a:cs typeface="微软雅黑" panose="020B0503020204020204" charset="-122"/>
            </a:endParaRPr>
          </a:p>
          <a:p>
            <a:pPr>
              <a:lnSpc>
                <a:spcPct val="150000"/>
              </a:lnSpc>
            </a:pPr>
            <a:r>
              <a:rPr lang="en-US" altLang="zh-CN" sz="2400">
                <a:latin typeface="微软雅黑" panose="020B0503020204020204" charset="-122"/>
                <a:ea typeface="微软雅黑" panose="020B0503020204020204" charset="-122"/>
                <a:cs typeface="微软雅黑" panose="020B0503020204020204" charset="-122"/>
              </a:rPr>
              <a:t>∴DE=CE,</a:t>
            </a:r>
            <a:r>
              <a:rPr lang="zh-CN" altLang="zh-CN" sz="2400">
                <a:latin typeface="微软雅黑" panose="020B0503020204020204" charset="-122"/>
                <a:ea typeface="微软雅黑" panose="020B0503020204020204" charset="-122"/>
                <a:cs typeface="微软雅黑" panose="020B0503020204020204" charset="-122"/>
              </a:rPr>
              <a:t>即</a:t>
            </a:r>
            <a:r>
              <a:rPr lang="en-US" altLang="zh-CN" sz="2400">
                <a:latin typeface="微软雅黑" panose="020B0503020204020204" charset="-122"/>
                <a:ea typeface="微软雅黑" panose="020B0503020204020204" charset="-122"/>
                <a:cs typeface="微软雅黑" panose="020B0503020204020204" charset="-122"/>
              </a:rPr>
              <a:t>DE</a:t>
            </a:r>
            <a:r>
              <a:rPr lang="en-US" altLang="zh-CN" sz="2400" baseline="30000">
                <a:latin typeface="微软雅黑" panose="020B0503020204020204" charset="-122"/>
                <a:ea typeface="微软雅黑" panose="020B0503020204020204" charset="-122"/>
                <a:cs typeface="微软雅黑" panose="020B0503020204020204" charset="-122"/>
              </a:rPr>
              <a:t>2</a:t>
            </a:r>
            <a:r>
              <a:rPr lang="en-US" altLang="zh-CN" sz="2400">
                <a:latin typeface="微软雅黑" panose="020B0503020204020204" charset="-122"/>
                <a:ea typeface="微软雅黑" panose="020B0503020204020204" charset="-122"/>
                <a:cs typeface="微软雅黑" panose="020B0503020204020204" charset="-122"/>
              </a:rPr>
              <a:t>=CE</a:t>
            </a:r>
            <a:r>
              <a:rPr lang="en-US" altLang="zh-CN" sz="2400" baseline="30000">
                <a:latin typeface="微软雅黑" panose="020B0503020204020204" charset="-122"/>
                <a:ea typeface="微软雅黑" panose="020B0503020204020204" charset="-122"/>
                <a:cs typeface="微软雅黑" panose="020B0503020204020204" charset="-122"/>
              </a:rPr>
              <a:t>2</a:t>
            </a:r>
            <a:r>
              <a:rPr lang="en-US" altLang="zh-CN" sz="2400">
                <a:latin typeface="微软雅黑" panose="020B0503020204020204" charset="-122"/>
                <a:ea typeface="微软雅黑" panose="020B0503020204020204" charset="-122"/>
                <a:cs typeface="微软雅黑" panose="020B0503020204020204" charset="-122"/>
              </a:rPr>
              <a:t>,</a:t>
            </a:r>
            <a:endParaRPr lang="zh-CN" altLang="zh-CN" sz="2400">
              <a:latin typeface="微软雅黑" panose="020B0503020204020204" charset="-122"/>
              <a:ea typeface="微软雅黑" panose="020B0503020204020204" charset="-122"/>
              <a:cs typeface="微软雅黑" panose="020B0503020204020204" charset="-122"/>
            </a:endParaRPr>
          </a:p>
          <a:p>
            <a:pPr>
              <a:lnSpc>
                <a:spcPct val="150000"/>
              </a:lnSpc>
            </a:pPr>
            <a:r>
              <a:rPr lang="en-US" altLang="zh-CN" sz="2400">
                <a:latin typeface="微软雅黑" panose="020B0503020204020204" charset="-122"/>
                <a:ea typeface="微软雅黑" panose="020B0503020204020204" charset="-122"/>
                <a:cs typeface="微软雅黑" panose="020B0503020204020204" charset="-122"/>
              </a:rPr>
              <a:t>∵</a:t>
            </a:r>
            <a:r>
              <a:rPr lang="zh-CN" altLang="zh-CN" sz="2400">
                <a:latin typeface="微软雅黑" panose="020B0503020204020204" charset="-122"/>
                <a:ea typeface="微软雅黑" panose="020B0503020204020204" charset="-122"/>
                <a:cs typeface="微软雅黑" panose="020B0503020204020204" charset="-122"/>
              </a:rPr>
              <a:t>在</a:t>
            </a:r>
            <a:r>
              <a:rPr lang="en-US" altLang="zh-CN" sz="2400" err="1">
                <a:latin typeface="微软雅黑" panose="020B0503020204020204" charset="-122"/>
                <a:ea typeface="微软雅黑" panose="020B0503020204020204" charset="-122"/>
                <a:cs typeface="微软雅黑" panose="020B0503020204020204" charset="-122"/>
              </a:rPr>
              <a:t>Rt</a:t>
            </a:r>
            <a:r>
              <a:rPr lang="zh-CN" altLang="en-US" sz="2400">
                <a:latin typeface="微软雅黑" panose="020B0503020204020204" charset="-122"/>
                <a:ea typeface="微软雅黑" panose="020B0503020204020204" charset="-122"/>
                <a:cs typeface="微软雅黑" panose="020B0503020204020204" charset="-122"/>
              </a:rPr>
              <a:t>△</a:t>
            </a:r>
            <a:r>
              <a:rPr lang="en-US" altLang="zh-CN" sz="2400">
                <a:latin typeface="微软雅黑" panose="020B0503020204020204" charset="-122"/>
                <a:ea typeface="微软雅黑" panose="020B0503020204020204" charset="-122"/>
                <a:cs typeface="微软雅黑" panose="020B0503020204020204" charset="-122"/>
              </a:rPr>
              <a:t>DAE</a:t>
            </a:r>
            <a:r>
              <a:rPr lang="zh-CN" altLang="zh-CN" sz="2400">
                <a:latin typeface="微软雅黑" panose="020B0503020204020204" charset="-122"/>
                <a:ea typeface="微软雅黑" panose="020B0503020204020204" charset="-122"/>
                <a:cs typeface="微软雅黑" panose="020B0503020204020204" charset="-122"/>
              </a:rPr>
              <a:t>中</a:t>
            </a:r>
            <a:r>
              <a:rPr lang="en-US" altLang="zh-CN" sz="2400">
                <a:latin typeface="微软雅黑" panose="020B0503020204020204" charset="-122"/>
                <a:ea typeface="微软雅黑" panose="020B0503020204020204" charset="-122"/>
                <a:cs typeface="微软雅黑" panose="020B0503020204020204" charset="-122"/>
              </a:rPr>
              <a:t>,DA</a:t>
            </a:r>
            <a:r>
              <a:rPr lang="en-US" altLang="zh-CN" sz="2400" baseline="30000">
                <a:latin typeface="微软雅黑" panose="020B0503020204020204" charset="-122"/>
                <a:ea typeface="微软雅黑" panose="020B0503020204020204" charset="-122"/>
                <a:cs typeface="微软雅黑" panose="020B0503020204020204" charset="-122"/>
              </a:rPr>
              <a:t>2</a:t>
            </a:r>
            <a:r>
              <a:rPr lang="en-US" altLang="zh-CN" sz="2400">
                <a:latin typeface="微软雅黑" panose="020B0503020204020204" charset="-122"/>
                <a:ea typeface="微软雅黑" panose="020B0503020204020204" charset="-122"/>
                <a:cs typeface="微软雅黑" panose="020B0503020204020204" charset="-122"/>
              </a:rPr>
              <a:t>+AE</a:t>
            </a:r>
            <a:r>
              <a:rPr lang="en-US" altLang="zh-CN" sz="2400" baseline="30000">
                <a:latin typeface="微软雅黑" panose="020B0503020204020204" charset="-122"/>
                <a:ea typeface="微软雅黑" panose="020B0503020204020204" charset="-122"/>
                <a:cs typeface="微软雅黑" panose="020B0503020204020204" charset="-122"/>
              </a:rPr>
              <a:t>2</a:t>
            </a:r>
            <a:r>
              <a:rPr lang="en-US" altLang="zh-CN" sz="2400">
                <a:latin typeface="微软雅黑" panose="020B0503020204020204" charset="-122"/>
                <a:ea typeface="微软雅黑" panose="020B0503020204020204" charset="-122"/>
                <a:cs typeface="微软雅黑" panose="020B0503020204020204" charset="-122"/>
              </a:rPr>
              <a:t>=DE</a:t>
            </a:r>
            <a:r>
              <a:rPr lang="en-US" altLang="zh-CN" sz="2400" baseline="30000">
                <a:latin typeface="微软雅黑" panose="020B0503020204020204" charset="-122"/>
                <a:ea typeface="微软雅黑" panose="020B0503020204020204" charset="-122"/>
                <a:cs typeface="微软雅黑" panose="020B0503020204020204" charset="-122"/>
              </a:rPr>
              <a:t>2</a:t>
            </a:r>
            <a:r>
              <a:rPr lang="en-US" altLang="zh-CN" sz="2400">
                <a:latin typeface="微软雅黑" panose="020B0503020204020204" charset="-122"/>
                <a:ea typeface="微软雅黑" panose="020B0503020204020204" charset="-122"/>
                <a:cs typeface="微软雅黑" panose="020B0503020204020204" charset="-122"/>
              </a:rPr>
              <a:t>,</a:t>
            </a:r>
            <a:endParaRPr lang="zh-CN" altLang="zh-CN" sz="2400">
              <a:latin typeface="微软雅黑" panose="020B0503020204020204" charset="-122"/>
              <a:ea typeface="微软雅黑" panose="020B0503020204020204" charset="-122"/>
              <a:cs typeface="微软雅黑" panose="020B0503020204020204" charset="-122"/>
            </a:endParaRPr>
          </a:p>
          <a:p>
            <a:pPr>
              <a:lnSpc>
                <a:spcPct val="150000"/>
              </a:lnSpc>
            </a:pPr>
            <a:r>
              <a:rPr lang="zh-CN" altLang="zh-CN" sz="2400">
                <a:latin typeface="微软雅黑" panose="020B0503020204020204" charset="-122"/>
                <a:ea typeface="微软雅黑" panose="020B0503020204020204" charset="-122"/>
                <a:cs typeface="微软雅黑" panose="020B0503020204020204" charset="-122"/>
              </a:rPr>
              <a:t>在</a:t>
            </a:r>
            <a:r>
              <a:rPr lang="en-US" altLang="zh-CN" sz="2400" err="1">
                <a:latin typeface="微软雅黑" panose="020B0503020204020204" charset="-122"/>
                <a:ea typeface="微软雅黑" panose="020B0503020204020204" charset="-122"/>
                <a:cs typeface="微软雅黑" panose="020B0503020204020204" charset="-122"/>
              </a:rPr>
              <a:t>Rt</a:t>
            </a:r>
            <a:r>
              <a:rPr lang="zh-CN" altLang="en-US" sz="2400">
                <a:latin typeface="微软雅黑" panose="020B0503020204020204" charset="-122"/>
                <a:ea typeface="微软雅黑" panose="020B0503020204020204" charset="-122"/>
                <a:cs typeface="微软雅黑" panose="020B0503020204020204" charset="-122"/>
              </a:rPr>
              <a:t>△</a:t>
            </a:r>
            <a:r>
              <a:rPr lang="en-US" altLang="zh-CN" sz="2400">
                <a:latin typeface="微软雅黑" panose="020B0503020204020204" charset="-122"/>
                <a:ea typeface="微软雅黑" panose="020B0503020204020204" charset="-122"/>
                <a:cs typeface="微软雅黑" panose="020B0503020204020204" charset="-122"/>
              </a:rPr>
              <a:t>EBC</a:t>
            </a:r>
            <a:r>
              <a:rPr lang="zh-CN" altLang="zh-CN" sz="2400">
                <a:latin typeface="微软雅黑" panose="020B0503020204020204" charset="-122"/>
                <a:ea typeface="微软雅黑" panose="020B0503020204020204" charset="-122"/>
                <a:cs typeface="微软雅黑" panose="020B0503020204020204" charset="-122"/>
              </a:rPr>
              <a:t>中</a:t>
            </a:r>
            <a:r>
              <a:rPr lang="en-US" altLang="zh-CN" sz="2400">
                <a:latin typeface="微软雅黑" panose="020B0503020204020204" charset="-122"/>
                <a:ea typeface="微软雅黑" panose="020B0503020204020204" charset="-122"/>
                <a:cs typeface="微软雅黑" panose="020B0503020204020204" charset="-122"/>
              </a:rPr>
              <a:t>,BE</a:t>
            </a:r>
            <a:r>
              <a:rPr lang="en-US" altLang="zh-CN" sz="2400" baseline="30000">
                <a:latin typeface="微软雅黑" panose="020B0503020204020204" charset="-122"/>
                <a:ea typeface="微软雅黑" panose="020B0503020204020204" charset="-122"/>
                <a:cs typeface="微软雅黑" panose="020B0503020204020204" charset="-122"/>
              </a:rPr>
              <a:t>2</a:t>
            </a:r>
            <a:r>
              <a:rPr lang="en-US" altLang="zh-CN" sz="2400">
                <a:latin typeface="微软雅黑" panose="020B0503020204020204" charset="-122"/>
                <a:ea typeface="微软雅黑" panose="020B0503020204020204" charset="-122"/>
                <a:cs typeface="微软雅黑" panose="020B0503020204020204" charset="-122"/>
              </a:rPr>
              <a:t>+BC</a:t>
            </a:r>
            <a:r>
              <a:rPr lang="en-US" altLang="zh-CN" sz="2400" baseline="30000">
                <a:latin typeface="微软雅黑" panose="020B0503020204020204" charset="-122"/>
                <a:ea typeface="微软雅黑" panose="020B0503020204020204" charset="-122"/>
                <a:cs typeface="微软雅黑" panose="020B0503020204020204" charset="-122"/>
              </a:rPr>
              <a:t>2</a:t>
            </a:r>
            <a:r>
              <a:rPr lang="en-US" altLang="zh-CN" sz="2400">
                <a:latin typeface="微软雅黑" panose="020B0503020204020204" charset="-122"/>
                <a:ea typeface="微软雅黑" panose="020B0503020204020204" charset="-122"/>
                <a:cs typeface="微软雅黑" panose="020B0503020204020204" charset="-122"/>
              </a:rPr>
              <a:t>=CE</a:t>
            </a:r>
            <a:r>
              <a:rPr lang="en-US" altLang="zh-CN" sz="2400" baseline="30000">
                <a:latin typeface="微软雅黑" panose="020B0503020204020204" charset="-122"/>
                <a:ea typeface="微软雅黑" panose="020B0503020204020204" charset="-122"/>
                <a:cs typeface="微软雅黑" panose="020B0503020204020204" charset="-122"/>
              </a:rPr>
              <a:t>2</a:t>
            </a:r>
            <a:r>
              <a:rPr lang="en-US" altLang="zh-CN" sz="2400">
                <a:latin typeface="微软雅黑" panose="020B0503020204020204" charset="-122"/>
                <a:ea typeface="微软雅黑" panose="020B0503020204020204" charset="-122"/>
                <a:cs typeface="微软雅黑" panose="020B0503020204020204" charset="-122"/>
              </a:rPr>
              <a:t>,</a:t>
            </a:r>
            <a:endParaRPr lang="zh-CN" altLang="zh-CN" sz="2400">
              <a:latin typeface="微软雅黑" panose="020B0503020204020204" charset="-122"/>
              <a:ea typeface="微软雅黑" panose="020B0503020204020204" charset="-122"/>
              <a:cs typeface="微软雅黑" panose="020B0503020204020204" charset="-122"/>
            </a:endParaRPr>
          </a:p>
          <a:p>
            <a:pPr>
              <a:lnSpc>
                <a:spcPct val="150000"/>
              </a:lnSpc>
            </a:pPr>
            <a:r>
              <a:rPr lang="en-US" altLang="zh-CN" sz="2400">
                <a:latin typeface="微软雅黑" panose="020B0503020204020204" charset="-122"/>
                <a:ea typeface="微软雅黑" panose="020B0503020204020204" charset="-122"/>
                <a:cs typeface="微软雅黑" panose="020B0503020204020204" charset="-122"/>
              </a:rPr>
              <a:t>∴DA</a:t>
            </a:r>
            <a:r>
              <a:rPr lang="en-US" altLang="zh-CN" sz="2400" baseline="30000">
                <a:latin typeface="微软雅黑" panose="020B0503020204020204" charset="-122"/>
                <a:ea typeface="微软雅黑" panose="020B0503020204020204" charset="-122"/>
                <a:cs typeface="微软雅黑" panose="020B0503020204020204" charset="-122"/>
              </a:rPr>
              <a:t>2</a:t>
            </a:r>
            <a:r>
              <a:rPr lang="en-US" altLang="zh-CN" sz="2400">
                <a:latin typeface="微软雅黑" panose="020B0503020204020204" charset="-122"/>
                <a:ea typeface="微软雅黑" panose="020B0503020204020204" charset="-122"/>
                <a:cs typeface="微软雅黑" panose="020B0503020204020204" charset="-122"/>
              </a:rPr>
              <a:t>+AE</a:t>
            </a:r>
            <a:r>
              <a:rPr lang="en-US" altLang="zh-CN" sz="2400" baseline="30000">
                <a:latin typeface="微软雅黑" panose="020B0503020204020204" charset="-122"/>
                <a:ea typeface="微软雅黑" panose="020B0503020204020204" charset="-122"/>
                <a:cs typeface="微软雅黑" panose="020B0503020204020204" charset="-122"/>
              </a:rPr>
              <a:t>2</a:t>
            </a:r>
            <a:r>
              <a:rPr lang="en-US" altLang="zh-CN" sz="2400">
                <a:latin typeface="微软雅黑" panose="020B0503020204020204" charset="-122"/>
                <a:ea typeface="微软雅黑" panose="020B0503020204020204" charset="-122"/>
                <a:cs typeface="微软雅黑" panose="020B0503020204020204" charset="-122"/>
              </a:rPr>
              <a:t>=BE</a:t>
            </a:r>
            <a:r>
              <a:rPr lang="en-US" altLang="zh-CN" sz="2400" baseline="30000">
                <a:latin typeface="微软雅黑" panose="020B0503020204020204" charset="-122"/>
                <a:ea typeface="微软雅黑" panose="020B0503020204020204" charset="-122"/>
                <a:cs typeface="微软雅黑" panose="020B0503020204020204" charset="-122"/>
              </a:rPr>
              <a:t>2</a:t>
            </a:r>
            <a:r>
              <a:rPr lang="en-US" altLang="zh-CN" sz="2400">
                <a:latin typeface="微软雅黑" panose="020B0503020204020204" charset="-122"/>
                <a:ea typeface="微软雅黑" panose="020B0503020204020204" charset="-122"/>
                <a:cs typeface="微软雅黑" panose="020B0503020204020204" charset="-122"/>
              </a:rPr>
              <a:t>+BC</a:t>
            </a:r>
            <a:r>
              <a:rPr lang="en-US" altLang="zh-CN" sz="2400" baseline="30000">
                <a:latin typeface="微软雅黑" panose="020B0503020204020204" charset="-122"/>
                <a:ea typeface="微软雅黑" panose="020B0503020204020204" charset="-122"/>
                <a:cs typeface="微软雅黑" panose="020B0503020204020204" charset="-122"/>
              </a:rPr>
              <a:t>2</a:t>
            </a:r>
            <a:r>
              <a:rPr lang="en-US" altLang="zh-CN" sz="2400">
                <a:latin typeface="微软雅黑" panose="020B0503020204020204" charset="-122"/>
                <a:ea typeface="微软雅黑" panose="020B0503020204020204" charset="-122"/>
                <a:cs typeface="微软雅黑" panose="020B0503020204020204" charset="-122"/>
              </a:rPr>
              <a:t>,  </a:t>
            </a:r>
          </a:p>
          <a:p>
            <a:pPr>
              <a:lnSpc>
                <a:spcPct val="150000"/>
              </a:lnSpc>
            </a:pPr>
            <a:r>
              <a:rPr lang="en-US" altLang="zh-CN" sz="2400">
                <a:latin typeface="微软雅黑" panose="020B0503020204020204" charset="-122"/>
                <a:ea typeface="微软雅黑" panose="020B0503020204020204" charset="-122"/>
                <a:cs typeface="微软雅黑" panose="020B0503020204020204" charset="-122"/>
              </a:rPr>
              <a:t>∴15</a:t>
            </a:r>
            <a:r>
              <a:rPr lang="en-US" altLang="zh-CN" sz="2400" baseline="30000">
                <a:latin typeface="微软雅黑" panose="020B0503020204020204" charset="-122"/>
                <a:ea typeface="微软雅黑" panose="020B0503020204020204" charset="-122"/>
                <a:cs typeface="微软雅黑" panose="020B0503020204020204" charset="-122"/>
              </a:rPr>
              <a:t>2</a:t>
            </a:r>
            <a:r>
              <a:rPr lang="en-US" altLang="zh-CN" sz="2400">
                <a:latin typeface="微软雅黑" panose="020B0503020204020204" charset="-122"/>
                <a:ea typeface="微软雅黑" panose="020B0503020204020204" charset="-122"/>
                <a:cs typeface="微软雅黑" panose="020B0503020204020204" charset="-122"/>
              </a:rPr>
              <a:t>+x</a:t>
            </a:r>
            <a:r>
              <a:rPr lang="en-US" altLang="zh-CN" sz="2400" baseline="30000">
                <a:latin typeface="微软雅黑" panose="020B0503020204020204" charset="-122"/>
                <a:ea typeface="微软雅黑" panose="020B0503020204020204" charset="-122"/>
                <a:cs typeface="微软雅黑" panose="020B0503020204020204" charset="-122"/>
              </a:rPr>
              <a:t>2</a:t>
            </a:r>
            <a:r>
              <a:rPr lang="en-US" altLang="zh-CN" sz="2400">
                <a:latin typeface="微软雅黑" panose="020B0503020204020204" charset="-122"/>
                <a:ea typeface="微软雅黑" panose="020B0503020204020204" charset="-122"/>
                <a:cs typeface="微软雅黑" panose="020B0503020204020204" charset="-122"/>
              </a:rPr>
              <a:t>=10</a:t>
            </a:r>
            <a:r>
              <a:rPr lang="en-US" altLang="zh-CN" sz="2400" baseline="30000">
                <a:latin typeface="微软雅黑" panose="020B0503020204020204" charset="-122"/>
                <a:ea typeface="微软雅黑" panose="020B0503020204020204" charset="-122"/>
                <a:cs typeface="微软雅黑" panose="020B0503020204020204" charset="-122"/>
              </a:rPr>
              <a:t>2</a:t>
            </a:r>
            <a:r>
              <a:rPr lang="en-US" altLang="zh-CN" sz="2400">
                <a:latin typeface="微软雅黑" panose="020B0503020204020204" charset="-122"/>
                <a:ea typeface="微软雅黑" panose="020B0503020204020204" charset="-122"/>
                <a:cs typeface="微软雅黑" panose="020B0503020204020204" charset="-122"/>
              </a:rPr>
              <a:t>+(25-x)</a:t>
            </a:r>
            <a:r>
              <a:rPr lang="en-US" altLang="zh-CN" sz="2400" baseline="30000">
                <a:latin typeface="微软雅黑" panose="020B0503020204020204" charset="-122"/>
                <a:ea typeface="微软雅黑" panose="020B0503020204020204" charset="-122"/>
                <a:cs typeface="微软雅黑" panose="020B0503020204020204" charset="-122"/>
              </a:rPr>
              <a:t>2</a:t>
            </a:r>
            <a:r>
              <a:rPr lang="en-US" altLang="zh-CN" sz="2400">
                <a:latin typeface="微软雅黑" panose="020B0503020204020204" charset="-122"/>
                <a:ea typeface="微软雅黑" panose="020B0503020204020204" charset="-122"/>
                <a:cs typeface="微软雅黑" panose="020B0503020204020204" charset="-122"/>
              </a:rPr>
              <a:t>,</a:t>
            </a:r>
            <a:r>
              <a:rPr lang="zh-CN" altLang="zh-CN" sz="2400">
                <a:latin typeface="微软雅黑" panose="020B0503020204020204" charset="-122"/>
                <a:ea typeface="微软雅黑" panose="020B0503020204020204" charset="-122"/>
                <a:cs typeface="微软雅黑" panose="020B0503020204020204" charset="-122"/>
              </a:rPr>
              <a:t>解得</a:t>
            </a:r>
            <a:r>
              <a:rPr lang="en-US" altLang="zh-CN" sz="2400">
                <a:latin typeface="微软雅黑" panose="020B0503020204020204" charset="-122"/>
                <a:ea typeface="微软雅黑" panose="020B0503020204020204" charset="-122"/>
                <a:cs typeface="微软雅黑" panose="020B0503020204020204" charset="-122"/>
              </a:rPr>
              <a:t>x=10.</a:t>
            </a:r>
            <a:endParaRPr lang="zh-CN" altLang="zh-CN" sz="2400">
              <a:latin typeface="微软雅黑" panose="020B0503020204020204" charset="-122"/>
              <a:ea typeface="微软雅黑" panose="020B0503020204020204" charset="-122"/>
              <a:cs typeface="微软雅黑" panose="020B0503020204020204" charset="-122"/>
            </a:endParaRPr>
          </a:p>
          <a:p>
            <a:pPr>
              <a:lnSpc>
                <a:spcPct val="150000"/>
              </a:lnSpc>
            </a:pPr>
            <a:r>
              <a:rPr lang="zh-CN" altLang="zh-CN" sz="2400">
                <a:latin typeface="微软雅黑" panose="020B0503020204020204" charset="-122"/>
                <a:ea typeface="微软雅黑" panose="020B0503020204020204" charset="-122"/>
                <a:cs typeface="微软雅黑" panose="020B0503020204020204" charset="-122"/>
              </a:rPr>
              <a:t>答</a:t>
            </a:r>
            <a:r>
              <a:rPr lang="en-US" altLang="zh-CN" sz="2400">
                <a:latin typeface="微软雅黑" panose="020B0503020204020204" charset="-122"/>
                <a:ea typeface="微软雅黑" panose="020B0503020204020204" charset="-122"/>
                <a:cs typeface="微软雅黑" panose="020B0503020204020204" charset="-122"/>
              </a:rPr>
              <a:t>:</a:t>
            </a:r>
            <a:r>
              <a:rPr lang="zh-CN" altLang="zh-CN" sz="2400">
                <a:latin typeface="微软雅黑" panose="020B0503020204020204" charset="-122"/>
                <a:ea typeface="微软雅黑" panose="020B0503020204020204" charset="-122"/>
                <a:cs typeface="微软雅黑" panose="020B0503020204020204" charset="-122"/>
              </a:rPr>
              <a:t>收购站</a:t>
            </a:r>
            <a:r>
              <a:rPr lang="en-US" altLang="zh-CN" sz="2400">
                <a:latin typeface="微软雅黑" panose="020B0503020204020204" charset="-122"/>
                <a:ea typeface="微软雅黑" panose="020B0503020204020204" charset="-122"/>
                <a:cs typeface="微软雅黑" panose="020B0503020204020204" charset="-122"/>
              </a:rPr>
              <a:t>E</a:t>
            </a:r>
            <a:r>
              <a:rPr lang="zh-CN" altLang="zh-CN" sz="2400">
                <a:latin typeface="微软雅黑" panose="020B0503020204020204" charset="-122"/>
                <a:ea typeface="微软雅黑" panose="020B0503020204020204" charset="-122"/>
                <a:cs typeface="微软雅黑" panose="020B0503020204020204" charset="-122"/>
              </a:rPr>
              <a:t>点应建在距点</a:t>
            </a:r>
            <a:r>
              <a:rPr lang="en-US" altLang="zh-CN" sz="2400">
                <a:latin typeface="微软雅黑" panose="020B0503020204020204" charset="-122"/>
                <a:ea typeface="微软雅黑" panose="020B0503020204020204" charset="-122"/>
                <a:cs typeface="微软雅黑" panose="020B0503020204020204" charset="-122"/>
              </a:rPr>
              <a:t>A10km</a:t>
            </a:r>
            <a:r>
              <a:rPr lang="zh-CN" altLang="zh-CN" sz="2400">
                <a:latin typeface="微软雅黑" panose="020B0503020204020204" charset="-122"/>
                <a:ea typeface="微软雅黑" panose="020B0503020204020204" charset="-122"/>
                <a:cs typeface="微软雅黑" panose="020B0503020204020204" charset="-122"/>
              </a:rPr>
              <a:t>处</a:t>
            </a:r>
            <a:r>
              <a:rPr lang="en-US" altLang="zh-CN" sz="2400">
                <a:latin typeface="微软雅黑" panose="020B0503020204020204" charset="-122"/>
                <a:ea typeface="微软雅黑" panose="020B0503020204020204" charset="-122"/>
                <a:cs typeface="微软雅黑" panose="020B0503020204020204" charset="-122"/>
              </a:rPr>
              <a:t>.</a:t>
            </a:r>
            <a:endParaRPr lang="zh-CN" altLang="zh-CN" sz="2400">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55"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ppt_w</p:attrName>
                                        </p:attrNameLst>
                                      </p:cBhvr>
                                      <p:tavLst>
                                        <p:tav tm="0">
                                          <p:val>
                                            <p:strVal val="#ppt_w*0.70"/>
                                          </p:val>
                                        </p:tav>
                                        <p:tav tm="100000">
                                          <p:val>
                                            <p:strVal val="#ppt_w"/>
                                          </p:val>
                                        </p:tav>
                                      </p:tavLst>
                                    </p:anim>
                                    <p:anim calcmode="lin" valueType="num">
                                      <p:cBhvr>
                                        <p:cTn id="13" dur="1000" fill="hold"/>
                                        <p:tgtEl>
                                          <p:spTgt spid="7"/>
                                        </p:tgtEl>
                                        <p:attrNameLst>
                                          <p:attrName>ppt_h</p:attrName>
                                        </p:attrNameLst>
                                      </p:cBhvr>
                                      <p:tavLst>
                                        <p:tav tm="0">
                                          <p:val>
                                            <p:strVal val="#ppt_h"/>
                                          </p:val>
                                        </p:tav>
                                        <p:tav tm="100000">
                                          <p:val>
                                            <p:strVal val="#ppt_h"/>
                                          </p:val>
                                        </p:tav>
                                      </p:tavLst>
                                    </p:anim>
                                    <p:animEffect transition="in" filter="fade">
                                      <p:cBhvr>
                                        <p:cTn id="14" dur="10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wheel(4)">
                                      <p:cBhvr>
                                        <p:cTn id="19"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211580" y="692150"/>
            <a:ext cx="9768840" cy="2306955"/>
          </a:xfrm>
          <a:prstGeom prst="rect">
            <a:avLst/>
          </a:prstGeom>
          <a:noFill/>
          <a:ln w="9525">
            <a:noFill/>
          </a:ln>
        </p:spPr>
        <p:txBody>
          <a:bodyPr wrap="square" anchor="t" anchorCtr="0">
            <a:spAutoFit/>
          </a:bodyPr>
          <a:lstStyle/>
          <a:p>
            <a:pPr>
              <a:lnSpc>
                <a:spcPct val="150000"/>
              </a:lnSpc>
            </a:pPr>
            <a:r>
              <a:rPr lang="en-US" altLang="zh-CN" sz="2400">
                <a:latin typeface="微软雅黑" panose="020B0503020204020204" charset="-122"/>
                <a:ea typeface="微软雅黑" panose="020B0503020204020204" charset="-122"/>
                <a:cs typeface="微软雅黑" panose="020B0503020204020204" charset="-122"/>
              </a:rPr>
              <a:t> 7</a:t>
            </a:r>
            <a:r>
              <a:rPr lang="en-US" altLang="zh-CN" sz="2400" i="1">
                <a:latin typeface="微软雅黑" panose="020B0503020204020204" charset="-122"/>
                <a:ea typeface="微软雅黑" panose="020B0503020204020204" charset="-122"/>
                <a:cs typeface="微软雅黑" panose="020B0503020204020204" charset="-122"/>
              </a:rPr>
              <a:t>.</a:t>
            </a:r>
            <a:r>
              <a:rPr lang="zh-CN" altLang="zh-CN" sz="2400">
                <a:latin typeface="微软雅黑" panose="020B0503020204020204" charset="-122"/>
                <a:ea typeface="微软雅黑" panose="020B0503020204020204" charset="-122"/>
                <a:cs typeface="微软雅黑" panose="020B0503020204020204" charset="-122"/>
              </a:rPr>
              <a:t>中国机器人创意大赛在哈尔滨开幕</a:t>
            </a:r>
            <a:r>
              <a:rPr lang="en-US" altLang="zh-CN" sz="2400" i="1">
                <a:latin typeface="微软雅黑" panose="020B0503020204020204" charset="-122"/>
                <a:ea typeface="微软雅黑" panose="020B0503020204020204" charset="-122"/>
                <a:cs typeface="微软雅黑" panose="020B0503020204020204" charset="-122"/>
              </a:rPr>
              <a:t>.</a:t>
            </a:r>
            <a:r>
              <a:rPr lang="zh-CN" altLang="zh-CN" sz="2400">
                <a:latin typeface="微软雅黑" panose="020B0503020204020204" charset="-122"/>
                <a:ea typeface="微软雅黑" panose="020B0503020204020204" charset="-122"/>
                <a:cs typeface="微软雅黑" panose="020B0503020204020204" charset="-122"/>
              </a:rPr>
              <a:t>如图所示的是一参赛队员设计的机器人比赛时行走的路径</a:t>
            </a:r>
            <a:r>
              <a:rPr lang="en-US" altLang="zh-CN" sz="2400">
                <a:latin typeface="微软雅黑" panose="020B0503020204020204" charset="-122"/>
                <a:ea typeface="微软雅黑" panose="020B0503020204020204" charset="-122"/>
                <a:cs typeface="微软雅黑" panose="020B0503020204020204" charset="-122"/>
              </a:rPr>
              <a:t>,</a:t>
            </a:r>
            <a:r>
              <a:rPr lang="zh-CN" altLang="zh-CN" sz="2400">
                <a:latin typeface="微软雅黑" panose="020B0503020204020204" charset="-122"/>
                <a:ea typeface="微软雅黑" panose="020B0503020204020204" charset="-122"/>
                <a:cs typeface="微软雅黑" panose="020B0503020204020204" charset="-122"/>
              </a:rPr>
              <a:t>机器人从</a:t>
            </a:r>
            <a:r>
              <a:rPr lang="en-US" altLang="zh-CN" sz="2400" i="1">
                <a:latin typeface="微软雅黑" panose="020B0503020204020204" charset="-122"/>
                <a:ea typeface="微软雅黑" panose="020B0503020204020204" charset="-122"/>
                <a:cs typeface="微软雅黑" panose="020B0503020204020204" charset="-122"/>
              </a:rPr>
              <a:t>A</a:t>
            </a:r>
            <a:r>
              <a:rPr lang="zh-CN" altLang="zh-CN" sz="2400">
                <a:latin typeface="微软雅黑" panose="020B0503020204020204" charset="-122"/>
                <a:ea typeface="微软雅黑" panose="020B0503020204020204" charset="-122"/>
                <a:cs typeface="微软雅黑" panose="020B0503020204020204" charset="-122"/>
              </a:rPr>
              <a:t>点先往东走</a:t>
            </a:r>
            <a:r>
              <a:rPr lang="en-US" altLang="zh-CN" sz="2400">
                <a:latin typeface="微软雅黑" panose="020B0503020204020204" charset="-122"/>
                <a:ea typeface="微软雅黑" panose="020B0503020204020204" charset="-122"/>
                <a:cs typeface="微软雅黑" panose="020B0503020204020204" charset="-122"/>
              </a:rPr>
              <a:t>4 m,</a:t>
            </a:r>
            <a:r>
              <a:rPr lang="zh-CN" altLang="zh-CN" sz="2400">
                <a:latin typeface="微软雅黑" panose="020B0503020204020204" charset="-122"/>
                <a:ea typeface="微软雅黑" panose="020B0503020204020204" charset="-122"/>
                <a:cs typeface="微软雅黑" panose="020B0503020204020204" charset="-122"/>
              </a:rPr>
              <a:t>又往北走</a:t>
            </a:r>
            <a:r>
              <a:rPr lang="en-US" altLang="zh-CN" sz="2400">
                <a:latin typeface="微软雅黑" panose="020B0503020204020204" charset="-122"/>
                <a:ea typeface="微软雅黑" panose="020B0503020204020204" charset="-122"/>
                <a:cs typeface="微软雅黑" panose="020B0503020204020204" charset="-122"/>
              </a:rPr>
              <a:t>1.5 m,</a:t>
            </a:r>
            <a:r>
              <a:rPr lang="zh-CN" altLang="zh-CN" sz="2400">
                <a:latin typeface="微软雅黑" panose="020B0503020204020204" charset="-122"/>
                <a:ea typeface="微软雅黑" panose="020B0503020204020204" charset="-122"/>
                <a:cs typeface="微软雅黑" panose="020B0503020204020204" charset="-122"/>
              </a:rPr>
              <a:t>遇到障碍后又往西走</a:t>
            </a:r>
            <a:r>
              <a:rPr lang="en-US" altLang="zh-CN" sz="2400">
                <a:latin typeface="微软雅黑" panose="020B0503020204020204" charset="-122"/>
                <a:ea typeface="微软雅黑" panose="020B0503020204020204" charset="-122"/>
                <a:cs typeface="微软雅黑" panose="020B0503020204020204" charset="-122"/>
              </a:rPr>
              <a:t>2 m,</a:t>
            </a:r>
            <a:r>
              <a:rPr lang="zh-CN" altLang="zh-CN" sz="2400">
                <a:latin typeface="微软雅黑" panose="020B0503020204020204" charset="-122"/>
                <a:ea typeface="微软雅黑" panose="020B0503020204020204" charset="-122"/>
                <a:cs typeface="微软雅黑" panose="020B0503020204020204" charset="-122"/>
              </a:rPr>
              <a:t>再转向北走</a:t>
            </a:r>
            <a:r>
              <a:rPr lang="en-US" altLang="zh-CN" sz="2400">
                <a:latin typeface="微软雅黑" panose="020B0503020204020204" charset="-122"/>
                <a:ea typeface="微软雅黑" panose="020B0503020204020204" charset="-122"/>
                <a:cs typeface="微软雅黑" panose="020B0503020204020204" charset="-122"/>
              </a:rPr>
              <a:t>4.5 m</a:t>
            </a:r>
            <a:r>
              <a:rPr lang="zh-CN" altLang="zh-CN" sz="2400">
                <a:latin typeface="微软雅黑" panose="020B0503020204020204" charset="-122"/>
                <a:ea typeface="微软雅黑" panose="020B0503020204020204" charset="-122"/>
                <a:cs typeface="微软雅黑" panose="020B0503020204020204" charset="-122"/>
              </a:rPr>
              <a:t>处</a:t>
            </a:r>
            <a:r>
              <a:rPr lang="en-US" altLang="zh-CN" sz="2400">
                <a:latin typeface="微软雅黑" panose="020B0503020204020204" charset="-122"/>
                <a:ea typeface="微软雅黑" panose="020B0503020204020204" charset="-122"/>
                <a:cs typeface="微软雅黑" panose="020B0503020204020204" charset="-122"/>
              </a:rPr>
              <a:t>,</a:t>
            </a:r>
            <a:r>
              <a:rPr lang="zh-CN" altLang="zh-CN" sz="2400">
                <a:latin typeface="微软雅黑" panose="020B0503020204020204" charset="-122"/>
                <a:ea typeface="微软雅黑" panose="020B0503020204020204" charset="-122"/>
                <a:cs typeface="微软雅黑" panose="020B0503020204020204" charset="-122"/>
              </a:rPr>
              <a:t>往东一拐</a:t>
            </a:r>
            <a:r>
              <a:rPr lang="en-US" altLang="zh-CN" sz="2400">
                <a:latin typeface="微软雅黑" panose="020B0503020204020204" charset="-122"/>
                <a:ea typeface="微软雅黑" panose="020B0503020204020204" charset="-122"/>
                <a:cs typeface="微软雅黑" panose="020B0503020204020204" charset="-122"/>
              </a:rPr>
              <a:t>,</a:t>
            </a:r>
            <a:r>
              <a:rPr lang="zh-CN" altLang="zh-CN" sz="2400">
                <a:latin typeface="微软雅黑" panose="020B0503020204020204" charset="-122"/>
                <a:ea typeface="微软雅黑" panose="020B0503020204020204" charset="-122"/>
                <a:cs typeface="微软雅黑" panose="020B0503020204020204" charset="-122"/>
              </a:rPr>
              <a:t>仅走</a:t>
            </a:r>
            <a:r>
              <a:rPr lang="en-US" altLang="zh-CN" sz="2400">
                <a:latin typeface="微软雅黑" panose="020B0503020204020204" charset="-122"/>
                <a:ea typeface="微软雅黑" panose="020B0503020204020204" charset="-122"/>
                <a:cs typeface="微软雅黑" panose="020B0503020204020204" charset="-122"/>
              </a:rPr>
              <a:t>0.5 m</a:t>
            </a:r>
            <a:r>
              <a:rPr lang="zh-CN" altLang="zh-CN" sz="2400">
                <a:latin typeface="微软雅黑" panose="020B0503020204020204" charset="-122"/>
                <a:ea typeface="微软雅黑" panose="020B0503020204020204" charset="-122"/>
                <a:cs typeface="微软雅黑" panose="020B0503020204020204" charset="-122"/>
              </a:rPr>
              <a:t>就到达了</a:t>
            </a:r>
            <a:r>
              <a:rPr lang="en-US" altLang="zh-CN" sz="2400" i="1">
                <a:latin typeface="微软雅黑" panose="020B0503020204020204" charset="-122"/>
                <a:ea typeface="微软雅黑" panose="020B0503020204020204" charset="-122"/>
                <a:cs typeface="微软雅黑" panose="020B0503020204020204" charset="-122"/>
              </a:rPr>
              <a:t>B</a:t>
            </a:r>
            <a:r>
              <a:rPr lang="zh-CN" altLang="zh-CN" sz="2400">
                <a:latin typeface="微软雅黑" panose="020B0503020204020204" charset="-122"/>
                <a:ea typeface="微软雅黑" panose="020B0503020204020204" charset="-122"/>
                <a:cs typeface="微软雅黑" panose="020B0503020204020204" charset="-122"/>
              </a:rPr>
              <a:t>点</a:t>
            </a:r>
            <a:r>
              <a:rPr lang="en-US" altLang="zh-CN" sz="2400" i="1">
                <a:latin typeface="微软雅黑" panose="020B0503020204020204" charset="-122"/>
                <a:ea typeface="微软雅黑" panose="020B0503020204020204" charset="-122"/>
                <a:cs typeface="微软雅黑" panose="020B0503020204020204" charset="-122"/>
              </a:rPr>
              <a:t>.A</a:t>
            </a:r>
            <a:r>
              <a:rPr lang="en-US" altLang="zh-CN" sz="2400">
                <a:latin typeface="微软雅黑" panose="020B0503020204020204" charset="-122"/>
                <a:ea typeface="微软雅黑" panose="020B0503020204020204" charset="-122"/>
                <a:cs typeface="微软雅黑" panose="020B0503020204020204" charset="-122"/>
              </a:rPr>
              <a:t>,</a:t>
            </a:r>
            <a:r>
              <a:rPr lang="en-US" altLang="zh-CN" sz="2400" i="1">
                <a:latin typeface="微软雅黑" panose="020B0503020204020204" charset="-122"/>
                <a:ea typeface="微软雅黑" panose="020B0503020204020204" charset="-122"/>
                <a:cs typeface="微软雅黑" panose="020B0503020204020204" charset="-122"/>
              </a:rPr>
              <a:t>B</a:t>
            </a:r>
            <a:r>
              <a:rPr lang="zh-CN" altLang="zh-CN" sz="2400">
                <a:latin typeface="微软雅黑" panose="020B0503020204020204" charset="-122"/>
                <a:ea typeface="微软雅黑" panose="020B0503020204020204" charset="-122"/>
                <a:cs typeface="微软雅黑" panose="020B0503020204020204" charset="-122"/>
              </a:rPr>
              <a:t>两点间的距离是多少</a:t>
            </a:r>
            <a:r>
              <a:rPr lang="en-US" altLang="zh-CN" sz="2400">
                <a:latin typeface="微软雅黑" panose="020B0503020204020204" charset="-122"/>
                <a:ea typeface="微软雅黑" panose="020B0503020204020204" charset="-122"/>
                <a:cs typeface="微软雅黑" panose="020B0503020204020204" charset="-122"/>
              </a:rPr>
              <a:t>? </a:t>
            </a:r>
            <a:endParaRPr lang="zh-CN" altLang="zh-CN" sz="2400">
              <a:latin typeface="微软雅黑" panose="020B0503020204020204" charset="-122"/>
              <a:ea typeface="微软雅黑" panose="020B0503020204020204" charset="-122"/>
              <a:cs typeface="微软雅黑" panose="020B0503020204020204" charset="-122"/>
            </a:endParaRPr>
          </a:p>
        </p:txBody>
      </p:sp>
      <p:pic>
        <p:nvPicPr>
          <p:cNvPr id="10" name="图片 9"/>
          <p:cNvPicPr/>
          <p:nvPr/>
        </p:nvPicPr>
        <p:blipFill>
          <a:blip r:embed="rId3">
            <a:clrChange>
              <a:clrFrom>
                <a:srgbClr val="FFFFFF"/>
              </a:clrFrom>
              <a:clrTo>
                <a:srgbClr val="FFFFFF">
                  <a:alpha val="0"/>
                </a:srgbClr>
              </a:clrTo>
            </a:clrChange>
            <a:lum bright="-39999"/>
          </a:blip>
          <a:stretch>
            <a:fillRect/>
          </a:stretch>
        </p:blipFill>
        <p:spPr>
          <a:xfrm>
            <a:off x="8112125" y="2998788"/>
            <a:ext cx="2160588" cy="2468562"/>
          </a:xfrm>
          <a:prstGeom prst="rect">
            <a:avLst/>
          </a:prstGeom>
          <a:noFill/>
          <a:ln w="9525">
            <a:noFill/>
          </a:ln>
        </p:spPr>
      </p:pic>
      <p:sp>
        <p:nvSpPr>
          <p:cNvPr id="13" name="矩形 12"/>
          <p:cNvSpPr/>
          <p:nvPr/>
        </p:nvSpPr>
        <p:spPr>
          <a:xfrm>
            <a:off x="1466850" y="2998788"/>
            <a:ext cx="8496300" cy="2861310"/>
          </a:xfrm>
          <a:prstGeom prst="rect">
            <a:avLst/>
          </a:prstGeom>
          <a:noFill/>
          <a:ln w="9525">
            <a:noFill/>
          </a:ln>
        </p:spPr>
        <p:txBody>
          <a:bodyPr wrap="square" anchor="t" anchorCtr="0">
            <a:spAutoFit/>
          </a:bodyPr>
          <a:lstStyle/>
          <a:p>
            <a:pPr>
              <a:lnSpc>
                <a:spcPct val="150000"/>
              </a:lnSpc>
            </a:pPr>
            <a:r>
              <a:rPr lang="zh-CN" altLang="zh-CN" sz="2400">
                <a:solidFill>
                  <a:srgbClr val="FF0000"/>
                </a:solidFill>
                <a:latin typeface="微软雅黑" panose="020B0503020204020204" charset="-122"/>
                <a:ea typeface="微软雅黑" panose="020B0503020204020204" charset="-122"/>
                <a:cs typeface="微软雅黑" panose="020B0503020204020204" charset="-122"/>
              </a:rPr>
              <a:t>解</a:t>
            </a:r>
            <a:r>
              <a:rPr lang="en-US" altLang="zh-CN" sz="2400">
                <a:latin typeface="微软雅黑" panose="020B0503020204020204" charset="-122"/>
                <a:ea typeface="微软雅黑" panose="020B0503020204020204" charset="-122"/>
                <a:cs typeface="微软雅黑" panose="020B0503020204020204" charset="-122"/>
              </a:rPr>
              <a:t>:</a:t>
            </a:r>
            <a:r>
              <a:rPr lang="zh-CN" altLang="zh-CN" sz="2400">
                <a:latin typeface="微软雅黑" panose="020B0503020204020204" charset="-122"/>
                <a:ea typeface="微软雅黑" panose="020B0503020204020204" charset="-122"/>
                <a:cs typeface="微软雅黑" panose="020B0503020204020204" charset="-122"/>
              </a:rPr>
              <a:t>如图所示</a:t>
            </a:r>
            <a:r>
              <a:rPr lang="en-US" altLang="zh-CN" sz="2400">
                <a:latin typeface="微软雅黑" panose="020B0503020204020204" charset="-122"/>
                <a:ea typeface="微软雅黑" panose="020B0503020204020204" charset="-122"/>
                <a:cs typeface="微软雅黑" panose="020B0503020204020204" charset="-122"/>
              </a:rPr>
              <a:t>,</a:t>
            </a:r>
            <a:r>
              <a:rPr lang="zh-CN" altLang="zh-CN" sz="2400">
                <a:latin typeface="微软雅黑" panose="020B0503020204020204" charset="-122"/>
                <a:ea typeface="微软雅黑" panose="020B0503020204020204" charset="-122"/>
                <a:cs typeface="微软雅黑" panose="020B0503020204020204" charset="-122"/>
              </a:rPr>
              <a:t>过点</a:t>
            </a:r>
            <a:r>
              <a:rPr lang="en-US" altLang="zh-CN" sz="2400">
                <a:latin typeface="微软雅黑" panose="020B0503020204020204" charset="-122"/>
                <a:ea typeface="微软雅黑" panose="020B0503020204020204" charset="-122"/>
                <a:cs typeface="微软雅黑" panose="020B0503020204020204" charset="-122"/>
              </a:rPr>
              <a:t>B</a:t>
            </a:r>
            <a:r>
              <a:rPr lang="zh-CN" altLang="zh-CN" sz="2400">
                <a:latin typeface="微软雅黑" panose="020B0503020204020204" charset="-122"/>
                <a:ea typeface="微软雅黑" panose="020B0503020204020204" charset="-122"/>
                <a:cs typeface="微软雅黑" panose="020B0503020204020204" charset="-122"/>
              </a:rPr>
              <a:t>作</a:t>
            </a:r>
            <a:r>
              <a:rPr lang="en-US" altLang="zh-CN" sz="2400">
                <a:latin typeface="微软雅黑" panose="020B0503020204020204" charset="-122"/>
                <a:ea typeface="微软雅黑" panose="020B0503020204020204" charset="-122"/>
                <a:cs typeface="微软雅黑" panose="020B0503020204020204" charset="-122"/>
              </a:rPr>
              <a:t>BC</a:t>
            </a:r>
            <a:r>
              <a:rPr lang="zh-CN" altLang="zh-CN" sz="2400">
                <a:latin typeface="微软雅黑" panose="020B0503020204020204" charset="-122"/>
                <a:ea typeface="微软雅黑" panose="020B0503020204020204" charset="-122"/>
                <a:cs typeface="微软雅黑" panose="020B0503020204020204" charset="-122"/>
              </a:rPr>
              <a:t>⊥</a:t>
            </a:r>
            <a:r>
              <a:rPr lang="en-US" altLang="zh-CN" sz="2400">
                <a:latin typeface="微软雅黑" panose="020B0503020204020204" charset="-122"/>
                <a:ea typeface="微软雅黑" panose="020B0503020204020204" charset="-122"/>
                <a:cs typeface="微软雅黑" panose="020B0503020204020204" charset="-122"/>
              </a:rPr>
              <a:t>AD</a:t>
            </a:r>
            <a:r>
              <a:rPr lang="zh-CN" altLang="zh-CN" sz="2400">
                <a:latin typeface="微软雅黑" panose="020B0503020204020204" charset="-122"/>
                <a:ea typeface="微软雅黑" panose="020B0503020204020204" charset="-122"/>
                <a:cs typeface="微软雅黑" panose="020B0503020204020204" charset="-122"/>
              </a:rPr>
              <a:t>于</a:t>
            </a:r>
            <a:r>
              <a:rPr lang="en-US" altLang="zh-CN" sz="2400">
                <a:latin typeface="微软雅黑" panose="020B0503020204020204" charset="-122"/>
                <a:ea typeface="微软雅黑" panose="020B0503020204020204" charset="-122"/>
                <a:cs typeface="微软雅黑" panose="020B0503020204020204" charset="-122"/>
              </a:rPr>
              <a:t>C,</a:t>
            </a:r>
            <a:endParaRPr lang="zh-CN" altLang="zh-CN" sz="2400">
              <a:latin typeface="微软雅黑" panose="020B0503020204020204" charset="-122"/>
              <a:ea typeface="微软雅黑" panose="020B0503020204020204" charset="-122"/>
              <a:cs typeface="微软雅黑" panose="020B0503020204020204" charset="-122"/>
            </a:endParaRPr>
          </a:p>
          <a:p>
            <a:pPr>
              <a:lnSpc>
                <a:spcPct val="150000"/>
              </a:lnSpc>
            </a:pPr>
            <a:r>
              <a:rPr lang="zh-CN" altLang="zh-CN" sz="2400">
                <a:latin typeface="微软雅黑" panose="020B0503020204020204" charset="-122"/>
                <a:ea typeface="微软雅黑" panose="020B0503020204020204" charset="-122"/>
                <a:cs typeface="微软雅黑" panose="020B0503020204020204" charset="-122"/>
              </a:rPr>
              <a:t>由题知</a:t>
            </a:r>
            <a:r>
              <a:rPr lang="en-US" altLang="zh-CN" sz="2400">
                <a:latin typeface="微软雅黑" panose="020B0503020204020204" charset="-122"/>
                <a:ea typeface="微软雅黑" panose="020B0503020204020204" charset="-122"/>
                <a:cs typeface="微软雅黑" panose="020B0503020204020204" charset="-122"/>
              </a:rPr>
              <a:t>AC=4-2+0.5=2.5(m),</a:t>
            </a:r>
            <a:endParaRPr lang="zh-CN" altLang="zh-CN" sz="2400">
              <a:latin typeface="微软雅黑" panose="020B0503020204020204" charset="-122"/>
              <a:ea typeface="微软雅黑" panose="020B0503020204020204" charset="-122"/>
              <a:cs typeface="微软雅黑" panose="020B0503020204020204" charset="-122"/>
            </a:endParaRPr>
          </a:p>
          <a:p>
            <a:pPr>
              <a:lnSpc>
                <a:spcPct val="150000"/>
              </a:lnSpc>
            </a:pPr>
            <a:r>
              <a:rPr lang="en-US" altLang="zh-CN" sz="2400">
                <a:latin typeface="微软雅黑" panose="020B0503020204020204" charset="-122"/>
                <a:ea typeface="微软雅黑" panose="020B0503020204020204" charset="-122"/>
                <a:cs typeface="微软雅黑" panose="020B0503020204020204" charset="-122"/>
              </a:rPr>
              <a:t>BC=4.5+1.5=6(m),</a:t>
            </a:r>
            <a:r>
              <a:rPr lang="zh-CN" altLang="zh-CN" sz="2400">
                <a:latin typeface="微软雅黑" panose="020B0503020204020204" charset="-122"/>
                <a:ea typeface="微软雅黑" panose="020B0503020204020204" charset="-122"/>
                <a:cs typeface="微软雅黑" panose="020B0503020204020204" charset="-122"/>
              </a:rPr>
              <a:t>在直角三角形</a:t>
            </a:r>
            <a:r>
              <a:rPr lang="en-US" altLang="zh-CN" sz="2400">
                <a:latin typeface="微软雅黑" panose="020B0503020204020204" charset="-122"/>
                <a:ea typeface="微软雅黑" panose="020B0503020204020204" charset="-122"/>
                <a:cs typeface="微软雅黑" panose="020B0503020204020204" charset="-122"/>
              </a:rPr>
              <a:t>ABC</a:t>
            </a:r>
            <a:r>
              <a:rPr lang="zh-CN" altLang="zh-CN" sz="2400">
                <a:latin typeface="微软雅黑" panose="020B0503020204020204" charset="-122"/>
                <a:ea typeface="微软雅黑" panose="020B0503020204020204" charset="-122"/>
                <a:cs typeface="微软雅黑" panose="020B0503020204020204" charset="-122"/>
              </a:rPr>
              <a:t>中</a:t>
            </a:r>
            <a:r>
              <a:rPr lang="en-US" altLang="zh-CN" sz="2400">
                <a:latin typeface="微软雅黑" panose="020B0503020204020204" charset="-122"/>
                <a:ea typeface="微软雅黑" panose="020B0503020204020204" charset="-122"/>
                <a:cs typeface="微软雅黑" panose="020B0503020204020204" charset="-122"/>
              </a:rPr>
              <a:t>,AB</a:t>
            </a:r>
            <a:r>
              <a:rPr lang="zh-CN" altLang="zh-CN" sz="2400">
                <a:latin typeface="微软雅黑" panose="020B0503020204020204" charset="-122"/>
                <a:ea typeface="微软雅黑" panose="020B0503020204020204" charset="-122"/>
                <a:cs typeface="微软雅黑" panose="020B0503020204020204" charset="-122"/>
              </a:rPr>
              <a:t>为斜边</a:t>
            </a:r>
            <a:r>
              <a:rPr lang="en-US" altLang="zh-CN" sz="2400">
                <a:latin typeface="微软雅黑" panose="020B0503020204020204" charset="-122"/>
                <a:ea typeface="微软雅黑" panose="020B0503020204020204" charset="-122"/>
                <a:cs typeface="微软雅黑" panose="020B0503020204020204" charset="-122"/>
              </a:rPr>
              <a:t>,</a:t>
            </a:r>
            <a:endParaRPr lang="zh-CN" altLang="zh-CN" sz="2400">
              <a:latin typeface="微软雅黑" panose="020B0503020204020204" charset="-122"/>
              <a:ea typeface="微软雅黑" panose="020B0503020204020204" charset="-122"/>
              <a:cs typeface="微软雅黑" panose="020B0503020204020204" charset="-122"/>
            </a:endParaRPr>
          </a:p>
          <a:p>
            <a:pPr>
              <a:lnSpc>
                <a:spcPct val="150000"/>
              </a:lnSpc>
            </a:pPr>
            <a:r>
              <a:rPr lang="zh-CN" altLang="zh-CN" sz="2400">
                <a:latin typeface="微软雅黑" panose="020B0503020204020204" charset="-122"/>
                <a:ea typeface="微软雅黑" panose="020B0503020204020204" charset="-122"/>
                <a:cs typeface="微软雅黑" panose="020B0503020204020204" charset="-122"/>
              </a:rPr>
              <a:t>则</a:t>
            </a:r>
            <a:r>
              <a:rPr lang="en-US" altLang="zh-CN" sz="2400">
                <a:latin typeface="微软雅黑" panose="020B0503020204020204" charset="-122"/>
                <a:ea typeface="微软雅黑" panose="020B0503020204020204" charset="-122"/>
                <a:cs typeface="微软雅黑" panose="020B0503020204020204" charset="-122"/>
              </a:rPr>
              <a:t>AB=                                 m.</a:t>
            </a:r>
            <a:endParaRPr lang="zh-CN" altLang="zh-CN" sz="2400">
              <a:latin typeface="微软雅黑" panose="020B0503020204020204" charset="-122"/>
              <a:ea typeface="微软雅黑" panose="020B0503020204020204" charset="-122"/>
              <a:cs typeface="微软雅黑" panose="020B0503020204020204" charset="-122"/>
            </a:endParaRPr>
          </a:p>
          <a:p>
            <a:pPr>
              <a:lnSpc>
                <a:spcPct val="150000"/>
              </a:lnSpc>
            </a:pPr>
            <a:r>
              <a:rPr lang="zh-CN" altLang="zh-CN" sz="2400">
                <a:latin typeface="微软雅黑" panose="020B0503020204020204" charset="-122"/>
                <a:ea typeface="微软雅黑" panose="020B0503020204020204" charset="-122"/>
                <a:cs typeface="微软雅黑" panose="020B0503020204020204" charset="-122"/>
              </a:rPr>
              <a:t>答</a:t>
            </a:r>
            <a:r>
              <a:rPr lang="en-US" altLang="zh-CN" sz="2400">
                <a:latin typeface="微软雅黑" panose="020B0503020204020204" charset="-122"/>
                <a:ea typeface="微软雅黑" panose="020B0503020204020204" charset="-122"/>
                <a:cs typeface="微软雅黑" panose="020B0503020204020204" charset="-122"/>
              </a:rPr>
              <a:t>:A,B</a:t>
            </a:r>
            <a:r>
              <a:rPr lang="zh-CN" altLang="zh-CN" sz="2400">
                <a:latin typeface="微软雅黑" panose="020B0503020204020204" charset="-122"/>
                <a:ea typeface="微软雅黑" panose="020B0503020204020204" charset="-122"/>
                <a:cs typeface="微软雅黑" panose="020B0503020204020204" charset="-122"/>
              </a:rPr>
              <a:t>两点间的距离是</a:t>
            </a:r>
            <a:r>
              <a:rPr lang="en-US" altLang="zh-CN" sz="2400">
                <a:latin typeface="微软雅黑" panose="020B0503020204020204" charset="-122"/>
                <a:ea typeface="微软雅黑" panose="020B0503020204020204" charset="-122"/>
                <a:cs typeface="微软雅黑" panose="020B0503020204020204" charset="-122"/>
              </a:rPr>
              <a:t>         m.</a:t>
            </a:r>
            <a:endParaRPr lang="zh-CN" altLang="zh-CN" sz="2400">
              <a:latin typeface="微软雅黑" panose="020B0503020204020204" charset="-122"/>
              <a:ea typeface="微软雅黑" panose="020B0503020204020204" charset="-122"/>
              <a:cs typeface="微软雅黑" panose="020B0503020204020204" charset="-122"/>
            </a:endParaRPr>
          </a:p>
        </p:txBody>
      </p:sp>
      <p:graphicFrame>
        <p:nvGraphicFramePr>
          <p:cNvPr id="40962" name="Object 2"/>
          <p:cNvGraphicFramePr>
            <a:graphicFrameLocks noChangeAspect="1"/>
          </p:cNvGraphicFramePr>
          <p:nvPr/>
        </p:nvGraphicFramePr>
        <p:xfrm>
          <a:off x="2610803" y="4651375"/>
          <a:ext cx="2718353" cy="720000"/>
        </p:xfrm>
        <a:graphic>
          <a:graphicData uri="http://schemas.openxmlformats.org/presentationml/2006/ole">
            <mc:AlternateContent xmlns:mc="http://schemas.openxmlformats.org/markup-compatibility/2006">
              <mc:Choice xmlns:v="urn:schemas-microsoft-com:vml" Requires="v">
                <p:oleObj spid="_x0000_s9227" r:id="rId4" imgW="27736800" imgH="9448800" progId="Equation.DSMT4">
                  <p:embed/>
                </p:oleObj>
              </mc:Choice>
              <mc:Fallback>
                <p:oleObj r:id="rId4" imgW="27736800" imgH="9448800" progId="Equation.DSMT4">
                  <p:embed/>
                  <p:pic>
                    <p:nvPicPr>
                      <p:cNvPr id="0" name="OLE substitute image"/>
                      <p:cNvPicPr/>
                      <p:nvPr/>
                    </p:nvPicPr>
                    <p:blipFill>
                      <a:blip r:embed="rId5"/>
                      <a:stretch>
                        <a:fillRect/>
                      </a:stretch>
                    </p:blipFill>
                    <p:spPr>
                      <a:xfrm>
                        <a:off x="2610803" y="4651375"/>
                        <a:ext cx="2718353" cy="720000"/>
                      </a:xfrm>
                      <a:prstGeom prst="rect">
                        <a:avLst/>
                      </a:prstGeom>
                      <a:noFill/>
                      <a:ln w="38100">
                        <a:noFill/>
                        <a:miter/>
                      </a:ln>
                    </p:spPr>
                  </p:pic>
                </p:oleObj>
              </mc:Fallback>
            </mc:AlternateContent>
          </a:graphicData>
        </a:graphic>
      </p:graphicFrame>
      <p:graphicFrame>
        <p:nvGraphicFramePr>
          <p:cNvPr id="40963" name="Object 3"/>
          <p:cNvGraphicFramePr>
            <a:graphicFrameLocks noChangeAspect="1"/>
          </p:cNvGraphicFramePr>
          <p:nvPr/>
        </p:nvGraphicFramePr>
        <p:xfrm>
          <a:off x="4745673" y="5356860"/>
          <a:ext cx="550220" cy="612000"/>
        </p:xfrm>
        <a:graphic>
          <a:graphicData uri="http://schemas.openxmlformats.org/presentationml/2006/ole">
            <mc:AlternateContent xmlns:mc="http://schemas.openxmlformats.org/markup-compatibility/2006">
              <mc:Choice xmlns:v="urn:schemas-microsoft-com:vml" Requires="v">
                <p:oleObj spid="_x0000_s9228" r:id="rId6" imgW="4876800" imgH="9448800" progId="Equation.DSMT4">
                  <p:embed/>
                </p:oleObj>
              </mc:Choice>
              <mc:Fallback>
                <p:oleObj r:id="rId6" imgW="4876800" imgH="9448800" progId="Equation.DSMT4">
                  <p:embed/>
                  <p:pic>
                    <p:nvPicPr>
                      <p:cNvPr id="0" name="OLE substitute image"/>
                      <p:cNvPicPr/>
                      <p:nvPr/>
                    </p:nvPicPr>
                    <p:blipFill>
                      <a:blip r:embed="rId7"/>
                      <a:stretch>
                        <a:fillRect/>
                      </a:stretch>
                    </p:blipFill>
                    <p:spPr>
                      <a:xfrm>
                        <a:off x="4745673" y="5356860"/>
                        <a:ext cx="550220" cy="612000"/>
                      </a:xfrm>
                      <a:prstGeom prst="rect">
                        <a:avLst/>
                      </a:prstGeom>
                      <a:noFill/>
                      <a:ln w="38100">
                        <a:noFill/>
                        <a:miter/>
                      </a:ln>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55" presetClass="entr" presetSubtype="0" fill="hold"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000" fill="hold"/>
                                        <p:tgtEl>
                                          <p:spTgt spid="10"/>
                                        </p:tgtEl>
                                        <p:attrNameLst>
                                          <p:attrName>ppt_w</p:attrName>
                                        </p:attrNameLst>
                                      </p:cBhvr>
                                      <p:tavLst>
                                        <p:tav tm="0">
                                          <p:val>
                                            <p:strVal val="#ppt_w*0.70"/>
                                          </p:val>
                                        </p:tav>
                                        <p:tav tm="100000">
                                          <p:val>
                                            <p:strVal val="#ppt_w"/>
                                          </p:val>
                                        </p:tav>
                                      </p:tavLst>
                                    </p:anim>
                                    <p:anim calcmode="lin" valueType="num">
                                      <p:cBhvr>
                                        <p:cTn id="13" dur="1000" fill="hold"/>
                                        <p:tgtEl>
                                          <p:spTgt spid="10"/>
                                        </p:tgtEl>
                                        <p:attrNameLst>
                                          <p:attrName>ppt_h</p:attrName>
                                        </p:attrNameLst>
                                      </p:cBhvr>
                                      <p:tavLst>
                                        <p:tav tm="0">
                                          <p:val>
                                            <p:strVal val="#ppt_h"/>
                                          </p:val>
                                        </p:tav>
                                        <p:tav tm="100000">
                                          <p:val>
                                            <p:strVal val="#ppt_h"/>
                                          </p:val>
                                        </p:tav>
                                      </p:tavLst>
                                    </p:anim>
                                    <p:animEffect transition="in" filter="fade">
                                      <p:cBhvr>
                                        <p:cTn id="14" dur="10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up)">
                                      <p:cBhvr>
                                        <p:cTn id="19" dur="500"/>
                                        <p:tgtEl>
                                          <p:spTgt spid="13"/>
                                        </p:tgtEl>
                                      </p:cBhvr>
                                    </p:animEffect>
                                  </p:childTnLst>
                                </p:cTn>
                              </p:par>
                              <p:par>
                                <p:cTn id="20" presetID="55" presetClass="entr" presetSubtype="0" fill="hold" nodeType="withEffect">
                                  <p:stCondLst>
                                    <p:cond delay="0"/>
                                  </p:stCondLst>
                                  <p:childTnLst>
                                    <p:set>
                                      <p:cBhvr>
                                        <p:cTn id="21" dur="1" fill="hold">
                                          <p:stCondLst>
                                            <p:cond delay="0"/>
                                          </p:stCondLst>
                                        </p:cTn>
                                        <p:tgtEl>
                                          <p:spTgt spid="40962"/>
                                        </p:tgtEl>
                                        <p:attrNameLst>
                                          <p:attrName>style.visibility</p:attrName>
                                        </p:attrNameLst>
                                      </p:cBhvr>
                                      <p:to>
                                        <p:strVal val="visible"/>
                                      </p:to>
                                    </p:set>
                                    <p:anim calcmode="lin" valueType="num">
                                      <p:cBhvr>
                                        <p:cTn id="22" dur="1000" fill="hold"/>
                                        <p:tgtEl>
                                          <p:spTgt spid="40962"/>
                                        </p:tgtEl>
                                        <p:attrNameLst>
                                          <p:attrName>ppt_w</p:attrName>
                                        </p:attrNameLst>
                                      </p:cBhvr>
                                      <p:tavLst>
                                        <p:tav tm="0">
                                          <p:val>
                                            <p:strVal val="#ppt_w*0.70"/>
                                          </p:val>
                                        </p:tav>
                                        <p:tav tm="100000">
                                          <p:val>
                                            <p:strVal val="#ppt_w"/>
                                          </p:val>
                                        </p:tav>
                                      </p:tavLst>
                                    </p:anim>
                                    <p:anim calcmode="lin" valueType="num">
                                      <p:cBhvr>
                                        <p:cTn id="23" dur="1000" fill="hold"/>
                                        <p:tgtEl>
                                          <p:spTgt spid="40962"/>
                                        </p:tgtEl>
                                        <p:attrNameLst>
                                          <p:attrName>ppt_h</p:attrName>
                                        </p:attrNameLst>
                                      </p:cBhvr>
                                      <p:tavLst>
                                        <p:tav tm="0">
                                          <p:val>
                                            <p:strVal val="#ppt_h"/>
                                          </p:val>
                                        </p:tav>
                                        <p:tav tm="100000">
                                          <p:val>
                                            <p:strVal val="#ppt_h"/>
                                          </p:val>
                                        </p:tav>
                                      </p:tavLst>
                                    </p:anim>
                                    <p:animEffect transition="in" filter="fade">
                                      <p:cBhvr>
                                        <p:cTn id="24" dur="1000"/>
                                        <p:tgtEl>
                                          <p:spTgt spid="40962"/>
                                        </p:tgtEl>
                                      </p:cBhvr>
                                    </p:animEffect>
                                  </p:childTnLst>
                                </p:cTn>
                              </p:par>
                              <p:par>
                                <p:cTn id="25" presetID="55" presetClass="entr" presetSubtype="0" fill="hold" nodeType="withEffect">
                                  <p:stCondLst>
                                    <p:cond delay="0"/>
                                  </p:stCondLst>
                                  <p:childTnLst>
                                    <p:set>
                                      <p:cBhvr>
                                        <p:cTn id="26" dur="1" fill="hold">
                                          <p:stCondLst>
                                            <p:cond delay="0"/>
                                          </p:stCondLst>
                                        </p:cTn>
                                        <p:tgtEl>
                                          <p:spTgt spid="40963"/>
                                        </p:tgtEl>
                                        <p:attrNameLst>
                                          <p:attrName>style.visibility</p:attrName>
                                        </p:attrNameLst>
                                      </p:cBhvr>
                                      <p:to>
                                        <p:strVal val="visible"/>
                                      </p:to>
                                    </p:set>
                                    <p:anim calcmode="lin" valueType="num">
                                      <p:cBhvr>
                                        <p:cTn id="27" dur="1000" fill="hold"/>
                                        <p:tgtEl>
                                          <p:spTgt spid="40963"/>
                                        </p:tgtEl>
                                        <p:attrNameLst>
                                          <p:attrName>ppt_w</p:attrName>
                                        </p:attrNameLst>
                                      </p:cBhvr>
                                      <p:tavLst>
                                        <p:tav tm="0">
                                          <p:val>
                                            <p:strVal val="#ppt_w*0.70"/>
                                          </p:val>
                                        </p:tav>
                                        <p:tav tm="100000">
                                          <p:val>
                                            <p:strVal val="#ppt_w"/>
                                          </p:val>
                                        </p:tav>
                                      </p:tavLst>
                                    </p:anim>
                                    <p:anim calcmode="lin" valueType="num">
                                      <p:cBhvr>
                                        <p:cTn id="28" dur="1000" fill="hold"/>
                                        <p:tgtEl>
                                          <p:spTgt spid="40963"/>
                                        </p:tgtEl>
                                        <p:attrNameLst>
                                          <p:attrName>ppt_h</p:attrName>
                                        </p:attrNameLst>
                                      </p:cBhvr>
                                      <p:tavLst>
                                        <p:tav tm="0">
                                          <p:val>
                                            <p:strVal val="#ppt_h"/>
                                          </p:val>
                                        </p:tav>
                                        <p:tav tm="100000">
                                          <p:val>
                                            <p:strVal val="#ppt_h"/>
                                          </p:val>
                                        </p:tav>
                                      </p:tavLst>
                                    </p:anim>
                                    <p:animEffect transition="in" filter="fade">
                                      <p:cBhvr>
                                        <p:cTn id="29" dur="1000"/>
                                        <p:tgtEl>
                                          <p:spTgt spid="409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ext Box 16"/>
          <p:cNvSpPr txBox="1"/>
          <p:nvPr/>
        </p:nvSpPr>
        <p:spPr>
          <a:xfrm>
            <a:off x="2003425" y="2728913"/>
            <a:ext cx="1649413" cy="829945"/>
          </a:xfrm>
          <a:prstGeom prst="rect">
            <a:avLst/>
          </a:prstGeom>
          <a:noFill/>
          <a:ln w="25400">
            <a:noFill/>
          </a:ln>
        </p:spPr>
        <p:txBody>
          <a:bodyPr anchor="t" anchorCtr="0">
            <a:spAutoFit/>
          </a:bodyPr>
          <a:lstStyle/>
          <a:p>
            <a:pPr algn="ctr"/>
            <a:r>
              <a:rPr lang="zh-CN" altLang="en-US" sz="2400">
                <a:solidFill>
                  <a:schemeClr val="tx2"/>
                </a:solidFill>
                <a:latin typeface="黑体" panose="02010609060101010101" pitchFamily="49" charset="-122"/>
                <a:ea typeface="黑体" panose="02010609060101010101" pitchFamily="49" charset="-122"/>
              </a:rPr>
              <a:t>勾股定理的应用</a:t>
            </a:r>
          </a:p>
        </p:txBody>
      </p:sp>
      <p:sp>
        <p:nvSpPr>
          <p:cNvPr id="2" name="左大括号 1"/>
          <p:cNvSpPr/>
          <p:nvPr/>
        </p:nvSpPr>
        <p:spPr>
          <a:xfrm>
            <a:off x="3436938" y="1651000"/>
            <a:ext cx="557213" cy="3346450"/>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fontAlgn="base"/>
            <a:endParaRPr lang="zh-CN" altLang="en-US" strike="noStrike" noProof="1"/>
          </a:p>
        </p:txBody>
      </p:sp>
      <p:sp>
        <p:nvSpPr>
          <p:cNvPr id="6" name="TextBox 3"/>
          <p:cNvSpPr txBox="1"/>
          <p:nvPr/>
        </p:nvSpPr>
        <p:spPr>
          <a:xfrm>
            <a:off x="3994150" y="1458913"/>
            <a:ext cx="2930525" cy="460375"/>
          </a:xfrm>
          <a:prstGeom prst="rect">
            <a:avLst/>
          </a:prstGeom>
          <a:noFill/>
          <a:ln w="25400" cap="flat" cmpd="sng">
            <a:solidFill>
              <a:srgbClr val="4F81BD"/>
            </a:solidFill>
            <a:prstDash val="solid"/>
            <a:miter/>
            <a:headEnd type="none" w="med" len="med"/>
            <a:tailEnd type="none" w="med" len="med"/>
          </a:ln>
        </p:spPr>
        <p:txBody>
          <a:bodyPr wrap="square" anchor="t" anchorCtr="0">
            <a:spAutoFit/>
          </a:bodyPr>
          <a:lstStyle/>
          <a:p>
            <a:pPr algn="ctr"/>
            <a:r>
              <a:rPr lang="zh-CN" altLang="en-US" sz="2400">
                <a:latin typeface="黑体" panose="02010609060101010101" pitchFamily="49" charset="-122"/>
                <a:ea typeface="黑体" panose="02010609060101010101" pitchFamily="49" charset="-122"/>
                <a:sym typeface="宋体" panose="02010600030101010101" pitchFamily="2" charset="-122"/>
              </a:rPr>
              <a:t>勾股定理的实际应用</a:t>
            </a:r>
          </a:p>
        </p:txBody>
      </p:sp>
      <p:sp>
        <p:nvSpPr>
          <p:cNvPr id="7" name="TextBox 3"/>
          <p:cNvSpPr txBox="1"/>
          <p:nvPr/>
        </p:nvSpPr>
        <p:spPr>
          <a:xfrm>
            <a:off x="3994150" y="4705350"/>
            <a:ext cx="3043238" cy="460375"/>
          </a:xfrm>
          <a:prstGeom prst="rect">
            <a:avLst/>
          </a:prstGeom>
          <a:noFill/>
          <a:ln w="25400" cap="flat" cmpd="sng">
            <a:solidFill>
              <a:srgbClr val="4F81BD"/>
            </a:solidFill>
            <a:prstDash val="solid"/>
            <a:miter/>
            <a:headEnd type="none" w="med" len="med"/>
            <a:tailEnd type="none" w="med" len="med"/>
          </a:ln>
        </p:spPr>
        <p:txBody>
          <a:bodyPr wrap="square" anchor="t" anchorCtr="0">
            <a:spAutoFit/>
          </a:bodyPr>
          <a:lstStyle/>
          <a:p>
            <a:pPr algn="ctr"/>
            <a:r>
              <a:rPr lang="zh-CN" altLang="en-US" sz="2400">
                <a:latin typeface="黑体" panose="02010609060101010101" pitchFamily="49" charset="-122"/>
                <a:ea typeface="黑体" panose="02010609060101010101" pitchFamily="49" charset="-122"/>
                <a:sym typeface="宋体" panose="02010600030101010101" pitchFamily="2" charset="-122"/>
              </a:rPr>
              <a:t>勾股定理的几何应用</a:t>
            </a:r>
          </a:p>
        </p:txBody>
      </p:sp>
      <p:grpSp>
        <p:nvGrpSpPr>
          <p:cNvPr id="4" name="组合 3"/>
          <p:cNvGrpSpPr/>
          <p:nvPr/>
        </p:nvGrpSpPr>
        <p:grpSpPr>
          <a:xfrm>
            <a:off x="477520" y="222250"/>
            <a:ext cx="2044700" cy="521970"/>
            <a:chOff x="752" y="350"/>
            <a:chExt cx="3220" cy="822"/>
          </a:xfrm>
        </p:grpSpPr>
        <p:sp>
          <p:nvSpPr>
            <p:cNvPr id="9" name="文本框 3">
              <a:hlinkClick r:id="" action="ppaction://noaction"/>
            </p:cNvPr>
            <p:cNvSpPr txBox="1"/>
            <p:nvPr/>
          </p:nvSpPr>
          <p:spPr>
            <a:xfrm>
              <a:off x="1444" y="350"/>
              <a:ext cx="2528" cy="822"/>
            </a:xfrm>
            <a:prstGeom prst="rect">
              <a:avLst/>
            </a:prstGeom>
            <a:noFill/>
          </p:spPr>
          <p:txBody>
            <a:bodyPr wrap="none" rtlCol="0">
              <a:spAutoFit/>
            </a:bodyPr>
            <a:lstStyle/>
            <a:p>
              <a:r>
                <a:rPr lang="zh-CN" altLang="en-US" sz="2800" smtClean="0">
                  <a:solidFill>
                    <a:srgbClr val="FF6600"/>
                  </a:solidFill>
                  <a:latin typeface="微软雅黑" panose="020B0503020204020204" charset="-122"/>
                  <a:ea typeface="微软雅黑" panose="020B0503020204020204" charset="-122"/>
                </a:rPr>
                <a:t>课堂小结</a:t>
              </a:r>
            </a:p>
          </p:txBody>
        </p:sp>
        <p:grpSp>
          <p:nvGrpSpPr>
            <p:cNvPr id="3" name="组合 2"/>
            <p:cNvGrpSpPr/>
            <p:nvPr/>
          </p:nvGrpSpPr>
          <p:grpSpPr>
            <a:xfrm>
              <a:off x="752" y="540"/>
              <a:ext cx="692" cy="442"/>
              <a:chOff x="7703976" y="5138335"/>
              <a:chExt cx="1084013" cy="853067"/>
            </a:xfrm>
          </p:grpSpPr>
          <p:sp>
            <p:nvSpPr>
              <p:cNvPr id="5" name="箭头: V 形 6"/>
              <p:cNvSpPr/>
              <p:nvPr/>
            </p:nvSpPr>
            <p:spPr>
              <a:xfrm>
                <a:off x="7703976" y="5140011"/>
                <a:ext cx="384477"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8" name="箭头: V 形 7"/>
              <p:cNvSpPr/>
              <p:nvPr/>
            </p:nvSpPr>
            <p:spPr>
              <a:xfrm>
                <a:off x="8052645" y="5138335"/>
                <a:ext cx="384476" cy="851390"/>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10" name="箭头: V 形 8"/>
              <p:cNvSpPr/>
              <p:nvPr/>
            </p:nvSpPr>
            <p:spPr>
              <a:xfrm>
                <a:off x="8403513" y="5140011"/>
                <a:ext cx="384476"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grpSp>
      </p:grpSp>
      <p:pic>
        <p:nvPicPr>
          <p:cNvPr id="20484" name="New picture"/>
          <p:cNvPicPr/>
          <p:nvPr/>
        </p:nvPicPr>
        <p:blipFill>
          <a:blip r:embed="rId2"/>
          <a:stretch>
            <a:fillRect/>
          </a:stretch>
        </p:blipFill>
        <p:spPr>
          <a:xfrm>
            <a:off x="11582400" y="10680700"/>
            <a:ext cx="368300" cy="266700"/>
          </a:xfrm>
          <a:prstGeom prst="cube">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483"/>
                                        </p:tgtEl>
                                        <p:attrNameLst>
                                          <p:attrName>style.visibility</p:attrName>
                                        </p:attrNameLst>
                                      </p:cBhvr>
                                      <p:to>
                                        <p:strVal val="visible"/>
                                      </p:to>
                                    </p:set>
                                    <p:animEffect transition="in" filter="blinds(horizontal)">
                                      <p:cBhvr>
                                        <p:cTn id="7" dur="500"/>
                                        <p:tgtEl>
                                          <p:spTgt spid="2048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500"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500"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007435" y="1118736"/>
            <a:ext cx="2400168" cy="1143000"/>
          </a:xfrm>
        </p:spPr>
        <p:txBody>
          <a:bodyPr/>
          <a:lstStyle/>
          <a:p>
            <a:r>
              <a:rPr lang="zh-CN" altLang="en-US" b="1">
                <a:solidFill>
                  <a:schemeClr val="tx1"/>
                </a:solidFill>
                <a:latin typeface="微软雅黑" panose="020B0503020204020204" charset="-122"/>
                <a:ea typeface="微软雅黑" panose="020B0503020204020204" charset="-122"/>
              </a:rPr>
              <a:t>结论变形</a:t>
            </a:r>
          </a:p>
        </p:txBody>
      </p:sp>
      <p:sp>
        <p:nvSpPr>
          <p:cNvPr id="11267" name="Text Box 3"/>
          <p:cNvSpPr txBox="1">
            <a:spLocks noChangeArrowheads="1"/>
          </p:cNvSpPr>
          <p:nvPr/>
        </p:nvSpPr>
        <p:spPr bwMode="auto">
          <a:xfrm>
            <a:off x="4078817" y="3429000"/>
            <a:ext cx="3647016" cy="666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3735" b="1" i="1">
                <a:solidFill>
                  <a:srgbClr val="FF3300"/>
                </a:solidFill>
                <a:latin typeface="Times New Roman" panose="02020603050405020304"/>
                <a:ea typeface="宋体" panose="02010600030101010101" pitchFamily="2" charset="-122"/>
              </a:rPr>
              <a:t>c</a:t>
            </a:r>
            <a:r>
              <a:rPr kumimoji="1" lang="en-US" altLang="zh-TW" sz="3735" b="1" baseline="30000">
                <a:solidFill>
                  <a:srgbClr val="FF3300"/>
                </a:solidFill>
                <a:latin typeface="Times New Roman" panose="02020603050405020304"/>
                <a:ea typeface="宋体" panose="02010600030101010101" pitchFamily="2" charset="-122"/>
              </a:rPr>
              <a:t>2</a:t>
            </a:r>
            <a:r>
              <a:rPr kumimoji="1" lang="en-US" altLang="zh-CN" sz="3735" b="1" baseline="30000">
                <a:solidFill>
                  <a:srgbClr val="FF3300"/>
                </a:solidFill>
                <a:latin typeface="Times New Roman" panose="02020603050405020304"/>
                <a:ea typeface="宋体" panose="02010600030101010101" pitchFamily="2" charset="-122"/>
              </a:rPr>
              <a:t> </a:t>
            </a:r>
            <a:r>
              <a:rPr kumimoji="1" lang="en-US" altLang="zh-TW" sz="3735" b="1">
                <a:solidFill>
                  <a:srgbClr val="FF3300"/>
                </a:solidFill>
                <a:latin typeface="Times New Roman" panose="02020603050405020304"/>
                <a:ea typeface="宋体" panose="02010600030101010101" pitchFamily="2" charset="-122"/>
                <a:sym typeface="MS Reference 2" pitchFamily="2" charset="2"/>
              </a:rPr>
              <a:t>=</a:t>
            </a:r>
            <a:r>
              <a:rPr kumimoji="1" lang="en-US" altLang="zh-CN" sz="3735" b="1">
                <a:solidFill>
                  <a:srgbClr val="FF3300"/>
                </a:solidFill>
                <a:latin typeface="Times New Roman" panose="02020603050405020304"/>
                <a:ea typeface="宋体" panose="02010600030101010101" pitchFamily="2" charset="-122"/>
                <a:sym typeface="MS Reference 2" pitchFamily="2" charset="2"/>
              </a:rPr>
              <a:t> </a:t>
            </a:r>
            <a:r>
              <a:rPr kumimoji="1" lang="en-US" altLang="zh-TW" sz="3735" b="1" i="1">
                <a:solidFill>
                  <a:srgbClr val="FF3300"/>
                </a:solidFill>
                <a:latin typeface="Times New Roman" panose="02020603050405020304"/>
                <a:ea typeface="宋体" panose="02010600030101010101" pitchFamily="2" charset="-122"/>
                <a:sym typeface="MS Reference 2" pitchFamily="2" charset="2"/>
              </a:rPr>
              <a:t>a</a:t>
            </a:r>
            <a:r>
              <a:rPr kumimoji="1" lang="en-US" altLang="zh-TW" sz="3735" b="1" baseline="30000">
                <a:solidFill>
                  <a:srgbClr val="FF3300"/>
                </a:solidFill>
                <a:latin typeface="Times New Roman" panose="02020603050405020304"/>
                <a:ea typeface="宋体" panose="02010600030101010101" pitchFamily="2" charset="-122"/>
                <a:sym typeface="MS Reference 2" pitchFamily="2" charset="2"/>
              </a:rPr>
              <a:t>2</a:t>
            </a:r>
            <a:r>
              <a:rPr kumimoji="1" lang="en-US" altLang="zh-TW" sz="3735" b="1">
                <a:solidFill>
                  <a:srgbClr val="FF3300"/>
                </a:solidFill>
                <a:latin typeface="Times New Roman" panose="02020603050405020304"/>
                <a:ea typeface="宋体" panose="02010600030101010101" pitchFamily="2" charset="-122"/>
                <a:sym typeface="MS Reference 2" pitchFamily="2" charset="2"/>
              </a:rPr>
              <a:t> </a:t>
            </a:r>
            <a:r>
              <a:rPr kumimoji="1" lang="en-US" altLang="zh-CN" sz="3735" b="1">
                <a:solidFill>
                  <a:srgbClr val="FF3300"/>
                </a:solidFill>
                <a:latin typeface="Times New Roman" panose="02020603050405020304"/>
                <a:ea typeface="宋体" panose="02010600030101010101" pitchFamily="2" charset="-122"/>
                <a:sym typeface="MS Reference 2" pitchFamily="2" charset="2"/>
              </a:rPr>
              <a:t> </a:t>
            </a:r>
            <a:r>
              <a:rPr kumimoji="1" lang="en-US" altLang="zh-TW" sz="3735" b="1">
                <a:solidFill>
                  <a:srgbClr val="FF3300"/>
                </a:solidFill>
                <a:latin typeface="Times New Roman" panose="02020603050405020304"/>
                <a:ea typeface="宋体" panose="02010600030101010101" pitchFamily="2" charset="-122"/>
                <a:sym typeface="MS Reference 2" pitchFamily="2" charset="2"/>
              </a:rPr>
              <a:t>+ </a:t>
            </a:r>
            <a:r>
              <a:rPr kumimoji="1" lang="en-US" altLang="zh-CN" sz="3735" b="1">
                <a:solidFill>
                  <a:srgbClr val="FF3300"/>
                </a:solidFill>
                <a:latin typeface="Times New Roman" panose="02020603050405020304"/>
                <a:ea typeface="宋体" panose="02010600030101010101" pitchFamily="2" charset="-122"/>
                <a:sym typeface="MS Reference 2" pitchFamily="2" charset="2"/>
              </a:rPr>
              <a:t> </a:t>
            </a:r>
            <a:r>
              <a:rPr kumimoji="1" lang="en-US" altLang="zh-TW" sz="3735" b="1" i="1">
                <a:solidFill>
                  <a:srgbClr val="FF3300"/>
                </a:solidFill>
                <a:latin typeface="Times New Roman" panose="02020603050405020304"/>
                <a:ea typeface="宋体" panose="02010600030101010101" pitchFamily="2" charset="-122"/>
                <a:sym typeface="MS Reference 2" pitchFamily="2" charset="2"/>
              </a:rPr>
              <a:t>b</a:t>
            </a:r>
            <a:r>
              <a:rPr kumimoji="1" lang="en-US" altLang="zh-TW" sz="3735" b="1" baseline="30000">
                <a:solidFill>
                  <a:srgbClr val="FF3300"/>
                </a:solidFill>
                <a:latin typeface="Times New Roman" panose="02020603050405020304"/>
                <a:ea typeface="宋体" panose="02010600030101010101" pitchFamily="2" charset="-122"/>
                <a:sym typeface="MS Reference 2" pitchFamily="2" charset="2"/>
              </a:rPr>
              <a:t>2</a:t>
            </a:r>
            <a:endParaRPr kumimoji="1" lang="en-US" altLang="zh-CN" sz="3735" b="1" baseline="30000">
              <a:solidFill>
                <a:srgbClr val="FF3300"/>
              </a:solidFill>
              <a:latin typeface="Times New Roman" panose="02020603050405020304"/>
              <a:ea typeface="宋体" panose="02010600030101010101" pitchFamily="2" charset="-122"/>
              <a:sym typeface="MS Reference 2" pitchFamily="2" charset="2"/>
            </a:endParaRPr>
          </a:p>
        </p:txBody>
      </p:sp>
      <p:sp>
        <p:nvSpPr>
          <p:cNvPr id="11279" name="Line 15"/>
          <p:cNvSpPr>
            <a:spLocks noChangeShapeType="1"/>
          </p:cNvSpPr>
          <p:nvPr/>
        </p:nvSpPr>
        <p:spPr bwMode="auto">
          <a:xfrm flipH="1">
            <a:off x="3215216" y="4221163"/>
            <a:ext cx="2207683" cy="647700"/>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3735" b="1"/>
          </a:p>
        </p:txBody>
      </p:sp>
      <p:sp>
        <p:nvSpPr>
          <p:cNvPr id="11282" name="Line 18"/>
          <p:cNvSpPr>
            <a:spLocks noChangeShapeType="1"/>
          </p:cNvSpPr>
          <p:nvPr/>
        </p:nvSpPr>
        <p:spPr bwMode="auto">
          <a:xfrm>
            <a:off x="5712887" y="4221167"/>
            <a:ext cx="2305051" cy="576263"/>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3735" b="1"/>
          </a:p>
        </p:txBody>
      </p:sp>
      <p:grpSp>
        <p:nvGrpSpPr>
          <p:cNvPr id="11283" name="Group 19"/>
          <p:cNvGrpSpPr/>
          <p:nvPr/>
        </p:nvGrpSpPr>
        <p:grpSpPr>
          <a:xfrm>
            <a:off x="3790951" y="1221051"/>
            <a:ext cx="4800600" cy="2264301"/>
            <a:chOff x="3878" y="1679"/>
            <a:chExt cx="1632" cy="1373"/>
          </a:xfrm>
        </p:grpSpPr>
        <p:grpSp>
          <p:nvGrpSpPr>
            <p:cNvPr id="11284" name="Group 20"/>
            <p:cNvGrpSpPr/>
            <p:nvPr/>
          </p:nvGrpSpPr>
          <p:grpSpPr>
            <a:xfrm>
              <a:off x="3878" y="1983"/>
              <a:ext cx="1344" cy="1069"/>
              <a:chOff x="4032" y="1735"/>
              <a:chExt cx="1344" cy="1069"/>
            </a:xfrm>
          </p:grpSpPr>
          <p:grpSp>
            <p:nvGrpSpPr>
              <p:cNvPr id="11285" name="Group 21"/>
              <p:cNvGrpSpPr/>
              <p:nvPr/>
            </p:nvGrpSpPr>
            <p:grpSpPr>
              <a:xfrm>
                <a:off x="4272" y="1776"/>
                <a:ext cx="1104" cy="672"/>
                <a:chOff x="4272" y="1872"/>
                <a:chExt cx="1104" cy="672"/>
              </a:xfrm>
            </p:grpSpPr>
            <p:sp>
              <p:nvSpPr>
                <p:cNvPr id="11286" name="AutoShape 22"/>
                <p:cNvSpPr>
                  <a:spLocks noChangeArrowheads="1"/>
                </p:cNvSpPr>
                <p:nvPr/>
              </p:nvSpPr>
              <p:spPr bwMode="auto">
                <a:xfrm>
                  <a:off x="4272" y="1872"/>
                  <a:ext cx="1104" cy="672"/>
                </a:xfrm>
                <a:prstGeom prst="rtTriangle">
                  <a:avLst/>
                </a:prstGeom>
                <a:noFill/>
                <a:ln w="28575">
                  <a:solidFill>
                    <a:schemeClr val="tx1"/>
                  </a:solidFill>
                  <a:miter lim="800000"/>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3735" b="1">
                    <a:latin typeface="Times New Roman" panose="02020603050405020304"/>
                    <a:ea typeface="宋体" panose="02010600030101010101" pitchFamily="2" charset="-122"/>
                  </a:endParaRPr>
                </a:p>
              </p:txBody>
            </p:sp>
            <p:sp>
              <p:nvSpPr>
                <p:cNvPr id="11287" name="Rectangle 23"/>
                <p:cNvSpPr>
                  <a:spLocks noChangeArrowheads="1"/>
                </p:cNvSpPr>
                <p:nvPr/>
              </p:nvSpPr>
              <p:spPr bwMode="auto">
                <a:xfrm>
                  <a:off x="4272" y="2448"/>
                  <a:ext cx="96" cy="96"/>
                </a:xfrm>
                <a:prstGeom prst="rect">
                  <a:avLst/>
                </a:prstGeom>
                <a:noFill/>
                <a:ln w="952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3735" b="1">
                    <a:latin typeface="Times New Roman" panose="02020603050405020304"/>
                    <a:ea typeface="宋体" panose="02010600030101010101" pitchFamily="2" charset="-122"/>
                  </a:endParaRPr>
                </a:p>
              </p:txBody>
            </p:sp>
          </p:grpSp>
          <p:sp>
            <p:nvSpPr>
              <p:cNvPr id="11288" name="Text Box 24"/>
              <p:cNvSpPr txBox="1">
                <a:spLocks noChangeArrowheads="1"/>
              </p:cNvSpPr>
              <p:nvPr/>
            </p:nvSpPr>
            <p:spPr bwMode="auto">
              <a:xfrm>
                <a:off x="4032" y="1920"/>
                <a:ext cx="288"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3735" b="1" i="1">
                    <a:solidFill>
                      <a:schemeClr val="accent2"/>
                    </a:solidFill>
                    <a:latin typeface="Times New Roman" panose="02020603050405020304"/>
                    <a:ea typeface="宋体" panose="02010600030101010101" pitchFamily="2" charset="-122"/>
                  </a:rPr>
                  <a:t>a</a:t>
                </a:r>
              </a:p>
            </p:txBody>
          </p:sp>
          <p:sp>
            <p:nvSpPr>
              <p:cNvPr id="11289" name="Text Box 25"/>
              <p:cNvSpPr txBox="1">
                <a:spLocks noChangeArrowheads="1"/>
              </p:cNvSpPr>
              <p:nvPr/>
            </p:nvSpPr>
            <p:spPr bwMode="auto">
              <a:xfrm>
                <a:off x="4704" y="2400"/>
                <a:ext cx="33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3735" b="1" i="1">
                    <a:solidFill>
                      <a:schemeClr val="accent2"/>
                    </a:solidFill>
                    <a:latin typeface="Times New Roman" panose="02020603050405020304"/>
                    <a:ea typeface="宋体" panose="02010600030101010101" pitchFamily="2" charset="-122"/>
                  </a:rPr>
                  <a:t>b</a:t>
                </a:r>
              </a:p>
            </p:txBody>
          </p:sp>
          <p:sp>
            <p:nvSpPr>
              <p:cNvPr id="11290" name="Text Box 26"/>
              <p:cNvSpPr txBox="1">
                <a:spLocks noChangeArrowheads="1"/>
              </p:cNvSpPr>
              <p:nvPr/>
            </p:nvSpPr>
            <p:spPr bwMode="auto">
              <a:xfrm>
                <a:off x="4784" y="1735"/>
                <a:ext cx="33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3735" b="1" i="1">
                    <a:solidFill>
                      <a:schemeClr val="accent2"/>
                    </a:solidFill>
                    <a:latin typeface="Times New Roman" panose="02020603050405020304"/>
                    <a:ea typeface="宋体" panose="02010600030101010101" pitchFamily="2" charset="-122"/>
                  </a:rPr>
                  <a:t>c</a:t>
                </a:r>
              </a:p>
            </p:txBody>
          </p:sp>
        </p:grpSp>
        <p:sp>
          <p:nvSpPr>
            <p:cNvPr id="11291" name="Text Box 27"/>
            <p:cNvSpPr txBox="1">
              <a:spLocks noChangeArrowheads="1"/>
            </p:cNvSpPr>
            <p:nvPr/>
          </p:nvSpPr>
          <p:spPr bwMode="auto">
            <a:xfrm>
              <a:off x="5057" y="2614"/>
              <a:ext cx="453"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3735" b="1" i="1">
                  <a:latin typeface="Times New Roman" panose="02020603050405020304"/>
                  <a:ea typeface="宋体" panose="02010600030101010101" pitchFamily="2" charset="-122"/>
                </a:rPr>
                <a:t>A</a:t>
              </a:r>
            </a:p>
          </p:txBody>
        </p:sp>
        <p:sp>
          <p:nvSpPr>
            <p:cNvPr id="11292" name="Text Box 28"/>
            <p:cNvSpPr txBox="1">
              <a:spLocks noChangeArrowheads="1"/>
            </p:cNvSpPr>
            <p:nvPr/>
          </p:nvSpPr>
          <p:spPr bwMode="auto">
            <a:xfrm>
              <a:off x="3969" y="1679"/>
              <a:ext cx="363"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3735" b="1" i="1">
                  <a:latin typeface="Times New Roman" panose="02020603050405020304"/>
                  <a:ea typeface="宋体" panose="02010600030101010101" pitchFamily="2" charset="-122"/>
                </a:rPr>
                <a:t>B</a:t>
              </a:r>
            </a:p>
          </p:txBody>
        </p:sp>
        <p:sp>
          <p:nvSpPr>
            <p:cNvPr id="11293" name="Text Box 29"/>
            <p:cNvSpPr txBox="1">
              <a:spLocks noChangeArrowheads="1"/>
            </p:cNvSpPr>
            <p:nvPr/>
          </p:nvSpPr>
          <p:spPr bwMode="auto">
            <a:xfrm>
              <a:off x="3878" y="2568"/>
              <a:ext cx="113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3735" b="1" i="1">
                  <a:latin typeface="Times New Roman" panose="02020603050405020304"/>
                  <a:ea typeface="宋体" panose="02010600030101010101" pitchFamily="2" charset="-122"/>
                </a:rPr>
                <a:t>C</a:t>
              </a:r>
            </a:p>
          </p:txBody>
        </p:sp>
      </p:grpSp>
      <p:graphicFrame>
        <p:nvGraphicFramePr>
          <p:cNvPr id="2" name="对象 1"/>
          <p:cNvGraphicFramePr>
            <a:graphicFrameLocks noChangeAspect="1"/>
          </p:cNvGraphicFramePr>
          <p:nvPr/>
        </p:nvGraphicFramePr>
        <p:xfrm>
          <a:off x="1156745" y="4965171"/>
          <a:ext cx="2634205" cy="823189"/>
        </p:xfrm>
        <a:graphic>
          <a:graphicData uri="http://schemas.openxmlformats.org/presentationml/2006/ole">
            <mc:AlternateContent xmlns:mc="http://schemas.openxmlformats.org/markup-compatibility/2006">
              <mc:Choice xmlns:v="urn:schemas-microsoft-com:vml" Requires="v">
                <p:oleObj spid="_x0000_s1054" name="Equation" r:id="rId3" imgW="19507200" imgH="6096000" progId="Equation.DSMT4">
                  <p:embed/>
                </p:oleObj>
              </mc:Choice>
              <mc:Fallback>
                <p:oleObj name="Equation" r:id="rId3" imgW="19507200" imgH="6096000" progId="Equation.DSMT4">
                  <p:embed/>
                  <p:pic>
                    <p:nvPicPr>
                      <p:cNvPr id="0" name="OLE substitute image"/>
                      <p:cNvPicPr/>
                      <p:nvPr/>
                    </p:nvPicPr>
                    <p:blipFill>
                      <a:blip r:embed="rId4"/>
                      <a:stretch>
                        <a:fillRect/>
                      </a:stretch>
                    </p:blipFill>
                    <p:spPr>
                      <a:xfrm>
                        <a:off x="1156745" y="4965171"/>
                        <a:ext cx="2634205" cy="823189"/>
                      </a:xfrm>
                      <a:prstGeom prst="rect">
                        <a:avLst/>
                      </a:prstGeom>
                      <a:noFill/>
                      <a:ln w="9525">
                        <a:noFill/>
                      </a:ln>
                    </p:spPr>
                  </p:pic>
                </p:oleObj>
              </mc:Fallback>
            </mc:AlternateContent>
          </a:graphicData>
        </a:graphic>
      </p:graphicFrame>
      <p:graphicFrame>
        <p:nvGraphicFramePr>
          <p:cNvPr id="3" name="对象 2"/>
          <p:cNvGraphicFramePr>
            <a:graphicFrameLocks noChangeAspect="1"/>
          </p:cNvGraphicFramePr>
          <p:nvPr/>
        </p:nvGraphicFramePr>
        <p:xfrm>
          <a:off x="4460589" y="5040351"/>
          <a:ext cx="2614157" cy="816924"/>
        </p:xfrm>
        <a:graphic>
          <a:graphicData uri="http://schemas.openxmlformats.org/presentationml/2006/ole">
            <mc:AlternateContent xmlns:mc="http://schemas.openxmlformats.org/markup-compatibility/2006">
              <mc:Choice xmlns:v="urn:schemas-microsoft-com:vml" Requires="v">
                <p:oleObj spid="_x0000_s1055" name="Equation" r:id="rId5" imgW="19507200" imgH="6096000" progId="Equation.DSMT4">
                  <p:embed/>
                </p:oleObj>
              </mc:Choice>
              <mc:Fallback>
                <p:oleObj name="Equation" r:id="rId5" imgW="19507200" imgH="6096000" progId="Equation.DSMT4">
                  <p:embed/>
                  <p:pic>
                    <p:nvPicPr>
                      <p:cNvPr id="0" name="OLE substitute image"/>
                      <p:cNvPicPr/>
                      <p:nvPr/>
                    </p:nvPicPr>
                    <p:blipFill>
                      <a:blip r:embed="rId6"/>
                      <a:stretch>
                        <a:fillRect/>
                      </a:stretch>
                    </p:blipFill>
                    <p:spPr>
                      <a:xfrm>
                        <a:off x="4460589" y="5040351"/>
                        <a:ext cx="2614157" cy="816924"/>
                      </a:xfrm>
                      <a:prstGeom prst="rect">
                        <a:avLst/>
                      </a:prstGeom>
                      <a:noFill/>
                      <a:ln w="9525">
                        <a:noFill/>
                      </a:ln>
                    </p:spPr>
                  </p:pic>
                </p:oleObj>
              </mc:Fallback>
            </mc:AlternateContent>
          </a:graphicData>
        </a:graphic>
      </p:graphicFrame>
      <p:graphicFrame>
        <p:nvGraphicFramePr>
          <p:cNvPr id="4" name="对象 3"/>
          <p:cNvGraphicFramePr>
            <a:graphicFrameLocks noChangeAspect="1"/>
          </p:cNvGraphicFramePr>
          <p:nvPr/>
        </p:nvGraphicFramePr>
        <p:xfrm>
          <a:off x="7722041" y="4951112"/>
          <a:ext cx="2404771" cy="751491"/>
        </p:xfrm>
        <a:graphic>
          <a:graphicData uri="http://schemas.openxmlformats.org/presentationml/2006/ole">
            <mc:AlternateContent xmlns:mc="http://schemas.openxmlformats.org/markup-compatibility/2006">
              <mc:Choice xmlns:v="urn:schemas-microsoft-com:vml" Requires="v">
                <p:oleObj spid="_x0000_s1056" name="Equation" r:id="rId7" imgW="19507200" imgH="6096000" progId="Equation.DSMT4">
                  <p:embed/>
                </p:oleObj>
              </mc:Choice>
              <mc:Fallback>
                <p:oleObj name="Equation" r:id="rId7" imgW="19507200" imgH="6096000" progId="Equation.DSMT4">
                  <p:embed/>
                  <p:pic>
                    <p:nvPicPr>
                      <p:cNvPr id="0" name="OLE substitute image"/>
                      <p:cNvPicPr/>
                      <p:nvPr/>
                    </p:nvPicPr>
                    <p:blipFill>
                      <a:blip r:embed="rId8"/>
                      <a:stretch>
                        <a:fillRect/>
                      </a:stretch>
                    </p:blipFill>
                    <p:spPr>
                      <a:xfrm>
                        <a:off x="7722041" y="4951112"/>
                        <a:ext cx="2404771" cy="751491"/>
                      </a:xfrm>
                      <a:prstGeom prst="rect">
                        <a:avLst/>
                      </a:prstGeom>
                      <a:noFill/>
                      <a:ln w="9525">
                        <a:noFill/>
                      </a:ln>
                    </p:spPr>
                  </p:pic>
                </p:oleObj>
              </mc:Fallback>
            </mc:AlternateContent>
          </a:graphicData>
        </a:graphic>
      </p:graphicFrame>
      <p:sp>
        <p:nvSpPr>
          <p:cNvPr id="28" name="Line 15"/>
          <p:cNvSpPr>
            <a:spLocks noChangeShapeType="1"/>
          </p:cNvSpPr>
          <p:nvPr/>
        </p:nvSpPr>
        <p:spPr bwMode="auto">
          <a:xfrm flipH="1">
            <a:off x="5626099" y="4221165"/>
            <a:ext cx="0" cy="850899"/>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3735" b="1"/>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79"/>
                                        </p:tgtEl>
                                        <p:attrNameLst>
                                          <p:attrName>style.visibility</p:attrName>
                                        </p:attrNameLst>
                                      </p:cBhvr>
                                      <p:to>
                                        <p:strVal val="visible"/>
                                      </p:to>
                                    </p:set>
                                    <p:anim calcmode="lin" valueType="num">
                                      <p:cBhvr additive="base">
                                        <p:cTn id="7" dur="500" fill="hold"/>
                                        <p:tgtEl>
                                          <p:spTgt spid="11279"/>
                                        </p:tgtEl>
                                        <p:attrNameLst>
                                          <p:attrName>ppt_x</p:attrName>
                                        </p:attrNameLst>
                                      </p:cBhvr>
                                      <p:tavLst>
                                        <p:tav tm="0">
                                          <p:val>
                                            <p:strVal val="#ppt_x"/>
                                          </p:val>
                                        </p:tav>
                                        <p:tav tm="100000">
                                          <p:val>
                                            <p:strVal val="#ppt_x"/>
                                          </p:val>
                                        </p:tav>
                                      </p:tavLst>
                                    </p:anim>
                                    <p:anim calcmode="lin" valueType="num">
                                      <p:cBhvr additive="base">
                                        <p:cTn id="8" dur="500" fill="hold"/>
                                        <p:tgtEl>
                                          <p:spTgt spid="1127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down)">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8"/>
                                        </p:tgtEl>
                                        <p:attrNameLst>
                                          <p:attrName>style.visibility</p:attrName>
                                        </p:attrNameLst>
                                      </p:cBhvr>
                                      <p:to>
                                        <p:strVal val="visible"/>
                                      </p:to>
                                    </p:set>
                                    <p:anim calcmode="lin" valueType="num">
                                      <p:cBhvr additive="base">
                                        <p:cTn id="18" dur="500" fill="hold"/>
                                        <p:tgtEl>
                                          <p:spTgt spid="28"/>
                                        </p:tgtEl>
                                        <p:attrNameLst>
                                          <p:attrName>ppt_x</p:attrName>
                                        </p:attrNameLst>
                                      </p:cBhvr>
                                      <p:tavLst>
                                        <p:tav tm="0">
                                          <p:val>
                                            <p:strVal val="#ppt_x"/>
                                          </p:val>
                                        </p:tav>
                                        <p:tav tm="100000">
                                          <p:val>
                                            <p:strVal val="#ppt_x"/>
                                          </p:val>
                                        </p:tav>
                                      </p:tavLst>
                                    </p:anim>
                                    <p:anim calcmode="lin" valueType="num">
                                      <p:cBhvr additive="base">
                                        <p:cTn id="19"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down)">
                                      <p:cBhvr>
                                        <p:cTn id="24" dur="500"/>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1282"/>
                                        </p:tgtEl>
                                        <p:attrNameLst>
                                          <p:attrName>style.visibility</p:attrName>
                                        </p:attrNameLst>
                                      </p:cBhvr>
                                      <p:to>
                                        <p:strVal val="visible"/>
                                      </p:to>
                                    </p:set>
                                    <p:anim calcmode="lin" valueType="num">
                                      <p:cBhvr additive="base">
                                        <p:cTn id="29" dur="500" fill="hold"/>
                                        <p:tgtEl>
                                          <p:spTgt spid="11282"/>
                                        </p:tgtEl>
                                        <p:attrNameLst>
                                          <p:attrName>ppt_x</p:attrName>
                                        </p:attrNameLst>
                                      </p:cBhvr>
                                      <p:tavLst>
                                        <p:tav tm="0">
                                          <p:val>
                                            <p:strVal val="#ppt_x"/>
                                          </p:val>
                                        </p:tav>
                                        <p:tav tm="100000">
                                          <p:val>
                                            <p:strVal val="#ppt_x"/>
                                          </p:val>
                                        </p:tav>
                                      </p:tavLst>
                                    </p:anim>
                                    <p:anim calcmode="lin" valueType="num">
                                      <p:cBhvr additive="base">
                                        <p:cTn id="30" dur="500" fill="hold"/>
                                        <p:tgtEl>
                                          <p:spTgt spid="11282"/>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wipe(down)">
                                      <p:cBhvr>
                                        <p:cTn id="3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9" grpId="0" animBg="1"/>
      <p:bldP spid="11282" grpId="0" animBg="1"/>
      <p:bldP spid="2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73275" y="1217613"/>
            <a:ext cx="8296275" cy="521970"/>
          </a:xfrm>
          <a:prstGeom prst="rect">
            <a:avLst/>
          </a:prstGeom>
          <a:noFill/>
          <a:ln w="9525">
            <a:noFill/>
          </a:ln>
        </p:spPr>
        <p:txBody>
          <a:bodyPr wrap="square" anchor="t" anchorCtr="0">
            <a:spAutoFit/>
          </a:bodyPr>
          <a:lstStyle/>
          <a:p>
            <a:r>
              <a:rPr lang="en-US" altLang="zh-CN" sz="2800" dirty="0">
                <a:latin typeface="微软雅黑" panose="020B0503020204020204" charset="-122"/>
                <a:ea typeface="微软雅黑" panose="020B0503020204020204" charset="-122"/>
                <a:cs typeface="微软雅黑" panose="020B0503020204020204" charset="-122"/>
              </a:rPr>
              <a:t>1.</a:t>
            </a:r>
            <a:r>
              <a:rPr lang="zh-CN" altLang="zh-CN" sz="2800" dirty="0">
                <a:latin typeface="微软雅黑" panose="020B0503020204020204" charset="-122"/>
                <a:ea typeface="微软雅黑" panose="020B0503020204020204" charset="-122"/>
                <a:cs typeface="微软雅黑" panose="020B0503020204020204" charset="-122"/>
              </a:rPr>
              <a:t>在</a:t>
            </a:r>
            <a:r>
              <a:rPr lang="en-US" altLang="zh-CN" sz="2800" dirty="0" err="1">
                <a:latin typeface="微软雅黑" panose="020B0503020204020204" charset="-122"/>
                <a:ea typeface="微软雅黑" panose="020B0503020204020204" charset="-122"/>
                <a:cs typeface="微软雅黑" panose="020B0503020204020204" charset="-122"/>
              </a:rPr>
              <a:t>Rt</a:t>
            </a:r>
            <a:r>
              <a:rPr lang="zh-CN" altLang="en-US" sz="2800" dirty="0">
                <a:latin typeface="微软雅黑" panose="020B0503020204020204" charset="-122"/>
                <a:ea typeface="微软雅黑" panose="020B0503020204020204" charset="-122"/>
                <a:cs typeface="微软雅黑" panose="020B0503020204020204" charset="-122"/>
              </a:rPr>
              <a:t>△</a:t>
            </a:r>
            <a:r>
              <a:rPr lang="en-US" altLang="zh-CN" sz="2800" dirty="0">
                <a:latin typeface="微软雅黑" panose="020B0503020204020204" charset="-122"/>
                <a:ea typeface="微软雅黑" panose="020B0503020204020204" charset="-122"/>
                <a:cs typeface="微软雅黑" panose="020B0503020204020204" charset="-122"/>
              </a:rPr>
              <a:t>ABC</a:t>
            </a:r>
            <a:r>
              <a:rPr lang="zh-CN" altLang="zh-CN" sz="2800" dirty="0">
                <a:latin typeface="微软雅黑" panose="020B0503020204020204" charset="-122"/>
                <a:ea typeface="微软雅黑" panose="020B0503020204020204" charset="-122"/>
                <a:cs typeface="微软雅黑" panose="020B0503020204020204" charset="-122"/>
              </a:rPr>
              <a:t>中</a:t>
            </a:r>
            <a:r>
              <a:rPr lang="en-US" altLang="zh-CN" sz="2800" dirty="0">
                <a:latin typeface="微软雅黑" panose="020B0503020204020204" charset="-122"/>
                <a:ea typeface="微软雅黑" panose="020B0503020204020204" charset="-122"/>
                <a:cs typeface="微软雅黑" panose="020B0503020204020204" charset="-122"/>
              </a:rPr>
              <a:t>,</a:t>
            </a:r>
            <a:r>
              <a:rPr lang="zh-CN" altLang="zh-CN" sz="2800" dirty="0">
                <a:latin typeface="微软雅黑" panose="020B0503020204020204" charset="-122"/>
                <a:ea typeface="微软雅黑" panose="020B0503020204020204" charset="-122"/>
                <a:cs typeface="微软雅黑" panose="020B0503020204020204" charset="-122"/>
              </a:rPr>
              <a:t>两直角边长分别为</a:t>
            </a:r>
            <a:r>
              <a:rPr lang="en-US" altLang="zh-CN" sz="2800" dirty="0">
                <a:latin typeface="微软雅黑" panose="020B0503020204020204" charset="-122"/>
                <a:ea typeface="微软雅黑" panose="020B0503020204020204" charset="-122"/>
                <a:cs typeface="微软雅黑" panose="020B0503020204020204" charset="-122"/>
              </a:rPr>
              <a:t>3,4,</a:t>
            </a:r>
            <a:r>
              <a:rPr lang="zh-CN" altLang="zh-CN" sz="2800" dirty="0">
                <a:latin typeface="微软雅黑" panose="020B0503020204020204" charset="-122"/>
                <a:ea typeface="微软雅黑" panose="020B0503020204020204" charset="-122"/>
                <a:cs typeface="微软雅黑" panose="020B0503020204020204" charset="-122"/>
              </a:rPr>
              <a:t>求斜边的长</a:t>
            </a:r>
            <a:r>
              <a:rPr lang="en-US" altLang="zh-CN" sz="2800" dirty="0">
                <a:latin typeface="微软雅黑" panose="020B0503020204020204" charset="-122"/>
                <a:ea typeface="微软雅黑" panose="020B0503020204020204" charset="-122"/>
                <a:cs typeface="微软雅黑" panose="020B0503020204020204" charset="-122"/>
              </a:rPr>
              <a:t>.</a:t>
            </a:r>
            <a:endParaRPr lang="zh-CN" altLang="zh-CN" sz="2800" dirty="0">
              <a:latin typeface="微软雅黑" panose="020B0503020204020204" charset="-122"/>
              <a:ea typeface="微软雅黑" panose="020B0503020204020204" charset="-122"/>
              <a:cs typeface="微软雅黑" panose="020B0503020204020204" charset="-122"/>
            </a:endParaRPr>
          </a:p>
        </p:txBody>
      </p:sp>
      <p:sp>
        <p:nvSpPr>
          <p:cNvPr id="9" name="矩形 8"/>
          <p:cNvSpPr/>
          <p:nvPr/>
        </p:nvSpPr>
        <p:spPr>
          <a:xfrm>
            <a:off x="5554663" y="1909763"/>
            <a:ext cx="1081087" cy="521970"/>
          </a:xfrm>
          <a:prstGeom prst="rect">
            <a:avLst/>
          </a:prstGeom>
          <a:noFill/>
          <a:ln w="9525">
            <a:noFill/>
          </a:ln>
        </p:spPr>
        <p:txBody>
          <a:bodyPr wrap="square" anchor="t" anchorCtr="0">
            <a:spAutoFit/>
          </a:bodyPr>
          <a:lstStyle/>
          <a:p>
            <a:r>
              <a:rPr lang="en-US" altLang="zh-CN" sz="2800" b="1">
                <a:solidFill>
                  <a:srgbClr val="FF0000"/>
                </a:solidFill>
                <a:latin typeface="微软雅黑" panose="020B0503020204020204" charset="-122"/>
                <a:ea typeface="微软雅黑" panose="020B0503020204020204" charset="-122"/>
              </a:rPr>
              <a:t>5</a:t>
            </a:r>
          </a:p>
        </p:txBody>
      </p:sp>
      <p:sp>
        <p:nvSpPr>
          <p:cNvPr id="7" name="矩形 6"/>
          <p:cNvSpPr/>
          <p:nvPr/>
        </p:nvSpPr>
        <p:spPr>
          <a:xfrm>
            <a:off x="2097088" y="2495550"/>
            <a:ext cx="8248650" cy="1383665"/>
          </a:xfrm>
          <a:prstGeom prst="rect">
            <a:avLst/>
          </a:prstGeom>
          <a:noFill/>
          <a:ln w="9525">
            <a:noFill/>
          </a:ln>
        </p:spPr>
        <p:txBody>
          <a:bodyPr wrap="square" anchor="t" anchorCtr="0">
            <a:spAutoFit/>
          </a:bodyPr>
          <a:lstStyle/>
          <a:p>
            <a:pPr>
              <a:lnSpc>
                <a:spcPct val="150000"/>
              </a:lnSpc>
            </a:pPr>
            <a:r>
              <a:rPr lang="en-US" altLang="zh-CN" sz="2800">
                <a:latin typeface="微软雅黑" panose="020B0503020204020204" charset="-122"/>
                <a:ea typeface="微软雅黑" panose="020B0503020204020204" charset="-122"/>
                <a:cs typeface="微软雅黑" panose="020B0503020204020204" charset="-122"/>
              </a:rPr>
              <a:t>2.</a:t>
            </a:r>
            <a:r>
              <a:rPr lang="zh-CN" altLang="zh-CN" sz="2800">
                <a:latin typeface="微软雅黑" panose="020B0503020204020204" charset="-122"/>
                <a:ea typeface="微软雅黑" panose="020B0503020204020204" charset="-122"/>
                <a:cs typeface="微软雅黑" panose="020B0503020204020204" charset="-122"/>
              </a:rPr>
              <a:t>在</a:t>
            </a:r>
            <a:r>
              <a:rPr lang="en-US" altLang="zh-CN" sz="2800" err="1">
                <a:latin typeface="微软雅黑" panose="020B0503020204020204" charset="-122"/>
                <a:ea typeface="微软雅黑" panose="020B0503020204020204" charset="-122"/>
                <a:cs typeface="微软雅黑" panose="020B0503020204020204" charset="-122"/>
              </a:rPr>
              <a:t>Rt</a:t>
            </a:r>
            <a:r>
              <a:rPr lang="zh-CN" altLang="en-US" sz="2800">
                <a:latin typeface="微软雅黑" panose="020B0503020204020204" charset="-122"/>
                <a:ea typeface="微软雅黑" panose="020B0503020204020204" charset="-122"/>
                <a:cs typeface="微软雅黑" panose="020B0503020204020204" charset="-122"/>
              </a:rPr>
              <a:t>△</a:t>
            </a:r>
            <a:r>
              <a:rPr lang="en-US" altLang="zh-CN" sz="2800">
                <a:latin typeface="微软雅黑" panose="020B0503020204020204" charset="-122"/>
                <a:ea typeface="微软雅黑" panose="020B0503020204020204" charset="-122"/>
                <a:cs typeface="微软雅黑" panose="020B0503020204020204" charset="-122"/>
              </a:rPr>
              <a:t>ABC</a:t>
            </a:r>
            <a:r>
              <a:rPr lang="zh-CN" altLang="zh-CN" sz="2800">
                <a:latin typeface="微软雅黑" panose="020B0503020204020204" charset="-122"/>
                <a:ea typeface="微软雅黑" panose="020B0503020204020204" charset="-122"/>
                <a:cs typeface="微软雅黑" panose="020B0503020204020204" charset="-122"/>
              </a:rPr>
              <a:t>中</a:t>
            </a:r>
            <a:r>
              <a:rPr lang="en-US" altLang="zh-CN" sz="2800">
                <a:latin typeface="微软雅黑" panose="020B0503020204020204" charset="-122"/>
                <a:ea typeface="微软雅黑" panose="020B0503020204020204" charset="-122"/>
                <a:cs typeface="微软雅黑" panose="020B0503020204020204" charset="-122"/>
              </a:rPr>
              <a:t>,</a:t>
            </a:r>
            <a:r>
              <a:rPr lang="zh-CN" altLang="zh-CN" sz="2800">
                <a:latin typeface="微软雅黑" panose="020B0503020204020204" charset="-122"/>
                <a:ea typeface="微软雅黑" panose="020B0503020204020204" charset="-122"/>
                <a:cs typeface="微软雅黑" panose="020B0503020204020204" charset="-122"/>
              </a:rPr>
              <a:t>一直角边长为</a:t>
            </a:r>
            <a:r>
              <a:rPr lang="en-US" altLang="zh-CN" sz="2800">
                <a:latin typeface="微软雅黑" panose="020B0503020204020204" charset="-122"/>
                <a:ea typeface="微软雅黑" panose="020B0503020204020204" charset="-122"/>
                <a:cs typeface="微软雅黑" panose="020B0503020204020204" charset="-122"/>
              </a:rPr>
              <a:t>5,</a:t>
            </a:r>
            <a:r>
              <a:rPr lang="zh-CN" altLang="zh-CN" sz="2800">
                <a:latin typeface="微软雅黑" panose="020B0503020204020204" charset="-122"/>
                <a:ea typeface="微软雅黑" panose="020B0503020204020204" charset="-122"/>
                <a:cs typeface="微软雅黑" panose="020B0503020204020204" charset="-122"/>
              </a:rPr>
              <a:t>斜边长为</a:t>
            </a:r>
            <a:r>
              <a:rPr lang="en-US" altLang="zh-CN" sz="2800">
                <a:latin typeface="微软雅黑" panose="020B0503020204020204" charset="-122"/>
                <a:ea typeface="微软雅黑" panose="020B0503020204020204" charset="-122"/>
                <a:cs typeface="微软雅黑" panose="020B0503020204020204" charset="-122"/>
              </a:rPr>
              <a:t>13,</a:t>
            </a:r>
            <a:r>
              <a:rPr lang="zh-CN" altLang="zh-CN" sz="2800">
                <a:latin typeface="微软雅黑" panose="020B0503020204020204" charset="-122"/>
                <a:ea typeface="微软雅黑" panose="020B0503020204020204" charset="-122"/>
                <a:cs typeface="微软雅黑" panose="020B0503020204020204" charset="-122"/>
              </a:rPr>
              <a:t>另一直角边的长是多少</a:t>
            </a:r>
            <a:r>
              <a:rPr lang="en-US" altLang="zh-CN" sz="2800">
                <a:latin typeface="微软雅黑" panose="020B0503020204020204" charset="-122"/>
                <a:ea typeface="微软雅黑" panose="020B0503020204020204" charset="-122"/>
                <a:cs typeface="微软雅黑" panose="020B0503020204020204" charset="-122"/>
              </a:rPr>
              <a:t>?</a:t>
            </a:r>
            <a:endParaRPr lang="zh-CN" altLang="zh-CN" sz="2800">
              <a:latin typeface="微软雅黑" panose="020B0503020204020204" charset="-122"/>
              <a:ea typeface="微软雅黑" panose="020B0503020204020204" charset="-122"/>
              <a:cs typeface="微软雅黑" panose="020B0503020204020204" charset="-122"/>
            </a:endParaRPr>
          </a:p>
        </p:txBody>
      </p:sp>
      <p:sp>
        <p:nvSpPr>
          <p:cNvPr id="10" name="矩形 9"/>
          <p:cNvSpPr/>
          <p:nvPr/>
        </p:nvSpPr>
        <p:spPr>
          <a:xfrm>
            <a:off x="5387975" y="3756025"/>
            <a:ext cx="1079500" cy="583565"/>
          </a:xfrm>
          <a:prstGeom prst="rect">
            <a:avLst/>
          </a:prstGeom>
          <a:noFill/>
          <a:ln w="9525">
            <a:noFill/>
          </a:ln>
        </p:spPr>
        <p:txBody>
          <a:bodyPr wrap="square" anchor="t" anchorCtr="0">
            <a:spAutoFit/>
          </a:bodyPr>
          <a:lstStyle/>
          <a:p>
            <a:r>
              <a:rPr lang="en-US" altLang="zh-CN" sz="3200" b="1">
                <a:solidFill>
                  <a:srgbClr val="FF0000"/>
                </a:solidFill>
                <a:latin typeface="Times New Roman" panose="02020603050405020304" pitchFamily="18" charset="0"/>
                <a:ea typeface="宋体" panose="02010600030101010101" pitchFamily="2" charset="-122"/>
              </a:rPr>
              <a:t>12</a:t>
            </a:r>
            <a:endParaRPr lang="zh-CN" altLang="zh-CN" sz="3200" b="1">
              <a:solidFill>
                <a:srgbClr val="FF0000"/>
              </a:solidFill>
              <a:latin typeface="Times New Roman" panose="02020603050405020304" pitchFamily="18" charset="0"/>
              <a:ea typeface="宋体" panose="02010600030101010101" pitchFamily="2" charset="-122"/>
            </a:endParaRPr>
          </a:p>
        </p:txBody>
      </p:sp>
      <p:sp>
        <p:nvSpPr>
          <p:cNvPr id="8" name="矩形 7"/>
          <p:cNvSpPr/>
          <p:nvPr/>
        </p:nvSpPr>
        <p:spPr>
          <a:xfrm>
            <a:off x="1973263" y="4614863"/>
            <a:ext cx="8247062" cy="1383665"/>
          </a:xfrm>
          <a:prstGeom prst="rect">
            <a:avLst/>
          </a:prstGeom>
          <a:noFill/>
          <a:ln w="9525">
            <a:noFill/>
          </a:ln>
        </p:spPr>
        <p:txBody>
          <a:bodyPr wrap="square" anchor="t" anchorCtr="0">
            <a:spAutoFit/>
          </a:bodyPr>
          <a:lstStyle/>
          <a:p>
            <a:pPr>
              <a:lnSpc>
                <a:spcPct val="150000"/>
              </a:lnSpc>
            </a:pPr>
            <a:r>
              <a:rPr lang="zh-CN" altLang="zh-CN" sz="2800" dirty="0">
                <a:solidFill>
                  <a:srgbClr val="FF0000"/>
                </a:solidFill>
                <a:latin typeface="微软雅黑" panose="020B0503020204020204" charset="-122"/>
                <a:ea typeface="微软雅黑" panose="020B0503020204020204" charset="-122"/>
                <a:cs typeface="微软雅黑" panose="020B0503020204020204" charset="-122"/>
              </a:rPr>
              <a:t>小结</a:t>
            </a:r>
            <a:r>
              <a:rPr lang="en-US" altLang="zh-CN" sz="2800" dirty="0">
                <a:solidFill>
                  <a:srgbClr val="FF0000"/>
                </a:solidFill>
                <a:latin typeface="微软雅黑" panose="020B0503020204020204" charset="-122"/>
                <a:ea typeface="微软雅黑" panose="020B0503020204020204" charset="-122"/>
                <a:cs typeface="微软雅黑" panose="020B0503020204020204" charset="-122"/>
              </a:rPr>
              <a:t>:</a:t>
            </a:r>
            <a:r>
              <a:rPr lang="zh-CN" altLang="zh-CN" sz="2800" dirty="0">
                <a:latin typeface="微软雅黑" panose="020B0503020204020204" charset="-122"/>
                <a:ea typeface="微软雅黑" panose="020B0503020204020204" charset="-122"/>
                <a:cs typeface="微软雅黑" panose="020B0503020204020204" charset="-122"/>
              </a:rPr>
              <a:t>在上面两个问题中</a:t>
            </a:r>
            <a:r>
              <a:rPr lang="en-US" altLang="zh-CN" sz="2800" dirty="0">
                <a:latin typeface="微软雅黑" panose="020B0503020204020204" charset="-122"/>
                <a:ea typeface="微软雅黑" panose="020B0503020204020204" charset="-122"/>
                <a:cs typeface="微软雅黑" panose="020B0503020204020204" charset="-122"/>
              </a:rPr>
              <a:t>,</a:t>
            </a:r>
            <a:r>
              <a:rPr lang="zh-CN" altLang="zh-CN" sz="2800" dirty="0">
                <a:latin typeface="微软雅黑" panose="020B0503020204020204" charset="-122"/>
                <a:ea typeface="微软雅黑" panose="020B0503020204020204" charset="-122"/>
                <a:cs typeface="微软雅黑" panose="020B0503020204020204" charset="-122"/>
              </a:rPr>
              <a:t>我们应用了勾股定理</a:t>
            </a:r>
            <a:r>
              <a:rPr lang="en-US" altLang="zh-CN" sz="2800" dirty="0">
                <a:latin typeface="微软雅黑" panose="020B0503020204020204" charset="-122"/>
                <a:ea typeface="微软雅黑" panose="020B0503020204020204" charset="-122"/>
                <a:cs typeface="微软雅黑" panose="020B0503020204020204" charset="-122"/>
              </a:rPr>
              <a:t>:</a:t>
            </a:r>
          </a:p>
          <a:p>
            <a:pPr>
              <a:lnSpc>
                <a:spcPct val="150000"/>
              </a:lnSpc>
            </a:pPr>
            <a:r>
              <a:rPr lang="en-US" altLang="zh-CN" sz="2800" dirty="0">
                <a:latin typeface="微软雅黑" panose="020B0503020204020204" charset="-122"/>
                <a:ea typeface="微软雅黑" panose="020B0503020204020204" charset="-122"/>
                <a:cs typeface="微软雅黑" panose="020B0503020204020204" charset="-122"/>
              </a:rPr>
              <a:t>    </a:t>
            </a:r>
            <a:r>
              <a:rPr lang="zh-CN" altLang="zh-CN" sz="2800" dirty="0">
                <a:latin typeface="微软雅黑" panose="020B0503020204020204" charset="-122"/>
                <a:ea typeface="微软雅黑" panose="020B0503020204020204" charset="-122"/>
                <a:cs typeface="微软雅黑" panose="020B0503020204020204" charset="-122"/>
              </a:rPr>
              <a:t>在</a:t>
            </a:r>
            <a:r>
              <a:rPr lang="en-US" altLang="zh-CN" sz="2800" dirty="0" err="1">
                <a:latin typeface="微软雅黑" panose="020B0503020204020204" charset="-122"/>
                <a:ea typeface="微软雅黑" panose="020B0503020204020204" charset="-122"/>
                <a:cs typeface="微软雅黑" panose="020B0503020204020204" charset="-122"/>
              </a:rPr>
              <a:t>Rt</a:t>
            </a:r>
            <a:r>
              <a:rPr lang="zh-CN" altLang="en-US" sz="2800" dirty="0">
                <a:latin typeface="微软雅黑" panose="020B0503020204020204" charset="-122"/>
                <a:ea typeface="微软雅黑" panose="020B0503020204020204" charset="-122"/>
                <a:cs typeface="微软雅黑" panose="020B0503020204020204" charset="-122"/>
              </a:rPr>
              <a:t>△</a:t>
            </a:r>
            <a:r>
              <a:rPr lang="en-US" altLang="zh-CN" sz="2800" dirty="0">
                <a:latin typeface="微软雅黑" panose="020B0503020204020204" charset="-122"/>
                <a:ea typeface="微软雅黑" panose="020B0503020204020204" charset="-122"/>
                <a:cs typeface="微软雅黑" panose="020B0503020204020204" charset="-122"/>
              </a:rPr>
              <a:t>ABC</a:t>
            </a:r>
            <a:r>
              <a:rPr lang="zh-CN" altLang="zh-CN" sz="2800" dirty="0">
                <a:latin typeface="微软雅黑" panose="020B0503020204020204" charset="-122"/>
                <a:ea typeface="微软雅黑" panose="020B0503020204020204" charset="-122"/>
                <a:cs typeface="微软雅黑" panose="020B0503020204020204" charset="-122"/>
              </a:rPr>
              <a:t>中</a:t>
            </a:r>
            <a:r>
              <a:rPr lang="en-US" altLang="zh-CN" sz="2800" dirty="0">
                <a:latin typeface="微软雅黑" panose="020B0503020204020204" charset="-122"/>
                <a:ea typeface="微软雅黑" panose="020B0503020204020204" charset="-122"/>
                <a:cs typeface="微软雅黑" panose="020B0503020204020204" charset="-122"/>
              </a:rPr>
              <a:t>,</a:t>
            </a:r>
            <a:r>
              <a:rPr lang="zh-CN" altLang="zh-CN" sz="2800" dirty="0">
                <a:latin typeface="微软雅黑" panose="020B0503020204020204" charset="-122"/>
                <a:ea typeface="微软雅黑" panose="020B0503020204020204" charset="-122"/>
                <a:cs typeface="微软雅黑" panose="020B0503020204020204" charset="-122"/>
              </a:rPr>
              <a:t>若∠</a:t>
            </a:r>
            <a:r>
              <a:rPr lang="en-US" altLang="zh-CN" sz="2800" dirty="0">
                <a:latin typeface="微软雅黑" panose="020B0503020204020204" charset="-122"/>
                <a:ea typeface="微软雅黑" panose="020B0503020204020204" charset="-122"/>
                <a:cs typeface="微软雅黑" panose="020B0503020204020204" charset="-122"/>
              </a:rPr>
              <a:t>C=90°,</a:t>
            </a:r>
            <a:r>
              <a:rPr lang="zh-CN" altLang="zh-CN" sz="2800" dirty="0">
                <a:latin typeface="微软雅黑" panose="020B0503020204020204" charset="-122"/>
                <a:ea typeface="微软雅黑" panose="020B0503020204020204" charset="-122"/>
                <a:cs typeface="微软雅黑" panose="020B0503020204020204" charset="-122"/>
              </a:rPr>
              <a:t>则</a:t>
            </a:r>
            <a:r>
              <a:rPr lang="en-US" altLang="zh-CN" sz="2800" dirty="0">
                <a:latin typeface="微软雅黑" panose="020B0503020204020204" charset="-122"/>
                <a:ea typeface="微软雅黑" panose="020B0503020204020204" charset="-122"/>
                <a:cs typeface="微软雅黑" panose="020B0503020204020204" charset="-122"/>
              </a:rPr>
              <a:t>a</a:t>
            </a:r>
            <a:r>
              <a:rPr lang="en-US" altLang="zh-CN" sz="2800" baseline="30000" dirty="0">
                <a:latin typeface="微软雅黑" panose="020B0503020204020204" charset="-122"/>
                <a:ea typeface="微软雅黑" panose="020B0503020204020204" charset="-122"/>
                <a:cs typeface="微软雅黑" panose="020B0503020204020204" charset="-122"/>
              </a:rPr>
              <a:t>2</a:t>
            </a:r>
            <a:r>
              <a:rPr lang="en-US" altLang="zh-CN" sz="2800" dirty="0">
                <a:latin typeface="微软雅黑" panose="020B0503020204020204" charset="-122"/>
                <a:ea typeface="微软雅黑" panose="020B0503020204020204" charset="-122"/>
                <a:cs typeface="微软雅黑" panose="020B0503020204020204" charset="-122"/>
              </a:rPr>
              <a:t>+b</a:t>
            </a:r>
            <a:r>
              <a:rPr lang="en-US" altLang="zh-CN" sz="2800" baseline="30000" dirty="0">
                <a:latin typeface="微软雅黑" panose="020B0503020204020204" charset="-122"/>
                <a:ea typeface="微软雅黑" panose="020B0503020204020204" charset="-122"/>
                <a:cs typeface="微软雅黑" panose="020B0503020204020204" charset="-122"/>
              </a:rPr>
              <a:t>2</a:t>
            </a:r>
            <a:r>
              <a:rPr lang="en-US" altLang="zh-CN" sz="2800" dirty="0">
                <a:latin typeface="微软雅黑" panose="020B0503020204020204" charset="-122"/>
                <a:ea typeface="微软雅黑" panose="020B0503020204020204" charset="-122"/>
                <a:cs typeface="微软雅黑" panose="020B0503020204020204" charset="-122"/>
              </a:rPr>
              <a:t>=c</a:t>
            </a:r>
            <a:r>
              <a:rPr lang="en-US" altLang="zh-CN" sz="2800" baseline="30000" dirty="0">
                <a:latin typeface="微软雅黑" panose="020B0503020204020204" charset="-122"/>
                <a:ea typeface="微软雅黑" panose="020B0503020204020204" charset="-122"/>
                <a:cs typeface="微软雅黑" panose="020B0503020204020204" charset="-122"/>
              </a:rPr>
              <a:t>2</a:t>
            </a:r>
            <a:r>
              <a:rPr lang="en-US" altLang="zh-CN" sz="2800" dirty="0">
                <a:latin typeface="微软雅黑" panose="020B0503020204020204" charset="-122"/>
                <a:ea typeface="微软雅黑" panose="020B0503020204020204" charset="-122"/>
                <a:cs typeface="微软雅黑" panose="020B0503020204020204" charset="-122"/>
              </a:rPr>
              <a:t>.</a:t>
            </a:r>
            <a:endParaRPr lang="zh-CN" altLang="zh-CN" sz="2800" dirty="0">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1000" fill="hold"/>
                                        <p:tgtEl>
                                          <p:spTgt spid="9"/>
                                        </p:tgtEl>
                                        <p:attrNameLst>
                                          <p:attrName>ppt_w</p:attrName>
                                        </p:attrNameLst>
                                      </p:cBhvr>
                                      <p:tavLst>
                                        <p:tav tm="0">
                                          <p:val>
                                            <p:strVal val="#ppt_w*0.70"/>
                                          </p:val>
                                        </p:tav>
                                        <p:tav tm="100000">
                                          <p:val>
                                            <p:strVal val="#ppt_w"/>
                                          </p:val>
                                        </p:tav>
                                      </p:tavLst>
                                    </p:anim>
                                    <p:anim calcmode="lin" valueType="num">
                                      <p:cBhvr>
                                        <p:cTn id="15" dur="1000" fill="hold"/>
                                        <p:tgtEl>
                                          <p:spTgt spid="9"/>
                                        </p:tgtEl>
                                        <p:attrNameLst>
                                          <p:attrName>ppt_h</p:attrName>
                                        </p:attrNameLst>
                                      </p:cBhvr>
                                      <p:tavLst>
                                        <p:tav tm="0">
                                          <p:val>
                                            <p:strVal val="#ppt_h"/>
                                          </p:val>
                                        </p:tav>
                                        <p:tav tm="100000">
                                          <p:val>
                                            <p:strVal val="#ppt_h"/>
                                          </p:val>
                                        </p:tav>
                                      </p:tavLst>
                                    </p:anim>
                                    <p:animEffect transition="in" filter="fade">
                                      <p:cBhvr>
                                        <p:cTn id="16" dur="10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1000" fill="hold"/>
                                        <p:tgtEl>
                                          <p:spTgt spid="7"/>
                                        </p:tgtEl>
                                        <p:attrNameLst>
                                          <p:attrName>ppt_w</p:attrName>
                                        </p:attrNameLst>
                                      </p:cBhvr>
                                      <p:tavLst>
                                        <p:tav tm="0">
                                          <p:val>
                                            <p:strVal val="#ppt_w*0.70"/>
                                          </p:val>
                                        </p:tav>
                                        <p:tav tm="100000">
                                          <p:val>
                                            <p:strVal val="#ppt_w"/>
                                          </p:val>
                                        </p:tav>
                                      </p:tavLst>
                                    </p:anim>
                                    <p:anim calcmode="lin" valueType="num">
                                      <p:cBhvr>
                                        <p:cTn id="22" dur="1000" fill="hold"/>
                                        <p:tgtEl>
                                          <p:spTgt spid="7"/>
                                        </p:tgtEl>
                                        <p:attrNameLst>
                                          <p:attrName>ppt_h</p:attrName>
                                        </p:attrNameLst>
                                      </p:cBhvr>
                                      <p:tavLst>
                                        <p:tav tm="0">
                                          <p:val>
                                            <p:strVal val="#ppt_h"/>
                                          </p:val>
                                        </p:tav>
                                        <p:tav tm="100000">
                                          <p:val>
                                            <p:strVal val="#ppt_h"/>
                                          </p:val>
                                        </p:tav>
                                      </p:tavLst>
                                    </p:anim>
                                    <p:animEffect transition="in" filter="fade">
                                      <p:cBhvr>
                                        <p:cTn id="23" dur="10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1000" fill="hold"/>
                                        <p:tgtEl>
                                          <p:spTgt spid="10"/>
                                        </p:tgtEl>
                                        <p:attrNameLst>
                                          <p:attrName>ppt_w</p:attrName>
                                        </p:attrNameLst>
                                      </p:cBhvr>
                                      <p:tavLst>
                                        <p:tav tm="0">
                                          <p:val>
                                            <p:strVal val="#ppt_w*0.70"/>
                                          </p:val>
                                        </p:tav>
                                        <p:tav tm="100000">
                                          <p:val>
                                            <p:strVal val="#ppt_w"/>
                                          </p:val>
                                        </p:tav>
                                      </p:tavLst>
                                    </p:anim>
                                    <p:anim calcmode="lin" valueType="num">
                                      <p:cBhvr>
                                        <p:cTn id="29" dur="1000" fill="hold"/>
                                        <p:tgtEl>
                                          <p:spTgt spid="10"/>
                                        </p:tgtEl>
                                        <p:attrNameLst>
                                          <p:attrName>ppt_h</p:attrName>
                                        </p:attrNameLst>
                                      </p:cBhvr>
                                      <p:tavLst>
                                        <p:tav tm="0">
                                          <p:val>
                                            <p:strVal val="#ppt_h"/>
                                          </p:val>
                                        </p:tav>
                                        <p:tav tm="100000">
                                          <p:val>
                                            <p:strVal val="#ppt_h"/>
                                          </p:val>
                                        </p:tav>
                                      </p:tavLst>
                                    </p:anim>
                                    <p:animEffect transition="in" filter="fade">
                                      <p:cBhvr>
                                        <p:cTn id="30" dur="10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1000" fill="hold"/>
                                        <p:tgtEl>
                                          <p:spTgt spid="8"/>
                                        </p:tgtEl>
                                        <p:attrNameLst>
                                          <p:attrName>ppt_w</p:attrName>
                                        </p:attrNameLst>
                                      </p:cBhvr>
                                      <p:tavLst>
                                        <p:tav tm="0">
                                          <p:val>
                                            <p:strVal val="#ppt_w*0.70"/>
                                          </p:val>
                                        </p:tav>
                                        <p:tav tm="100000">
                                          <p:val>
                                            <p:strVal val="#ppt_w"/>
                                          </p:val>
                                        </p:tav>
                                      </p:tavLst>
                                    </p:anim>
                                    <p:anim calcmode="lin" valueType="num">
                                      <p:cBhvr>
                                        <p:cTn id="36" dur="1000" fill="hold"/>
                                        <p:tgtEl>
                                          <p:spTgt spid="8"/>
                                        </p:tgtEl>
                                        <p:attrNameLst>
                                          <p:attrName>ppt_h</p:attrName>
                                        </p:attrNameLst>
                                      </p:cBhvr>
                                      <p:tavLst>
                                        <p:tav tm="0">
                                          <p:val>
                                            <p:strVal val="#ppt_h"/>
                                          </p:val>
                                        </p:tav>
                                        <p:tav tm="100000">
                                          <p:val>
                                            <p:strVal val="#ppt_h"/>
                                          </p:val>
                                        </p:tav>
                                      </p:tavLst>
                                    </p:anim>
                                    <p:animEffect transition="in" filter="fade">
                                      <p:cBhvr>
                                        <p:cTn id="3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7" grpId="0"/>
      <p:bldP spid="10"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5" name="组合 13"/>
          <p:cNvGrpSpPr/>
          <p:nvPr/>
        </p:nvGrpSpPr>
        <p:grpSpPr>
          <a:xfrm>
            <a:off x="2289175" y="3353705"/>
            <a:ext cx="1873250" cy="2543175"/>
            <a:chOff x="5940152" y="2397081"/>
            <a:chExt cx="1872208" cy="2544087"/>
          </a:xfrm>
        </p:grpSpPr>
        <p:sp>
          <p:nvSpPr>
            <p:cNvPr id="21506" name="矩形 28"/>
            <p:cNvSpPr>
              <a:spLocks noChangeArrowheads="1"/>
            </p:cNvSpPr>
            <p:nvPr/>
          </p:nvSpPr>
          <p:spPr bwMode="auto">
            <a:xfrm>
              <a:off x="5940152" y="2397081"/>
              <a:ext cx="1872208" cy="2544087"/>
            </a:xfrm>
            <a:prstGeom prst="rect">
              <a:avLst/>
            </a:prstGeom>
            <a:blipFill dpi="0" rotWithShape="1">
              <a:blip r:embed="rId3"/>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a:p>
          </p:txBody>
        </p:sp>
        <p:sp>
          <p:nvSpPr>
            <p:cNvPr id="21507" name="矩形 29"/>
            <p:cNvSpPr>
              <a:spLocks noChangeArrowheads="1"/>
            </p:cNvSpPr>
            <p:nvPr/>
          </p:nvSpPr>
          <p:spPr bwMode="auto">
            <a:xfrm>
              <a:off x="6121600" y="2632113"/>
              <a:ext cx="1509313" cy="216021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a:p>
          </p:txBody>
        </p:sp>
      </p:grpSp>
      <p:pic>
        <p:nvPicPr>
          <p:cNvPr id="5" name="图片 4" descr="T1UHo7FbxaXXXXXXXX_!!0-item_pic.jpg_210x210"/>
          <p:cNvPicPr>
            <a:picLocks noChangeAspect="1" noChangeArrowheads="1"/>
          </p:cNvPicPr>
          <p:nvPr/>
        </p:nvPicPr>
        <p:blipFill>
          <a:blip r:embed="rId4">
            <a:clrChange>
              <a:clrFrom>
                <a:srgbClr val="FFFFFF"/>
              </a:clrFrom>
              <a:clrTo>
                <a:srgbClr val="FFFFFF">
                  <a:alpha val="0"/>
                </a:srgbClr>
              </a:clrTo>
            </a:clrChange>
          </a:blip>
          <a:stretch>
            <a:fillRect/>
          </a:stretch>
        </p:blipFill>
        <p:spPr bwMode="auto">
          <a:xfrm rot="18830060">
            <a:off x="5262719" y="3501233"/>
            <a:ext cx="2106448" cy="2106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图片 5" descr="T1UHo7FbxaXXXXXXXX_!!0-item_pic.jpg_210x210"/>
          <p:cNvPicPr>
            <a:picLocks noChangeAspect="1" noChangeArrowheads="1"/>
          </p:cNvPicPr>
          <p:nvPr/>
        </p:nvPicPr>
        <p:blipFill>
          <a:blip r:embed="rId4">
            <a:clrChange>
              <a:clrFrom>
                <a:srgbClr val="FFFFFF"/>
              </a:clrFrom>
              <a:clrTo>
                <a:srgbClr val="FFFFFF">
                  <a:alpha val="0"/>
                </a:srgbClr>
              </a:clrTo>
            </a:clrChange>
          </a:blip>
          <a:stretch>
            <a:fillRect/>
          </a:stretch>
        </p:blipFill>
        <p:spPr bwMode="auto">
          <a:xfrm rot="2640000">
            <a:off x="5243998" y="3547187"/>
            <a:ext cx="2012950" cy="201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0" name="Text Box 20"/>
          <p:cNvSpPr txBox="1">
            <a:spLocks noChangeArrowheads="1"/>
          </p:cNvSpPr>
          <p:nvPr/>
        </p:nvSpPr>
        <p:spPr bwMode="auto">
          <a:xfrm>
            <a:off x="254000" y="1598064"/>
            <a:ext cx="11785600" cy="1383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zh-CN" sz="2800" b="1" dirty="0">
                <a:solidFill>
                  <a:srgbClr val="C000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问题  </a:t>
            </a:r>
            <a:r>
              <a:rPr lang="zh-CN" altLang="zh-CN" sz="2800" dirty="0">
                <a:latin typeface="微软雅黑" panose="020B0503020204020204" charset="-122"/>
                <a:ea typeface="微软雅黑" panose="020B0503020204020204" charset="-122"/>
                <a:cs typeface="微软雅黑" panose="020B0503020204020204" charset="-122"/>
                <a:sym typeface="宋体" panose="02010600030101010101" pitchFamily="2" charset="-122"/>
              </a:rPr>
              <a:t> 观看下面同一根长竹竿以三种不同的方式进门的情况，并结合曾小贤和胡一菲的做法，对于长竹竿进门之类的问题你有什么启发？</a:t>
            </a:r>
            <a:endParaRPr lang="en-US" altLang="zh-CN" sz="2800"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p:txBody>
      </p:sp>
      <p:pic>
        <p:nvPicPr>
          <p:cNvPr id="7" name="图片 6" descr="T1UHo7FbxaXXXXXXXX_!!0-item_pic.jpg_210x210"/>
          <p:cNvPicPr>
            <a:picLocks noChangeAspect="1" noChangeArrowheads="1"/>
          </p:cNvPicPr>
          <p:nvPr/>
        </p:nvPicPr>
        <p:blipFill>
          <a:blip r:embed="rId4">
            <a:clrChange>
              <a:clrFrom>
                <a:srgbClr val="FFFFFF"/>
              </a:clrFrom>
              <a:clrTo>
                <a:srgbClr val="FFFFFF">
                  <a:alpha val="0"/>
                </a:srgbClr>
              </a:clrTo>
            </a:clrChange>
          </a:blip>
          <a:stretch>
            <a:fillRect/>
          </a:stretch>
        </p:blipFill>
        <p:spPr bwMode="auto">
          <a:xfrm rot="6060000">
            <a:off x="5309468" y="3561596"/>
            <a:ext cx="2012950" cy="201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矩形标注 8"/>
          <p:cNvSpPr>
            <a:spLocks noChangeArrowheads="1"/>
          </p:cNvSpPr>
          <p:nvPr/>
        </p:nvSpPr>
        <p:spPr bwMode="auto">
          <a:xfrm>
            <a:off x="8114267" y="2915554"/>
            <a:ext cx="3750709" cy="1460500"/>
          </a:xfrm>
          <a:prstGeom prst="wedgeRectCallout">
            <a:avLst>
              <a:gd name="adj1" fmla="val -90576"/>
              <a:gd name="adj2" fmla="val 26222"/>
            </a:avLst>
          </a:prstGeom>
          <a:solidFill>
            <a:schemeClr val="accent1">
              <a:lumMod val="20000"/>
              <a:lumOff val="80000"/>
            </a:schemeClr>
          </a:solidFill>
          <a:ln w="9525">
            <a:solidFill>
              <a:schemeClr val="tx1"/>
            </a:solidFill>
            <a:round/>
          </a:ln>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10000"/>
              </a:lnSpc>
            </a:pPr>
            <a:r>
              <a:rPr lang="zh-CN" altLang="en-US" sz="2800">
                <a:latin typeface="微软雅黑" panose="020B0503020204020204" charset="-122"/>
                <a:ea typeface="微软雅黑" panose="020B0503020204020204" charset="-122"/>
              </a:rPr>
              <a:t>这个跟我们学的勾股定理有关，将实际问题转化为数学问题</a:t>
            </a:r>
          </a:p>
        </p:txBody>
      </p:sp>
      <p:sp>
        <p:nvSpPr>
          <p:cNvPr id="21520" name="文本框 6151"/>
          <p:cNvSpPr txBox="1">
            <a:spLocks noChangeArrowheads="1"/>
          </p:cNvSpPr>
          <p:nvPr/>
        </p:nvSpPr>
        <p:spPr bwMode="auto">
          <a:xfrm>
            <a:off x="487178" y="884022"/>
            <a:ext cx="5161465" cy="521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2800" b="1" dirty="0">
                <a:solidFill>
                  <a:srgbClr val="C00000"/>
                </a:solidFill>
                <a:latin typeface="微软雅黑" panose="020B0503020204020204" charset="-122"/>
                <a:ea typeface="微软雅黑" panose="020B0503020204020204" charset="-122"/>
                <a:sym typeface="宋体" panose="02010600030101010101" pitchFamily="2" charset="-122"/>
              </a:rPr>
              <a:t>勾股定理的简单实际应用</a:t>
            </a:r>
          </a:p>
        </p:txBody>
      </p:sp>
      <p:grpSp>
        <p:nvGrpSpPr>
          <p:cNvPr id="31" name="组合 30"/>
          <p:cNvGrpSpPr/>
          <p:nvPr/>
        </p:nvGrpSpPr>
        <p:grpSpPr>
          <a:xfrm>
            <a:off x="487045" y="213360"/>
            <a:ext cx="2044700" cy="521970"/>
            <a:chOff x="752" y="350"/>
            <a:chExt cx="3220" cy="822"/>
          </a:xfrm>
        </p:grpSpPr>
        <p:sp>
          <p:nvSpPr>
            <p:cNvPr id="32" name="文本框 3">
              <a:hlinkClick r:id="" action="ppaction://noaction"/>
            </p:cNvPr>
            <p:cNvSpPr txBox="1"/>
            <p:nvPr/>
          </p:nvSpPr>
          <p:spPr>
            <a:xfrm>
              <a:off x="1444" y="350"/>
              <a:ext cx="2528" cy="822"/>
            </a:xfrm>
            <a:prstGeom prst="rect">
              <a:avLst/>
            </a:prstGeom>
            <a:noFill/>
          </p:spPr>
          <p:txBody>
            <a:bodyPr wrap="none" rtlCol="0">
              <a:spAutoFit/>
            </a:bodyPr>
            <a:lstStyle/>
            <a:p>
              <a:r>
                <a:rPr lang="zh-CN" altLang="en-US" sz="2800" dirty="0" smtClean="0">
                  <a:solidFill>
                    <a:srgbClr val="FF6600"/>
                  </a:solidFill>
                  <a:latin typeface="微软雅黑" panose="020B0503020204020204" charset="-122"/>
                  <a:ea typeface="微软雅黑" panose="020B0503020204020204" charset="-122"/>
                </a:rPr>
                <a:t>情景导入</a:t>
              </a:r>
            </a:p>
          </p:txBody>
        </p:sp>
        <p:grpSp>
          <p:nvGrpSpPr>
            <p:cNvPr id="33" name="组合 32"/>
            <p:cNvGrpSpPr/>
            <p:nvPr/>
          </p:nvGrpSpPr>
          <p:grpSpPr>
            <a:xfrm>
              <a:off x="752" y="540"/>
              <a:ext cx="692" cy="442"/>
              <a:chOff x="7703976" y="5138335"/>
              <a:chExt cx="1084013" cy="853067"/>
            </a:xfrm>
          </p:grpSpPr>
          <p:sp>
            <p:nvSpPr>
              <p:cNvPr id="34" name="箭头: V 形 6"/>
              <p:cNvSpPr/>
              <p:nvPr/>
            </p:nvSpPr>
            <p:spPr>
              <a:xfrm>
                <a:off x="7703976" y="5140011"/>
                <a:ext cx="384477"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35" name="箭头: V 形 7"/>
              <p:cNvSpPr/>
              <p:nvPr/>
            </p:nvSpPr>
            <p:spPr>
              <a:xfrm>
                <a:off x="8052645" y="5138335"/>
                <a:ext cx="384476" cy="851390"/>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36" name="箭头: V 形 8"/>
              <p:cNvSpPr/>
              <p:nvPr/>
            </p:nvSpPr>
            <p:spPr>
              <a:xfrm>
                <a:off x="8403513" y="5140011"/>
                <a:ext cx="384476"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nodeType="clickEffect">
                                  <p:stCondLst>
                                    <p:cond delay="0"/>
                                  </p:stCondLst>
                                  <p:childTnLst>
                                    <p:animMotion origin="layout" path="M 1.25E-06 -7.40741E-07 L -0.2569 -0.00741" pathEditMode="relative" rAng="0" ptsTypes="AA">
                                      <p:cBhvr>
                                        <p:cTn id="6" dur="2000" fill="hold"/>
                                        <p:tgtEl>
                                          <p:spTgt spid="5"/>
                                        </p:tgtEl>
                                        <p:attrNameLst>
                                          <p:attrName>ppt_x</p:attrName>
                                          <p:attrName>ppt_y</p:attrName>
                                        </p:attrNameLst>
                                      </p:cBhvr>
                                      <p:rCtr x="-12852" y="-370"/>
                                    </p:animMotion>
                                  </p:childTnLst>
                                </p:cTn>
                              </p:par>
                            </p:childTnLst>
                          </p:cTn>
                        </p:par>
                      </p:childTnLst>
                    </p:cTn>
                  </p:par>
                  <p:par>
                    <p:cTn id="7" fill="hold">
                      <p:stCondLst>
                        <p:cond delay="indefinite"/>
                      </p:stCondLst>
                      <p:childTnLst>
                        <p:par>
                          <p:cTn id="8" fill="hold">
                            <p:stCondLst>
                              <p:cond delay="0"/>
                            </p:stCondLst>
                            <p:childTnLst>
                              <p:par>
                                <p:cTn id="9" presetID="9" presetClass="exit" presetSubtype="0" fill="hold" nodeType="clickEffect">
                                  <p:stCondLst>
                                    <p:cond delay="0"/>
                                  </p:stCondLst>
                                  <p:childTnLst>
                                    <p:animEffect transition="out" filter="dissolve">
                                      <p:cBhvr>
                                        <p:cTn id="10" dur="500"/>
                                        <p:tgtEl>
                                          <p:spTgt spid="5"/>
                                        </p:tgtEl>
                                      </p:cBhvr>
                                    </p:animEffect>
                                    <p:set>
                                      <p:cBhvr>
                                        <p:cTn id="11" dur="1" fill="hold">
                                          <p:stCondLst>
                                            <p:cond delay="499"/>
                                          </p:stCondLst>
                                        </p:cTn>
                                        <p:tgtEl>
                                          <p:spTgt spid="5"/>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dissolv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35" presetClass="path" presetSubtype="0" accel="50000" decel="50000" fill="hold" nodeType="clickEffect">
                                  <p:stCondLst>
                                    <p:cond delay="0"/>
                                  </p:stCondLst>
                                  <p:childTnLst>
                                    <p:animMotion origin="layout" path="M -2.08333E-07 -7.40741E-07 L -0.24427 -0.00741" pathEditMode="relative" rAng="0" ptsTypes="AA">
                                      <p:cBhvr>
                                        <p:cTn id="20" dur="2000" fill="hold"/>
                                        <p:tgtEl>
                                          <p:spTgt spid="6"/>
                                        </p:tgtEl>
                                        <p:attrNameLst>
                                          <p:attrName>ppt_x</p:attrName>
                                          <p:attrName>ppt_y</p:attrName>
                                        </p:attrNameLst>
                                      </p:cBhvr>
                                      <p:rCtr x="-12214" y="-370"/>
                                    </p:animMotion>
                                  </p:childTnLst>
                                </p:cTn>
                              </p:par>
                            </p:childTnLst>
                          </p:cTn>
                        </p:par>
                      </p:childTnLst>
                    </p:cTn>
                  </p:par>
                  <p:par>
                    <p:cTn id="21" fill="hold">
                      <p:stCondLst>
                        <p:cond delay="indefinite"/>
                      </p:stCondLst>
                      <p:childTnLst>
                        <p:par>
                          <p:cTn id="22" fill="hold">
                            <p:stCondLst>
                              <p:cond delay="0"/>
                            </p:stCondLst>
                            <p:childTnLst>
                              <p:par>
                                <p:cTn id="23" presetID="9" presetClass="exit" presetSubtype="0" fill="hold" nodeType="clickEffect">
                                  <p:stCondLst>
                                    <p:cond delay="0"/>
                                  </p:stCondLst>
                                  <p:childTnLst>
                                    <p:animEffect transition="out" filter="dissolve">
                                      <p:cBhvr>
                                        <p:cTn id="24" dur="500"/>
                                        <p:tgtEl>
                                          <p:spTgt spid="6"/>
                                        </p:tgtEl>
                                      </p:cBhvr>
                                    </p:animEffect>
                                    <p:set>
                                      <p:cBhvr>
                                        <p:cTn id="25" dur="1" fill="hold">
                                          <p:stCondLst>
                                            <p:cond delay="499"/>
                                          </p:stCondLst>
                                        </p:cTn>
                                        <p:tgtEl>
                                          <p:spTgt spid="6"/>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dissolve">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35" presetClass="path" presetSubtype="0" accel="50000" decel="50000" fill="hold" nodeType="clickEffect">
                                  <p:stCondLst>
                                    <p:cond delay="0"/>
                                  </p:stCondLst>
                                  <p:childTnLst>
                                    <p:animMotion origin="layout" path="M 1.04167E-06 -4.07407E-06 L -0.25703 0.01389" pathEditMode="relative" rAng="0" ptsTypes="AA">
                                      <p:cBhvr>
                                        <p:cTn id="34" dur="2000" fill="hold"/>
                                        <p:tgtEl>
                                          <p:spTgt spid="7"/>
                                        </p:tgtEl>
                                        <p:attrNameLst>
                                          <p:attrName>ppt_x</p:attrName>
                                          <p:attrName>ppt_y</p:attrName>
                                        </p:attrNameLst>
                                      </p:cBhvr>
                                      <p:rCtr x="-12852" y="694"/>
                                    </p:animMotion>
                                  </p:childTnLst>
                                </p:cTn>
                              </p:par>
                              <p:par>
                                <p:cTn id="35" presetID="20"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edge">
                                      <p:cBhvr>
                                        <p:cTn id="3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486865" y="1326047"/>
            <a:ext cx="11293604" cy="607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0000"/>
              </a:lnSpc>
              <a:spcBef>
                <a:spcPct val="50000"/>
              </a:spcBef>
            </a:pPr>
            <a:r>
              <a:rPr kumimoji="1" lang="zh-CN" altLang="en-US" sz="2800" b="1" dirty="0">
                <a:solidFill>
                  <a:schemeClr val="accent1">
                    <a:lumMod val="75000"/>
                  </a:schemeClr>
                </a:solidFill>
                <a:latin typeface="微软雅黑" panose="020B0503020204020204" charset="-122"/>
                <a:ea typeface="微软雅黑" panose="020B0503020204020204" charset="-122"/>
                <a:cs typeface="微软雅黑" panose="020B0503020204020204" charset="-122"/>
              </a:rPr>
              <a:t>活动一</a:t>
            </a:r>
            <a:r>
              <a:rPr kumimoji="1" lang="en-US" altLang="zh-CN" sz="2800" b="1" dirty="0">
                <a:solidFill>
                  <a:schemeClr val="accent1">
                    <a:lumMod val="75000"/>
                  </a:schemeClr>
                </a:solidFill>
                <a:latin typeface="微软雅黑" panose="020B0503020204020204" charset="-122"/>
                <a:ea typeface="微软雅黑" panose="020B0503020204020204" charset="-122"/>
                <a:cs typeface="微软雅黑" panose="020B0503020204020204" charset="-122"/>
              </a:rPr>
              <a:t> </a:t>
            </a:r>
            <a:r>
              <a:rPr kumimoji="1" lang="en-US" altLang="zh-CN" sz="2800" dirty="0">
                <a:latin typeface="微软雅黑" panose="020B0503020204020204" charset="-122"/>
                <a:ea typeface="微软雅黑" panose="020B0503020204020204" charset="-122"/>
                <a:cs typeface="微软雅黑" panose="020B0503020204020204" charset="-122"/>
              </a:rPr>
              <a:t>   </a:t>
            </a:r>
            <a:r>
              <a:rPr kumimoji="1" lang="zh-CN" altLang="en-US" sz="2800" dirty="0">
                <a:latin typeface="微软雅黑" panose="020B0503020204020204" charset="-122"/>
                <a:ea typeface="微软雅黑" panose="020B0503020204020204" charset="-122"/>
                <a:cs typeface="微软雅黑" panose="020B0503020204020204" charset="-122"/>
              </a:rPr>
              <a:t>在长方形</a:t>
            </a:r>
            <a:r>
              <a:rPr kumimoji="1" lang="en-US" altLang="zh-CN" sz="2800" dirty="0">
                <a:latin typeface="微软雅黑" panose="020B0503020204020204" charset="-122"/>
                <a:ea typeface="微软雅黑" panose="020B0503020204020204" charset="-122"/>
                <a:cs typeface="微软雅黑" panose="020B0503020204020204" charset="-122"/>
              </a:rPr>
              <a:t>ABCD</a:t>
            </a:r>
            <a:r>
              <a:rPr kumimoji="1" lang="zh-CN" altLang="en-US" sz="2800" dirty="0">
                <a:latin typeface="微软雅黑" panose="020B0503020204020204" charset="-122"/>
                <a:ea typeface="微软雅黑" panose="020B0503020204020204" charset="-122"/>
                <a:cs typeface="微软雅黑" panose="020B0503020204020204" charset="-122"/>
              </a:rPr>
              <a:t>中，宽</a:t>
            </a:r>
            <a:r>
              <a:rPr kumimoji="1" lang="en-US" altLang="zh-CN" sz="2800" dirty="0">
                <a:latin typeface="微软雅黑" panose="020B0503020204020204" charset="-122"/>
                <a:ea typeface="微软雅黑" panose="020B0503020204020204" charset="-122"/>
                <a:cs typeface="微软雅黑" panose="020B0503020204020204" charset="-122"/>
              </a:rPr>
              <a:t>AB</a:t>
            </a:r>
            <a:r>
              <a:rPr kumimoji="1" lang="zh-CN" altLang="en-US" sz="2800" dirty="0">
                <a:latin typeface="微软雅黑" panose="020B0503020204020204" charset="-122"/>
                <a:ea typeface="微软雅黑" panose="020B0503020204020204" charset="-122"/>
                <a:cs typeface="微软雅黑" panose="020B0503020204020204" charset="-122"/>
              </a:rPr>
              <a:t>为</a:t>
            </a:r>
            <a:r>
              <a:rPr kumimoji="1" lang="en-US" altLang="zh-CN" sz="2800" dirty="0">
                <a:latin typeface="微软雅黑" panose="020B0503020204020204" charset="-122"/>
                <a:ea typeface="微软雅黑" panose="020B0503020204020204" charset="-122"/>
                <a:cs typeface="微软雅黑" panose="020B0503020204020204" charset="-122"/>
              </a:rPr>
              <a:t>1m</a:t>
            </a:r>
            <a:r>
              <a:rPr kumimoji="1" lang="zh-CN" altLang="en-US" sz="2800" dirty="0">
                <a:latin typeface="微软雅黑" panose="020B0503020204020204" charset="-122"/>
                <a:ea typeface="微软雅黑" panose="020B0503020204020204" charset="-122"/>
                <a:cs typeface="微软雅黑" panose="020B0503020204020204" charset="-122"/>
              </a:rPr>
              <a:t>，长</a:t>
            </a:r>
            <a:r>
              <a:rPr kumimoji="1" lang="en-US" altLang="zh-CN" sz="2800" dirty="0">
                <a:latin typeface="微软雅黑" panose="020B0503020204020204" charset="-122"/>
                <a:ea typeface="微软雅黑" panose="020B0503020204020204" charset="-122"/>
                <a:cs typeface="微软雅黑" panose="020B0503020204020204" charset="-122"/>
              </a:rPr>
              <a:t>BC</a:t>
            </a:r>
            <a:r>
              <a:rPr kumimoji="1" lang="zh-CN" altLang="en-US" sz="2800" dirty="0">
                <a:latin typeface="微软雅黑" panose="020B0503020204020204" charset="-122"/>
                <a:ea typeface="微软雅黑" panose="020B0503020204020204" charset="-122"/>
                <a:cs typeface="微软雅黑" panose="020B0503020204020204" charset="-122"/>
              </a:rPr>
              <a:t>为</a:t>
            </a:r>
            <a:r>
              <a:rPr kumimoji="1" lang="en-US" altLang="zh-CN" sz="2800" dirty="0">
                <a:latin typeface="微软雅黑" panose="020B0503020204020204" charset="-122"/>
                <a:ea typeface="微软雅黑" panose="020B0503020204020204" charset="-122"/>
                <a:cs typeface="微软雅黑" panose="020B0503020204020204" charset="-122"/>
              </a:rPr>
              <a:t>2m </a:t>
            </a:r>
            <a:r>
              <a:rPr kumimoji="1" lang="zh-CN" altLang="en-US" sz="2800" dirty="0">
                <a:latin typeface="微软雅黑" panose="020B0503020204020204" charset="-122"/>
                <a:ea typeface="微软雅黑" panose="020B0503020204020204" charset="-122"/>
                <a:cs typeface="微软雅黑" panose="020B0503020204020204" charset="-122"/>
              </a:rPr>
              <a:t>，求</a:t>
            </a:r>
            <a:r>
              <a:rPr kumimoji="1" lang="en-US" altLang="zh-CN" sz="2800" dirty="0">
                <a:latin typeface="微软雅黑" panose="020B0503020204020204" charset="-122"/>
                <a:ea typeface="微软雅黑" panose="020B0503020204020204" charset="-122"/>
                <a:cs typeface="微软雅黑" panose="020B0503020204020204" charset="-122"/>
              </a:rPr>
              <a:t>AC</a:t>
            </a:r>
            <a:r>
              <a:rPr kumimoji="1" lang="zh-CN" altLang="en-US" sz="2800" dirty="0">
                <a:latin typeface="微软雅黑" panose="020B0503020204020204" charset="-122"/>
                <a:ea typeface="微软雅黑" panose="020B0503020204020204" charset="-122"/>
                <a:cs typeface="微软雅黑" panose="020B0503020204020204" charset="-122"/>
              </a:rPr>
              <a:t>长．</a:t>
            </a:r>
          </a:p>
        </p:txBody>
      </p:sp>
      <p:sp>
        <p:nvSpPr>
          <p:cNvPr id="13327" name="Text Box 15"/>
          <p:cNvSpPr txBox="1">
            <a:spLocks noChangeArrowheads="1"/>
          </p:cNvSpPr>
          <p:nvPr/>
        </p:nvSpPr>
        <p:spPr bwMode="auto">
          <a:xfrm>
            <a:off x="2515628" y="2594695"/>
            <a:ext cx="1631949" cy="666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3735" b="1">
                <a:solidFill>
                  <a:schemeClr val="accent2"/>
                </a:solidFill>
                <a:latin typeface="Times New Roman" panose="02020603050405020304"/>
                <a:ea typeface="宋体" panose="02010600030101010101" pitchFamily="2" charset="-122"/>
              </a:rPr>
              <a:t>1 m</a:t>
            </a:r>
          </a:p>
        </p:txBody>
      </p:sp>
      <p:sp>
        <p:nvSpPr>
          <p:cNvPr id="13328" name="Text Box 16"/>
          <p:cNvSpPr txBox="1">
            <a:spLocks noChangeArrowheads="1"/>
          </p:cNvSpPr>
          <p:nvPr/>
        </p:nvSpPr>
        <p:spPr bwMode="auto">
          <a:xfrm>
            <a:off x="4724865" y="3527484"/>
            <a:ext cx="1727200" cy="666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3735" b="1">
                <a:solidFill>
                  <a:schemeClr val="accent2"/>
                </a:solidFill>
                <a:latin typeface="Times New Roman" panose="02020603050405020304"/>
                <a:ea typeface="宋体" panose="02010600030101010101" pitchFamily="2" charset="-122"/>
              </a:rPr>
              <a:t>2 m</a:t>
            </a:r>
          </a:p>
        </p:txBody>
      </p:sp>
      <p:grpSp>
        <p:nvGrpSpPr>
          <p:cNvPr id="13330" name="Group 18"/>
          <p:cNvGrpSpPr/>
          <p:nvPr/>
        </p:nvGrpSpPr>
        <p:grpSpPr>
          <a:xfrm>
            <a:off x="2952252" y="1832447"/>
            <a:ext cx="4800600" cy="2418626"/>
            <a:chOff x="1429" y="1652"/>
            <a:chExt cx="2675" cy="1797"/>
          </a:xfrm>
        </p:grpSpPr>
        <p:grpSp>
          <p:nvGrpSpPr>
            <p:cNvPr id="13325" name="Group 13"/>
            <p:cNvGrpSpPr/>
            <p:nvPr/>
          </p:nvGrpSpPr>
          <p:grpSpPr>
            <a:xfrm>
              <a:off x="1429" y="1652"/>
              <a:ext cx="2675" cy="1797"/>
              <a:chOff x="1429" y="1652"/>
              <a:chExt cx="2675" cy="1797"/>
            </a:xfrm>
          </p:grpSpPr>
          <p:sp>
            <p:nvSpPr>
              <p:cNvPr id="13317" name="Rectangle 5"/>
              <p:cNvSpPr>
                <a:spLocks noChangeArrowheads="1"/>
              </p:cNvSpPr>
              <p:nvPr/>
            </p:nvSpPr>
            <p:spPr bwMode="auto">
              <a:xfrm>
                <a:off x="1723" y="1956"/>
                <a:ext cx="2086" cy="1043"/>
              </a:xfrm>
              <a:prstGeom prst="rect">
                <a:avLst/>
              </a:prstGeom>
              <a:noFill/>
              <a:ln w="25400">
                <a:solidFill>
                  <a:schemeClr val="tx1"/>
                </a:solidFill>
                <a:miter lim="800000"/>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3735" b="1">
                  <a:latin typeface="Times New Roman" panose="02020603050405020304"/>
                  <a:ea typeface="宋体" panose="02010600030101010101" pitchFamily="2" charset="-122"/>
                </a:endParaRPr>
              </a:p>
            </p:txBody>
          </p:sp>
          <p:sp>
            <p:nvSpPr>
              <p:cNvPr id="13321" name="Text Box 9"/>
              <p:cNvSpPr txBox="1">
                <a:spLocks noChangeArrowheads="1"/>
              </p:cNvSpPr>
              <p:nvPr/>
            </p:nvSpPr>
            <p:spPr bwMode="auto">
              <a:xfrm>
                <a:off x="1436" y="1652"/>
                <a:ext cx="408" cy="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3735" b="1" i="1">
                    <a:latin typeface="Times New Roman" panose="02020603050405020304"/>
                    <a:ea typeface="宋体" panose="02010600030101010101" pitchFamily="2" charset="-122"/>
                  </a:rPr>
                  <a:t>A</a:t>
                </a:r>
              </a:p>
            </p:txBody>
          </p:sp>
          <p:sp>
            <p:nvSpPr>
              <p:cNvPr id="13322" name="Text Box 10"/>
              <p:cNvSpPr txBox="1">
                <a:spLocks noChangeArrowheads="1"/>
              </p:cNvSpPr>
              <p:nvPr/>
            </p:nvSpPr>
            <p:spPr bwMode="auto">
              <a:xfrm>
                <a:off x="3651" y="2954"/>
                <a:ext cx="408" cy="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3735" b="1" i="1">
                    <a:latin typeface="Times New Roman" panose="02020603050405020304"/>
                    <a:ea typeface="宋体" panose="02010600030101010101" pitchFamily="2" charset="-122"/>
                  </a:rPr>
                  <a:t>C</a:t>
                </a:r>
              </a:p>
            </p:txBody>
          </p:sp>
          <p:sp>
            <p:nvSpPr>
              <p:cNvPr id="13323" name="Text Box 11"/>
              <p:cNvSpPr txBox="1">
                <a:spLocks noChangeArrowheads="1"/>
              </p:cNvSpPr>
              <p:nvPr/>
            </p:nvSpPr>
            <p:spPr bwMode="auto">
              <a:xfrm>
                <a:off x="1429" y="2931"/>
                <a:ext cx="408" cy="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3735" b="1" i="1">
                    <a:latin typeface="Times New Roman" panose="02020603050405020304"/>
                    <a:ea typeface="宋体" panose="02010600030101010101" pitchFamily="2" charset="-122"/>
                  </a:rPr>
                  <a:t>B</a:t>
                </a:r>
              </a:p>
            </p:txBody>
          </p:sp>
          <p:sp>
            <p:nvSpPr>
              <p:cNvPr id="13324" name="Text Box 12"/>
              <p:cNvSpPr txBox="1">
                <a:spLocks noChangeArrowheads="1"/>
              </p:cNvSpPr>
              <p:nvPr/>
            </p:nvSpPr>
            <p:spPr bwMode="auto">
              <a:xfrm>
                <a:off x="3696" y="1684"/>
                <a:ext cx="408" cy="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3735" b="1" i="1">
                    <a:latin typeface="Times New Roman" panose="02020603050405020304"/>
                    <a:ea typeface="宋体" panose="02010600030101010101" pitchFamily="2" charset="-122"/>
                  </a:rPr>
                  <a:t>D</a:t>
                </a:r>
              </a:p>
            </p:txBody>
          </p:sp>
        </p:grpSp>
        <p:sp>
          <p:nvSpPr>
            <p:cNvPr id="13329" name="Line 17"/>
            <p:cNvSpPr>
              <a:spLocks noChangeShapeType="1"/>
            </p:cNvSpPr>
            <p:nvPr/>
          </p:nvSpPr>
          <p:spPr bwMode="auto">
            <a:xfrm>
              <a:off x="1723" y="1956"/>
              <a:ext cx="2064" cy="1020"/>
            </a:xfrm>
            <a:prstGeom prst="line">
              <a:avLst/>
            </a:prstGeom>
            <a:noFill/>
            <a:ln w="254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3735" b="1"/>
            </a:p>
          </p:txBody>
        </p:sp>
      </p:grpSp>
      <p:graphicFrame>
        <p:nvGraphicFramePr>
          <p:cNvPr id="13331" name="Object 19"/>
          <p:cNvGraphicFramePr>
            <a:graphicFrameLocks noChangeAspect="1"/>
          </p:cNvGraphicFramePr>
          <p:nvPr/>
        </p:nvGraphicFramePr>
        <p:xfrm>
          <a:off x="2108039" y="5111598"/>
          <a:ext cx="5916911" cy="619125"/>
        </p:xfrm>
        <a:graphic>
          <a:graphicData uri="http://schemas.openxmlformats.org/presentationml/2006/ole">
            <mc:AlternateContent xmlns:mc="http://schemas.openxmlformats.org/markup-compatibility/2006">
              <mc:Choice xmlns:v="urn:schemas-microsoft-com:vml" Requires="v">
                <p:oleObj spid="_x0000_s2055" name="Equation" r:id="rId3" imgW="56083200" imgH="6400800" progId="Equation.DSMT4">
                  <p:embed/>
                </p:oleObj>
              </mc:Choice>
              <mc:Fallback>
                <p:oleObj name="Equation" r:id="rId3" imgW="56083200" imgH="6400800" progId="Equation.DSMT4">
                  <p:embed/>
                  <p:pic>
                    <p:nvPicPr>
                      <p:cNvPr id="0" name="OLE substitute image"/>
                      <p:cNvPicPr/>
                      <p:nvPr/>
                    </p:nvPicPr>
                    <p:blipFill>
                      <a:blip r:embed="rId4"/>
                      <a:stretch>
                        <a:fillRect/>
                      </a:stretch>
                    </p:blipFill>
                    <p:spPr>
                      <a:xfrm>
                        <a:off x="2108039" y="5111598"/>
                        <a:ext cx="5916911" cy="619125"/>
                      </a:xfrm>
                      <a:prstGeom prst="rect">
                        <a:avLst/>
                      </a:prstGeom>
                      <a:noFill/>
                      <a:ln w="9525">
                        <a:noFill/>
                      </a:ln>
                    </p:spPr>
                  </p:pic>
                </p:oleObj>
              </mc:Fallback>
            </mc:AlternateContent>
          </a:graphicData>
        </a:graphic>
      </p:graphicFrame>
      <p:sp>
        <p:nvSpPr>
          <p:cNvPr id="13333" name="Text Box 21"/>
          <p:cNvSpPr txBox="1">
            <a:spLocks noChangeArrowheads="1"/>
          </p:cNvSpPr>
          <p:nvPr/>
        </p:nvSpPr>
        <p:spPr bwMode="auto">
          <a:xfrm>
            <a:off x="1151129" y="4391580"/>
            <a:ext cx="8401049"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en-US" sz="2800" dirty="0">
                <a:latin typeface="微软雅黑" panose="020B0503020204020204" charset="-122"/>
                <a:ea typeface="微软雅黑" panose="020B0503020204020204" charset="-122"/>
                <a:cs typeface="微软雅黑" panose="020B0503020204020204" charset="-122"/>
              </a:rPr>
              <a:t>在</a:t>
            </a:r>
            <a:r>
              <a:rPr kumimoji="1" lang="en-US" altLang="zh-CN" sz="2800" dirty="0" err="1">
                <a:latin typeface="微软雅黑" panose="020B0503020204020204" charset="-122"/>
                <a:ea typeface="微软雅黑" panose="020B0503020204020204" charset="-122"/>
                <a:cs typeface="微软雅黑" panose="020B0503020204020204" charset="-122"/>
              </a:rPr>
              <a:t>Rt</a:t>
            </a:r>
            <a:r>
              <a:rPr kumimoji="1" lang="en-US" altLang="zh-CN" sz="2800" dirty="0">
                <a:latin typeface="微软雅黑" panose="020B0503020204020204" charset="-122"/>
                <a:ea typeface="微软雅黑" panose="020B0503020204020204" charset="-122"/>
                <a:cs typeface="微软雅黑" panose="020B0503020204020204" charset="-122"/>
              </a:rPr>
              <a:t>△ ABC</a:t>
            </a:r>
            <a:r>
              <a:rPr kumimoji="1" lang="zh-CN" altLang="en-US" sz="2800" dirty="0">
                <a:latin typeface="微软雅黑" panose="020B0503020204020204" charset="-122"/>
                <a:ea typeface="微软雅黑" panose="020B0503020204020204" charset="-122"/>
                <a:cs typeface="微软雅黑" panose="020B0503020204020204" charset="-122"/>
              </a:rPr>
              <a:t>中，∠</a:t>
            </a:r>
            <a:r>
              <a:rPr kumimoji="1" lang="en-US" altLang="zh-CN" sz="2800" dirty="0">
                <a:latin typeface="微软雅黑" panose="020B0503020204020204" charset="-122"/>
                <a:ea typeface="微软雅黑" panose="020B0503020204020204" charset="-122"/>
                <a:cs typeface="微软雅黑" panose="020B0503020204020204" charset="-122"/>
              </a:rPr>
              <a:t>B=90°,</a:t>
            </a:r>
            <a:r>
              <a:rPr kumimoji="1" lang="zh-CN" altLang="en-US" sz="2800" dirty="0">
                <a:latin typeface="微软雅黑" panose="020B0503020204020204" charset="-122"/>
                <a:ea typeface="微软雅黑" panose="020B0503020204020204" charset="-122"/>
                <a:cs typeface="微软雅黑" panose="020B0503020204020204" charset="-122"/>
              </a:rPr>
              <a:t>由勾股定理可知：</a:t>
            </a:r>
          </a:p>
        </p:txBody>
      </p:sp>
      <p:grpSp>
        <p:nvGrpSpPr>
          <p:cNvPr id="13" name="组合 12"/>
          <p:cNvGrpSpPr/>
          <p:nvPr/>
        </p:nvGrpSpPr>
        <p:grpSpPr>
          <a:xfrm>
            <a:off x="487045" y="213360"/>
            <a:ext cx="2044700" cy="521970"/>
            <a:chOff x="752" y="350"/>
            <a:chExt cx="3220" cy="822"/>
          </a:xfrm>
        </p:grpSpPr>
        <p:sp>
          <p:nvSpPr>
            <p:cNvPr id="14" name="文本框 3">
              <a:hlinkClick r:id="" action="ppaction://noaction"/>
            </p:cNvPr>
            <p:cNvSpPr txBox="1"/>
            <p:nvPr/>
          </p:nvSpPr>
          <p:spPr>
            <a:xfrm>
              <a:off x="1444" y="350"/>
              <a:ext cx="2528" cy="822"/>
            </a:xfrm>
            <a:prstGeom prst="rect">
              <a:avLst/>
            </a:prstGeom>
            <a:noFill/>
          </p:spPr>
          <p:txBody>
            <a:bodyPr wrap="none" rtlCol="0">
              <a:spAutoFit/>
            </a:bodyPr>
            <a:lstStyle/>
            <a:p>
              <a:r>
                <a:rPr lang="zh-CN" altLang="en-US" sz="2800" dirty="0" smtClean="0">
                  <a:solidFill>
                    <a:srgbClr val="FF6600"/>
                  </a:solidFill>
                  <a:latin typeface="微软雅黑" panose="020B0503020204020204" charset="-122"/>
                  <a:ea typeface="微软雅黑" panose="020B0503020204020204" charset="-122"/>
                </a:rPr>
                <a:t>获取新知</a:t>
              </a:r>
            </a:p>
          </p:txBody>
        </p:sp>
        <p:grpSp>
          <p:nvGrpSpPr>
            <p:cNvPr id="2" name="组合 1"/>
            <p:cNvGrpSpPr/>
            <p:nvPr/>
          </p:nvGrpSpPr>
          <p:grpSpPr>
            <a:xfrm>
              <a:off x="752" y="540"/>
              <a:ext cx="692" cy="442"/>
              <a:chOff x="7703976" y="5138335"/>
              <a:chExt cx="1084013" cy="853067"/>
            </a:xfrm>
          </p:grpSpPr>
          <p:sp>
            <p:nvSpPr>
              <p:cNvPr id="16" name="箭头: V 形 6"/>
              <p:cNvSpPr/>
              <p:nvPr/>
            </p:nvSpPr>
            <p:spPr>
              <a:xfrm>
                <a:off x="7703976" y="5140011"/>
                <a:ext cx="384477"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17" name="箭头: V 形 7"/>
              <p:cNvSpPr/>
              <p:nvPr/>
            </p:nvSpPr>
            <p:spPr>
              <a:xfrm>
                <a:off x="8052645" y="5138335"/>
                <a:ext cx="384476" cy="851390"/>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18" name="箭头: V 形 8"/>
              <p:cNvSpPr/>
              <p:nvPr/>
            </p:nvSpPr>
            <p:spPr>
              <a:xfrm>
                <a:off x="8403513" y="5140011"/>
                <a:ext cx="384476"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grpSp>
      </p:grpSp>
      <p:sp>
        <p:nvSpPr>
          <p:cNvPr id="19" name="圆角矩形 31"/>
          <p:cNvSpPr/>
          <p:nvPr/>
        </p:nvSpPr>
        <p:spPr>
          <a:xfrm>
            <a:off x="486728" y="735330"/>
            <a:ext cx="1836737" cy="590550"/>
          </a:xfrm>
          <a:prstGeom prst="roundRect">
            <a:avLst>
              <a:gd name="adj" fmla="val 16667"/>
            </a:avLst>
          </a:prstGeom>
          <a:solidFill>
            <a:srgbClr val="FFFFD9"/>
          </a:solidFill>
          <a:ln w="25400" cap="flat" cmpd="sng">
            <a:solidFill>
              <a:srgbClr val="0099FF"/>
            </a:solidFill>
            <a:prstDash val="solid"/>
            <a:round/>
            <a:headEnd type="none" w="med" len="med"/>
            <a:tailEnd type="none" w="med" len="med"/>
          </a:ln>
        </p:spPr>
        <p:txBody>
          <a:bodyPr anchor="t"/>
          <a:lstStyle/>
          <a:p>
            <a:pPr algn="ctr"/>
            <a:r>
              <a:rPr lang="zh-CN" altLang="en-US" sz="2800" b="1" dirty="0">
                <a:latin typeface="微软雅黑" panose="020B0503020204020204" charset="-122"/>
                <a:ea typeface="微软雅黑" panose="020B0503020204020204" charset="-122"/>
              </a:rPr>
              <a:t>一起探究</a:t>
            </a: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330"/>
                                        </p:tgtEl>
                                        <p:attrNameLst>
                                          <p:attrName>style.visibility</p:attrName>
                                        </p:attrNameLst>
                                      </p:cBhvr>
                                      <p:to>
                                        <p:strVal val="visible"/>
                                      </p:to>
                                    </p:set>
                                    <p:animEffect transition="in" filter="blinds(horizontal)">
                                      <p:cBhvr>
                                        <p:cTn id="7" dur="500"/>
                                        <p:tgtEl>
                                          <p:spTgt spid="1333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3327"/>
                                        </p:tgtEl>
                                        <p:attrNameLst>
                                          <p:attrName>style.visibility</p:attrName>
                                        </p:attrNameLst>
                                      </p:cBhvr>
                                      <p:to>
                                        <p:strVal val="visible"/>
                                      </p:to>
                                    </p:set>
                                    <p:anim calcmode="lin" valueType="num">
                                      <p:cBhvr additive="base">
                                        <p:cTn id="12" dur="500" fill="hold"/>
                                        <p:tgtEl>
                                          <p:spTgt spid="13327"/>
                                        </p:tgtEl>
                                        <p:attrNameLst>
                                          <p:attrName>ppt_x</p:attrName>
                                        </p:attrNameLst>
                                      </p:cBhvr>
                                      <p:tavLst>
                                        <p:tav tm="0">
                                          <p:val>
                                            <p:strVal val="#ppt_x"/>
                                          </p:val>
                                        </p:tav>
                                        <p:tav tm="100000">
                                          <p:val>
                                            <p:strVal val="#ppt_x"/>
                                          </p:val>
                                        </p:tav>
                                      </p:tavLst>
                                    </p:anim>
                                    <p:anim calcmode="lin" valueType="num">
                                      <p:cBhvr additive="base">
                                        <p:cTn id="13" dur="500" fill="hold"/>
                                        <p:tgtEl>
                                          <p:spTgt spid="13327"/>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13328"/>
                                        </p:tgtEl>
                                        <p:attrNameLst>
                                          <p:attrName>style.visibility</p:attrName>
                                        </p:attrNameLst>
                                      </p:cBhvr>
                                      <p:to>
                                        <p:strVal val="visible"/>
                                      </p:to>
                                    </p:set>
                                    <p:anim calcmode="lin" valueType="num">
                                      <p:cBhvr additive="base">
                                        <p:cTn id="16" dur="500" fill="hold"/>
                                        <p:tgtEl>
                                          <p:spTgt spid="13328"/>
                                        </p:tgtEl>
                                        <p:attrNameLst>
                                          <p:attrName>ppt_x</p:attrName>
                                        </p:attrNameLst>
                                      </p:cBhvr>
                                      <p:tavLst>
                                        <p:tav tm="0">
                                          <p:val>
                                            <p:strVal val="#ppt_x"/>
                                          </p:val>
                                        </p:tav>
                                        <p:tav tm="100000">
                                          <p:val>
                                            <p:strVal val="#ppt_x"/>
                                          </p:val>
                                        </p:tav>
                                      </p:tavLst>
                                    </p:anim>
                                    <p:anim calcmode="lin" valueType="num">
                                      <p:cBhvr additive="base">
                                        <p:cTn id="17" dur="500" fill="hold"/>
                                        <p:tgtEl>
                                          <p:spTgt spid="13328"/>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333"/>
                                        </p:tgtEl>
                                        <p:attrNameLst>
                                          <p:attrName>style.visibility</p:attrName>
                                        </p:attrNameLst>
                                      </p:cBhvr>
                                      <p:to>
                                        <p:strVal val="visible"/>
                                      </p:to>
                                    </p:set>
                                    <p:animEffect transition="in" filter="blinds(horizontal)">
                                      <p:cBhvr>
                                        <p:cTn id="22" dur="500"/>
                                        <p:tgtEl>
                                          <p:spTgt spid="1333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13331"/>
                                        </p:tgtEl>
                                        <p:attrNameLst>
                                          <p:attrName>style.visibility</p:attrName>
                                        </p:attrNameLst>
                                      </p:cBhvr>
                                      <p:to>
                                        <p:strVal val="visible"/>
                                      </p:to>
                                    </p:set>
                                    <p:animEffect transition="in" filter="wipe(down)">
                                      <p:cBhvr>
                                        <p:cTn id="27" dur="500"/>
                                        <p:tgtEl>
                                          <p:spTgt spid="13331"/>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diamond(in)">
                                      <p:cBhvr>
                                        <p:cTn id="32"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7" grpId="0"/>
      <p:bldP spid="13328" grpId="0"/>
      <p:bldP spid="13333" grpId="0"/>
      <p:bldP spid="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2" name="Text Box 6"/>
          <p:cNvSpPr txBox="1">
            <a:spLocks noChangeArrowheads="1"/>
          </p:cNvSpPr>
          <p:nvPr/>
        </p:nvSpPr>
        <p:spPr bwMode="auto">
          <a:xfrm>
            <a:off x="784424" y="991795"/>
            <a:ext cx="10130367"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800" b="1" dirty="0">
                <a:solidFill>
                  <a:schemeClr val="accent1">
                    <a:lumMod val="75000"/>
                  </a:schemeClr>
                </a:solidFill>
                <a:latin typeface="微软雅黑" panose="020B0503020204020204" charset="-122"/>
                <a:ea typeface="微软雅黑" panose="020B0503020204020204" charset="-122"/>
                <a:cs typeface="微软雅黑" panose="020B0503020204020204" charset="-122"/>
              </a:rPr>
              <a:t>活动二</a:t>
            </a:r>
            <a:r>
              <a:rPr lang="en-US" altLang="zh-CN" sz="2800" dirty="0">
                <a:latin typeface="微软雅黑" panose="020B0503020204020204" charset="-122"/>
                <a:ea typeface="微软雅黑" panose="020B0503020204020204" charset="-122"/>
                <a:cs typeface="微软雅黑" panose="020B0503020204020204" charset="-122"/>
              </a:rPr>
              <a:t>   </a:t>
            </a:r>
            <a:r>
              <a:rPr lang="zh-CN" altLang="en-US" sz="2800" dirty="0">
                <a:latin typeface="微软雅黑" panose="020B0503020204020204" charset="-122"/>
                <a:ea typeface="微软雅黑" panose="020B0503020204020204" charset="-122"/>
                <a:cs typeface="微软雅黑" panose="020B0503020204020204" charset="-122"/>
              </a:rPr>
              <a:t>在长方形</a:t>
            </a:r>
            <a:r>
              <a:rPr lang="en-US" altLang="zh-CN" sz="2800" dirty="0">
                <a:latin typeface="微软雅黑" panose="020B0503020204020204" charset="-122"/>
                <a:ea typeface="微软雅黑" panose="020B0503020204020204" charset="-122"/>
                <a:cs typeface="微软雅黑" panose="020B0503020204020204" charset="-122"/>
              </a:rPr>
              <a:t>ABCD</a:t>
            </a:r>
            <a:r>
              <a:rPr lang="zh-CN" altLang="en-US" sz="2800" dirty="0">
                <a:latin typeface="微软雅黑" panose="020B0503020204020204" charset="-122"/>
                <a:ea typeface="微软雅黑" panose="020B0503020204020204" charset="-122"/>
                <a:cs typeface="微软雅黑" panose="020B0503020204020204" charset="-122"/>
              </a:rPr>
              <a:t>中</a:t>
            </a:r>
            <a:r>
              <a:rPr lang="en-US" altLang="zh-CN" sz="2800" dirty="0">
                <a:latin typeface="微软雅黑" panose="020B0503020204020204" charset="-122"/>
                <a:ea typeface="微软雅黑" panose="020B0503020204020204" charset="-122"/>
                <a:cs typeface="微软雅黑" panose="020B0503020204020204" charset="-122"/>
              </a:rPr>
              <a:t>AB</a:t>
            </a:r>
            <a:r>
              <a:rPr lang="zh-CN" altLang="en-US" sz="2800" dirty="0">
                <a:latin typeface="微软雅黑" panose="020B0503020204020204" charset="-122"/>
                <a:ea typeface="微软雅黑" panose="020B0503020204020204" charset="-122"/>
                <a:cs typeface="微软雅黑" panose="020B0503020204020204" charset="-122"/>
              </a:rPr>
              <a:t>、</a:t>
            </a:r>
            <a:r>
              <a:rPr lang="en-US" altLang="zh-CN" sz="2800" dirty="0">
                <a:latin typeface="微软雅黑" panose="020B0503020204020204" charset="-122"/>
                <a:ea typeface="微软雅黑" panose="020B0503020204020204" charset="-122"/>
                <a:cs typeface="微软雅黑" panose="020B0503020204020204" charset="-122"/>
              </a:rPr>
              <a:t>BC</a:t>
            </a:r>
            <a:r>
              <a:rPr lang="zh-CN" altLang="en-US" sz="2800" dirty="0">
                <a:latin typeface="微软雅黑" panose="020B0503020204020204" charset="-122"/>
                <a:ea typeface="微软雅黑" panose="020B0503020204020204" charset="-122"/>
                <a:cs typeface="微软雅黑" panose="020B0503020204020204" charset="-122"/>
              </a:rPr>
              <a:t>、</a:t>
            </a:r>
            <a:r>
              <a:rPr lang="en-US" altLang="zh-CN" sz="2800" dirty="0">
                <a:latin typeface="微软雅黑" panose="020B0503020204020204" charset="-122"/>
                <a:ea typeface="微软雅黑" panose="020B0503020204020204" charset="-122"/>
                <a:cs typeface="微软雅黑" panose="020B0503020204020204" charset="-122"/>
              </a:rPr>
              <a:t>AC</a:t>
            </a:r>
            <a:r>
              <a:rPr lang="zh-CN" altLang="en-US" sz="2800" dirty="0">
                <a:latin typeface="微软雅黑" panose="020B0503020204020204" charset="-122"/>
                <a:ea typeface="微软雅黑" panose="020B0503020204020204" charset="-122"/>
                <a:cs typeface="微软雅黑" panose="020B0503020204020204" charset="-122"/>
              </a:rPr>
              <a:t>大小关系？</a:t>
            </a:r>
          </a:p>
        </p:txBody>
      </p:sp>
      <p:grpSp>
        <p:nvGrpSpPr>
          <p:cNvPr id="14369" name="Group 33"/>
          <p:cNvGrpSpPr/>
          <p:nvPr/>
        </p:nvGrpSpPr>
        <p:grpSpPr>
          <a:xfrm>
            <a:off x="1511300" y="2468561"/>
            <a:ext cx="3240023" cy="3335339"/>
            <a:chOff x="1474" y="2021"/>
            <a:chExt cx="1769" cy="2101"/>
          </a:xfrm>
        </p:grpSpPr>
        <p:sp>
          <p:nvSpPr>
            <p:cNvPr id="14360" name="Rectangle 24"/>
            <p:cNvSpPr>
              <a:spLocks noChangeArrowheads="1"/>
            </p:cNvSpPr>
            <p:nvPr/>
          </p:nvSpPr>
          <p:spPr bwMode="auto">
            <a:xfrm>
              <a:off x="1684" y="2399"/>
              <a:ext cx="841" cy="1314"/>
            </a:xfrm>
            <a:prstGeom prst="rect">
              <a:avLst/>
            </a:prstGeom>
            <a:noFill/>
            <a:ln w="2222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3735" b="1">
                <a:latin typeface="Times New Roman" panose="02020603050405020304"/>
                <a:ea typeface="宋体" panose="02010600030101010101" pitchFamily="2" charset="-122"/>
              </a:endParaRPr>
            </a:p>
          </p:txBody>
        </p:sp>
        <p:sp>
          <p:nvSpPr>
            <p:cNvPr id="14361" name="Text Box 25"/>
            <p:cNvSpPr txBox="1">
              <a:spLocks noChangeArrowheads="1"/>
            </p:cNvSpPr>
            <p:nvPr/>
          </p:nvSpPr>
          <p:spPr bwMode="auto">
            <a:xfrm>
              <a:off x="1474" y="3680"/>
              <a:ext cx="839" cy="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3735" b="1" i="1">
                  <a:latin typeface="Times New Roman" panose="02020603050405020304"/>
                  <a:ea typeface="宋体" panose="02010600030101010101" pitchFamily="2" charset="-122"/>
                </a:rPr>
                <a:t>A</a:t>
              </a:r>
            </a:p>
          </p:txBody>
        </p:sp>
        <p:sp>
          <p:nvSpPr>
            <p:cNvPr id="14363" name="Text Box 27"/>
            <p:cNvSpPr txBox="1">
              <a:spLocks noChangeArrowheads="1"/>
            </p:cNvSpPr>
            <p:nvPr/>
          </p:nvSpPr>
          <p:spPr bwMode="auto">
            <a:xfrm>
              <a:off x="2404" y="2021"/>
              <a:ext cx="839" cy="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3735" b="1" i="1">
                  <a:latin typeface="Times New Roman" panose="02020603050405020304"/>
                  <a:ea typeface="宋体" panose="02010600030101010101" pitchFamily="2" charset="-122"/>
                </a:rPr>
                <a:t>C</a:t>
              </a:r>
            </a:p>
          </p:txBody>
        </p:sp>
        <p:sp>
          <p:nvSpPr>
            <p:cNvPr id="14364" name="Text Box 28"/>
            <p:cNvSpPr txBox="1">
              <a:spLocks noChangeArrowheads="1"/>
            </p:cNvSpPr>
            <p:nvPr/>
          </p:nvSpPr>
          <p:spPr bwMode="auto">
            <a:xfrm>
              <a:off x="2336" y="3702"/>
              <a:ext cx="340" cy="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3735" b="1" i="1">
                  <a:latin typeface="Times New Roman" panose="02020603050405020304"/>
                  <a:ea typeface="宋体" panose="02010600030101010101" pitchFamily="2" charset="-122"/>
                </a:rPr>
                <a:t>B</a:t>
              </a:r>
            </a:p>
          </p:txBody>
        </p:sp>
        <p:sp>
          <p:nvSpPr>
            <p:cNvPr id="14365" name="Text Box 29"/>
            <p:cNvSpPr txBox="1">
              <a:spLocks noChangeArrowheads="1"/>
            </p:cNvSpPr>
            <p:nvPr/>
          </p:nvSpPr>
          <p:spPr bwMode="auto">
            <a:xfrm>
              <a:off x="1519" y="2021"/>
              <a:ext cx="839" cy="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3735" b="1" i="1">
                  <a:latin typeface="Times New Roman" panose="02020603050405020304"/>
                  <a:ea typeface="宋体" panose="02010600030101010101" pitchFamily="2" charset="-122"/>
                </a:rPr>
                <a:t>D</a:t>
              </a:r>
            </a:p>
          </p:txBody>
        </p:sp>
        <p:sp>
          <p:nvSpPr>
            <p:cNvPr id="14367" name="Line 31"/>
            <p:cNvSpPr>
              <a:spLocks noChangeShapeType="1"/>
            </p:cNvSpPr>
            <p:nvPr/>
          </p:nvSpPr>
          <p:spPr bwMode="auto">
            <a:xfrm flipH="1">
              <a:off x="1684" y="2399"/>
              <a:ext cx="841" cy="1314"/>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3735" b="1"/>
            </a:p>
          </p:txBody>
        </p:sp>
      </p:grpSp>
      <p:sp>
        <p:nvSpPr>
          <p:cNvPr id="14371" name="Text Box 35"/>
          <p:cNvSpPr txBox="1">
            <a:spLocks noChangeArrowheads="1"/>
          </p:cNvSpPr>
          <p:nvPr/>
        </p:nvSpPr>
        <p:spPr bwMode="auto">
          <a:xfrm>
            <a:off x="5183295" y="2316798"/>
            <a:ext cx="4032249"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800" b="1" dirty="0">
                <a:solidFill>
                  <a:srgbClr val="0000FF"/>
                </a:solidFill>
                <a:latin typeface="微软雅黑" panose="020B0503020204020204" charset="-122"/>
                <a:ea typeface="微软雅黑" panose="020B0503020204020204" charset="-122"/>
                <a:cs typeface="微软雅黑" panose="020B0503020204020204" charset="-122"/>
              </a:rPr>
              <a:t>AB</a:t>
            </a:r>
            <a:r>
              <a:rPr lang="zh-CN" altLang="en-US" sz="2800" b="1" dirty="0">
                <a:solidFill>
                  <a:srgbClr val="0000FF"/>
                </a:solidFill>
                <a:latin typeface="微软雅黑" panose="020B0503020204020204" charset="-122"/>
                <a:ea typeface="微软雅黑" panose="020B0503020204020204" charset="-122"/>
                <a:cs typeface="微软雅黑" panose="020B0503020204020204" charset="-122"/>
              </a:rPr>
              <a:t>＜</a:t>
            </a:r>
            <a:r>
              <a:rPr lang="en-US" altLang="zh-CN" sz="2800" b="1" dirty="0">
                <a:solidFill>
                  <a:srgbClr val="0000FF"/>
                </a:solidFill>
                <a:latin typeface="微软雅黑" panose="020B0503020204020204" charset="-122"/>
                <a:ea typeface="微软雅黑" panose="020B0503020204020204" charset="-122"/>
                <a:cs typeface="微软雅黑" panose="020B0503020204020204" charset="-122"/>
              </a:rPr>
              <a:t>BC</a:t>
            </a:r>
            <a:r>
              <a:rPr lang="zh-CN" altLang="en-US" sz="2800" b="1" dirty="0">
                <a:solidFill>
                  <a:srgbClr val="0000FF"/>
                </a:solidFill>
                <a:latin typeface="微软雅黑" panose="020B0503020204020204" charset="-122"/>
                <a:ea typeface="微软雅黑" panose="020B0503020204020204" charset="-122"/>
                <a:cs typeface="微软雅黑" panose="020B0503020204020204" charset="-122"/>
              </a:rPr>
              <a:t>＜</a:t>
            </a:r>
            <a:r>
              <a:rPr lang="en-US" altLang="zh-CN" sz="2800" b="1" dirty="0">
                <a:solidFill>
                  <a:srgbClr val="0000FF"/>
                </a:solidFill>
                <a:latin typeface="微软雅黑" panose="020B0503020204020204" charset="-122"/>
                <a:ea typeface="微软雅黑" panose="020B0503020204020204" charset="-122"/>
                <a:cs typeface="微软雅黑" panose="020B0503020204020204" charset="-122"/>
              </a:rPr>
              <a:t>AC</a:t>
            </a:r>
          </a:p>
        </p:txBody>
      </p:sp>
      <p:graphicFrame>
        <p:nvGraphicFramePr>
          <p:cNvPr id="14372" name="Object 36"/>
          <p:cNvGraphicFramePr>
            <a:graphicFrameLocks noChangeAspect="1"/>
          </p:cNvGraphicFramePr>
          <p:nvPr/>
        </p:nvGraphicFramePr>
        <p:xfrm>
          <a:off x="5183717" y="3248025"/>
          <a:ext cx="4512733" cy="569913"/>
        </p:xfrm>
        <a:graphic>
          <a:graphicData uri="http://schemas.openxmlformats.org/presentationml/2006/ole">
            <mc:AlternateContent xmlns:mc="http://schemas.openxmlformats.org/markup-compatibility/2006">
              <mc:Choice xmlns:v="urn:schemas-microsoft-com:vml" Requires="v">
                <p:oleObj spid="_x0000_s3079" name="Equation" r:id="rId3" imgW="28956000" imgH="4876800" progId="Equation.DSMT4">
                  <p:embed/>
                </p:oleObj>
              </mc:Choice>
              <mc:Fallback>
                <p:oleObj name="Equation" r:id="rId3" imgW="28956000" imgH="4876800" progId="Equation.DSMT4">
                  <p:embed/>
                  <p:pic>
                    <p:nvPicPr>
                      <p:cNvPr id="0" name="OLE substitute image"/>
                      <p:cNvPicPr/>
                      <p:nvPr/>
                    </p:nvPicPr>
                    <p:blipFill>
                      <a:blip r:embed="rId4"/>
                      <a:stretch>
                        <a:fillRect/>
                      </a:stretch>
                    </p:blipFill>
                    <p:spPr>
                      <a:xfrm>
                        <a:off x="5183717" y="3248025"/>
                        <a:ext cx="4512733" cy="569913"/>
                      </a:xfrm>
                      <a:prstGeom prst="rect">
                        <a:avLst/>
                      </a:prstGeom>
                      <a:noFill/>
                      <a:ln w="9525">
                        <a:noFill/>
                      </a:ln>
                    </p:spPr>
                  </p:pic>
                </p:oleObj>
              </mc:Fallback>
            </mc:AlternateContent>
          </a:graphicData>
        </a:graphic>
      </p:graphicFrame>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69"/>
                                        </p:tgtEl>
                                        <p:attrNameLst>
                                          <p:attrName>style.visibility</p:attrName>
                                        </p:attrNameLst>
                                      </p:cBhvr>
                                      <p:to>
                                        <p:strVal val="visible"/>
                                      </p:to>
                                    </p:set>
                                    <p:animEffect transition="in" filter="blinds(horizontal)">
                                      <p:cBhvr>
                                        <p:cTn id="7" dur="500"/>
                                        <p:tgtEl>
                                          <p:spTgt spid="14369"/>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iterate type="lt">
                                    <p:tmPct val="5000"/>
                                  </p:iterate>
                                  <p:childTnLst>
                                    <p:set>
                                      <p:cBhvr>
                                        <p:cTn id="11" dur="1" fill="hold">
                                          <p:stCondLst>
                                            <p:cond delay="0"/>
                                          </p:stCondLst>
                                        </p:cTn>
                                        <p:tgtEl>
                                          <p:spTgt spid="14371"/>
                                        </p:tgtEl>
                                        <p:attrNameLst>
                                          <p:attrName>style.visibility</p:attrName>
                                        </p:attrNameLst>
                                      </p:cBhvr>
                                      <p:to>
                                        <p:strVal val="visible"/>
                                      </p:to>
                                    </p:set>
                                    <p:anim calcmode="lin" valueType="num">
                                      <p:cBhvr>
                                        <p:cTn id="12" dur="500" fill="hold"/>
                                        <p:tgtEl>
                                          <p:spTgt spid="14371"/>
                                        </p:tgtEl>
                                        <p:attrNameLst>
                                          <p:attrName>ppt_w</p:attrName>
                                        </p:attrNameLst>
                                      </p:cBhvr>
                                      <p:tavLst>
                                        <p:tav tm="0">
                                          <p:val>
                                            <p:fltVal val="0"/>
                                          </p:val>
                                        </p:tav>
                                        <p:tav tm="100000">
                                          <p:val>
                                            <p:strVal val="#ppt_w"/>
                                          </p:val>
                                        </p:tav>
                                      </p:tavLst>
                                    </p:anim>
                                    <p:anim calcmode="lin" valueType="num">
                                      <p:cBhvr>
                                        <p:cTn id="13" dur="500" fill="hold"/>
                                        <p:tgtEl>
                                          <p:spTgt spid="14371"/>
                                        </p:tgtEl>
                                        <p:attrNameLst>
                                          <p:attrName>ppt_h</p:attrName>
                                        </p:attrNameLst>
                                      </p:cBhvr>
                                      <p:tavLst>
                                        <p:tav tm="0">
                                          <p:val>
                                            <p:fltVal val="0"/>
                                          </p:val>
                                        </p:tav>
                                        <p:tav tm="100000">
                                          <p:val>
                                            <p:strVal val="#ppt_h"/>
                                          </p:val>
                                        </p:tav>
                                      </p:tavLst>
                                    </p:anim>
                                    <p:anim calcmode="lin" valueType="num">
                                      <p:cBhvr>
                                        <p:cTn id="14" dur="500" fill="hold"/>
                                        <p:tgtEl>
                                          <p:spTgt spid="14371"/>
                                        </p:tgtEl>
                                        <p:attrNameLst>
                                          <p:attrName>style.rotation</p:attrName>
                                        </p:attrNameLst>
                                      </p:cBhvr>
                                      <p:tavLst>
                                        <p:tav tm="0">
                                          <p:val>
                                            <p:fltVal val="90"/>
                                          </p:val>
                                        </p:tav>
                                        <p:tav tm="100000">
                                          <p:val>
                                            <p:fltVal val="0"/>
                                          </p:val>
                                        </p:tav>
                                      </p:tavLst>
                                    </p:anim>
                                    <p:animEffect transition="in" filter="fade">
                                      <p:cBhvr>
                                        <p:cTn id="15" dur="500"/>
                                        <p:tgtEl>
                                          <p:spTgt spid="14371"/>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14372"/>
                                        </p:tgtEl>
                                        <p:attrNameLst>
                                          <p:attrName>style.visibility</p:attrName>
                                        </p:attrNameLst>
                                      </p:cBhvr>
                                      <p:to>
                                        <p:strVal val="visible"/>
                                      </p:to>
                                    </p:set>
                                    <p:animEffect transition="in" filter="blinds(horizontal)">
                                      <p:cBhvr>
                                        <p:cTn id="20" dur="500"/>
                                        <p:tgtEl>
                                          <p:spTgt spid="143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7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ext Box 5"/>
          <p:cNvSpPr txBox="1">
            <a:spLocks noChangeArrowheads="1"/>
          </p:cNvSpPr>
          <p:nvPr/>
        </p:nvSpPr>
        <p:spPr bwMode="auto">
          <a:xfrm>
            <a:off x="623399" y="607351"/>
            <a:ext cx="9169400"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800" b="1" dirty="0">
                <a:solidFill>
                  <a:schemeClr val="accent1">
                    <a:lumMod val="75000"/>
                  </a:schemeClr>
                </a:solidFill>
                <a:latin typeface="微软雅黑" panose="020B0503020204020204" charset="-122"/>
                <a:ea typeface="微软雅黑" panose="020B0503020204020204" charset="-122"/>
                <a:cs typeface="微软雅黑" panose="020B0503020204020204" charset="-122"/>
              </a:rPr>
              <a:t>活动三</a:t>
            </a:r>
            <a:r>
              <a:rPr lang="en-US" altLang="zh-CN" sz="2800" dirty="0">
                <a:latin typeface="微软雅黑" panose="020B0503020204020204" charset="-122"/>
                <a:ea typeface="微软雅黑" panose="020B0503020204020204" charset="-122"/>
                <a:cs typeface="微软雅黑" panose="020B0503020204020204" charset="-122"/>
              </a:rPr>
              <a:t>    </a:t>
            </a:r>
            <a:r>
              <a:rPr lang="zh-CN" altLang="en-US" sz="2400" dirty="0">
                <a:latin typeface="微软雅黑" panose="020B0503020204020204" charset="-122"/>
                <a:ea typeface="微软雅黑" panose="020B0503020204020204" charset="-122"/>
                <a:cs typeface="微软雅黑" panose="020B0503020204020204" charset="-122"/>
              </a:rPr>
              <a:t>一个门框尺寸如下图所示．</a:t>
            </a:r>
          </a:p>
        </p:txBody>
      </p:sp>
      <p:sp>
        <p:nvSpPr>
          <p:cNvPr id="15366" name="Text Box 6"/>
          <p:cNvSpPr txBox="1">
            <a:spLocks noChangeArrowheads="1"/>
          </p:cNvSpPr>
          <p:nvPr/>
        </p:nvSpPr>
        <p:spPr bwMode="auto">
          <a:xfrm>
            <a:off x="935633" y="1232310"/>
            <a:ext cx="9649883"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dirty="0">
                <a:latin typeface="微软雅黑" panose="020B0503020204020204" charset="-122"/>
                <a:ea typeface="微软雅黑" panose="020B0503020204020204" charset="-122"/>
                <a:cs typeface="微软雅黑" panose="020B0503020204020204" charset="-122"/>
              </a:rPr>
              <a:t>①</a:t>
            </a:r>
            <a:r>
              <a:rPr lang="zh-CN" altLang="en-US" sz="2400" dirty="0">
                <a:latin typeface="微软雅黑" panose="020B0503020204020204" charset="-122"/>
                <a:ea typeface="微软雅黑" panose="020B0503020204020204" charset="-122"/>
                <a:cs typeface="微软雅黑" panose="020B0503020204020204" charset="-122"/>
              </a:rPr>
              <a:t>若有一块长</a:t>
            </a:r>
            <a:r>
              <a:rPr lang="en-US" altLang="zh-CN" sz="2400" dirty="0">
                <a:latin typeface="微软雅黑" panose="020B0503020204020204" charset="-122"/>
                <a:ea typeface="微软雅黑" panose="020B0503020204020204" charset="-122"/>
                <a:cs typeface="微软雅黑" panose="020B0503020204020204" charset="-122"/>
              </a:rPr>
              <a:t>3</a:t>
            </a:r>
            <a:r>
              <a:rPr lang="zh-CN" altLang="en-US" sz="2400" dirty="0">
                <a:latin typeface="微软雅黑" panose="020B0503020204020204" charset="-122"/>
                <a:ea typeface="微软雅黑" panose="020B0503020204020204" charset="-122"/>
                <a:cs typeface="微软雅黑" panose="020B0503020204020204" charset="-122"/>
              </a:rPr>
              <a:t>米，宽</a:t>
            </a:r>
            <a:r>
              <a:rPr lang="en-US" altLang="zh-CN" sz="2400" dirty="0">
                <a:latin typeface="微软雅黑" panose="020B0503020204020204" charset="-122"/>
                <a:ea typeface="微软雅黑" panose="020B0503020204020204" charset="-122"/>
                <a:cs typeface="微软雅黑" panose="020B0503020204020204" charset="-122"/>
              </a:rPr>
              <a:t>0.8</a:t>
            </a:r>
            <a:r>
              <a:rPr lang="zh-CN" altLang="en-US" sz="2400" dirty="0">
                <a:latin typeface="微软雅黑" panose="020B0503020204020204" charset="-122"/>
                <a:ea typeface="微软雅黑" panose="020B0503020204020204" charset="-122"/>
                <a:cs typeface="微软雅黑" panose="020B0503020204020204" charset="-122"/>
              </a:rPr>
              <a:t>米的薄木板，问怎样从门框通过？</a:t>
            </a:r>
          </a:p>
        </p:txBody>
      </p:sp>
      <p:sp>
        <p:nvSpPr>
          <p:cNvPr id="15367" name="Rectangle 7"/>
          <p:cNvSpPr>
            <a:spLocks noChangeArrowheads="1"/>
          </p:cNvSpPr>
          <p:nvPr/>
        </p:nvSpPr>
        <p:spPr bwMode="auto">
          <a:xfrm>
            <a:off x="935633" y="1692685"/>
            <a:ext cx="8257116"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dirty="0">
                <a:latin typeface="微软雅黑" panose="020B0503020204020204" charset="-122"/>
                <a:ea typeface="微软雅黑" panose="020B0503020204020204" charset="-122"/>
                <a:cs typeface="微软雅黑" panose="020B0503020204020204" charset="-122"/>
              </a:rPr>
              <a:t>②</a:t>
            </a:r>
            <a:r>
              <a:rPr lang="zh-CN" altLang="en-US" sz="2400" dirty="0">
                <a:latin typeface="微软雅黑" panose="020B0503020204020204" charset="-122"/>
                <a:ea typeface="微软雅黑" panose="020B0503020204020204" charset="-122"/>
                <a:cs typeface="微软雅黑" panose="020B0503020204020204" charset="-122"/>
              </a:rPr>
              <a:t>若薄木板长</a:t>
            </a:r>
            <a:r>
              <a:rPr lang="en-US" altLang="zh-CN" sz="2400" dirty="0">
                <a:latin typeface="微软雅黑" panose="020B0503020204020204" charset="-122"/>
                <a:ea typeface="微软雅黑" panose="020B0503020204020204" charset="-122"/>
                <a:cs typeface="微软雅黑" panose="020B0503020204020204" charset="-122"/>
              </a:rPr>
              <a:t>3</a:t>
            </a:r>
            <a:r>
              <a:rPr lang="zh-CN" altLang="en-US" sz="2400" dirty="0">
                <a:latin typeface="微软雅黑" panose="020B0503020204020204" charset="-122"/>
                <a:ea typeface="微软雅黑" panose="020B0503020204020204" charset="-122"/>
                <a:cs typeface="微软雅黑" panose="020B0503020204020204" charset="-122"/>
              </a:rPr>
              <a:t>米，宽</a:t>
            </a:r>
            <a:r>
              <a:rPr lang="en-US" altLang="zh-CN" sz="2400" dirty="0">
                <a:latin typeface="微软雅黑" panose="020B0503020204020204" charset="-122"/>
                <a:ea typeface="微软雅黑" panose="020B0503020204020204" charset="-122"/>
                <a:cs typeface="微软雅黑" panose="020B0503020204020204" charset="-122"/>
              </a:rPr>
              <a:t>1.5</a:t>
            </a:r>
            <a:r>
              <a:rPr lang="zh-CN" altLang="en-US" sz="2400" dirty="0">
                <a:latin typeface="微软雅黑" panose="020B0503020204020204" charset="-122"/>
                <a:ea typeface="微软雅黑" panose="020B0503020204020204" charset="-122"/>
                <a:cs typeface="微软雅黑" panose="020B0503020204020204" charset="-122"/>
              </a:rPr>
              <a:t>米呢？</a:t>
            </a:r>
          </a:p>
        </p:txBody>
      </p:sp>
      <p:sp>
        <p:nvSpPr>
          <p:cNvPr id="15368" name="Rectangle 8"/>
          <p:cNvSpPr>
            <a:spLocks noChangeArrowheads="1"/>
          </p:cNvSpPr>
          <p:nvPr/>
        </p:nvSpPr>
        <p:spPr bwMode="auto">
          <a:xfrm>
            <a:off x="935632" y="2153060"/>
            <a:ext cx="7634817"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dirty="0">
                <a:latin typeface="微软雅黑" panose="020B0503020204020204" charset="-122"/>
                <a:ea typeface="微软雅黑" panose="020B0503020204020204" charset="-122"/>
                <a:cs typeface="微软雅黑" panose="020B0503020204020204" charset="-122"/>
              </a:rPr>
              <a:t>③</a:t>
            </a:r>
            <a:r>
              <a:rPr lang="zh-CN" altLang="en-US" sz="2400" dirty="0">
                <a:latin typeface="微软雅黑" panose="020B0503020204020204" charset="-122"/>
                <a:ea typeface="微软雅黑" panose="020B0503020204020204" charset="-122"/>
                <a:cs typeface="微软雅黑" panose="020B0503020204020204" charset="-122"/>
              </a:rPr>
              <a:t>若薄木板长</a:t>
            </a:r>
            <a:r>
              <a:rPr lang="en-US" altLang="zh-CN" sz="2400" dirty="0">
                <a:latin typeface="微软雅黑" panose="020B0503020204020204" charset="-122"/>
                <a:ea typeface="微软雅黑" panose="020B0503020204020204" charset="-122"/>
                <a:cs typeface="微软雅黑" panose="020B0503020204020204" charset="-122"/>
              </a:rPr>
              <a:t>3</a:t>
            </a:r>
            <a:r>
              <a:rPr lang="zh-CN" altLang="en-US" sz="2400" dirty="0">
                <a:latin typeface="微软雅黑" panose="020B0503020204020204" charset="-122"/>
                <a:ea typeface="微软雅黑" panose="020B0503020204020204" charset="-122"/>
                <a:cs typeface="微软雅黑" panose="020B0503020204020204" charset="-122"/>
              </a:rPr>
              <a:t>米，宽</a:t>
            </a:r>
            <a:r>
              <a:rPr lang="en-US" altLang="zh-CN" sz="2400" dirty="0">
                <a:latin typeface="微软雅黑" panose="020B0503020204020204" charset="-122"/>
                <a:ea typeface="微软雅黑" panose="020B0503020204020204" charset="-122"/>
                <a:cs typeface="微软雅黑" panose="020B0503020204020204" charset="-122"/>
              </a:rPr>
              <a:t>2.2</a:t>
            </a:r>
            <a:r>
              <a:rPr lang="zh-CN" altLang="en-US" sz="2400" dirty="0">
                <a:latin typeface="微软雅黑" panose="020B0503020204020204" charset="-122"/>
                <a:ea typeface="微软雅黑" panose="020B0503020204020204" charset="-122"/>
                <a:cs typeface="微软雅黑" panose="020B0503020204020204" charset="-122"/>
              </a:rPr>
              <a:t>米呢？为什么？</a:t>
            </a:r>
          </a:p>
        </p:txBody>
      </p:sp>
      <p:pic>
        <p:nvPicPr>
          <p:cNvPr id="15369" name="Picture 9" descr="pic_219059"/>
          <p:cNvPicPr>
            <a:picLocks noChangeAspect="1" noChangeArrowheads="1"/>
          </p:cNvPicPr>
          <p:nvPr/>
        </p:nvPicPr>
        <p:blipFill>
          <a:blip r:embed="rId2" cstate="email"/>
          <a:srcRect/>
          <a:stretch>
            <a:fillRect/>
          </a:stretch>
        </p:blipFill>
        <p:spPr bwMode="auto">
          <a:xfrm>
            <a:off x="431371" y="3140968"/>
            <a:ext cx="2599267" cy="313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5370" name="Group 10"/>
          <p:cNvGrpSpPr/>
          <p:nvPr/>
        </p:nvGrpSpPr>
        <p:grpSpPr>
          <a:xfrm>
            <a:off x="8921348" y="2557380"/>
            <a:ext cx="2328333" cy="2315207"/>
            <a:chOff x="2404" y="2387"/>
            <a:chExt cx="1201" cy="1592"/>
          </a:xfrm>
        </p:grpSpPr>
        <p:grpSp>
          <p:nvGrpSpPr>
            <p:cNvPr id="15371" name="Group 11"/>
            <p:cNvGrpSpPr/>
            <p:nvPr/>
          </p:nvGrpSpPr>
          <p:grpSpPr>
            <a:xfrm>
              <a:off x="2676" y="2523"/>
              <a:ext cx="612" cy="1270"/>
              <a:chOff x="2744" y="2523"/>
              <a:chExt cx="612" cy="1270"/>
            </a:xfrm>
          </p:grpSpPr>
          <p:sp>
            <p:nvSpPr>
              <p:cNvPr id="15372" name="Line 12"/>
              <p:cNvSpPr>
                <a:spLocks noChangeShapeType="1"/>
              </p:cNvSpPr>
              <p:nvPr/>
            </p:nvSpPr>
            <p:spPr bwMode="auto">
              <a:xfrm>
                <a:off x="2744" y="3793"/>
                <a:ext cx="612" cy="0"/>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665" b="1"/>
              </a:p>
            </p:txBody>
          </p:sp>
          <p:grpSp>
            <p:nvGrpSpPr>
              <p:cNvPr id="15373" name="Group 13"/>
              <p:cNvGrpSpPr/>
              <p:nvPr/>
            </p:nvGrpSpPr>
            <p:grpSpPr>
              <a:xfrm>
                <a:off x="2744" y="2523"/>
                <a:ext cx="612" cy="1270"/>
                <a:chOff x="2744" y="2523"/>
                <a:chExt cx="612" cy="1270"/>
              </a:xfrm>
            </p:grpSpPr>
            <p:sp>
              <p:nvSpPr>
                <p:cNvPr id="15374" name="Line 14"/>
                <p:cNvSpPr>
                  <a:spLocks noChangeShapeType="1"/>
                </p:cNvSpPr>
                <p:nvPr/>
              </p:nvSpPr>
              <p:spPr bwMode="auto">
                <a:xfrm flipH="1">
                  <a:off x="3356" y="2523"/>
                  <a:ext cx="0" cy="1270"/>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665" b="1"/>
                </a:p>
              </p:txBody>
            </p:sp>
            <p:sp>
              <p:nvSpPr>
                <p:cNvPr id="15375" name="Line 15"/>
                <p:cNvSpPr>
                  <a:spLocks noChangeShapeType="1"/>
                </p:cNvSpPr>
                <p:nvPr/>
              </p:nvSpPr>
              <p:spPr bwMode="auto">
                <a:xfrm flipV="1">
                  <a:off x="2744" y="2523"/>
                  <a:ext cx="612" cy="1270"/>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665" b="1"/>
                </a:p>
              </p:txBody>
            </p:sp>
          </p:grpSp>
        </p:grpSp>
        <p:sp>
          <p:nvSpPr>
            <p:cNvPr id="15376" name="Text Box 16"/>
            <p:cNvSpPr txBox="1">
              <a:spLocks noChangeArrowheads="1"/>
            </p:cNvSpPr>
            <p:nvPr/>
          </p:nvSpPr>
          <p:spPr bwMode="auto">
            <a:xfrm>
              <a:off x="2404" y="3634"/>
              <a:ext cx="362" cy="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665" b="1" i="1">
                  <a:latin typeface="Times New Roman" panose="02020603050405020304"/>
                  <a:ea typeface="宋体" panose="02010600030101010101" pitchFamily="2" charset="-122"/>
                </a:rPr>
                <a:t>A</a:t>
              </a:r>
            </a:p>
          </p:txBody>
        </p:sp>
        <p:sp>
          <p:nvSpPr>
            <p:cNvPr id="15377" name="Text Box 17"/>
            <p:cNvSpPr txBox="1">
              <a:spLocks noChangeArrowheads="1"/>
            </p:cNvSpPr>
            <p:nvPr/>
          </p:nvSpPr>
          <p:spPr bwMode="auto">
            <a:xfrm>
              <a:off x="3243" y="3634"/>
              <a:ext cx="362" cy="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665" b="1" i="1">
                  <a:latin typeface="Times New Roman" panose="02020603050405020304"/>
                  <a:ea typeface="宋体" panose="02010600030101010101" pitchFamily="2" charset="-122"/>
                </a:rPr>
                <a:t>B</a:t>
              </a:r>
            </a:p>
          </p:txBody>
        </p:sp>
        <p:sp>
          <p:nvSpPr>
            <p:cNvPr id="15378" name="Text Box 18"/>
            <p:cNvSpPr txBox="1">
              <a:spLocks noChangeArrowheads="1"/>
            </p:cNvSpPr>
            <p:nvPr/>
          </p:nvSpPr>
          <p:spPr bwMode="auto">
            <a:xfrm>
              <a:off x="2992" y="2387"/>
              <a:ext cx="363" cy="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665" b="1" i="1">
                  <a:latin typeface="Times New Roman" panose="02020603050405020304"/>
                  <a:ea typeface="宋体" panose="02010600030101010101" pitchFamily="2" charset="-122"/>
                </a:rPr>
                <a:t>C</a:t>
              </a:r>
            </a:p>
          </p:txBody>
        </p:sp>
      </p:grpSp>
      <p:sp>
        <p:nvSpPr>
          <p:cNvPr id="15391" name="Text Box 31"/>
          <p:cNvSpPr txBox="1">
            <a:spLocks noChangeArrowheads="1"/>
          </p:cNvSpPr>
          <p:nvPr/>
        </p:nvSpPr>
        <p:spPr bwMode="auto">
          <a:xfrm>
            <a:off x="9623144" y="4707036"/>
            <a:ext cx="1041317"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zh-CN" sz="2665" b="1">
                <a:solidFill>
                  <a:srgbClr val="0000FF"/>
                </a:solidFill>
                <a:latin typeface="Times New Roman" panose="02020603050405020304"/>
                <a:ea typeface="宋体" panose="02010600030101010101" pitchFamily="2" charset="-122"/>
              </a:rPr>
              <a:t>1 m</a:t>
            </a:r>
          </a:p>
        </p:txBody>
      </p:sp>
      <p:sp>
        <p:nvSpPr>
          <p:cNvPr id="15392" name="Text Box 32"/>
          <p:cNvSpPr txBox="1">
            <a:spLocks noChangeArrowheads="1"/>
          </p:cNvSpPr>
          <p:nvPr/>
        </p:nvSpPr>
        <p:spPr bwMode="auto">
          <a:xfrm>
            <a:off x="10765016" y="3384867"/>
            <a:ext cx="899603"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zh-CN" sz="2665" b="1">
                <a:solidFill>
                  <a:srgbClr val="0000FF"/>
                </a:solidFill>
                <a:latin typeface="Times New Roman" panose="02020603050405020304"/>
                <a:ea typeface="宋体" panose="02010600030101010101" pitchFamily="2" charset="-122"/>
              </a:rPr>
              <a:t>2 m</a:t>
            </a:r>
          </a:p>
        </p:txBody>
      </p:sp>
      <p:sp>
        <p:nvSpPr>
          <p:cNvPr id="15393" name="Text Box 33"/>
          <p:cNvSpPr txBox="1">
            <a:spLocks noChangeArrowheads="1"/>
          </p:cNvSpPr>
          <p:nvPr/>
        </p:nvSpPr>
        <p:spPr bwMode="auto">
          <a:xfrm>
            <a:off x="3175635" y="2831465"/>
            <a:ext cx="5234305" cy="197358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spcBef>
                <a:spcPct val="50000"/>
              </a:spcBef>
            </a:pPr>
            <a:r>
              <a:rPr lang="en-US" altLang="zh-CN" sz="2400" dirty="0">
                <a:solidFill>
                  <a:srgbClr val="FF0000"/>
                </a:solidFill>
                <a:latin typeface="微软雅黑" panose="020B0503020204020204" charset="-122"/>
                <a:ea typeface="微软雅黑" panose="020B0503020204020204" charset="-122"/>
                <a:cs typeface="微软雅黑" panose="020B0503020204020204" charset="-122"/>
              </a:rPr>
              <a:t>∵</a:t>
            </a:r>
            <a:r>
              <a:rPr lang="zh-CN" altLang="en-US" sz="2400" dirty="0">
                <a:solidFill>
                  <a:srgbClr val="FF0000"/>
                </a:solidFill>
                <a:latin typeface="微软雅黑" panose="020B0503020204020204" charset="-122"/>
                <a:ea typeface="微软雅黑" panose="020B0503020204020204" charset="-122"/>
                <a:cs typeface="微软雅黑" panose="020B0503020204020204" charset="-122"/>
              </a:rPr>
              <a:t>木板的宽</a:t>
            </a:r>
            <a:r>
              <a:rPr lang="en-US" altLang="zh-CN" sz="2400" dirty="0">
                <a:solidFill>
                  <a:srgbClr val="FF0000"/>
                </a:solidFill>
                <a:latin typeface="微软雅黑" panose="020B0503020204020204" charset="-122"/>
                <a:ea typeface="微软雅黑" panose="020B0503020204020204" charset="-122"/>
                <a:cs typeface="微软雅黑" panose="020B0503020204020204" charset="-122"/>
              </a:rPr>
              <a:t>2.2</a:t>
            </a:r>
            <a:r>
              <a:rPr lang="zh-CN" altLang="en-US" sz="2400" dirty="0">
                <a:solidFill>
                  <a:srgbClr val="FF0000"/>
                </a:solidFill>
                <a:latin typeface="微软雅黑" panose="020B0503020204020204" charset="-122"/>
                <a:ea typeface="微软雅黑" panose="020B0503020204020204" charset="-122"/>
                <a:cs typeface="微软雅黑" panose="020B0503020204020204" charset="-122"/>
              </a:rPr>
              <a:t>米大于</a:t>
            </a:r>
            <a:r>
              <a:rPr lang="en-US" altLang="zh-CN" sz="2400" dirty="0">
                <a:solidFill>
                  <a:srgbClr val="FF0000"/>
                </a:solidFill>
                <a:latin typeface="微软雅黑" panose="020B0503020204020204" charset="-122"/>
                <a:ea typeface="微软雅黑" panose="020B0503020204020204" charset="-122"/>
                <a:cs typeface="微软雅黑" panose="020B0503020204020204" charset="-122"/>
              </a:rPr>
              <a:t>1</a:t>
            </a:r>
            <a:r>
              <a:rPr lang="zh-CN" altLang="en-US" sz="2400" dirty="0">
                <a:solidFill>
                  <a:srgbClr val="FF0000"/>
                </a:solidFill>
                <a:latin typeface="微软雅黑" panose="020B0503020204020204" charset="-122"/>
                <a:ea typeface="微软雅黑" panose="020B0503020204020204" charset="-122"/>
                <a:cs typeface="微软雅黑" panose="020B0503020204020204" charset="-122"/>
              </a:rPr>
              <a:t>米，</a:t>
            </a:r>
          </a:p>
          <a:p>
            <a:pPr>
              <a:lnSpc>
                <a:spcPct val="90000"/>
              </a:lnSpc>
              <a:spcBef>
                <a:spcPct val="50000"/>
              </a:spcBef>
            </a:pPr>
            <a:r>
              <a:rPr lang="zh-CN" altLang="en-US" sz="2400" dirty="0">
                <a:solidFill>
                  <a:srgbClr val="FF0000"/>
                </a:solidFill>
                <a:latin typeface="微软雅黑" panose="020B0503020204020204" charset="-122"/>
                <a:ea typeface="微软雅黑" panose="020B0503020204020204" charset="-122"/>
                <a:cs typeface="微软雅黑" panose="020B0503020204020204" charset="-122"/>
              </a:rPr>
              <a:t>∴ 横着不能从门框通过；</a:t>
            </a:r>
          </a:p>
          <a:p>
            <a:pPr>
              <a:lnSpc>
                <a:spcPct val="90000"/>
              </a:lnSpc>
              <a:spcBef>
                <a:spcPct val="50000"/>
              </a:spcBef>
            </a:pPr>
            <a:r>
              <a:rPr lang="zh-CN" altLang="en-US" sz="2400" dirty="0">
                <a:solidFill>
                  <a:srgbClr val="FF0000"/>
                </a:solidFill>
                <a:latin typeface="微软雅黑" panose="020B0503020204020204" charset="-122"/>
                <a:ea typeface="微软雅黑" panose="020B0503020204020204" charset="-122"/>
                <a:cs typeface="微软雅黑" panose="020B0503020204020204" charset="-122"/>
              </a:rPr>
              <a:t>∵木板的宽</a:t>
            </a:r>
            <a:r>
              <a:rPr lang="en-US" altLang="zh-CN" sz="2400" dirty="0">
                <a:solidFill>
                  <a:srgbClr val="FF0000"/>
                </a:solidFill>
                <a:latin typeface="微软雅黑" panose="020B0503020204020204" charset="-122"/>
                <a:ea typeface="微软雅黑" panose="020B0503020204020204" charset="-122"/>
                <a:cs typeface="微软雅黑" panose="020B0503020204020204" charset="-122"/>
              </a:rPr>
              <a:t>2.2</a:t>
            </a:r>
            <a:r>
              <a:rPr lang="zh-CN" altLang="en-US" sz="2400" dirty="0">
                <a:solidFill>
                  <a:srgbClr val="FF0000"/>
                </a:solidFill>
                <a:latin typeface="微软雅黑" panose="020B0503020204020204" charset="-122"/>
                <a:ea typeface="微软雅黑" panose="020B0503020204020204" charset="-122"/>
                <a:cs typeface="微软雅黑" panose="020B0503020204020204" charset="-122"/>
              </a:rPr>
              <a:t>米大于</a:t>
            </a:r>
            <a:r>
              <a:rPr lang="en-US" altLang="zh-CN" sz="2400" dirty="0">
                <a:solidFill>
                  <a:srgbClr val="FF0000"/>
                </a:solidFill>
                <a:latin typeface="微软雅黑" panose="020B0503020204020204" charset="-122"/>
                <a:ea typeface="微软雅黑" panose="020B0503020204020204" charset="-122"/>
                <a:cs typeface="微软雅黑" panose="020B0503020204020204" charset="-122"/>
              </a:rPr>
              <a:t>2</a:t>
            </a:r>
            <a:r>
              <a:rPr lang="zh-CN" altLang="en-US" sz="2400" dirty="0">
                <a:solidFill>
                  <a:srgbClr val="FF0000"/>
                </a:solidFill>
                <a:latin typeface="微软雅黑" panose="020B0503020204020204" charset="-122"/>
                <a:ea typeface="微软雅黑" panose="020B0503020204020204" charset="-122"/>
                <a:cs typeface="微软雅黑" panose="020B0503020204020204" charset="-122"/>
              </a:rPr>
              <a:t>米，</a:t>
            </a:r>
          </a:p>
          <a:p>
            <a:pPr>
              <a:lnSpc>
                <a:spcPct val="90000"/>
              </a:lnSpc>
              <a:spcBef>
                <a:spcPct val="50000"/>
              </a:spcBef>
            </a:pPr>
            <a:r>
              <a:rPr lang="zh-CN" altLang="en-US" sz="2400" dirty="0">
                <a:solidFill>
                  <a:srgbClr val="FF0000"/>
                </a:solidFill>
                <a:latin typeface="微软雅黑" panose="020B0503020204020204" charset="-122"/>
                <a:ea typeface="微软雅黑" panose="020B0503020204020204" charset="-122"/>
                <a:cs typeface="微软雅黑" panose="020B0503020204020204" charset="-122"/>
              </a:rPr>
              <a:t>∴竖着也不能从门框通过．</a:t>
            </a:r>
          </a:p>
        </p:txBody>
      </p:sp>
      <p:sp>
        <p:nvSpPr>
          <p:cNvPr id="15394" name="Text Box 34"/>
          <p:cNvSpPr txBox="1">
            <a:spLocks noChangeArrowheads="1"/>
          </p:cNvSpPr>
          <p:nvPr/>
        </p:nvSpPr>
        <p:spPr bwMode="auto">
          <a:xfrm>
            <a:off x="3204845" y="4805045"/>
            <a:ext cx="6588125" cy="119888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50000"/>
              </a:lnSpc>
              <a:spcBef>
                <a:spcPct val="50000"/>
              </a:spcBef>
            </a:pPr>
            <a:r>
              <a:rPr lang="en-US" altLang="zh-CN" sz="2400">
                <a:solidFill>
                  <a:srgbClr val="FF0000"/>
                </a:solidFill>
                <a:latin typeface="微软雅黑" panose="020B0503020204020204" charset="-122"/>
                <a:ea typeface="微软雅黑" panose="020B0503020204020204" charset="-122"/>
                <a:cs typeface="微软雅黑" panose="020B0503020204020204" charset="-122"/>
              </a:rPr>
              <a:t>∴ </a:t>
            </a:r>
            <a:r>
              <a:rPr lang="zh-CN" altLang="en-US" sz="2400">
                <a:solidFill>
                  <a:srgbClr val="FF0000"/>
                </a:solidFill>
                <a:latin typeface="微软雅黑" panose="020B0503020204020204" charset="-122"/>
                <a:ea typeface="微软雅黑" panose="020B0503020204020204" charset="-122"/>
                <a:cs typeface="微软雅黑" panose="020B0503020204020204" charset="-122"/>
              </a:rPr>
              <a:t>只能试试斜着能否通过，对角线</a:t>
            </a:r>
            <a:r>
              <a:rPr lang="en-US" altLang="zh-CN" sz="2400">
                <a:solidFill>
                  <a:srgbClr val="FF0000"/>
                </a:solidFill>
                <a:latin typeface="微软雅黑" panose="020B0503020204020204" charset="-122"/>
                <a:ea typeface="微软雅黑" panose="020B0503020204020204" charset="-122"/>
                <a:cs typeface="微软雅黑" panose="020B0503020204020204" charset="-122"/>
              </a:rPr>
              <a:t>AC</a:t>
            </a:r>
            <a:r>
              <a:rPr lang="zh-CN" altLang="en-US" sz="2400">
                <a:solidFill>
                  <a:srgbClr val="FF0000"/>
                </a:solidFill>
                <a:latin typeface="微软雅黑" panose="020B0503020204020204" charset="-122"/>
                <a:ea typeface="微软雅黑" panose="020B0503020204020204" charset="-122"/>
                <a:cs typeface="微软雅黑" panose="020B0503020204020204" charset="-122"/>
              </a:rPr>
              <a:t>的长最大，因此需要求出</a:t>
            </a:r>
            <a:r>
              <a:rPr lang="en-US" altLang="zh-CN" sz="2400">
                <a:solidFill>
                  <a:srgbClr val="FF0000"/>
                </a:solidFill>
                <a:latin typeface="微软雅黑" panose="020B0503020204020204" charset="-122"/>
                <a:ea typeface="微软雅黑" panose="020B0503020204020204" charset="-122"/>
                <a:cs typeface="微软雅黑" panose="020B0503020204020204" charset="-122"/>
              </a:rPr>
              <a:t>AC</a:t>
            </a:r>
            <a:r>
              <a:rPr lang="zh-CN" altLang="en-US" sz="2400">
                <a:solidFill>
                  <a:srgbClr val="FF0000"/>
                </a:solidFill>
                <a:latin typeface="微软雅黑" panose="020B0503020204020204" charset="-122"/>
                <a:ea typeface="微软雅黑" panose="020B0503020204020204" charset="-122"/>
                <a:cs typeface="微软雅黑" panose="020B0503020204020204" charset="-122"/>
              </a:rPr>
              <a:t>的长，怎样求呢？</a:t>
            </a: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70"/>
                                        </p:tgtEl>
                                        <p:attrNameLst>
                                          <p:attrName>style.visibility</p:attrName>
                                        </p:attrNameLst>
                                      </p:cBhvr>
                                      <p:to>
                                        <p:strVal val="visible"/>
                                      </p:to>
                                    </p:set>
                                    <p:anim calcmode="lin" valueType="num">
                                      <p:cBhvr additive="base">
                                        <p:cTn id="7" dur="500" fill="hold"/>
                                        <p:tgtEl>
                                          <p:spTgt spid="15370"/>
                                        </p:tgtEl>
                                        <p:attrNameLst>
                                          <p:attrName>ppt_x</p:attrName>
                                        </p:attrNameLst>
                                      </p:cBhvr>
                                      <p:tavLst>
                                        <p:tav tm="0">
                                          <p:val>
                                            <p:strVal val="#ppt_x"/>
                                          </p:val>
                                        </p:tav>
                                        <p:tav tm="100000">
                                          <p:val>
                                            <p:strVal val="#ppt_x"/>
                                          </p:val>
                                        </p:tav>
                                      </p:tavLst>
                                    </p:anim>
                                    <p:anim calcmode="lin" valueType="num">
                                      <p:cBhvr additive="base">
                                        <p:cTn id="8" dur="500" fill="hold"/>
                                        <p:tgtEl>
                                          <p:spTgt spid="1537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5392"/>
                                        </p:tgtEl>
                                        <p:attrNameLst>
                                          <p:attrName>style.visibility</p:attrName>
                                        </p:attrNameLst>
                                      </p:cBhvr>
                                      <p:to>
                                        <p:strVal val="visible"/>
                                      </p:to>
                                    </p:set>
                                    <p:anim calcmode="lin" valueType="num">
                                      <p:cBhvr additive="base">
                                        <p:cTn id="11" dur="500" fill="hold"/>
                                        <p:tgtEl>
                                          <p:spTgt spid="15392"/>
                                        </p:tgtEl>
                                        <p:attrNameLst>
                                          <p:attrName>ppt_x</p:attrName>
                                        </p:attrNameLst>
                                      </p:cBhvr>
                                      <p:tavLst>
                                        <p:tav tm="0">
                                          <p:val>
                                            <p:strVal val="#ppt_x"/>
                                          </p:val>
                                        </p:tav>
                                        <p:tav tm="100000">
                                          <p:val>
                                            <p:strVal val="#ppt_x"/>
                                          </p:val>
                                        </p:tav>
                                      </p:tavLst>
                                    </p:anim>
                                    <p:anim calcmode="lin" valueType="num">
                                      <p:cBhvr additive="base">
                                        <p:cTn id="12" dur="500" fill="hold"/>
                                        <p:tgtEl>
                                          <p:spTgt spid="1539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5391"/>
                                        </p:tgtEl>
                                        <p:attrNameLst>
                                          <p:attrName>style.visibility</p:attrName>
                                        </p:attrNameLst>
                                      </p:cBhvr>
                                      <p:to>
                                        <p:strVal val="visible"/>
                                      </p:to>
                                    </p:set>
                                    <p:anim calcmode="lin" valueType="num">
                                      <p:cBhvr additive="base">
                                        <p:cTn id="15" dur="500" fill="hold"/>
                                        <p:tgtEl>
                                          <p:spTgt spid="15391"/>
                                        </p:tgtEl>
                                        <p:attrNameLst>
                                          <p:attrName>ppt_x</p:attrName>
                                        </p:attrNameLst>
                                      </p:cBhvr>
                                      <p:tavLst>
                                        <p:tav tm="0">
                                          <p:val>
                                            <p:strVal val="#ppt_x"/>
                                          </p:val>
                                        </p:tav>
                                        <p:tav tm="100000">
                                          <p:val>
                                            <p:strVal val="#ppt_x"/>
                                          </p:val>
                                        </p:tav>
                                      </p:tavLst>
                                    </p:anim>
                                    <p:anim calcmode="lin" valueType="num">
                                      <p:cBhvr additive="base">
                                        <p:cTn id="16" dur="500" fill="hold"/>
                                        <p:tgtEl>
                                          <p:spTgt spid="15391"/>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393"/>
                                        </p:tgtEl>
                                        <p:attrNameLst>
                                          <p:attrName>style.visibility</p:attrName>
                                        </p:attrNameLst>
                                      </p:cBhvr>
                                      <p:to>
                                        <p:strVal val="visible"/>
                                      </p:to>
                                    </p:set>
                                    <p:anim calcmode="lin" valueType="num">
                                      <p:cBhvr additive="base">
                                        <p:cTn id="21" dur="500" fill="hold"/>
                                        <p:tgtEl>
                                          <p:spTgt spid="15393"/>
                                        </p:tgtEl>
                                        <p:attrNameLst>
                                          <p:attrName>ppt_x</p:attrName>
                                        </p:attrNameLst>
                                      </p:cBhvr>
                                      <p:tavLst>
                                        <p:tav tm="0">
                                          <p:val>
                                            <p:strVal val="#ppt_x"/>
                                          </p:val>
                                        </p:tav>
                                        <p:tav tm="100000">
                                          <p:val>
                                            <p:strVal val="#ppt_x"/>
                                          </p:val>
                                        </p:tav>
                                      </p:tavLst>
                                    </p:anim>
                                    <p:anim calcmode="lin" valueType="num">
                                      <p:cBhvr additive="base">
                                        <p:cTn id="22" dur="500" fill="hold"/>
                                        <p:tgtEl>
                                          <p:spTgt spid="15393"/>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5394"/>
                                        </p:tgtEl>
                                        <p:attrNameLst>
                                          <p:attrName>style.visibility</p:attrName>
                                        </p:attrNameLst>
                                      </p:cBhvr>
                                      <p:to>
                                        <p:strVal val="visible"/>
                                      </p:to>
                                    </p:set>
                                    <p:anim calcmode="lin" valueType="num">
                                      <p:cBhvr additive="base">
                                        <p:cTn id="25" dur="500" fill="hold"/>
                                        <p:tgtEl>
                                          <p:spTgt spid="15394"/>
                                        </p:tgtEl>
                                        <p:attrNameLst>
                                          <p:attrName>ppt_x</p:attrName>
                                        </p:attrNameLst>
                                      </p:cBhvr>
                                      <p:tavLst>
                                        <p:tav tm="0">
                                          <p:val>
                                            <p:strVal val="#ppt_x"/>
                                          </p:val>
                                        </p:tav>
                                        <p:tav tm="100000">
                                          <p:val>
                                            <p:strVal val="#ppt_x"/>
                                          </p:val>
                                        </p:tav>
                                      </p:tavLst>
                                    </p:anim>
                                    <p:anim calcmode="lin" valueType="num">
                                      <p:cBhvr additive="base">
                                        <p:cTn id="26" dur="500" fill="hold"/>
                                        <p:tgtEl>
                                          <p:spTgt spid="153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91" grpId="0"/>
      <p:bldP spid="15392" grpId="0"/>
      <p:bldP spid="15393" grpId="0"/>
      <p:bldP spid="1539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ext Box 5"/>
          <p:cNvSpPr txBox="1">
            <a:spLocks noChangeArrowheads="1"/>
          </p:cNvSpPr>
          <p:nvPr/>
        </p:nvSpPr>
        <p:spPr bwMode="auto">
          <a:xfrm>
            <a:off x="430994" y="541946"/>
            <a:ext cx="91694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400">
                <a:latin typeface="微软雅黑" panose="020B0503020204020204" charset="-122"/>
                <a:ea typeface="微软雅黑" panose="020B0503020204020204" charset="-122"/>
              </a:rPr>
              <a:t>一个门框尺寸如下图所示．</a:t>
            </a:r>
          </a:p>
        </p:txBody>
      </p:sp>
      <p:sp>
        <p:nvSpPr>
          <p:cNvPr id="15366" name="Text Box 6"/>
          <p:cNvSpPr txBox="1">
            <a:spLocks noChangeArrowheads="1"/>
          </p:cNvSpPr>
          <p:nvPr/>
        </p:nvSpPr>
        <p:spPr bwMode="auto">
          <a:xfrm>
            <a:off x="683537" y="1142775"/>
            <a:ext cx="10824996"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zh-CN" sz="2400">
                <a:latin typeface="微软雅黑" panose="020B0503020204020204" charset="-122"/>
                <a:ea typeface="微软雅黑" panose="020B0503020204020204" charset="-122"/>
                <a:cs typeface="微软雅黑" panose="020B0503020204020204" charset="-122"/>
              </a:rPr>
              <a:t>①</a:t>
            </a:r>
            <a:r>
              <a:rPr lang="zh-CN" altLang="en-US" sz="2400">
                <a:latin typeface="微软雅黑" panose="020B0503020204020204" charset="-122"/>
                <a:ea typeface="微软雅黑" panose="020B0503020204020204" charset="-122"/>
                <a:cs typeface="微软雅黑" panose="020B0503020204020204" charset="-122"/>
              </a:rPr>
              <a:t>若有一块长</a:t>
            </a:r>
            <a:r>
              <a:rPr lang="en-US" altLang="zh-CN" sz="2400">
                <a:latin typeface="微软雅黑" panose="020B0503020204020204" charset="-122"/>
                <a:ea typeface="微软雅黑" panose="020B0503020204020204" charset="-122"/>
                <a:cs typeface="微软雅黑" panose="020B0503020204020204" charset="-122"/>
              </a:rPr>
              <a:t>3</a:t>
            </a:r>
            <a:r>
              <a:rPr lang="zh-CN" altLang="en-US" sz="2400">
                <a:latin typeface="微软雅黑" panose="020B0503020204020204" charset="-122"/>
                <a:ea typeface="微软雅黑" panose="020B0503020204020204" charset="-122"/>
                <a:cs typeface="微软雅黑" panose="020B0503020204020204" charset="-122"/>
              </a:rPr>
              <a:t>米，宽</a:t>
            </a:r>
            <a:r>
              <a:rPr lang="en-US" altLang="zh-CN" sz="2400">
                <a:latin typeface="微软雅黑" panose="020B0503020204020204" charset="-122"/>
                <a:ea typeface="微软雅黑" panose="020B0503020204020204" charset="-122"/>
                <a:cs typeface="微软雅黑" panose="020B0503020204020204" charset="-122"/>
              </a:rPr>
              <a:t>0.8</a:t>
            </a:r>
            <a:r>
              <a:rPr lang="zh-CN" altLang="en-US" sz="2400">
                <a:latin typeface="微软雅黑" panose="020B0503020204020204" charset="-122"/>
                <a:ea typeface="微软雅黑" panose="020B0503020204020204" charset="-122"/>
                <a:cs typeface="微软雅黑" panose="020B0503020204020204" charset="-122"/>
              </a:rPr>
              <a:t>米的薄木板，问怎样从门框通过？</a:t>
            </a:r>
          </a:p>
        </p:txBody>
      </p:sp>
      <p:sp>
        <p:nvSpPr>
          <p:cNvPr id="15367" name="Rectangle 7"/>
          <p:cNvSpPr>
            <a:spLocks noChangeArrowheads="1"/>
          </p:cNvSpPr>
          <p:nvPr/>
        </p:nvSpPr>
        <p:spPr bwMode="auto">
          <a:xfrm>
            <a:off x="706398" y="1744114"/>
            <a:ext cx="8257116"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a:latin typeface="微软雅黑" panose="020B0503020204020204" charset="-122"/>
                <a:ea typeface="微软雅黑" panose="020B0503020204020204" charset="-122"/>
                <a:cs typeface="微软雅黑" panose="020B0503020204020204" charset="-122"/>
              </a:rPr>
              <a:t>②</a:t>
            </a:r>
            <a:r>
              <a:rPr lang="zh-CN" altLang="en-US" sz="2400">
                <a:latin typeface="微软雅黑" panose="020B0503020204020204" charset="-122"/>
                <a:ea typeface="微软雅黑" panose="020B0503020204020204" charset="-122"/>
                <a:cs typeface="微软雅黑" panose="020B0503020204020204" charset="-122"/>
              </a:rPr>
              <a:t>若薄木板长</a:t>
            </a:r>
            <a:r>
              <a:rPr lang="en-US" altLang="zh-CN" sz="2400">
                <a:latin typeface="微软雅黑" panose="020B0503020204020204" charset="-122"/>
                <a:ea typeface="微软雅黑" panose="020B0503020204020204" charset="-122"/>
                <a:cs typeface="微软雅黑" panose="020B0503020204020204" charset="-122"/>
              </a:rPr>
              <a:t>3</a:t>
            </a:r>
            <a:r>
              <a:rPr lang="zh-CN" altLang="en-US" sz="2400">
                <a:latin typeface="微软雅黑" panose="020B0503020204020204" charset="-122"/>
                <a:ea typeface="微软雅黑" panose="020B0503020204020204" charset="-122"/>
                <a:cs typeface="微软雅黑" panose="020B0503020204020204" charset="-122"/>
              </a:rPr>
              <a:t>米，宽</a:t>
            </a:r>
            <a:r>
              <a:rPr lang="en-US" altLang="zh-CN" sz="2400">
                <a:latin typeface="微软雅黑" panose="020B0503020204020204" charset="-122"/>
                <a:ea typeface="微软雅黑" panose="020B0503020204020204" charset="-122"/>
                <a:cs typeface="微软雅黑" panose="020B0503020204020204" charset="-122"/>
              </a:rPr>
              <a:t>1.5</a:t>
            </a:r>
            <a:r>
              <a:rPr lang="zh-CN" altLang="en-US" sz="2400">
                <a:latin typeface="微软雅黑" panose="020B0503020204020204" charset="-122"/>
                <a:ea typeface="微软雅黑" panose="020B0503020204020204" charset="-122"/>
                <a:cs typeface="微软雅黑" panose="020B0503020204020204" charset="-122"/>
              </a:rPr>
              <a:t>米呢？</a:t>
            </a:r>
          </a:p>
        </p:txBody>
      </p:sp>
      <p:sp>
        <p:nvSpPr>
          <p:cNvPr id="15368" name="Rectangle 8"/>
          <p:cNvSpPr>
            <a:spLocks noChangeArrowheads="1"/>
          </p:cNvSpPr>
          <p:nvPr/>
        </p:nvSpPr>
        <p:spPr bwMode="auto">
          <a:xfrm>
            <a:off x="706398" y="2276872"/>
            <a:ext cx="7634817"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a:latin typeface="微软雅黑" panose="020B0503020204020204" charset="-122"/>
                <a:ea typeface="微软雅黑" panose="020B0503020204020204" charset="-122"/>
                <a:cs typeface="微软雅黑" panose="020B0503020204020204" charset="-122"/>
              </a:rPr>
              <a:t>③</a:t>
            </a:r>
            <a:r>
              <a:rPr lang="zh-CN" altLang="en-US" sz="2400">
                <a:latin typeface="微软雅黑" panose="020B0503020204020204" charset="-122"/>
                <a:ea typeface="微软雅黑" panose="020B0503020204020204" charset="-122"/>
                <a:cs typeface="微软雅黑" panose="020B0503020204020204" charset="-122"/>
              </a:rPr>
              <a:t>若薄木板长</a:t>
            </a:r>
            <a:r>
              <a:rPr lang="en-US" altLang="zh-CN" sz="2400">
                <a:latin typeface="微软雅黑" panose="020B0503020204020204" charset="-122"/>
                <a:ea typeface="微软雅黑" panose="020B0503020204020204" charset="-122"/>
                <a:cs typeface="微软雅黑" panose="020B0503020204020204" charset="-122"/>
              </a:rPr>
              <a:t>3</a:t>
            </a:r>
            <a:r>
              <a:rPr lang="zh-CN" altLang="en-US" sz="2400">
                <a:latin typeface="微软雅黑" panose="020B0503020204020204" charset="-122"/>
                <a:ea typeface="微软雅黑" panose="020B0503020204020204" charset="-122"/>
                <a:cs typeface="微软雅黑" panose="020B0503020204020204" charset="-122"/>
              </a:rPr>
              <a:t>米，宽</a:t>
            </a:r>
            <a:r>
              <a:rPr lang="en-US" altLang="zh-CN" sz="2400">
                <a:latin typeface="微软雅黑" panose="020B0503020204020204" charset="-122"/>
                <a:ea typeface="微软雅黑" panose="020B0503020204020204" charset="-122"/>
                <a:cs typeface="微软雅黑" panose="020B0503020204020204" charset="-122"/>
              </a:rPr>
              <a:t>2.2</a:t>
            </a:r>
            <a:r>
              <a:rPr lang="zh-CN" altLang="en-US" sz="2400">
                <a:latin typeface="微软雅黑" panose="020B0503020204020204" charset="-122"/>
                <a:ea typeface="微软雅黑" panose="020B0503020204020204" charset="-122"/>
                <a:cs typeface="微软雅黑" panose="020B0503020204020204" charset="-122"/>
              </a:rPr>
              <a:t>米呢？为什么？</a:t>
            </a:r>
          </a:p>
        </p:txBody>
      </p:sp>
      <p:pic>
        <p:nvPicPr>
          <p:cNvPr id="15369" name="Picture 9" descr="pic_219059"/>
          <p:cNvPicPr>
            <a:picLocks noChangeAspect="1" noChangeArrowheads="1"/>
          </p:cNvPicPr>
          <p:nvPr/>
        </p:nvPicPr>
        <p:blipFill>
          <a:blip r:embed="rId3" cstate="email"/>
          <a:srcRect/>
          <a:stretch>
            <a:fillRect/>
          </a:stretch>
        </p:blipFill>
        <p:spPr bwMode="auto">
          <a:xfrm>
            <a:off x="904445" y="3140968"/>
            <a:ext cx="2599267" cy="313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组合 1"/>
          <p:cNvGrpSpPr/>
          <p:nvPr/>
        </p:nvGrpSpPr>
        <p:grpSpPr>
          <a:xfrm>
            <a:off x="430925" y="2661540"/>
            <a:ext cx="4512947" cy="3458281"/>
            <a:chOff x="4707444" y="2681691"/>
            <a:chExt cx="2925256" cy="1929234"/>
          </a:xfrm>
        </p:grpSpPr>
        <p:grpSp>
          <p:nvGrpSpPr>
            <p:cNvPr id="15370" name="Group 10"/>
            <p:cNvGrpSpPr/>
            <p:nvPr/>
          </p:nvGrpSpPr>
          <p:grpSpPr>
            <a:xfrm>
              <a:off x="4707444" y="2681691"/>
              <a:ext cx="1929454" cy="1883652"/>
              <a:chOff x="2361" y="2240"/>
              <a:chExt cx="1327" cy="1727"/>
            </a:xfrm>
          </p:grpSpPr>
          <p:grpSp>
            <p:nvGrpSpPr>
              <p:cNvPr id="15371" name="Group 11"/>
              <p:cNvGrpSpPr/>
              <p:nvPr/>
            </p:nvGrpSpPr>
            <p:grpSpPr>
              <a:xfrm>
                <a:off x="2676" y="2523"/>
                <a:ext cx="612" cy="1270"/>
                <a:chOff x="2744" y="2523"/>
                <a:chExt cx="612" cy="1270"/>
              </a:xfrm>
            </p:grpSpPr>
            <p:sp>
              <p:nvSpPr>
                <p:cNvPr id="15372" name="Line 12"/>
                <p:cNvSpPr>
                  <a:spLocks noChangeShapeType="1"/>
                </p:cNvSpPr>
                <p:nvPr/>
              </p:nvSpPr>
              <p:spPr bwMode="auto">
                <a:xfrm>
                  <a:off x="2744" y="3793"/>
                  <a:ext cx="612" cy="0"/>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400" b="1"/>
                </a:p>
              </p:txBody>
            </p:sp>
            <p:grpSp>
              <p:nvGrpSpPr>
                <p:cNvPr id="15373" name="Group 13"/>
                <p:cNvGrpSpPr/>
                <p:nvPr/>
              </p:nvGrpSpPr>
              <p:grpSpPr>
                <a:xfrm>
                  <a:off x="2744" y="2523"/>
                  <a:ext cx="612" cy="1270"/>
                  <a:chOff x="2744" y="2523"/>
                  <a:chExt cx="612" cy="1270"/>
                </a:xfrm>
              </p:grpSpPr>
              <p:sp>
                <p:nvSpPr>
                  <p:cNvPr id="15374" name="Line 14"/>
                  <p:cNvSpPr>
                    <a:spLocks noChangeShapeType="1"/>
                  </p:cNvSpPr>
                  <p:nvPr/>
                </p:nvSpPr>
                <p:spPr bwMode="auto">
                  <a:xfrm flipH="1">
                    <a:off x="3356" y="2523"/>
                    <a:ext cx="0" cy="1270"/>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400" b="1"/>
                  </a:p>
                </p:txBody>
              </p:sp>
              <p:sp>
                <p:nvSpPr>
                  <p:cNvPr id="15375" name="Line 15"/>
                  <p:cNvSpPr>
                    <a:spLocks noChangeShapeType="1"/>
                  </p:cNvSpPr>
                  <p:nvPr/>
                </p:nvSpPr>
                <p:spPr bwMode="auto">
                  <a:xfrm flipV="1">
                    <a:off x="2744" y="2523"/>
                    <a:ext cx="612" cy="1270"/>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400" b="1"/>
                  </a:p>
                </p:txBody>
              </p:sp>
            </p:grpSp>
          </p:grpSp>
          <p:sp>
            <p:nvSpPr>
              <p:cNvPr id="15376" name="Text Box 16"/>
              <p:cNvSpPr txBox="1">
                <a:spLocks noChangeArrowheads="1"/>
              </p:cNvSpPr>
              <p:nvPr/>
            </p:nvSpPr>
            <p:spPr bwMode="auto">
              <a:xfrm>
                <a:off x="2361" y="3634"/>
                <a:ext cx="362" cy="2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b="1" i="1">
                    <a:latin typeface="Times New Roman" panose="02020603050405020304"/>
                    <a:ea typeface="宋体" panose="02010600030101010101" pitchFamily="2" charset="-122"/>
                  </a:rPr>
                  <a:t>A</a:t>
                </a:r>
              </a:p>
            </p:txBody>
          </p:sp>
          <p:sp>
            <p:nvSpPr>
              <p:cNvPr id="15377" name="Text Box 17"/>
              <p:cNvSpPr txBox="1">
                <a:spLocks noChangeArrowheads="1"/>
              </p:cNvSpPr>
              <p:nvPr/>
            </p:nvSpPr>
            <p:spPr bwMode="auto">
              <a:xfrm>
                <a:off x="3326" y="3732"/>
                <a:ext cx="362" cy="2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b="1" i="1">
                    <a:latin typeface="Times New Roman" panose="02020603050405020304"/>
                    <a:ea typeface="宋体" panose="02010600030101010101" pitchFamily="2" charset="-122"/>
                  </a:rPr>
                  <a:t>B</a:t>
                </a:r>
              </a:p>
            </p:txBody>
          </p:sp>
          <p:sp>
            <p:nvSpPr>
              <p:cNvPr id="15378" name="Text Box 18"/>
              <p:cNvSpPr txBox="1">
                <a:spLocks noChangeArrowheads="1"/>
              </p:cNvSpPr>
              <p:nvPr/>
            </p:nvSpPr>
            <p:spPr bwMode="auto">
              <a:xfrm>
                <a:off x="3214" y="2240"/>
                <a:ext cx="363" cy="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b="1" i="1">
                    <a:latin typeface="Times New Roman" panose="02020603050405020304"/>
                    <a:ea typeface="宋体" panose="02010600030101010101" pitchFamily="2" charset="-122"/>
                  </a:rPr>
                  <a:t>C</a:t>
                </a:r>
              </a:p>
            </p:txBody>
          </p:sp>
        </p:grpSp>
        <p:sp>
          <p:nvSpPr>
            <p:cNvPr id="15391" name="Text Box 31"/>
            <p:cNvSpPr txBox="1">
              <a:spLocks noChangeArrowheads="1"/>
            </p:cNvSpPr>
            <p:nvPr/>
          </p:nvSpPr>
          <p:spPr bwMode="auto">
            <a:xfrm>
              <a:off x="5219701" y="4354101"/>
              <a:ext cx="1547813" cy="256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b="1">
                  <a:solidFill>
                    <a:srgbClr val="0000FF"/>
                  </a:solidFill>
                  <a:latin typeface="Times New Roman" panose="02020603050405020304"/>
                  <a:ea typeface="宋体" panose="02010600030101010101" pitchFamily="2" charset="-122"/>
                </a:rPr>
                <a:t>1 m</a:t>
              </a:r>
            </a:p>
          </p:txBody>
        </p:sp>
        <p:sp>
          <p:nvSpPr>
            <p:cNvPr id="15392" name="Text Box 32"/>
            <p:cNvSpPr txBox="1">
              <a:spLocks noChangeArrowheads="1"/>
            </p:cNvSpPr>
            <p:nvPr/>
          </p:nvSpPr>
          <p:spPr bwMode="auto">
            <a:xfrm>
              <a:off x="6084888" y="3517107"/>
              <a:ext cx="1547812" cy="256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b="1">
                  <a:solidFill>
                    <a:srgbClr val="0000FF"/>
                  </a:solidFill>
                  <a:latin typeface="Times New Roman" panose="02020603050405020304"/>
                  <a:ea typeface="宋体" panose="02010600030101010101" pitchFamily="2" charset="-122"/>
                </a:rPr>
                <a:t>2 m</a:t>
              </a:r>
            </a:p>
          </p:txBody>
        </p:sp>
      </p:grpSp>
      <p:sp>
        <p:nvSpPr>
          <p:cNvPr id="3" name="TextBox 2"/>
          <p:cNvSpPr txBox="1"/>
          <p:nvPr/>
        </p:nvSpPr>
        <p:spPr>
          <a:xfrm>
            <a:off x="4176422" y="2946783"/>
            <a:ext cx="4640580" cy="1753235"/>
          </a:xfrm>
          <a:prstGeom prst="rect">
            <a:avLst/>
          </a:prstGeom>
          <a:noFill/>
        </p:spPr>
        <p:txBody>
          <a:bodyPr wrap="none" rtlCol="0">
            <a:spAutoFit/>
          </a:bodyPr>
          <a:lstStyle/>
          <a:p>
            <a:pPr>
              <a:lnSpc>
                <a:spcPct val="150000"/>
              </a:lnSpc>
            </a:pPr>
            <a:r>
              <a:rPr lang="zh-CN" altLang="en-US" sz="2400" smtClean="0">
                <a:solidFill>
                  <a:srgbClr val="FF0000"/>
                </a:solidFill>
                <a:latin typeface="微软雅黑" panose="020B0503020204020204" charset="-122"/>
                <a:ea typeface="微软雅黑" panose="020B0503020204020204" charset="-122"/>
                <a:cs typeface="微软雅黑" panose="020B0503020204020204" charset="-122"/>
              </a:rPr>
              <a:t>解：在</a:t>
            </a:r>
            <a:r>
              <a:rPr lang="en-US" altLang="zh-CN" sz="2400" err="1" smtClean="0">
                <a:solidFill>
                  <a:srgbClr val="FF0000"/>
                </a:solidFill>
                <a:latin typeface="微软雅黑" panose="020B0503020204020204" charset="-122"/>
                <a:ea typeface="微软雅黑" panose="020B0503020204020204" charset="-122"/>
                <a:cs typeface="微软雅黑" panose="020B0503020204020204" charset="-122"/>
              </a:rPr>
              <a:t>Rt</a:t>
            </a:r>
            <a:r>
              <a:rPr lang="zh-CN" altLang="en-US" sz="2400" smtClean="0">
                <a:solidFill>
                  <a:srgbClr val="FF0000"/>
                </a:solidFill>
                <a:latin typeface="微软雅黑" panose="020B0503020204020204" charset="-122"/>
                <a:ea typeface="微软雅黑" panose="020B0503020204020204" charset="-122"/>
                <a:cs typeface="微软雅黑" panose="020B0503020204020204" charset="-122"/>
              </a:rPr>
              <a:t>△</a:t>
            </a:r>
            <a:r>
              <a:rPr lang="en-US" altLang="zh-CN" sz="2400" smtClean="0">
                <a:solidFill>
                  <a:srgbClr val="FF0000"/>
                </a:solidFill>
                <a:latin typeface="微软雅黑" panose="020B0503020204020204" charset="-122"/>
                <a:ea typeface="微软雅黑" panose="020B0503020204020204" charset="-122"/>
                <a:cs typeface="微软雅黑" panose="020B0503020204020204" charset="-122"/>
              </a:rPr>
              <a:t>ABC</a:t>
            </a:r>
            <a:r>
              <a:rPr lang="zh-CN" altLang="en-US" sz="2400" smtClean="0">
                <a:solidFill>
                  <a:srgbClr val="FF0000"/>
                </a:solidFill>
                <a:latin typeface="微软雅黑" panose="020B0503020204020204" charset="-122"/>
                <a:ea typeface="微软雅黑" panose="020B0503020204020204" charset="-122"/>
                <a:cs typeface="微软雅黑" panose="020B0503020204020204" charset="-122"/>
              </a:rPr>
              <a:t>中，根据勾股定理</a:t>
            </a:r>
            <a:endParaRPr lang="en-US" altLang="zh-CN" sz="2400" smtClean="0">
              <a:solidFill>
                <a:srgbClr val="FF0000"/>
              </a:solidFill>
              <a:latin typeface="微软雅黑" panose="020B0503020204020204" charset="-122"/>
              <a:ea typeface="微软雅黑" panose="020B0503020204020204" charset="-122"/>
              <a:cs typeface="微软雅黑" panose="020B0503020204020204" charset="-122"/>
            </a:endParaRPr>
          </a:p>
          <a:p>
            <a:pPr>
              <a:lnSpc>
                <a:spcPct val="150000"/>
              </a:lnSpc>
            </a:pPr>
            <a:endParaRPr lang="en-US" altLang="zh-CN" sz="2400" smtClean="0">
              <a:solidFill>
                <a:srgbClr val="FF0000"/>
              </a:solidFill>
              <a:latin typeface="微软雅黑" panose="020B0503020204020204" charset="-122"/>
              <a:ea typeface="微软雅黑" panose="020B0503020204020204" charset="-122"/>
              <a:cs typeface="微软雅黑" panose="020B0503020204020204" charset="-122"/>
            </a:endParaRPr>
          </a:p>
          <a:p>
            <a:pPr>
              <a:lnSpc>
                <a:spcPct val="150000"/>
              </a:lnSpc>
            </a:pPr>
            <a:r>
              <a:rPr lang="en-US" altLang="zh-CN" sz="2400" smtClean="0">
                <a:solidFill>
                  <a:srgbClr val="FF0000"/>
                </a:solidFill>
                <a:latin typeface="微软雅黑" panose="020B0503020204020204" charset="-122"/>
                <a:ea typeface="微软雅黑" panose="020B0503020204020204" charset="-122"/>
                <a:cs typeface="微软雅黑" panose="020B0503020204020204" charset="-122"/>
              </a:rPr>
              <a:t>         </a:t>
            </a:r>
            <a:endParaRPr lang="zh-CN" altLang="en-US" sz="2400">
              <a:solidFill>
                <a:srgbClr val="FF0000"/>
              </a:solidFill>
              <a:latin typeface="微软雅黑" panose="020B0503020204020204" charset="-122"/>
              <a:ea typeface="微软雅黑" panose="020B0503020204020204" charset="-122"/>
              <a:cs typeface="微软雅黑" panose="020B0503020204020204" charset="-122"/>
            </a:endParaRPr>
          </a:p>
        </p:txBody>
      </p:sp>
      <p:graphicFrame>
        <p:nvGraphicFramePr>
          <p:cNvPr id="4" name="对象 3"/>
          <p:cNvGraphicFramePr>
            <a:graphicFrameLocks noChangeAspect="1"/>
          </p:cNvGraphicFramePr>
          <p:nvPr/>
        </p:nvGraphicFramePr>
        <p:xfrm>
          <a:off x="4636100" y="3871843"/>
          <a:ext cx="4446001" cy="468000"/>
        </p:xfrm>
        <a:graphic>
          <a:graphicData uri="http://schemas.openxmlformats.org/presentationml/2006/ole">
            <mc:AlternateContent xmlns:mc="http://schemas.openxmlformats.org/markup-compatibility/2006">
              <mc:Choice xmlns:v="urn:schemas-microsoft-com:vml" Requires="v">
                <p:oleObj spid="_x0000_s4107" name="Equation" r:id="rId4" imgW="46329600" imgH="4876800" progId="Equation.DSMT4">
                  <p:embed/>
                </p:oleObj>
              </mc:Choice>
              <mc:Fallback>
                <p:oleObj name="Equation" r:id="rId4" imgW="46329600" imgH="4876800" progId="Equation.DSMT4">
                  <p:embed/>
                  <p:pic>
                    <p:nvPicPr>
                      <p:cNvPr id="0" name="OLE substitute image"/>
                      <p:cNvPicPr/>
                      <p:nvPr/>
                    </p:nvPicPr>
                    <p:blipFill>
                      <a:blip r:embed="rId5"/>
                      <a:stretch>
                        <a:fillRect/>
                      </a:stretch>
                    </p:blipFill>
                    <p:spPr>
                      <a:xfrm>
                        <a:off x="4636100" y="3871843"/>
                        <a:ext cx="4446001" cy="468000"/>
                      </a:xfrm>
                      <a:prstGeom prst="rect">
                        <a:avLst/>
                      </a:prstGeom>
                      <a:noFill/>
                      <a:ln w="9525">
                        <a:noFill/>
                      </a:ln>
                    </p:spPr>
                  </p:pic>
                </p:oleObj>
              </mc:Fallback>
            </mc:AlternateContent>
          </a:graphicData>
        </a:graphic>
      </p:graphicFrame>
      <p:graphicFrame>
        <p:nvGraphicFramePr>
          <p:cNvPr id="5" name="对象 4"/>
          <p:cNvGraphicFramePr>
            <a:graphicFrameLocks noChangeAspect="1"/>
          </p:cNvGraphicFramePr>
          <p:nvPr/>
        </p:nvGraphicFramePr>
        <p:xfrm>
          <a:off x="4989843" y="4619519"/>
          <a:ext cx="2754001" cy="612000"/>
        </p:xfrm>
        <a:graphic>
          <a:graphicData uri="http://schemas.openxmlformats.org/presentationml/2006/ole">
            <mc:AlternateContent xmlns:mc="http://schemas.openxmlformats.org/markup-compatibility/2006">
              <mc:Choice xmlns:v="urn:schemas-microsoft-com:vml" Requires="v">
                <p:oleObj spid="_x0000_s4108" name="Equation" r:id="rId6" imgW="24688800" imgH="5486400" progId="Equation.DSMT4">
                  <p:embed/>
                </p:oleObj>
              </mc:Choice>
              <mc:Fallback>
                <p:oleObj name="Equation" r:id="rId6" imgW="24688800" imgH="5486400" progId="Equation.DSMT4">
                  <p:embed/>
                  <p:pic>
                    <p:nvPicPr>
                      <p:cNvPr id="0" name="OLE substitute image"/>
                      <p:cNvPicPr/>
                      <p:nvPr/>
                    </p:nvPicPr>
                    <p:blipFill>
                      <a:blip r:embed="rId7"/>
                      <a:stretch>
                        <a:fillRect/>
                      </a:stretch>
                    </p:blipFill>
                    <p:spPr>
                      <a:xfrm>
                        <a:off x="4989843" y="4619519"/>
                        <a:ext cx="2754001" cy="612000"/>
                      </a:xfrm>
                      <a:prstGeom prst="rect">
                        <a:avLst/>
                      </a:prstGeom>
                      <a:noFill/>
                      <a:ln w="9525">
                        <a:noFill/>
                      </a:ln>
                    </p:spPr>
                  </p:pic>
                </p:oleObj>
              </mc:Fallback>
            </mc:AlternateContent>
          </a:graphicData>
        </a:graphic>
      </p:graphicFrame>
      <p:sp>
        <p:nvSpPr>
          <p:cNvPr id="8" name="文本框 32"/>
          <p:cNvSpPr txBox="1">
            <a:spLocks noChangeArrowheads="1"/>
          </p:cNvSpPr>
          <p:nvPr/>
        </p:nvSpPr>
        <p:spPr bwMode="auto">
          <a:xfrm>
            <a:off x="3322958" y="5288415"/>
            <a:ext cx="8634412"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0" hangingPunct="0">
              <a:lnSpc>
                <a:spcPct val="150000"/>
              </a:lnSpc>
            </a:pPr>
            <a:r>
              <a:rPr lang="zh-CN" altLang="en-US" sz="2400">
                <a:solidFill>
                  <a:srgbClr val="FF0000"/>
                </a:solidFill>
                <a:latin typeface="微软雅黑" panose="020B0503020204020204" charset="-122"/>
                <a:ea typeface="微软雅黑" panose="020B0503020204020204" charset="-122"/>
                <a:cs typeface="微软雅黑" panose="020B0503020204020204" charset="-122"/>
              </a:rPr>
              <a:t>   因为</a:t>
            </a:r>
            <a:r>
              <a:rPr lang="en-US" altLang="zh-CN" sz="2400">
                <a:solidFill>
                  <a:srgbClr val="FF0000"/>
                </a:solidFill>
                <a:latin typeface="微软雅黑" panose="020B0503020204020204" charset="-122"/>
                <a:ea typeface="微软雅黑" panose="020B0503020204020204" charset="-122"/>
                <a:cs typeface="微软雅黑" panose="020B0503020204020204" charset="-122"/>
              </a:rPr>
              <a:t>AC</a:t>
            </a:r>
            <a:r>
              <a:rPr lang="zh-CN" altLang="en-US" sz="2400">
                <a:solidFill>
                  <a:srgbClr val="FF0000"/>
                </a:solidFill>
                <a:latin typeface="微软雅黑" panose="020B0503020204020204" charset="-122"/>
                <a:ea typeface="微软雅黑" panose="020B0503020204020204" charset="-122"/>
                <a:cs typeface="微软雅黑" panose="020B0503020204020204" charset="-122"/>
              </a:rPr>
              <a:t>大于木板的宽</a:t>
            </a:r>
            <a:r>
              <a:rPr lang="en-US" altLang="zh-CN" sz="2400">
                <a:solidFill>
                  <a:srgbClr val="FF0000"/>
                </a:solidFill>
                <a:latin typeface="微软雅黑" panose="020B0503020204020204" charset="-122"/>
                <a:ea typeface="微软雅黑" panose="020B0503020204020204" charset="-122"/>
                <a:cs typeface="微软雅黑" panose="020B0503020204020204" charset="-122"/>
              </a:rPr>
              <a:t>2.2m,</a:t>
            </a:r>
            <a:r>
              <a:rPr lang="zh-CN" altLang="en-US" sz="2400">
                <a:solidFill>
                  <a:srgbClr val="FF0000"/>
                </a:solidFill>
                <a:latin typeface="微软雅黑" panose="020B0503020204020204" charset="-122"/>
                <a:ea typeface="微软雅黑" panose="020B0503020204020204" charset="-122"/>
                <a:cs typeface="微软雅黑" panose="020B0503020204020204" charset="-122"/>
              </a:rPr>
              <a:t>所以木板能从门框内通过</a:t>
            </a:r>
            <a:r>
              <a:rPr lang="en-US" altLang="zh-CN" sz="2400">
                <a:solidFill>
                  <a:srgbClr val="FF0000"/>
                </a:solidFill>
                <a:latin typeface="微软雅黑" panose="020B0503020204020204" charset="-122"/>
                <a:ea typeface="微软雅黑" panose="020B0503020204020204" charset="-122"/>
                <a:cs typeface="微软雅黑" panose="020B0503020204020204" charset="-122"/>
              </a:rPr>
              <a:t>.</a:t>
            </a:r>
            <a:r>
              <a:rPr lang="zh-CN" altLang="en-US" sz="2400">
                <a:solidFill>
                  <a:srgbClr val="FF0000"/>
                </a:solidFill>
                <a:latin typeface="微软雅黑" panose="020B0503020204020204" charset="-122"/>
                <a:ea typeface="微软雅黑" panose="020B0503020204020204" charset="-122"/>
                <a:cs typeface="微软雅黑" panose="020B0503020204020204" charset="-122"/>
              </a:rPr>
              <a:t> </a:t>
            </a: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1"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left)">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1"/>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87308"/>
  <p:tag name="KSO_WM_UNIT_COMPATIBLE" val="0"/>
  <p:tag name="KSO_WM_UNIT_DIAGRAM_ISNUMVISUAL" val="0"/>
  <p:tag name="KSO_WM_UNIT_DIAGRAM_ISREFERUNIT" val="0"/>
  <p:tag name="KSO_WM_UNIT_HIGHLIGHT" val="0"/>
  <p:tag name="KSO_WM_UNIT_ID" val="_0**"/>
  <p:tag name="KSO_WM_UNIT_LAYERLEVEL" val="1"/>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87308"/>
  <p:tag name="KSO_WM_UNIT_COMPATIBLE" val="0"/>
  <p:tag name="KSO_WM_UNIT_DIAGRAM_ISNUMVISUAL" val="0"/>
  <p:tag name="KSO_WM_UNIT_DIAGRAM_ISREFERUNIT" val="0"/>
  <p:tag name="KSO_WM_UNIT_HIGHLIGHT" val="0"/>
  <p:tag name="KSO_WM_UNIT_ID" val="_0**"/>
  <p:tag name="KSO_WM_UNIT_LAYERLEVEL" val="1"/>
</p:tagLst>
</file>

<file path=ppt/tags/tag3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4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87308"/>
  <p:tag name="KSO_WM_TEMPLATE_SUBCATEGORY" val="0"/>
  <p:tag name="KSO_WM_TEMPLATE_THUMBS_INDEX" val="1"/>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1809</Words>
  <Application>Microsoft Office PowerPoint</Application>
  <PresentationFormat>宽屏</PresentationFormat>
  <Paragraphs>191</Paragraphs>
  <Slides>25</Slides>
  <Notes>3</Notes>
  <HiddenSlides>0</HiddenSlides>
  <MMClips>0</MMClips>
  <ScaleCrop>false</ScaleCrop>
  <HeadingPairs>
    <vt:vector size="8" baseType="variant">
      <vt:variant>
        <vt:lpstr>已用的字体</vt:lpstr>
      </vt:variant>
      <vt:variant>
        <vt:i4>12</vt:i4>
      </vt:variant>
      <vt:variant>
        <vt:lpstr>主题</vt:lpstr>
      </vt:variant>
      <vt:variant>
        <vt:i4>1</vt:i4>
      </vt:variant>
      <vt:variant>
        <vt:lpstr>嵌入 OLE 服务器</vt:lpstr>
      </vt:variant>
      <vt:variant>
        <vt:i4>3</vt:i4>
      </vt:variant>
      <vt:variant>
        <vt:lpstr>幻灯片标题</vt:lpstr>
      </vt:variant>
      <vt:variant>
        <vt:i4>25</vt:i4>
      </vt:variant>
    </vt:vector>
  </HeadingPairs>
  <TitlesOfParts>
    <vt:vector size="41" baseType="lpstr">
      <vt:lpstr>MS Reference 2</vt:lpstr>
      <vt:lpstr>黑体</vt:lpstr>
      <vt:lpstr>华文仿宋</vt:lpstr>
      <vt:lpstr>华文楷体</vt:lpstr>
      <vt:lpstr>华文新魏</vt:lpstr>
      <vt:lpstr>华文中宋</vt:lpstr>
      <vt:lpstr>宋体</vt:lpstr>
      <vt:lpstr>微软雅黑</vt:lpstr>
      <vt:lpstr>Arial</vt:lpstr>
      <vt:lpstr>Symbol</vt:lpstr>
      <vt:lpstr>Tahoma</vt:lpstr>
      <vt:lpstr>Times New Roman</vt:lpstr>
      <vt:lpstr>WWW.2PPT.COM
</vt:lpstr>
      <vt:lpstr>Equation</vt:lpstr>
      <vt:lpstr>Equation.DSMT4</vt:lpstr>
      <vt:lpstr>Equation.3</vt:lpstr>
      <vt:lpstr>PowerPoint 演示文稿</vt:lpstr>
      <vt:lpstr>PowerPoint 演示文稿</vt:lpstr>
      <vt:lpstr>结论变形</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2021-06-30T16:37:00Z</cp:lastPrinted>
  <dcterms:created xsi:type="dcterms:W3CDTF">2021-06-30T16:37:00Z</dcterms:created>
  <dcterms:modified xsi:type="dcterms:W3CDTF">2023-01-16T16:29:15Z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y fmtid="{D5CDD505-2E9C-101B-9397-08002B2CF9AE}" pid="6" name="ICV">
    <vt:lpwstr>7F7968B07A3749F8B38255F03FA5AEDA</vt:lpwstr>
  </property>
  <property fmtid="{D5CDD505-2E9C-101B-9397-08002B2CF9AE}" pid="7" name="KSOProductBuildVer">
    <vt:lpwstr>2052-11.1.0.11194</vt:lpwstr>
  </property>
  <property fmtid="{A09F084E-AD41-489F-8076-AA5BE3082BCA}" pid="100">
    <vt:ui4>5</vt:ui4>
  </property>
  <property fmtid="{64440492-4C8B-11D1-8B70-080036B11A03}" pid="11">
    <vt:lpwstr>www.2ppt.com-爱PPT提供资源下载</vt:lpwstr>
  </property>
</Properties>
</file>