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93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4DC55-E3E2-499E-B82A-48083B70475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FF5AF-210D-4B2B-A8BD-D53A6AEED4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FF5AF-210D-4B2B-A8BD-D53A6AEED47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FF5AF-210D-4B2B-A8BD-D53A6AEED47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41700" y="4832350"/>
            <a:ext cx="5461000" cy="1319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0" indent="0" algn="r">
              <a:defRPr sz="2800"/>
            </a:lvl1pPr>
          </a:lstStyle>
          <a:p>
            <a:pPr lvl="0"/>
            <a:r>
              <a:rPr lang="zh-CN" altLang="en-US" noProof="0" smtClean="0">
                <a:sym typeface="Arial" panose="020B0604020202020204" pitchFamily="34" charset="0"/>
              </a:rPr>
              <a:t>单击此处编辑母版标题样式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0313" y="6159500"/>
            <a:ext cx="6400800" cy="454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1200"/>
            </a:lvl1pPr>
          </a:lstStyle>
          <a:p>
            <a:pPr lvl="0"/>
            <a:r>
              <a:rPr lang="zh-CN" altLang="en-US" noProof="0" smtClean="0">
                <a:sym typeface="Arial" panose="020B0604020202020204" pitchFamily="34" charset="0"/>
              </a:rPr>
              <a:t>单击此处编辑母版副标题样式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>
                <a:sym typeface="Arial" panose="020B0604020202020204" pitchFamily="34" charset="0"/>
              </a:rPr>
              <a:t>单击此处编辑母版标题样式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>
                <a:sym typeface="Arial" panose="020B0604020202020204" pitchFamily="34" charset="0"/>
              </a:rPr>
              <a:t>单击此处编辑母版文本样式</a:t>
            </a:r>
          </a:p>
          <a:p>
            <a:pPr lvl="1"/>
            <a:r>
              <a:rPr lang="zh-CN" altLang="en-US" smtClean="0">
                <a:sym typeface="Arial" panose="020B0604020202020204" pitchFamily="34" charset="0"/>
              </a:rPr>
              <a:t>第二级</a:t>
            </a:r>
          </a:p>
          <a:p>
            <a:pPr lvl="2"/>
            <a:r>
              <a:rPr lang="zh-CN" altLang="en-US" smtClean="0">
                <a:sym typeface="Arial" panose="020B0604020202020204" pitchFamily="34" charset="0"/>
              </a:rPr>
              <a:t>第三级</a:t>
            </a:r>
          </a:p>
          <a:p>
            <a:pPr lvl="3"/>
            <a:r>
              <a:rPr lang="zh-CN" altLang="en-US" smtClean="0">
                <a:sym typeface="Arial" panose="020B0604020202020204" pitchFamily="34" charset="0"/>
              </a:rPr>
              <a:t>第四级</a:t>
            </a:r>
          </a:p>
          <a:p>
            <a:pPr lvl="4"/>
            <a:r>
              <a:rPr lang="zh-CN" altLang="en-US" smtClean="0">
                <a:sym typeface="Arial" panose="020B0604020202020204" pitchFamily="34" charset="0"/>
              </a:rPr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marL="914400" indent="-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marL="914400" indent="-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2pPr>
      <a:lvl3pPr marL="914400" indent="-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3pPr>
      <a:lvl4pPr marL="914400" indent="-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4pPr>
      <a:lvl5pPr marL="914400" indent="-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5pPr>
      <a:lvl6pPr marL="1371600" indent="-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6pPr>
      <a:lvl7pPr marL="1828800" indent="-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7pPr>
      <a:lvl8pPr marL="2286000" indent="-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8pPr>
      <a:lvl9pPr marL="2743200" indent="-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ts val="600"/>
        </a:spcBef>
        <a:spcAft>
          <a:spcPts val="600"/>
        </a:spcAft>
        <a:buSzPct val="100000"/>
        <a:buFont typeface="Wingdings" panose="05000000000000000000" pitchFamily="2" charset="2"/>
        <a:buChar char="p"/>
        <a:defRPr>
          <a:solidFill>
            <a:schemeClr val="accent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42950" indent="-285750" algn="l" rtl="0" eaLnBrk="1" fontAlgn="base" hangingPunct="1">
        <a:spcBef>
          <a:spcPts val="600"/>
        </a:spcBef>
        <a:spcAft>
          <a:spcPts val="600"/>
        </a:spcAft>
        <a:buFont typeface="Arial" panose="020B0604020202020204" pitchFamily="34" charset="0"/>
        <a:buChar char="–"/>
        <a:defRPr>
          <a:solidFill>
            <a:schemeClr val="accent1"/>
          </a:solidFill>
          <a:latin typeface="+mn-lt"/>
          <a:ea typeface="+mn-ea"/>
          <a:sym typeface="Arial" panose="020B0604020202020204" pitchFamily="34" charset="0"/>
        </a:defRPr>
      </a:lvl2pPr>
      <a:lvl3pPr marL="1143000" indent="-228600" algn="l" rtl="0" eaLnBrk="1" fontAlgn="base" hangingPunct="1"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600">
          <a:solidFill>
            <a:schemeClr val="accent1"/>
          </a:solidFill>
          <a:latin typeface="+mn-lt"/>
          <a:ea typeface="+mn-ea"/>
          <a:sym typeface="Arial" panose="020B0604020202020204" pitchFamily="34" charset="0"/>
        </a:defRPr>
      </a:lvl3pPr>
      <a:lvl4pPr marL="1600200" indent="-228600" algn="l" rtl="0" eaLnBrk="1" fontAlgn="base" hangingPunct="1">
        <a:spcBef>
          <a:spcPts val="600"/>
        </a:spcBef>
        <a:spcAft>
          <a:spcPts val="600"/>
        </a:spcAft>
        <a:buFont typeface="Arial" panose="020B0604020202020204" pitchFamily="34" charset="0"/>
        <a:buChar char="–"/>
        <a:defRPr sz="1600">
          <a:solidFill>
            <a:schemeClr val="accent1"/>
          </a:solidFill>
          <a:latin typeface="+mn-lt"/>
          <a:ea typeface="+mn-ea"/>
          <a:sym typeface="Arial" panose="020B0604020202020204" pitchFamily="34" charset="0"/>
        </a:defRPr>
      </a:lvl4pPr>
      <a:lvl5pPr marL="2057400" indent="-228600" algn="l" rtl="0" eaLnBrk="1" fontAlgn="base" hangingPunct="1">
        <a:spcBef>
          <a:spcPts val="600"/>
        </a:spcBef>
        <a:spcAft>
          <a:spcPts val="600"/>
        </a:spcAft>
        <a:buFont typeface="Arial" panose="020B0604020202020204" pitchFamily="34" charset="0"/>
        <a:buChar char="»"/>
        <a:defRPr sz="1400">
          <a:solidFill>
            <a:schemeClr val="accent1"/>
          </a:solidFill>
          <a:latin typeface="+mn-lt"/>
          <a:ea typeface="+mn-ea"/>
          <a:sym typeface="Arial" panose="020B0604020202020204" pitchFamily="34" charset="0"/>
        </a:defRPr>
      </a:lvl5pPr>
      <a:lvl6pPr marL="2514600" indent="-228600" algn="l" rtl="0" eaLnBrk="1" fontAlgn="base" hangingPunct="1">
        <a:spcBef>
          <a:spcPts val="600"/>
        </a:spcBef>
        <a:spcAft>
          <a:spcPts val="600"/>
        </a:spcAft>
        <a:buFont typeface="Arial" panose="020B0604020202020204" pitchFamily="34" charset="0"/>
        <a:buChar char="»"/>
        <a:defRPr sz="1400">
          <a:solidFill>
            <a:schemeClr val="accent1"/>
          </a:solidFill>
          <a:latin typeface="+mn-lt"/>
          <a:ea typeface="+mn-ea"/>
          <a:sym typeface="Arial" panose="020B0604020202020204" pitchFamily="34" charset="0"/>
        </a:defRPr>
      </a:lvl6pPr>
      <a:lvl7pPr marL="2971800" indent="-228600" algn="l" rtl="0" eaLnBrk="1" fontAlgn="base" hangingPunct="1">
        <a:spcBef>
          <a:spcPts val="600"/>
        </a:spcBef>
        <a:spcAft>
          <a:spcPts val="600"/>
        </a:spcAft>
        <a:buFont typeface="Arial" panose="020B0604020202020204" pitchFamily="34" charset="0"/>
        <a:buChar char="»"/>
        <a:defRPr sz="1400">
          <a:solidFill>
            <a:schemeClr val="accent1"/>
          </a:solidFill>
          <a:latin typeface="+mn-lt"/>
          <a:ea typeface="+mn-ea"/>
          <a:sym typeface="Arial" panose="020B0604020202020204" pitchFamily="34" charset="0"/>
        </a:defRPr>
      </a:lvl7pPr>
      <a:lvl8pPr marL="3429000" indent="-228600" algn="l" rtl="0" eaLnBrk="1" fontAlgn="base" hangingPunct="1">
        <a:spcBef>
          <a:spcPts val="600"/>
        </a:spcBef>
        <a:spcAft>
          <a:spcPts val="600"/>
        </a:spcAft>
        <a:buFont typeface="Arial" panose="020B0604020202020204" pitchFamily="34" charset="0"/>
        <a:buChar char="»"/>
        <a:defRPr sz="1400">
          <a:solidFill>
            <a:schemeClr val="accent1"/>
          </a:solidFill>
          <a:latin typeface="+mn-lt"/>
          <a:ea typeface="+mn-ea"/>
          <a:sym typeface="Arial" panose="020B0604020202020204" pitchFamily="34" charset="0"/>
        </a:defRPr>
      </a:lvl8pPr>
      <a:lvl9pPr marL="3886200" indent="-228600" algn="l" rtl="0" eaLnBrk="1" fontAlgn="base" hangingPunct="1">
        <a:spcBef>
          <a:spcPts val="600"/>
        </a:spcBef>
        <a:spcAft>
          <a:spcPts val="600"/>
        </a:spcAft>
        <a:buFont typeface="Arial" panose="020B0604020202020204" pitchFamily="34" charset="0"/>
        <a:buChar char="»"/>
        <a:defRPr sz="1400">
          <a:solidFill>
            <a:schemeClr val="accent1"/>
          </a:solidFill>
          <a:latin typeface="+mn-lt"/>
          <a:ea typeface="+mn-ea"/>
          <a:sym typeface="Arial" panose="020B060402020202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3" Type="http://schemas.microsoft.com/office/2007/relationships/media" Target="../media/media2.mp3"/><Relationship Id="rId21" Type="http://schemas.openxmlformats.org/officeDocument/2006/relationships/image" Target="../media/image4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notesSlide" Target="../notesSlides/notesSlide1.xml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microsoft.com/office/2007/relationships/media" Target="../media/media8.mp3"/><Relationship Id="rId10" Type="http://schemas.openxmlformats.org/officeDocument/2006/relationships/audio" Target="../media/media5.mp3"/><Relationship Id="rId19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1219200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6668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6668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6668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6668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6668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1666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1666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1666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1666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8 </a:t>
            </a:r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Celebrating 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endParaRPr lang="zh-CN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 </a:t>
            </a:r>
            <a:r>
              <a:rPr lang="en-US" altLang="zh-CN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Dream!</a:t>
            </a:r>
            <a:endParaRPr lang="zh-CN" altLang="zh-CN" sz="7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449717" y="502920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l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3124200" y="1742018"/>
            <a:ext cx="3124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9600">
                <a:solidFill>
                  <a:srgbClr val="333333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Arial Unicode MS" panose="020B0604020202020204" pitchFamily="34" charset="-122"/>
              </a:rPr>
              <a:t>再见</a:t>
            </a: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90600" y="762000"/>
            <a:ext cx="6629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microphone 		</a:t>
            </a:r>
            <a:r>
              <a:rPr lang="en-US" altLang="zh-CN" sz="2400" b="1" i="1" kern="1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400" b="1" i="1" kern="1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麦克风</a:t>
            </a:r>
            <a:endParaRPr lang="zh-CN" altLang="zh-CN" sz="2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 		</a:t>
            </a:r>
            <a:r>
              <a:rPr lang="en-US" altLang="zh-CN" sz="2400" b="1" i="1" kern="1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400" b="1" i="1" kern="1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节目；程序；方案</a:t>
            </a:r>
            <a:endParaRPr lang="zh-CN" altLang="zh-CN" sz="2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confident 		</a:t>
            </a:r>
            <a:r>
              <a:rPr lang="en-US" altLang="zh-CN" sz="2400" b="1" i="1" kern="1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altLang="zh-CN" sz="2400" b="1" i="1" kern="1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自信的</a:t>
            </a:r>
            <a:endParaRPr lang="zh-CN" altLang="zh-CN" sz="2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voice  		</a:t>
            </a:r>
            <a:r>
              <a:rPr lang="en-US" altLang="zh-CN" sz="2400" b="1" i="1" kern="1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400" b="1" i="1" kern="1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嗓音</a:t>
            </a:r>
            <a:r>
              <a:rPr lang="en-US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zh-CN" altLang="zh-CN" sz="2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excellent 		</a:t>
            </a:r>
            <a:r>
              <a:rPr lang="en-US" altLang="zh-CN" sz="2400" b="1" i="1" kern="1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altLang="zh-CN" sz="2400" b="1" i="1" kern="1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优秀的；杰出的</a:t>
            </a:r>
            <a:endParaRPr lang="zh-CN" altLang="zh-CN" sz="2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stage 		</a:t>
            </a:r>
            <a:r>
              <a:rPr lang="en-US" altLang="zh-CN" sz="2400" b="1" i="1" kern="1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400" b="1" i="1" kern="1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舞台</a:t>
            </a:r>
            <a:endParaRPr lang="zh-CN" altLang="zh-CN" sz="2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heart   		</a:t>
            </a:r>
            <a:r>
              <a:rPr lang="en-US" altLang="zh-CN" sz="2400" b="1" i="1" kern="1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400" b="1" i="1" kern="1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心脏</a:t>
            </a:r>
            <a:r>
              <a:rPr lang="en-US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zh-CN" altLang="zh-CN" sz="2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beat 			</a:t>
            </a:r>
            <a:r>
              <a:rPr lang="en-US" altLang="zh-CN" sz="2400" b="1" i="1" kern="1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2400" b="1" i="1" kern="1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zh-CN" sz="2400" b="1" i="1" kern="1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＆</a:t>
            </a:r>
            <a:r>
              <a:rPr lang="en-US" altLang="zh-CN" sz="2400" b="1" i="1" kern="1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 </a:t>
            </a:r>
            <a:r>
              <a:rPr lang="zh-CN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跳动；敲打（声）</a:t>
            </a:r>
            <a:endParaRPr lang="zh-CN" altLang="zh-CN" sz="2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slowly 		</a:t>
            </a:r>
            <a:r>
              <a:rPr lang="en-US" altLang="zh-CN" sz="2400" b="1" i="1" kern="1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</a:t>
            </a:r>
            <a:r>
              <a:rPr lang="en-US" altLang="zh-CN" sz="2400" b="1" i="1" kern="1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慢慢地</a:t>
            </a:r>
            <a:endParaRPr lang="zh-CN" altLang="zh-CN" sz="2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herself 		</a:t>
            </a:r>
            <a:r>
              <a:rPr lang="en-US" altLang="zh-CN" sz="2400" b="1" i="1" kern="1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pron</a:t>
            </a:r>
            <a:r>
              <a:rPr lang="zh-CN" altLang="zh-CN" sz="2400" b="1" i="1" kern="1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她自己</a:t>
            </a:r>
            <a:r>
              <a:rPr lang="en-US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zh-CN" altLang="zh-CN" sz="2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76600" y="29722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words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rogra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2743200" y="1138668"/>
            <a:ext cx="609600" cy="812800"/>
          </a:xfrm>
          <a:prstGeom prst="rect">
            <a:avLst/>
          </a:prstGeom>
        </p:spPr>
      </p:pic>
      <p:pic>
        <p:nvPicPr>
          <p:cNvPr id="5" name="confiden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2667000" y="1748268"/>
            <a:ext cx="609600" cy="812800"/>
          </a:xfrm>
          <a:prstGeom prst="rect">
            <a:avLst/>
          </a:prstGeom>
        </p:spPr>
      </p:pic>
      <p:pic>
        <p:nvPicPr>
          <p:cNvPr id="6" name="voice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2362200" y="2256268"/>
            <a:ext cx="609600" cy="812800"/>
          </a:xfrm>
          <a:prstGeom prst="rect">
            <a:avLst/>
          </a:prstGeom>
        </p:spPr>
      </p:pic>
      <p:pic>
        <p:nvPicPr>
          <p:cNvPr id="7" name="excellent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2743200" y="2865868"/>
            <a:ext cx="609600" cy="812800"/>
          </a:xfrm>
          <a:prstGeom prst="rect">
            <a:avLst/>
          </a:prstGeom>
        </p:spPr>
      </p:pic>
      <p:pic>
        <p:nvPicPr>
          <p:cNvPr id="8" name="stage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2286000" y="3373868"/>
            <a:ext cx="609600" cy="812800"/>
          </a:xfrm>
          <a:prstGeom prst="rect">
            <a:avLst/>
          </a:prstGeom>
        </p:spPr>
      </p:pic>
      <p:pic>
        <p:nvPicPr>
          <p:cNvPr id="9" name="heart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2286000" y="3881868"/>
            <a:ext cx="609600" cy="812800"/>
          </a:xfrm>
          <a:prstGeom prst="rect">
            <a:avLst/>
          </a:prstGeom>
        </p:spPr>
      </p:pic>
      <p:pic>
        <p:nvPicPr>
          <p:cNvPr id="10" name="beat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2209800" y="4491468"/>
            <a:ext cx="609600" cy="812800"/>
          </a:xfrm>
          <a:prstGeom prst="rect">
            <a:avLst/>
          </a:prstGeom>
        </p:spPr>
      </p:pic>
      <p:pic>
        <p:nvPicPr>
          <p:cNvPr id="11" name="slowly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2514600" y="4999468"/>
            <a:ext cx="609600" cy="812800"/>
          </a:xfrm>
          <a:prstGeom prst="rect">
            <a:avLst/>
          </a:prstGeom>
        </p:spPr>
      </p:pic>
      <p:pic>
        <p:nvPicPr>
          <p:cNvPr id="12" name="herself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2438400" y="5583668"/>
            <a:ext cx="609600" cy="812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4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3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39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74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79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34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21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486400" y="1092201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and read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1" y="482601"/>
            <a:ext cx="4743192" cy="5878041"/>
          </a:xfrm>
          <a:prstGeom prst="rect">
            <a:avLst/>
          </a:prstGeom>
        </p:spPr>
      </p:pic>
      <p:pic>
        <p:nvPicPr>
          <p:cNvPr id="3" name="八年级上册Unit 8-Lesson 46课文音频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53200" y="1701800"/>
            <a:ext cx="609600" cy="812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5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200400" y="685801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 points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95400" y="4114847"/>
            <a:ext cx="6705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 teach myself English in my spare time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endParaRPr kumimoji="0" lang="en-US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业余时间，我自学英语。</a:t>
            </a:r>
            <a:endParaRPr kumimoji="0" lang="zh-CN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9201" y="1660023"/>
            <a:ext cx="387061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66700" eaLnBrk="0" hangingPunct="0"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1.dream of doing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．梦想做某事</a:t>
            </a:r>
            <a:endParaRPr lang="zh-CN" altLang="en-US" b="1" dirty="0"/>
          </a:p>
        </p:txBody>
      </p:sp>
      <p:sp>
        <p:nvSpPr>
          <p:cNvPr id="6" name="矩形 5"/>
          <p:cNvSpPr/>
          <p:nvPr/>
        </p:nvSpPr>
        <p:spPr>
          <a:xfrm>
            <a:off x="1219200" y="2269624"/>
            <a:ext cx="6324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6700" eaLnBrk="0" hangingPunct="0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Whenever I see the birds, I'll dream of flying in the sky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66700" eaLnBrk="0" hangingPunct="0">
              <a:lnSpc>
                <a:spcPct val="150000"/>
              </a:lnSpc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无论何时我看到鸟，我都梦想在天空中飞翔。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295400" y="3387223"/>
            <a:ext cx="235513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66700" eaLnBrk="0" hangingPunct="0"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2.teach oneself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自学</a:t>
            </a:r>
            <a:endParaRPr lang="zh-CN" altLang="en-US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200400" y="685801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 points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47800" y="4596187"/>
            <a:ext cx="67056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 is old enough to go to school. 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他年龄足够大，能去上学了。</a:t>
            </a:r>
            <a:endParaRPr kumimoji="0" lang="zh-CN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71600" y="1600201"/>
            <a:ext cx="249459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66700" eaLnBrk="0" hangingPunct="0"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3.by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通过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的方式</a:t>
            </a:r>
            <a:endParaRPr lang="zh-CN" altLang="en-US" b="1" dirty="0"/>
          </a:p>
        </p:txBody>
      </p:sp>
      <p:sp>
        <p:nvSpPr>
          <p:cNvPr id="6" name="矩形 5"/>
          <p:cNvSpPr/>
          <p:nvPr/>
        </p:nvSpPr>
        <p:spPr>
          <a:xfrm>
            <a:off x="1524001" y="2209801"/>
            <a:ext cx="276229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66700" eaLnBrk="0" hangingPunct="0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后接名词或动名词。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524000" y="2819401"/>
            <a:ext cx="6019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6700" eaLnBrk="0" hangingPunct="0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won the competition by a lot of practice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66700" eaLnBrk="0" hangingPunct="0">
              <a:lnSpc>
                <a:spcPct val="150000"/>
              </a:lnSpc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他通过大量的练习赢得了比赛。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447800" y="3937001"/>
            <a:ext cx="6477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6700" eaLnBrk="0" hangingPunct="0"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4."adj. /adv. + enough+ to do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足够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去做某事</a:t>
            </a:r>
            <a:endParaRPr lang="zh-CN" altLang="en-US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200400" y="685801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 points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62000" y="5816769"/>
            <a:ext cx="67056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There's a lot of noise here. 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这里人声嘈杂。</a:t>
            </a:r>
            <a:endParaRPr kumimoji="0" lang="zh-CN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990600" y="1828800"/>
          <a:ext cx="7010400" cy="2804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1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8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indent="2667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词条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含义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indent="2667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voice</a:t>
                      </a:r>
                      <a:endParaRPr lang="zh-CN" sz="1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表示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18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（说话、歌唱或发笑的）声音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zh-CN" sz="18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时用于指人；还可表示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18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悦耳之声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zh-CN" sz="18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，如鸟鸣声、乐器声等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indent="2667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sound</a:t>
                      </a:r>
                      <a:endParaRPr lang="zh-CN" sz="1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表示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18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声音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zh-CN" sz="18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，泛指任何声音，不论其高低、是否悦耳等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indent="2667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noise</a:t>
                      </a:r>
                      <a:endParaRPr lang="zh-CN" sz="1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表示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18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噪声、喧闹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”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1066801" y="1295401"/>
            <a:ext cx="337945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66700" eaLnBrk="0" hangingPunct="0"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辨析：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voice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sound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noise</a:t>
            </a:r>
            <a:endParaRPr lang="en-US" altLang="zh-CN" b="1" dirty="0"/>
          </a:p>
        </p:txBody>
      </p:sp>
      <p:sp>
        <p:nvSpPr>
          <p:cNvPr id="6" name="矩形 5"/>
          <p:cNvSpPr/>
          <p:nvPr/>
        </p:nvSpPr>
        <p:spPr>
          <a:xfrm>
            <a:off x="762000" y="4751183"/>
            <a:ext cx="64008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6700" eaLnBrk="0" hangingPunct="0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Please  speak in a louder voice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．请说话声音更大一些。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762000" y="5259183"/>
            <a:ext cx="56388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6700" eaLnBrk="0" hangingPunct="0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 travels faster than sound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．光比声音传播得快。</a:t>
            </a:r>
            <a:endParaRPr lang="zh-CN" alt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200400" y="685801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 points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14400" y="3547024"/>
            <a:ext cx="6705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Jim is an honest man and we believe in him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endParaRPr kumimoji="0" lang="en-US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吉姆是一个诚实的人，我们信任他。</a:t>
            </a:r>
            <a:endParaRPr kumimoji="0" lang="zh-CN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14400" y="1397001"/>
            <a:ext cx="271901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66700" eaLnBrk="0" hangingPunct="0"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6.believe in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相信；信任</a:t>
            </a:r>
            <a:endParaRPr lang="zh-CN" altLang="en-US" b="1" dirty="0"/>
          </a:p>
        </p:txBody>
      </p:sp>
      <p:sp>
        <p:nvSpPr>
          <p:cNvPr id="5" name="矩形 4"/>
          <p:cNvSpPr/>
          <p:nvPr/>
        </p:nvSpPr>
        <p:spPr>
          <a:xfrm>
            <a:off x="1066800" y="2124670"/>
            <a:ext cx="670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6700" eaLnBrk="0" hangingPunct="0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believe in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表示“信赖某人或信仰某事物”，其后常接真理、宗教一类的词；当其后接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sb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．作宾语时，指信任某人。</a:t>
            </a:r>
            <a:endParaRPr lang="zh-CN" alt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200400" y="685801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 points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71600" y="5172624"/>
            <a:ext cx="6705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 saw Mr. Green walk into the house just now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endParaRPr kumimoji="0" lang="en-US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我刚才看到格林先生走进了那栋房子。</a:t>
            </a:r>
            <a:endParaRPr kumimoji="0" lang="zh-CN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9200" y="1397001"/>
            <a:ext cx="465864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66700" eaLnBrk="0" hangingPunct="0"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7.see sb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doing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．看见某人正在做某事</a:t>
            </a:r>
            <a:endParaRPr lang="zh-CN" altLang="en-US" b="1" dirty="0"/>
          </a:p>
        </p:txBody>
      </p:sp>
      <p:sp>
        <p:nvSpPr>
          <p:cNvPr id="6" name="矩形 5"/>
          <p:cNvSpPr/>
          <p:nvPr/>
        </p:nvSpPr>
        <p:spPr>
          <a:xfrm>
            <a:off x="1371600" y="2006601"/>
            <a:ext cx="60198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6700" eaLnBrk="0" hangingPunct="0"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 sb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doing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．强调看见某事正在进行。</a:t>
            </a:r>
            <a:endParaRPr lang="zh-CN" altLang="en-US" b="1" dirty="0"/>
          </a:p>
        </p:txBody>
      </p:sp>
      <p:sp>
        <p:nvSpPr>
          <p:cNvPr id="7" name="矩形 6"/>
          <p:cNvSpPr/>
          <p:nvPr/>
        </p:nvSpPr>
        <p:spPr>
          <a:xfrm>
            <a:off x="1371600" y="2616201"/>
            <a:ext cx="6629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6700" eaLnBrk="0" hangingPunct="0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saw him walking in the street while I was waiting for the bus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66700" eaLnBrk="0" hangingPunct="0">
              <a:lnSpc>
                <a:spcPct val="150000"/>
              </a:lnSpc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当我等公交车时，我看见他正在街上走。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295400" y="3835401"/>
            <a:ext cx="6629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6700" eaLnBrk="0" hangingPunct="0"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【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拓展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】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 sb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．意为“看见某人做某事”，强调看到了动作的全过程，这一动作已经结束或看到某人经常做某事。</a:t>
            </a:r>
            <a:endParaRPr lang="zh-CN" alt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3"/>
          <p:cNvSpPr>
            <a:spLocks noChangeArrowheads="1"/>
          </p:cNvSpPr>
          <p:nvPr/>
        </p:nvSpPr>
        <p:spPr bwMode="auto">
          <a:xfrm>
            <a:off x="3429001" y="1193800"/>
            <a:ext cx="19446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自主学习要求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8435" name="矩形 3"/>
          <p:cNvSpPr>
            <a:spLocks noChangeArrowheads="1"/>
          </p:cNvSpPr>
          <p:nvPr/>
        </p:nvSpPr>
        <p:spPr bwMode="auto">
          <a:xfrm>
            <a:off x="1285875" y="2095500"/>
            <a:ext cx="664368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学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习以上内容，认真完成</a:t>
            </a:r>
            <a:endParaRPr lang="en-US" altLang="zh-CN" sz="20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、预习案上的习题</a:t>
            </a:r>
            <a:endParaRPr lang="en-US" altLang="zh-CN" sz="20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、老师布置的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讨论作</a:t>
            </a:r>
            <a:r>
              <a:rPr lang="zh-CN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业 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have any dreams or interests? What are they?</a:t>
            </a:r>
            <a:endParaRPr lang="zh-CN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23787"/>
      </a:accent1>
      <a:accent2>
        <a:srgbClr val="4BD7F6"/>
      </a:accent2>
      <a:accent3>
        <a:srgbClr val="FFFFFF"/>
      </a:accent3>
      <a:accent4>
        <a:srgbClr val="000000"/>
      </a:accent4>
      <a:accent5>
        <a:srgbClr val="AAAEC3"/>
      </a:accent5>
      <a:accent6>
        <a:srgbClr val="43C3DF"/>
      </a:accent6>
      <a:hlink>
        <a:srgbClr val="0000FF"/>
      </a:hlink>
      <a:folHlink>
        <a:srgbClr val="800080"/>
      </a:folHlink>
    </a:clrScheme>
    <a:fontScheme name="旋转的风车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主题46</Template>
  <TotalTime>0</TotalTime>
  <Words>471</Words>
  <Application>Microsoft Office PowerPoint</Application>
  <PresentationFormat>全屏显示(4:3)</PresentationFormat>
  <Paragraphs>63</Paragraphs>
  <Slides>10</Slides>
  <Notes>2</Notes>
  <HiddenSlides>0</HiddenSlides>
  <MMClips>10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Arial Unicode MS</vt:lpstr>
      <vt:lpstr>等线</vt:lpstr>
      <vt:lpstr>华文行楷</vt:lpstr>
      <vt:lpstr>宋体</vt:lpstr>
      <vt:lpstr>微软雅黑</vt:lpstr>
      <vt:lpstr>Arial</vt:lpstr>
      <vt:lpstr>Calibri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2018-01-26T07:36:00Z</dcterms:created>
  <dcterms:modified xsi:type="dcterms:W3CDTF">2023-01-16T16:29:20Z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8382132845C9474CBF577454E34869A1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