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2" r:id="rId13"/>
    <p:sldId id="270" r:id="rId14"/>
    <p:sldId id="271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0B5B246-F12F-44D6-837C-11667A9547D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0E577DA-5141-4864-8B62-E0CE96768AE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AC75D-B0E2-426B-99A7-E6774B33B7C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25D3D-16EC-4CDF-89E4-5E6DF5F3C4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25D3D-16EC-4CDF-89E4-5E6DF5F3C40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等腰三角形 21"/>
          <p:cNvSpPr>
            <a:spLocks noChangeArrowheads="1"/>
          </p:cNvSpPr>
          <p:nvPr/>
        </p:nvSpPr>
        <p:spPr bwMode="auto">
          <a:xfrm rot="10800000">
            <a:off x="2235200" y="2390775"/>
            <a:ext cx="4060825" cy="3502025"/>
          </a:xfrm>
          <a:prstGeom prst="triangle">
            <a:avLst>
              <a:gd name="adj" fmla="val 50000"/>
            </a:avLst>
          </a:prstGeom>
          <a:noFill/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等腰三角形 22"/>
          <p:cNvSpPr>
            <a:spLocks noChangeArrowheads="1"/>
          </p:cNvSpPr>
          <p:nvPr/>
        </p:nvSpPr>
        <p:spPr bwMode="auto">
          <a:xfrm rot="10800000">
            <a:off x="1428750" y="3095625"/>
            <a:ext cx="347663" cy="298450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等腰三角形 23"/>
          <p:cNvSpPr>
            <a:spLocks noChangeArrowheads="1"/>
          </p:cNvSpPr>
          <p:nvPr/>
        </p:nvSpPr>
        <p:spPr bwMode="auto">
          <a:xfrm rot="10800000">
            <a:off x="1592263" y="3768725"/>
            <a:ext cx="2238375" cy="1930400"/>
          </a:xfrm>
          <a:prstGeom prst="triangle">
            <a:avLst>
              <a:gd name="adj" fmla="val 50000"/>
            </a:avLst>
          </a:prstGeom>
          <a:noFill/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等腰三角形 24"/>
          <p:cNvSpPr>
            <a:spLocks noChangeArrowheads="1"/>
          </p:cNvSpPr>
          <p:nvPr/>
        </p:nvSpPr>
        <p:spPr bwMode="auto">
          <a:xfrm rot="10800000">
            <a:off x="3348038" y="5767388"/>
            <a:ext cx="334962" cy="323850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等腰三角形 25"/>
          <p:cNvSpPr>
            <a:spLocks noChangeArrowheads="1"/>
          </p:cNvSpPr>
          <p:nvPr/>
        </p:nvSpPr>
        <p:spPr bwMode="auto">
          <a:xfrm rot="10800000">
            <a:off x="4402138" y="4254500"/>
            <a:ext cx="346075" cy="298450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等腰三角形 26"/>
          <p:cNvSpPr>
            <a:spLocks noChangeArrowheads="1"/>
          </p:cNvSpPr>
          <p:nvPr/>
        </p:nvSpPr>
        <p:spPr bwMode="auto">
          <a:xfrm rot="10800000">
            <a:off x="2117725" y="4191000"/>
            <a:ext cx="1185863" cy="1084263"/>
          </a:xfrm>
          <a:prstGeom prst="triangle">
            <a:avLst>
              <a:gd name="adj" fmla="val 50000"/>
            </a:avLst>
          </a:prstGeom>
          <a:solidFill>
            <a:srgbClr val="516D8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等腰三角形 27"/>
          <p:cNvSpPr>
            <a:spLocks noChangeArrowheads="1"/>
          </p:cNvSpPr>
          <p:nvPr/>
        </p:nvSpPr>
        <p:spPr bwMode="auto">
          <a:xfrm rot="9044306">
            <a:off x="5586413" y="4824413"/>
            <a:ext cx="347662" cy="300037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等腰三角形 28"/>
          <p:cNvSpPr>
            <a:spLocks noChangeArrowheads="1"/>
          </p:cNvSpPr>
          <p:nvPr/>
        </p:nvSpPr>
        <p:spPr bwMode="auto">
          <a:xfrm rot="9044306">
            <a:off x="6461125" y="4395788"/>
            <a:ext cx="138113" cy="119062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等腰三角形 29"/>
          <p:cNvSpPr>
            <a:spLocks noChangeArrowheads="1"/>
          </p:cNvSpPr>
          <p:nvPr/>
        </p:nvSpPr>
        <p:spPr bwMode="auto">
          <a:xfrm rot="9044306">
            <a:off x="7026275" y="4700588"/>
            <a:ext cx="138113" cy="119062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4" name="等腰三角形 30"/>
          <p:cNvSpPr>
            <a:spLocks noChangeArrowheads="1"/>
          </p:cNvSpPr>
          <p:nvPr/>
        </p:nvSpPr>
        <p:spPr bwMode="auto">
          <a:xfrm rot="4836188">
            <a:off x="8129588" y="3576638"/>
            <a:ext cx="192087" cy="166687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5" name="等腰三角形 31"/>
          <p:cNvSpPr>
            <a:spLocks noChangeArrowheads="1"/>
          </p:cNvSpPr>
          <p:nvPr/>
        </p:nvSpPr>
        <p:spPr bwMode="auto">
          <a:xfrm rot="4836188">
            <a:off x="7118350" y="3773488"/>
            <a:ext cx="192087" cy="166688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" name="等腰三角形 32"/>
          <p:cNvSpPr>
            <a:spLocks noChangeArrowheads="1"/>
          </p:cNvSpPr>
          <p:nvPr/>
        </p:nvSpPr>
        <p:spPr bwMode="auto">
          <a:xfrm rot="4836188">
            <a:off x="7615238" y="3944938"/>
            <a:ext cx="192087" cy="166687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7" name="等腰三角形 33"/>
          <p:cNvSpPr>
            <a:spLocks noChangeArrowheads="1"/>
          </p:cNvSpPr>
          <p:nvPr/>
        </p:nvSpPr>
        <p:spPr bwMode="auto">
          <a:xfrm rot="10800000">
            <a:off x="1316038" y="2017713"/>
            <a:ext cx="4062412" cy="3502025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18" name="组合 34"/>
          <p:cNvGrpSpPr/>
          <p:nvPr userDrawn="1"/>
        </p:nvGrpSpPr>
        <p:grpSpPr bwMode="auto">
          <a:xfrm>
            <a:off x="6838950" y="0"/>
            <a:ext cx="2306638" cy="2447925"/>
            <a:chOff x="0" y="0"/>
            <a:chExt cx="2704943" cy="2870458"/>
          </a:xfrm>
        </p:grpSpPr>
        <p:sp>
          <p:nvSpPr>
            <p:cNvPr id="19" name="任意多边形 35"/>
            <p:cNvSpPr/>
            <p:nvPr/>
          </p:nvSpPr>
          <p:spPr bwMode="auto">
            <a:xfrm rot="10800000">
              <a:off x="0" y="0"/>
              <a:ext cx="2544843" cy="2192866"/>
            </a:xfrm>
            <a:custGeom>
              <a:avLst/>
              <a:gdLst/>
              <a:ahLst/>
              <a:cxnLst>
                <a:cxn ang="0">
                  <a:pos x="2544429" y="2193473"/>
                </a:cxn>
                <a:cxn ang="0">
                  <a:pos x="0" y="2193473"/>
                </a:cxn>
                <a:cxn ang="0">
                  <a:pos x="1272214" y="0"/>
                </a:cxn>
                <a:cxn ang="0">
                  <a:pos x="2544429" y="2193473"/>
                </a:cxn>
              </a:cxnLst>
              <a:rect l="0" t="0" r="r" b="b"/>
              <a:pathLst>
                <a:path w="2544429" h="2193473">
                  <a:moveTo>
                    <a:pt x="2544429" y="2193473"/>
                  </a:moveTo>
                  <a:lnTo>
                    <a:pt x="0" y="2193473"/>
                  </a:lnTo>
                  <a:lnTo>
                    <a:pt x="1272214" y="0"/>
                  </a:lnTo>
                  <a:lnTo>
                    <a:pt x="2544429" y="2193473"/>
                  </a:lnTo>
                  <a:close/>
                </a:path>
              </a:pathLst>
            </a:custGeom>
            <a:solidFill>
              <a:srgbClr val="516D8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任意多边形 36"/>
            <p:cNvSpPr/>
            <p:nvPr/>
          </p:nvSpPr>
          <p:spPr bwMode="auto">
            <a:xfrm rot="10800000">
              <a:off x="893580" y="160090"/>
              <a:ext cx="1811363" cy="2164944"/>
            </a:xfrm>
            <a:custGeom>
              <a:avLst/>
              <a:gdLst/>
              <a:ahLst/>
              <a:cxnLst>
                <a:cxn ang="0">
                  <a:pos x="1812046" y="2165347"/>
                </a:cxn>
                <a:cxn ang="0">
                  <a:pos x="0" y="2165347"/>
                </a:cxn>
                <a:cxn ang="0">
                  <a:pos x="0" y="958870"/>
                </a:cxn>
                <a:cxn ang="0">
                  <a:pos x="556145" y="0"/>
                </a:cxn>
                <a:cxn ang="0">
                  <a:pos x="1812046" y="2165347"/>
                </a:cxn>
              </a:cxnLst>
              <a:rect l="0" t="0" r="r" b="b"/>
              <a:pathLst>
                <a:path w="1812046" h="2165347">
                  <a:moveTo>
                    <a:pt x="1812046" y="2165347"/>
                  </a:moveTo>
                  <a:lnTo>
                    <a:pt x="0" y="2165347"/>
                  </a:lnTo>
                  <a:lnTo>
                    <a:pt x="0" y="958870"/>
                  </a:lnTo>
                  <a:lnTo>
                    <a:pt x="556145" y="0"/>
                  </a:lnTo>
                  <a:lnTo>
                    <a:pt x="1812046" y="2165347"/>
                  </a:lnTo>
                  <a:close/>
                </a:path>
              </a:pathLst>
            </a:custGeom>
            <a:solidFill>
              <a:srgbClr val="0CB69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等腰三角形 37"/>
            <p:cNvSpPr>
              <a:spLocks noChangeArrowheads="1"/>
            </p:cNvSpPr>
            <p:nvPr/>
          </p:nvSpPr>
          <p:spPr bwMode="auto">
            <a:xfrm rot="10800000">
              <a:off x="1271491" y="361134"/>
              <a:ext cx="1416697" cy="1221155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2" name="等腰三角形 38"/>
            <p:cNvSpPr>
              <a:spLocks noChangeArrowheads="1"/>
            </p:cNvSpPr>
            <p:nvPr/>
          </p:nvSpPr>
          <p:spPr bwMode="auto">
            <a:xfrm rot="10800000">
              <a:off x="688802" y="1623242"/>
              <a:ext cx="662739" cy="569624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等腰三角形 39"/>
            <p:cNvSpPr>
              <a:spLocks noChangeArrowheads="1"/>
            </p:cNvSpPr>
            <p:nvPr/>
          </p:nvSpPr>
          <p:spPr bwMode="auto">
            <a:xfrm rot="10800000">
              <a:off x="2345649" y="2042084"/>
              <a:ext cx="230842" cy="199182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4" name="等腰三角形 40"/>
            <p:cNvSpPr>
              <a:spLocks noChangeArrowheads="1"/>
            </p:cNvSpPr>
            <p:nvPr/>
          </p:nvSpPr>
          <p:spPr bwMode="auto">
            <a:xfrm rot="10800000">
              <a:off x="1638231" y="2671276"/>
              <a:ext cx="230842" cy="199182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5" name="等腰三角形 41"/>
            <p:cNvSpPr>
              <a:spLocks noChangeArrowheads="1"/>
            </p:cNvSpPr>
            <p:nvPr/>
          </p:nvSpPr>
          <p:spPr bwMode="auto">
            <a:xfrm rot="10800000">
              <a:off x="1593552" y="2159359"/>
              <a:ext cx="230842" cy="199183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6" name="等腰三角形 42"/>
            <p:cNvSpPr>
              <a:spLocks noChangeArrowheads="1"/>
            </p:cNvSpPr>
            <p:nvPr/>
          </p:nvSpPr>
          <p:spPr bwMode="auto">
            <a:xfrm rot="10800000">
              <a:off x="1869072" y="2291527"/>
              <a:ext cx="402111" cy="346242"/>
            </a:xfrm>
            <a:prstGeom prst="triangle">
              <a:avLst>
                <a:gd name="adj" fmla="val 50000"/>
              </a:avLst>
            </a:prstGeom>
            <a:solidFill>
              <a:srgbClr val="516D8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7" name="等腰三角形 43"/>
            <p:cNvSpPr>
              <a:spLocks noChangeArrowheads="1"/>
            </p:cNvSpPr>
            <p:nvPr/>
          </p:nvSpPr>
          <p:spPr bwMode="auto">
            <a:xfrm rot="10800000">
              <a:off x="325785" y="1142971"/>
              <a:ext cx="230842" cy="199183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49" name="KSO_BT1"/>
          <p:cNvSpPr>
            <a:spLocks noGrp="1" noChangeArrowheads="1"/>
          </p:cNvSpPr>
          <p:nvPr>
            <p:ph type="ctrTitle"/>
          </p:nvPr>
        </p:nvSpPr>
        <p:spPr>
          <a:xfrm>
            <a:off x="2082800" y="2079625"/>
            <a:ext cx="2552700" cy="1317625"/>
          </a:xfrm>
        </p:spPr>
        <p:txBody>
          <a:bodyPr anchor="ctr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5150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2336800" y="3451225"/>
            <a:ext cx="1933575" cy="720725"/>
          </a:xfrm>
        </p:spPr>
        <p:txBody>
          <a:bodyPr/>
          <a:lstStyle>
            <a:lvl1pPr marL="0" indent="0" algn="ctr">
              <a:buFont typeface="Wingdings 3" panose="05040102010807070707" pitchFamily="18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28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99BB0A-8B15-4864-A402-E44F3B4E7B28}" type="datetime1">
              <a:rPr lang="zh-CN" altLang="en-US"/>
              <a:t>2023-01-17</a:t>
            </a:fld>
            <a:endParaRPr lang="en-US"/>
          </a:p>
        </p:txBody>
      </p:sp>
      <p:sp>
        <p:nvSpPr>
          <p:cNvPr id="29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3AC8C9-ED28-4CCF-AE1C-65BEBDAE22A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7D15-CE86-44D3-BD6E-7796B469E35D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ED0C-AC02-4365-AC3D-B96F2BE5DBA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91288" y="169863"/>
            <a:ext cx="2024062" cy="64214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169863"/>
            <a:ext cx="5919788" cy="64214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F4A90-BAF1-46BE-A730-7DD43ED338FE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C0BC1-87F5-46DD-822B-D607729BFE5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5300-2252-437B-A683-0BE0DEB9733A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E1F4-424E-498F-8D94-32BCBB7C157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612A-48BC-4EB7-B5FC-4EFD0FFEDE45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D972-CFA7-4DB8-AA52-DC04FA04460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416050"/>
            <a:ext cx="3971925" cy="5175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43425" y="1416050"/>
            <a:ext cx="3971925" cy="5175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AFCE-12C8-4777-BA19-069B9438C414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DC709-C96E-40AB-B3ED-A9F680A50A5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4CB71-516D-4B15-B907-754EDA16C2AF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BB1D-BEE2-4B74-BBF5-D2F109F838B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E76EC-CB2A-4166-B5FF-76CE950756F5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699EF-AD36-46E4-B7DA-E47EFD2C760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7C1C-666B-4B10-A7CF-E9A43CDE3D4E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28C6-F27A-4979-B754-FF4A2A3E899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A84C1-B381-424E-9705-439FBFC23F65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CACC7-9F10-42A1-977D-14FE5C31788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D61E8-4D1A-493A-9C2A-6317FD25C49C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B566-DE94-4925-B40C-25A442855CC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9"/>
          <p:cNvSpPr>
            <a:spLocks noChangeArrowheads="1"/>
          </p:cNvSpPr>
          <p:nvPr/>
        </p:nvSpPr>
        <p:spPr bwMode="auto">
          <a:xfrm>
            <a:off x="1905" y="-27305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3075" name="组合 6"/>
          <p:cNvGrpSpPr/>
          <p:nvPr/>
        </p:nvGrpSpPr>
        <p:grpSpPr bwMode="auto">
          <a:xfrm>
            <a:off x="7269163" y="0"/>
            <a:ext cx="1876425" cy="1990725"/>
            <a:chOff x="0" y="0"/>
            <a:chExt cx="2704943" cy="2870458"/>
          </a:xfrm>
        </p:grpSpPr>
        <p:sp>
          <p:nvSpPr>
            <p:cNvPr id="4100" name="任意多边形 11"/>
            <p:cNvSpPr/>
            <p:nvPr/>
          </p:nvSpPr>
          <p:spPr bwMode="auto">
            <a:xfrm rot="10800000">
              <a:off x="0" y="0"/>
              <a:ext cx="2544752" cy="2192902"/>
            </a:xfrm>
            <a:custGeom>
              <a:avLst/>
              <a:gdLst/>
              <a:ahLst/>
              <a:cxnLst>
                <a:cxn ang="0">
                  <a:pos x="2544429" y="2193473"/>
                </a:cxn>
                <a:cxn ang="0">
                  <a:pos x="0" y="2193473"/>
                </a:cxn>
                <a:cxn ang="0">
                  <a:pos x="1272214" y="0"/>
                </a:cxn>
                <a:cxn ang="0">
                  <a:pos x="2544429" y="2193473"/>
                </a:cxn>
              </a:cxnLst>
              <a:rect l="0" t="0" r="r" b="b"/>
              <a:pathLst>
                <a:path w="2544429" h="2193473">
                  <a:moveTo>
                    <a:pt x="2544429" y="2193473"/>
                  </a:moveTo>
                  <a:lnTo>
                    <a:pt x="0" y="2193473"/>
                  </a:lnTo>
                  <a:lnTo>
                    <a:pt x="1272214" y="0"/>
                  </a:lnTo>
                  <a:lnTo>
                    <a:pt x="2544429" y="2193473"/>
                  </a:lnTo>
                  <a:close/>
                </a:path>
              </a:pathLst>
            </a:custGeom>
            <a:solidFill>
              <a:srgbClr val="516D8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1" name="任意多边形 12"/>
            <p:cNvSpPr/>
            <p:nvPr/>
          </p:nvSpPr>
          <p:spPr bwMode="auto">
            <a:xfrm rot="10800000">
              <a:off x="892494" y="160233"/>
              <a:ext cx="1812449" cy="2165433"/>
            </a:xfrm>
            <a:custGeom>
              <a:avLst/>
              <a:gdLst/>
              <a:ahLst/>
              <a:cxnLst>
                <a:cxn ang="0">
                  <a:pos x="1812046" y="2165347"/>
                </a:cxn>
                <a:cxn ang="0">
                  <a:pos x="0" y="2165347"/>
                </a:cxn>
                <a:cxn ang="0">
                  <a:pos x="0" y="958870"/>
                </a:cxn>
                <a:cxn ang="0">
                  <a:pos x="556145" y="0"/>
                </a:cxn>
                <a:cxn ang="0">
                  <a:pos x="1812046" y="2165347"/>
                </a:cxn>
              </a:cxnLst>
              <a:rect l="0" t="0" r="r" b="b"/>
              <a:pathLst>
                <a:path w="1812046" h="2165347">
                  <a:moveTo>
                    <a:pt x="1812046" y="2165347"/>
                  </a:moveTo>
                  <a:lnTo>
                    <a:pt x="0" y="2165347"/>
                  </a:lnTo>
                  <a:lnTo>
                    <a:pt x="0" y="958870"/>
                  </a:lnTo>
                  <a:lnTo>
                    <a:pt x="556145" y="0"/>
                  </a:lnTo>
                  <a:lnTo>
                    <a:pt x="1812046" y="2165347"/>
                  </a:lnTo>
                  <a:close/>
                </a:path>
              </a:pathLst>
            </a:custGeom>
            <a:solidFill>
              <a:srgbClr val="0CB69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2" name="等腰三角形 13"/>
            <p:cNvSpPr>
              <a:spLocks noChangeArrowheads="1"/>
            </p:cNvSpPr>
            <p:nvPr/>
          </p:nvSpPr>
          <p:spPr bwMode="auto">
            <a:xfrm rot="10800000">
              <a:off x="1272376" y="361669"/>
              <a:ext cx="1416547" cy="1220060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3" name="等腰三角形 14"/>
            <p:cNvSpPr>
              <a:spLocks noChangeArrowheads="1"/>
            </p:cNvSpPr>
            <p:nvPr/>
          </p:nvSpPr>
          <p:spPr bwMode="auto">
            <a:xfrm rot="10800000">
              <a:off x="688821" y="1622931"/>
              <a:ext cx="661362" cy="569971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4" name="等腰三角形 15"/>
            <p:cNvSpPr>
              <a:spLocks noChangeArrowheads="1"/>
            </p:cNvSpPr>
            <p:nvPr/>
          </p:nvSpPr>
          <p:spPr bwMode="auto">
            <a:xfrm rot="10800000">
              <a:off x="2345656" y="2041825"/>
              <a:ext cx="231134" cy="199147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5" name="等腰三角形 16"/>
            <p:cNvSpPr>
              <a:spLocks noChangeArrowheads="1"/>
            </p:cNvSpPr>
            <p:nvPr/>
          </p:nvSpPr>
          <p:spPr bwMode="auto">
            <a:xfrm rot="10800000">
              <a:off x="1638527" y="2671312"/>
              <a:ext cx="231132" cy="199146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6" name="等腰三角形 17"/>
            <p:cNvSpPr>
              <a:spLocks noChangeArrowheads="1"/>
            </p:cNvSpPr>
            <p:nvPr/>
          </p:nvSpPr>
          <p:spPr bwMode="auto">
            <a:xfrm rot="10800000">
              <a:off x="1592758" y="2160855"/>
              <a:ext cx="231132" cy="196858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7" name="等腰三角形 18"/>
            <p:cNvSpPr>
              <a:spLocks noChangeArrowheads="1"/>
            </p:cNvSpPr>
            <p:nvPr/>
          </p:nvSpPr>
          <p:spPr bwMode="auto">
            <a:xfrm rot="10800000">
              <a:off x="1869660" y="2291331"/>
              <a:ext cx="400479" cy="347934"/>
            </a:xfrm>
            <a:prstGeom prst="triangle">
              <a:avLst>
                <a:gd name="adj" fmla="val 50000"/>
              </a:avLst>
            </a:prstGeom>
            <a:solidFill>
              <a:srgbClr val="516D8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8" name="等腰三角形 19"/>
            <p:cNvSpPr>
              <a:spLocks noChangeArrowheads="1"/>
            </p:cNvSpPr>
            <p:nvPr/>
          </p:nvSpPr>
          <p:spPr bwMode="auto">
            <a:xfrm rot="10800000">
              <a:off x="327247" y="1144521"/>
              <a:ext cx="228845" cy="196858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0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F527516F-FE2B-4272-9AC1-226F35F2A327}" type="datetime1">
              <a:rPr lang="zh-CN" altLang="en-US"/>
              <a:t>2023-01-17</a:t>
            </a:fld>
            <a:endParaRPr lang="en-US"/>
          </a:p>
        </p:txBody>
      </p:sp>
      <p:sp>
        <p:nvSpPr>
          <p:cNvPr id="411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1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86871770-E61B-4488-AE68-E492BC830E58}" type="slidenum">
              <a:rPr lang="zh-CN" altLang="en-US"/>
              <a:t>‹#›</a:t>
            </a:fld>
            <a:endParaRPr lang="en-US"/>
          </a:p>
        </p:txBody>
      </p:sp>
      <p:sp>
        <p:nvSpPr>
          <p:cNvPr id="3079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169863"/>
            <a:ext cx="6967538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80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416050"/>
            <a:ext cx="8096250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Clr>
          <a:schemeClr val="accent1"/>
        </a:buClr>
        <a:buSzPct val="60000"/>
        <a:buFont typeface="Wingdings 3" panose="05040102010807070707" pitchFamily="18" charset="2"/>
        <a:buChar char=""/>
        <a:defRPr sz="2400">
          <a:solidFill>
            <a:srgbClr val="09886D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20000"/>
        </a:lnSpc>
        <a:spcBef>
          <a:spcPct val="0"/>
        </a:spcBef>
        <a:spcAft>
          <a:spcPts val="600"/>
        </a:spcAft>
        <a:buClr>
          <a:srgbClr val="83BBDD"/>
        </a:buClr>
        <a:buFont typeface="幼圆" panose="02010509060101010101" pitchFamily="49" charset="-122"/>
        <a:buChar char=" 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-11434" y="3497380"/>
            <a:ext cx="9143999" cy="105259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4800" b="1" dirty="0">
                <a:solidFill>
                  <a:srgbClr val="FF0066"/>
                </a:solidFill>
              </a:rPr>
              <a:t>Main task</a:t>
            </a:r>
          </a:p>
        </p:txBody>
      </p:sp>
      <p:sp>
        <p:nvSpPr>
          <p:cNvPr id="2" name="矩形 1"/>
          <p:cNvSpPr/>
          <p:nvPr/>
        </p:nvSpPr>
        <p:spPr>
          <a:xfrm>
            <a:off x="-1" y="1025145"/>
            <a:ext cx="913256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 smtClean="0">
                <a:latin typeface="Adobe Caslon Pro Bold" pitchFamily="18" charset="0"/>
              </a:rPr>
              <a:t>Unit 8</a:t>
            </a:r>
          </a:p>
          <a:p>
            <a:pPr algn="ctr"/>
            <a:r>
              <a:rPr lang="en-US" altLang="zh-CN" sz="9600" b="1" dirty="0" smtClean="0">
                <a:latin typeface="Adobe Caslon Pro Bold" pitchFamily="18" charset="0"/>
              </a:rPr>
              <a:t>Pets</a:t>
            </a:r>
            <a:endParaRPr lang="en-US" altLang="zh-CN" sz="9600" b="1" dirty="0">
              <a:latin typeface="Adobe Caslon Pro Bold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13319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/>
          <p:cNvGraphicFramePr>
            <a:graphicFrameLocks noGrp="1"/>
          </p:cNvGraphicFramePr>
          <p:nvPr/>
        </p:nvGraphicFramePr>
        <p:xfrm>
          <a:off x="611188" y="615950"/>
          <a:ext cx="8353425" cy="5761038"/>
        </p:xfrm>
        <a:graphic>
          <a:graphicData uri="http://schemas.openxmlformats.org/drawingml/2006/table">
            <a:tbl>
              <a:tblPr/>
              <a:tblGrid>
                <a:gridCol w="181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5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Animals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Activities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5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Fish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2482850" y="1552575"/>
            <a:ext cx="6337300" cy="20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sit on the sofa, miaow, sleep, chase birds/mice, jump, climb trees, play with balls, eat fish…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2411413" y="3654425"/>
            <a:ext cx="6553200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bubble, sleep with eyes open,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swim around, move, live in water, float, stay on the sea bed…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6" grpId="0"/>
      <p:bldP spid="256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466725" y="1123950"/>
            <a:ext cx="8353425" cy="3529013"/>
          </a:xfrm>
          <a:prstGeom prst="cloudCallout">
            <a:avLst>
              <a:gd name="adj1" fmla="val -25731"/>
              <a:gd name="adj2" fmla="val 6493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sz="5000" b="1">
                <a:solidFill>
                  <a:srgbClr val="0000FF"/>
                </a:solidFill>
                <a:latin typeface="Times New Roman" panose="02020603050405020304" pitchFamily="18" charset="0"/>
              </a:rPr>
              <a:t>Please write about your favorite pet.</a:t>
            </a:r>
            <a:endParaRPr lang="en-US" altLang="zh-CN" sz="5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750" y="1144588"/>
            <a:ext cx="8208963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My pet's name is Pedro. Pedro has long red, blue and yellow feathers and small black eyes. He has a large beak and a very long tail.                             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When I say 'Hello' to Pedro, he always tries to say 'Hello' back. He is quite noisy sometimes, especially when he is inside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9750" y="495300"/>
            <a:ext cx="316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Sample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idx="1"/>
          </p:nvPr>
        </p:nvSpPr>
        <p:spPr>
          <a:xfrm>
            <a:off x="754063" y="763588"/>
            <a:ext cx="7921625" cy="5545137"/>
          </a:xfrm>
          <a:noFill/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his cage. He likes to fly around inside the flat, but we have to be sure to close the windows before he comes out of the cage.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Pedro likes to eat seeds and nuts. His beak is very strong, so he can open nutshells by himself. He eats a lot and can be very messy.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idx="1"/>
          </p:nvPr>
        </p:nvSpPr>
        <p:spPr>
          <a:xfrm>
            <a:off x="674688" y="981075"/>
            <a:ext cx="8218487" cy="5400675"/>
          </a:xfrm>
          <a:noFill/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I have to feed Pedro every day and clean his cage. I always give him fresh water and sometimes a few grapes as a treat.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I like watching Pedro play with his toys. It is fun to talk to him too. His </a:t>
            </a:r>
            <a:r>
              <a:rPr lang="en-US" altLang="zh-CN" sz="3600" b="1" dirty="0" err="1" smtClean="0">
                <a:latin typeface="Times New Roman" panose="02020603050405020304" pitchFamily="18" charset="0"/>
              </a:rPr>
              <a:t>favourite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 words are 'Hello' and 'lunchtime'. I think he is very funny. You can never be sad around Pedro.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419475" y="2484438"/>
            <a:ext cx="5256213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small, green eyes, grey fur, tail, white paws, 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348038" y="4716463"/>
            <a:ext cx="44958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lovely, clever, quiet, friendly, happy, lazy</a:t>
            </a:r>
            <a:endParaRPr kumimoji="1" lang="en-US" altLang="zh-CN" sz="3600" b="1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55650" y="3132138"/>
            <a:ext cx="244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appearance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827088" y="5097463"/>
            <a:ext cx="236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personality</a:t>
            </a:r>
          </a:p>
        </p:txBody>
      </p:sp>
      <p:pic>
        <p:nvPicPr>
          <p:cNvPr id="17414" name="Picture 6" descr="A1_18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673100"/>
            <a:ext cx="998537" cy="160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5" name="AutoShape 7"/>
          <p:cNvSpPr/>
          <p:nvPr/>
        </p:nvSpPr>
        <p:spPr bwMode="auto">
          <a:xfrm>
            <a:off x="3276600" y="2698750"/>
            <a:ext cx="71438" cy="1377950"/>
          </a:xfrm>
          <a:prstGeom prst="leftBrace">
            <a:avLst>
              <a:gd name="adj1" fmla="val 16074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6" name="AutoShape 8"/>
          <p:cNvSpPr/>
          <p:nvPr/>
        </p:nvSpPr>
        <p:spPr bwMode="auto">
          <a:xfrm>
            <a:off x="3246438" y="4932363"/>
            <a:ext cx="153987" cy="1149350"/>
          </a:xfrm>
          <a:prstGeom prst="leftBrace">
            <a:avLst>
              <a:gd name="adj1" fmla="val 622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827088" y="981075"/>
            <a:ext cx="2727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66"/>
                </a:solidFill>
              </a:rPr>
              <a:t>Amy’s cat.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  <p:bldP spid="17413" grpId="0"/>
      <p:bldP spid="17415" grpId="0" animBg="1"/>
      <p:bldP spid="17416" grpId="0" animBg="1"/>
      <p:bldP spid="174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149850" y="2408238"/>
            <a:ext cx="3743325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basket   </a:t>
            </a:r>
          </a:p>
          <a:p>
            <a:pPr>
              <a:lnSpc>
                <a:spcPct val="120000"/>
              </a:lnSpc>
            </a:pPr>
            <a:endParaRPr kumimoji="1"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plays with balls and pieces of string, does not like dogs and rain.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0825" y="2600325"/>
            <a:ext cx="168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lifestyle</a:t>
            </a:r>
          </a:p>
        </p:txBody>
      </p:sp>
      <p:sp>
        <p:nvSpPr>
          <p:cNvPr id="18436" name="AutoShape 4"/>
          <p:cNvSpPr/>
          <p:nvPr/>
        </p:nvSpPr>
        <p:spPr bwMode="auto">
          <a:xfrm>
            <a:off x="1906588" y="1082675"/>
            <a:ext cx="433387" cy="3382963"/>
          </a:xfrm>
          <a:prstGeom prst="leftBrace">
            <a:avLst>
              <a:gd name="adj1" fmla="val 65049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193925" y="1023938"/>
            <a:ext cx="3098800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20000"/>
              </a:lnSpc>
              <a:buFontTx/>
              <a:buAutoNum type="arabicPeriod"/>
            </a:pP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food</a:t>
            </a:r>
          </a:p>
          <a:p>
            <a:pPr marL="457200" indent="-457200">
              <a:lnSpc>
                <a:spcPct val="120000"/>
              </a:lnSpc>
            </a:pPr>
            <a:endParaRPr kumimoji="1" lang="en-US" altLang="zh-CN" sz="36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2. sleeping places</a:t>
            </a:r>
          </a:p>
          <a:p>
            <a:pPr marL="457200" indent="-457200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3. activities (like/dislike)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100638" y="1009650"/>
            <a:ext cx="35750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cat food, fish or, 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milk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 animBg="1"/>
      <p:bldP spid="18437" grpId="0"/>
      <p:bldP spid="184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61975" y="2198688"/>
            <a:ext cx="24114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How to look after it</a:t>
            </a:r>
          </a:p>
        </p:txBody>
      </p:sp>
      <p:sp>
        <p:nvSpPr>
          <p:cNvPr id="19459" name="AutoShape 3"/>
          <p:cNvSpPr/>
          <p:nvPr/>
        </p:nvSpPr>
        <p:spPr bwMode="auto">
          <a:xfrm>
            <a:off x="3009900" y="501650"/>
            <a:ext cx="144463" cy="5716588"/>
          </a:xfrm>
          <a:prstGeom prst="leftBrace">
            <a:avLst>
              <a:gd name="adj1" fmla="val 329761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154363" y="493713"/>
            <a:ext cx="5738812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Don’t frighten it.</a:t>
            </a:r>
          </a:p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Brush her fur every day.</a:t>
            </a:r>
          </a:p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Don’t give her fish bones.</a:t>
            </a:r>
          </a:p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Give her enough water.</a:t>
            </a:r>
          </a:p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Don’t pull her tail.</a:t>
            </a:r>
          </a:p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Don’t give her a shower.</a:t>
            </a:r>
          </a:p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Keep her warm.</a:t>
            </a:r>
          </a:p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Don’t chase a cat.</a:t>
            </a:r>
          </a:p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You should play with her</a:t>
            </a:r>
          </a:p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for some time every day.</a:t>
            </a:r>
          </a:p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You must feed her every day</a:t>
            </a:r>
          </a:p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You mustn’t feed her too much.</a:t>
            </a:r>
          </a:p>
        </p:txBody>
      </p:sp>
      <p:pic>
        <p:nvPicPr>
          <p:cNvPr id="19461" name="Picture 5" descr="A1_20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525" y="4365104"/>
            <a:ext cx="1825625" cy="223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94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94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animBg="1"/>
      <p:bldP spid="1946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arro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50" y="730250"/>
            <a:ext cx="140017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359275" y="2247900"/>
            <a:ext cx="4495800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eyes, ears, nose, 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colorful feathers/tail, blue and green wings, paws</a:t>
            </a:r>
            <a:endParaRPr kumimoji="1" lang="en-US" altLang="zh-CN" sz="3600" b="1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125913" y="5235575"/>
            <a:ext cx="4608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>
                <a:latin typeface="Times New Roman" panose="02020603050405020304" pitchFamily="18" charset="0"/>
              </a:rPr>
              <a:t>lovely, clever, friendly</a:t>
            </a:r>
            <a:endParaRPr kumimoji="1" lang="en-US" altLang="zh-CN" sz="3600" b="1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547813" y="3040063"/>
            <a:ext cx="244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appearance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547813" y="5213350"/>
            <a:ext cx="236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personality</a:t>
            </a:r>
          </a:p>
        </p:txBody>
      </p:sp>
      <p:sp>
        <p:nvSpPr>
          <p:cNvPr id="20487" name="AutoShape 7"/>
          <p:cNvSpPr/>
          <p:nvPr/>
        </p:nvSpPr>
        <p:spPr bwMode="auto">
          <a:xfrm>
            <a:off x="4140200" y="2392363"/>
            <a:ext cx="215900" cy="2663825"/>
          </a:xfrm>
          <a:prstGeom prst="leftBrace">
            <a:avLst>
              <a:gd name="adj1" fmla="val 102819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539875" y="1030288"/>
            <a:ext cx="3752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Describe your pet.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  <p:bldP spid="20486" grpId="0"/>
      <p:bldP spid="20487" grpId="0" animBg="1"/>
      <p:bldP spid="204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508625" y="420688"/>
            <a:ext cx="3455988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seeds and nuts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sleep in the cage 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say ‘hello’, sing, fly, knock on the cage door with his beak when it is hungry</a:t>
            </a:r>
            <a:endParaRPr kumimoji="1" lang="en-US" altLang="zh-CN" sz="3600" b="1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58775" y="1027113"/>
            <a:ext cx="16827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lifestyle</a:t>
            </a:r>
          </a:p>
        </p:txBody>
      </p:sp>
      <p:sp>
        <p:nvSpPr>
          <p:cNvPr id="21508" name="AutoShape 4"/>
          <p:cNvSpPr/>
          <p:nvPr/>
        </p:nvSpPr>
        <p:spPr bwMode="auto">
          <a:xfrm>
            <a:off x="2041525" y="511175"/>
            <a:ext cx="153988" cy="2443163"/>
          </a:xfrm>
          <a:prstGeom prst="leftBrace">
            <a:avLst>
              <a:gd name="adj1" fmla="val 132216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124075" y="404813"/>
            <a:ext cx="3540125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96875" indent="-396875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1. feeding habits</a:t>
            </a:r>
          </a:p>
          <a:p>
            <a:pPr marL="396875" indent="-396875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2. sleeping places</a:t>
            </a:r>
          </a:p>
          <a:p>
            <a:pPr marL="396875" indent="-396875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3. activities (like/ dislike)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22263" y="5014913"/>
            <a:ext cx="2843212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How to look after it</a:t>
            </a:r>
          </a:p>
        </p:txBody>
      </p:sp>
      <p:sp>
        <p:nvSpPr>
          <p:cNvPr id="21511" name="AutoShape 7"/>
          <p:cNvSpPr/>
          <p:nvPr/>
        </p:nvSpPr>
        <p:spPr bwMode="auto">
          <a:xfrm>
            <a:off x="2876550" y="5157788"/>
            <a:ext cx="144463" cy="1295400"/>
          </a:xfrm>
          <a:prstGeom prst="leftBrace">
            <a:avLst>
              <a:gd name="adj1" fmla="val 74725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092450" y="5013325"/>
            <a:ext cx="5367338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feed it every day, clean the cage, change the water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21507" grpId="0"/>
      <p:bldP spid="21508" grpId="0" animBg="1"/>
      <p:bldP spid="21509" grpId="0"/>
      <p:bldP spid="21510" grpId="0"/>
      <p:bldP spid="21511" grpId="0" animBg="1"/>
      <p:bldP spid="215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68313" y="973138"/>
            <a:ext cx="3095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Introduction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77863" y="1693863"/>
            <a:ext cx="7999412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What kind of pets: a cat/a dog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95288" y="2660650"/>
            <a:ext cx="276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Main body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46113" y="3365500"/>
            <a:ext cx="8174037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1. Appearance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2. Its Personality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3. Its food, its home, its likes and dislikes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4. How to look after it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/>
      <p:bldP spid="2253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114425" y="1738313"/>
            <a:ext cx="2520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Conclusion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187450" y="2716213"/>
            <a:ext cx="6624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Why your favorite pet is special?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77850" y="476250"/>
            <a:ext cx="7812088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Which verbs can describe the activities of these animals?</a:t>
            </a:r>
            <a:endParaRPr kumimoji="1" lang="en-US" altLang="zh-CN" sz="3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4579" name="Group 3"/>
          <p:cNvGraphicFramePr>
            <a:graphicFrameLocks noGrp="1"/>
          </p:cNvGraphicFramePr>
          <p:nvPr/>
        </p:nvGraphicFramePr>
        <p:xfrm>
          <a:off x="611188" y="2154238"/>
          <a:ext cx="8137525" cy="4370705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Animals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Activities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Dogs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771775" y="2768600"/>
            <a:ext cx="5903913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bark, bite, jump, fight, hunt, eat bones, walk/run in the park, chase cats/ birds/ balls, make a lot of noise, do wonderful tricks…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90" grpId="0"/>
    </p:bldLst>
  </p:timing>
</p:sld>
</file>

<file path=ppt/theme/theme1.xml><?xml version="1.0" encoding="utf-8"?>
<a:theme xmlns:a="http://schemas.openxmlformats.org/drawingml/2006/main" name="WWW.2PPT.COM&#10;">
  <a:themeElements>
    <a:clrScheme name="A000120150407A02PWBG 1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0CB692"/>
      </a:accent1>
      <a:accent2>
        <a:srgbClr val="358CC1"/>
      </a:accent2>
      <a:accent3>
        <a:srgbClr val="FFFFFF"/>
      </a:accent3>
      <a:accent4>
        <a:srgbClr val="505050"/>
      </a:accent4>
      <a:accent5>
        <a:srgbClr val="AAD7C7"/>
      </a:accent5>
      <a:accent6>
        <a:srgbClr val="2F7EAF"/>
      </a:accent6>
      <a:hlink>
        <a:srgbClr val="00B0F0"/>
      </a:hlink>
      <a:folHlink>
        <a:srgbClr val="AFB2B4"/>
      </a:folHlink>
    </a:clrScheme>
    <a:fontScheme name="A000120150407A02PWBG">
      <a:majorFont>
        <a:latin typeface="微软雅黑"/>
        <a:ea typeface="微软雅黑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407A02PWBG 1">
        <a:dk1>
          <a:srgbClr val="5F5F5F"/>
        </a:dk1>
        <a:lt1>
          <a:srgbClr val="FFFFFF"/>
        </a:lt1>
        <a:dk2>
          <a:srgbClr val="5F5F5F"/>
        </a:dk2>
        <a:lt2>
          <a:srgbClr val="FFFFFF"/>
        </a:lt2>
        <a:accent1>
          <a:srgbClr val="0CB692"/>
        </a:accent1>
        <a:accent2>
          <a:srgbClr val="358CC1"/>
        </a:accent2>
        <a:accent3>
          <a:srgbClr val="FFFFFF"/>
        </a:accent3>
        <a:accent4>
          <a:srgbClr val="505050"/>
        </a:accent4>
        <a:accent5>
          <a:srgbClr val="AAD7C7"/>
        </a:accent5>
        <a:accent6>
          <a:srgbClr val="2F7EAF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主题39</Template>
  <TotalTime>0</TotalTime>
  <Words>572</Words>
  <Application>Microsoft Office PowerPoint</Application>
  <PresentationFormat>全屏显示(4:3)</PresentationFormat>
  <Paragraphs>78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Adobe Caslon Pro Bold</vt:lpstr>
      <vt:lpstr>宋体</vt:lpstr>
      <vt:lpstr>微软雅黑</vt:lpstr>
      <vt:lpstr>幼圆</vt:lpstr>
      <vt:lpstr>Arial</vt:lpstr>
      <vt:lpstr>Calibri</vt:lpstr>
      <vt:lpstr>Times New Roman</vt:lpstr>
      <vt:lpstr>Wingdings 3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2017-01-21T06:37:00Z</dcterms:created>
  <dcterms:modified xsi:type="dcterms:W3CDTF">2023-01-16T16:29:26Z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68EB8224F7464EECAEEE68AB010C5192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