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1520" r:id="rId2"/>
    <p:sldId id="1494" r:id="rId3"/>
    <p:sldId id="1495" r:id="rId4"/>
    <p:sldId id="1544" r:id="rId5"/>
    <p:sldId id="1472" r:id="rId6"/>
    <p:sldId id="1546" r:id="rId7"/>
    <p:sldId id="1559" r:id="rId8"/>
    <p:sldId id="1564" r:id="rId9"/>
    <p:sldId id="1565" r:id="rId10"/>
    <p:sldId id="1566" r:id="rId11"/>
    <p:sldId id="1563" r:id="rId12"/>
    <p:sldId id="1500" r:id="rId13"/>
    <p:sldId id="1501" r:id="rId14"/>
    <p:sldId id="1567" r:id="rId15"/>
    <p:sldId id="1504" r:id="rId16"/>
    <p:sldId id="1558" r:id="rId17"/>
  </p:sldIdLst>
  <p:sldSz cx="9144000" cy="5143500" type="screen16x9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B4313"/>
    <a:srgbClr val="F25B1B"/>
    <a:srgbClr val="00CCFF"/>
    <a:srgbClr val="9BBD59"/>
    <a:srgbClr val="F2F2F2"/>
    <a:srgbClr val="7BC14A"/>
    <a:srgbClr val="0066FF"/>
    <a:srgbClr val="B4C7E7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7" autoAdjust="0"/>
    <p:restoredTop sz="96848" autoAdjust="0"/>
  </p:normalViewPr>
  <p:slideViewPr>
    <p:cSldViewPr>
      <p:cViewPr varScale="1">
        <p:scale>
          <a:sx n="111" d="100"/>
          <a:sy n="111" d="100"/>
        </p:scale>
        <p:origin x="-90" y="-6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7CD490C1-7E7E-423A-91D8-058624AF834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EA5C5624-0453-40A9-9FFF-DD435B6A2D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: 形状 18"/>
          <p:cNvSpPr/>
          <p:nvPr/>
        </p:nvSpPr>
        <p:spPr>
          <a:xfrm>
            <a:off x="286131" y="2733136"/>
            <a:ext cx="8859060" cy="1801727"/>
          </a:xfrm>
          <a:custGeom>
            <a:avLst/>
            <a:gdLst>
              <a:gd name="connsiteX0" fmla="*/ 1402300 w 11787648"/>
              <a:gd name="connsiteY0" fmla="*/ 0 h 2443656"/>
              <a:gd name="connsiteX1" fmla="*/ 11787648 w 11787648"/>
              <a:gd name="connsiteY1" fmla="*/ 0 h 2443656"/>
              <a:gd name="connsiteX2" fmla="*/ 11787648 w 11787648"/>
              <a:gd name="connsiteY2" fmla="*/ 2443656 h 2443656"/>
              <a:gd name="connsiteX3" fmla="*/ 0 w 11787648"/>
              <a:gd name="connsiteY3" fmla="*/ 2443656 h 244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7648" h="2443656">
                <a:moveTo>
                  <a:pt x="1402300" y="0"/>
                </a:moveTo>
                <a:lnTo>
                  <a:pt x="11787648" y="0"/>
                </a:lnTo>
                <a:lnTo>
                  <a:pt x="11787648" y="2443656"/>
                </a:lnTo>
                <a:lnTo>
                  <a:pt x="0" y="2443656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1" tIns="34285" rIns="68571" bIns="34285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27" name="直接连接符 15"/>
          <p:cNvCxnSpPr/>
          <p:nvPr/>
        </p:nvCxnSpPr>
        <p:spPr>
          <a:xfrm flipH="1">
            <a:off x="2196022" y="0"/>
            <a:ext cx="238503" cy="41370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7"/>
          <p:cNvCxnSpPr/>
          <p:nvPr/>
        </p:nvCxnSpPr>
        <p:spPr>
          <a:xfrm flipH="1">
            <a:off x="35501" y="1"/>
            <a:ext cx="2963874" cy="5141119"/>
          </a:xfrm>
          <a:prstGeom prst="line">
            <a:avLst/>
          </a:prstGeom>
          <a:ln w="12700">
            <a:solidFill>
              <a:srgbClr val="7BC1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平行四边形 28"/>
          <p:cNvSpPr/>
          <p:nvPr/>
        </p:nvSpPr>
        <p:spPr>
          <a:xfrm>
            <a:off x="593647" y="3004321"/>
            <a:ext cx="746917" cy="1051511"/>
          </a:xfrm>
          <a:prstGeom prst="parallelogram">
            <a:avLst>
              <a:gd name="adj" fmla="val 81010"/>
            </a:avLst>
          </a:prstGeom>
          <a:solidFill>
            <a:srgbClr val="7BC14A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55" tIns="34277" rIns="68555" bIns="34277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1386068" y="3253141"/>
            <a:ext cx="7219094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dirty="0">
                <a:latin typeface="Arial" panose="020B060402020202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zh-CN" altLang="en-US" sz="3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600" b="1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The Internet</a:t>
            </a:r>
          </a:p>
        </p:txBody>
      </p:sp>
      <p:sp>
        <p:nvSpPr>
          <p:cNvPr id="2" name="矩形 1"/>
          <p:cNvSpPr/>
          <p:nvPr/>
        </p:nvSpPr>
        <p:spPr>
          <a:xfrm>
            <a:off x="3576124" y="3939902"/>
            <a:ext cx="1419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spc="-38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Three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0" y="4517770"/>
            <a:ext cx="9144000" cy="42989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304024"/>
            <a:ext cx="8641125" cy="47089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只带有一个宾语的动词变为被动语态时，将主动语态的宾语变为被动语态的主语。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 have built many houses in the past ten years.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Many houses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have been built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in the past ten years.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带有双宾语的动词，如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give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send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bring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take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teach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show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tell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make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sing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write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read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sell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buy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tell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pay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lend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pass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promise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等，变为被动语态时，可将其中一个宾语变为主语，另一个保留不动。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 have given him the book.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has been given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book.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book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has been given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him.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751226"/>
            <a:ext cx="8641125" cy="240062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带有复合宾语的动词变为被动语态时，只能将宾语变为主语，原来的宾补改为主语补足语。原来省略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的不定式作宾补的，被动语态中要用带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的不定式。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have told them to help you.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They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have been told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help you.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02099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12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prstClr val="white"/>
                </a:solidFill>
              </a:rPr>
              <a:t> 2</a:t>
            </a:r>
            <a:endParaRPr lang="en-US" altLang="zh-CN" dirty="0">
              <a:solidFill>
                <a:prstClr val="white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4" name="文本框 5"/>
          <p:cNvSpPr txBox="1"/>
          <p:nvPr/>
        </p:nvSpPr>
        <p:spPr>
          <a:xfrm>
            <a:off x="3032628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prstClr val="white"/>
                </a:solidFill>
                <a:ea typeface="微软雅黑" panose="020B0503020204020204" pitchFamily="34" charset="-122"/>
              </a:rPr>
              <a:t>达标检测</a:t>
            </a:r>
          </a:p>
        </p:txBody>
      </p:sp>
      <p:sp>
        <p:nvSpPr>
          <p:cNvPr id="15" name="矩形 14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当堂检测   基础达标演练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954337"/>
            <a:ext cx="8892563" cy="376255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1.Jack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boss has always praised him for his devotion to work.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Jack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by his boss for his devotion to work.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2.They have found a good place to build a temple in the village.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 good place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build a temple in the village.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3.We haven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yet decided how to solve that difficult technological problem.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How to solve that difficult technological problem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yet.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4.I have asked her to help you.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She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help you.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2489073" y="268885"/>
            <a:ext cx="4165854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Ⅰ.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用现在完成时的被动语态改写句子</a:t>
            </a:r>
          </a:p>
        </p:txBody>
      </p:sp>
      <p:sp>
        <p:nvSpPr>
          <p:cNvPr id="4" name="矩形 3"/>
          <p:cNvSpPr/>
          <p:nvPr/>
        </p:nvSpPr>
        <p:spPr>
          <a:xfrm>
            <a:off x="1143978" y="1462703"/>
            <a:ext cx="327876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has    always   been    praised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33387" y="2369493"/>
            <a:ext cx="211177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has   been    found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760287" y="3259077"/>
            <a:ext cx="273214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hasn</a:t>
            </a:r>
            <a:r>
              <a:rPr lang="en-US" altLang="zh-CN" sz="2000" b="1" kern="100" dirty="0">
                <a:solidFill>
                  <a:srgbClr val="DB4313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/>
              </a:rPr>
              <a:t>’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   been   decided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39247" y="4137562"/>
            <a:ext cx="203323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has   been   asked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954337"/>
            <a:ext cx="8641125" cy="145423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5.He has given the child some interesting books.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child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some interesting books.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Some interesting books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child.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55296" y="1437887"/>
            <a:ext cx="198995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has   been   given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99054" y="1907151"/>
            <a:ext cx="260229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have   been   given    to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723004"/>
            <a:ext cx="8892563" cy="422422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Li Ming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Hi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Lin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Tao.How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nice to see you on the first day of the new term!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Lin Tao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Yes.Nice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see you again.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Li Ming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know that your parents 6.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(work) in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Yushu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for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years.Can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you tell me something there after the earthquake?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Lin Tao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Of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course.Since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earthquake 7.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(happen)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many soldiers </a:t>
            </a: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(send) there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and many kinds of supplies(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物资供应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 9.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</a:t>
            </a:r>
          </a:p>
          <a:p>
            <a:pPr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(carry) there from all over the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country.Now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most people there  </a:t>
            </a: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(live) a happy life again.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Li Ming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How about the schools there?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2065644" y="268885"/>
            <a:ext cx="5012713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Ⅱ</a:t>
            </a: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.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语法填空</a:t>
            </a: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(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用所给词的正确时态、语态填空</a:t>
            </a: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)</a:t>
            </a:r>
            <a:endParaRPr lang="zh-CN" altLang="zh-CN" b="1" kern="100" dirty="0">
              <a:solidFill>
                <a:prstClr val="white"/>
              </a:solidFill>
              <a:latin typeface="宋体" panose="02010600030101010101" pitchFamily="2" charset="-122"/>
              <a:ea typeface="华文细黑" panose="02010600040101010101" pitchFamily="2" charset="-122"/>
              <a:cs typeface="Times New Roman" panose="020206030504050203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517987" y="1668449"/>
            <a:ext cx="220475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have been working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010183" y="2565051"/>
            <a:ext cx="120768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happened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7009" y="3025581"/>
            <a:ext cx="173347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have been sent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028834" y="3025581"/>
            <a:ext cx="71556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have 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2038" y="3476465"/>
            <a:ext cx="151225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been carried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8920" y="3905280"/>
            <a:ext cx="161824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live/are living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  <p:bldP spid="10" grpId="0"/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8232" y="846131"/>
            <a:ext cx="8727536" cy="330089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Lin Tao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Several new schools 11.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(set) up and also some schools 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which 12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(damage) in the earthquake 1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(rebuild).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So all the students can go back to school to study now.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Li Ming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That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wonderful.I</a:t>
            </a:r>
            <a:r>
              <a:rPr lang="en-US" altLang="zh-CN" sz="2000" b="1" kern="100" dirty="0" err="1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sure their life will be better and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better.When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will your parents come back?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Lin Tao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They will be back next month.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77856" y="937357"/>
            <a:ext cx="159080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have been set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23192" y="1362010"/>
            <a:ext cx="168704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spc="-23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were damaged</a:t>
            </a:r>
            <a:endParaRPr lang="zh-CN" altLang="en-US" sz="2000" b="1" kern="100" spc="-23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976339" y="1385288"/>
            <a:ext cx="197687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spc="-23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have been rebuilt</a:t>
            </a:r>
            <a:endParaRPr lang="zh-CN" altLang="en-US" sz="2000" b="1" kern="100" spc="-23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pic>
        <p:nvPicPr>
          <p:cNvPr id="15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470979" y="4520695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10955" y="932758"/>
            <a:ext cx="468215" cy="3248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57260" y="4180984"/>
            <a:ext cx="413915" cy="4137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8725083" y="947042"/>
            <a:ext cx="425347" cy="3023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flipH="1">
            <a:off x="9024207" y="1691249"/>
            <a:ext cx="136225" cy="25040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5011755" y="1691249"/>
            <a:ext cx="1072178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1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/>
        </p:nvSpPr>
        <p:spPr>
          <a:xfrm>
            <a:off x="6227303" y="1691249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语法导学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3" name="文本框 22">
            <a:hlinkClick r:id="rId3" action="ppaction://hlinksldjump"/>
          </p:cNvPr>
          <p:cNvSpPr txBox="1"/>
          <p:nvPr/>
        </p:nvSpPr>
        <p:spPr>
          <a:xfrm>
            <a:off x="5011755" y="2410532"/>
            <a:ext cx="1072178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/>
        </p:nvSpPr>
        <p:spPr>
          <a:xfrm>
            <a:off x="6227303" y="2398666"/>
            <a:ext cx="1747517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达标检测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7260" y="1662680"/>
            <a:ext cx="4107238" cy="2518303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495831" y="931389"/>
            <a:ext cx="8213281" cy="361627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ctr"/>
            <a:r>
              <a:rPr lang="en-US" altLang="zh-CN" sz="1900" b="1" kern="100" spc="-38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Three</a:t>
            </a:r>
            <a:r>
              <a:rPr lang="zh-CN" altLang="zh-CN" sz="1900" b="1" kern="100" spc="-38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900" b="1" kern="100" spc="-38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Discovering Useful Structures—The present perfect passive voice</a:t>
            </a:r>
            <a:endParaRPr lang="zh-CN" altLang="zh-CN" sz="1900" b="1" kern="100" spc="-38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32628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schemeClr val="bg1"/>
                </a:solidFill>
                <a:latin typeface="+mj-ea"/>
                <a:ea typeface="+mj-ea"/>
              </a:rPr>
              <a:t>语法导学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感悟规律   重点难点剖析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167" y="571660"/>
            <a:ext cx="8641125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  <a:tabLst>
                <a:tab pos="4238625" algn="l"/>
              </a:tabLst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感知以下句子，完成方框下的小题</a:t>
            </a:r>
            <a:endParaRPr lang="zh-CN" altLang="zh-CN" sz="2000" b="1" kern="100" dirty="0">
              <a:solidFill>
                <a:srgbClr val="0000FF"/>
              </a:solidFill>
              <a:latin typeface="Times New Roman" panose="02020603050405020304"/>
              <a:ea typeface="华文细黑" panose="02010600040101010101" pitchFamily="2" charset="-122"/>
              <a:cs typeface="Times New Roman" panose="020206030504050203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51167" y="112981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语法感知</a:t>
            </a:r>
            <a:endParaRPr lang="zh-CN" altLang="zh-CN" sz="2100" kern="100" dirty="0">
              <a:solidFill>
                <a:prstClr val="black"/>
              </a:solidFill>
              <a:latin typeface="宋体" panose="02010600030101010101" pitchFamily="2" charset="-122"/>
              <a:ea typeface="微软雅黑" panose="020B0503020204020204" pitchFamily="34" charset="-122"/>
              <a:cs typeface="Courier New" panose="02070309020205020404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51167" y="1186326"/>
          <a:ext cx="8695888" cy="2303314"/>
        </p:xfrm>
        <a:graphic>
          <a:graphicData uri="http://schemas.openxmlformats.org/drawingml/2006/table">
            <a:tbl>
              <a:tblPr firstRow="1" firstCol="1" bandRow="1"/>
              <a:tblGrid>
                <a:gridCol w="8695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03314">
                <a:tc>
                  <a:txBody>
                    <a:bodyPr/>
                    <a:lstStyle/>
                    <a:p>
                      <a:pPr marL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1.Much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has been written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about the wonders of the World Wide Web.</a:t>
                      </a:r>
                      <a:endParaRPr lang="zh-CN" altLang="zh-CN" sz="8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2.People</a:t>
                      </a:r>
                      <a:r>
                        <a:rPr lang="en-US" altLang="zh-CN" sz="1900" b="1" kern="100" dirty="0" smtClean="0">
                          <a:effectLst/>
                          <a:latin typeface="宋体" panose="02010600030101010101" pitchFamily="2" charset="-122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s lives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have been changed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by online communities and social networks.</a:t>
                      </a:r>
                      <a:endParaRPr lang="zh-CN" altLang="zh-CN" sz="8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3.Many people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have been helped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by the club.</a:t>
                      </a:r>
                      <a:endParaRPr lang="zh-CN" altLang="zh-CN" sz="8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4.Jan</a:t>
                      </a:r>
                      <a:r>
                        <a:rPr lang="en-US" altLang="zh-CN" sz="1900" b="1" kern="100" dirty="0" smtClean="0">
                          <a:effectLst/>
                          <a:latin typeface="宋体" panose="02010600030101010101" pitchFamily="2" charset="-122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s life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has been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greatly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improved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by the Internet.</a:t>
                      </a:r>
                      <a:endParaRPr lang="zh-CN" altLang="zh-CN" sz="8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71755">
                        <a:lnSpc>
                          <a:spcPct val="150000"/>
                        </a:lnSpc>
                      </a:pP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</a:rPr>
                        <a:t>5.A kind of new PC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</a:rPr>
                        <a:t>has been built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</a:rPr>
                        <a:t> with more functions.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2162" marR="22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51167" y="3651621"/>
            <a:ext cx="8641125" cy="101563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以上句子中所使用的时态和语态是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                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现在完成时的被动语态的构成为：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                                  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000" b="1" kern="100" dirty="0">
              <a:solidFill>
                <a:srgbClr val="0000FF"/>
              </a:solidFill>
              <a:latin typeface="Times New Roman" panose="02020603050405020304"/>
              <a:ea typeface="华文细黑" panose="02010600040101010101" pitchFamily="2" charset="-122"/>
              <a:cs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301934" y="3724346"/>
            <a:ext cx="270328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现在完成时的被动语态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301934" y="4163879"/>
            <a:ext cx="295175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have/has been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＋过去分词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573990"/>
            <a:ext cx="8641125" cy="240062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现在完成时的被动语态表示到现在为止某事已经被完成或被做。这种语法项目既要表示现在已经完成又要表示被动的含义，因此很多同学在具体运用中容易顾此失彼，难以把握。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0385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运用现在完成时的被动语态时应掌握以下几个问题：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一、现在完成时的被动语态的常用句式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1437" y="88049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语法精析</a:t>
            </a:r>
            <a:endParaRPr lang="zh-CN" altLang="zh-CN" sz="2100" kern="100" dirty="0">
              <a:solidFill>
                <a:prstClr val="black"/>
              </a:solidFill>
              <a:latin typeface="宋体" panose="02010600030101010101" pitchFamily="2" charset="-122"/>
              <a:ea typeface="微软雅黑" panose="020B0503020204020204" pitchFamily="34" charset="-122"/>
              <a:cs typeface="Courier New" panose="02070309020205020404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58983" y="2970372"/>
          <a:ext cx="7399786" cy="1815112"/>
        </p:xfrm>
        <a:graphic>
          <a:graphicData uri="http://schemas.openxmlformats.org/drawingml/2006/table">
            <a:tbl>
              <a:tblPr/>
              <a:tblGrid>
                <a:gridCol w="1945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7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肯定式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7674" marR="376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主语＋</a:t>
                      </a:r>
                      <a:r>
                        <a:rPr lang="en-US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have/has been done...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7674" marR="37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否定式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7674" marR="376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主语＋</a:t>
                      </a:r>
                      <a:r>
                        <a:rPr lang="en-US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have/has not been done...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7674" marR="37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7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一般疑问式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7674" marR="376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Have/Has</a:t>
                      </a:r>
                      <a:r>
                        <a:rPr lang="zh-CN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＋主语＋</a:t>
                      </a:r>
                      <a:r>
                        <a:rPr lang="en-US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been done...</a:t>
                      </a:r>
                      <a:r>
                        <a:rPr lang="zh-CN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？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7674" marR="37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7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特殊疑问式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7674" marR="376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疑问词＋</a:t>
                      </a:r>
                      <a:r>
                        <a:rPr lang="en-US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have/has</a:t>
                      </a:r>
                      <a:r>
                        <a:rPr lang="zh-CN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＋主语＋</a:t>
                      </a:r>
                      <a:r>
                        <a:rPr lang="en-US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been done...</a:t>
                      </a:r>
                      <a:r>
                        <a:rPr lang="zh-CN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？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7674" marR="37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661310"/>
            <a:ext cx="8641125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has been admitted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the club.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他已被接纳为俱乐部成员了。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Tom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novel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has not been published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汤姆的小说还没有被出版。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his bike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been repaired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?</a:t>
            </a:r>
            <a:endParaRPr lang="zh-CN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他的自行车修好了吗？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Who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has been invited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?</a:t>
            </a:r>
            <a:endParaRPr lang="zh-CN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谁受到了邀请？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8232" y="101677"/>
            <a:ext cx="8935768" cy="47089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二、现在完成时的被动语态的用法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表示被动的动作在说话之前已经完成，强调过去的动作对现在造成的影响或产生的结果，通常与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already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yet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never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recently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等副词及时间状语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so far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by now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up till/to now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since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等连用。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room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already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been cleaned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这个房间已经被打扫干净了。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现在已经不用打扫房间了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表示一个被动的动作或状态从过去开始一直持续到现在，并可能继续持续下去，常与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for</a:t>
            </a:r>
            <a:r>
              <a:rPr lang="zh-CN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since</a:t>
            </a:r>
            <a:r>
              <a:rPr lang="zh-CN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等引出的时间状语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从句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连用，或用于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how long</a:t>
            </a:r>
            <a:r>
              <a:rPr lang="zh-CN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引出的句子中。</a:t>
            </a:r>
            <a:endParaRPr lang="zh-CN" altLang="zh-CN" sz="800" kern="100" spc="-23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machine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has been repaired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for two hours.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这台机器已经被修了两个小时了。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可能还会继续被修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8232" y="88049"/>
            <a:ext cx="8935768" cy="517061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用在条件状语从句中，表示将来某时已经完成的动作。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shouldn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leave school before your homework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has been finished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在你的作业没完成之前你不应该离开学校。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三、使用现在完成时的被动语态要注意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点问题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与一般过去时的被动语态的区别。一般过去时的被动语态所表示的动作或状态与现在的情况没有联系，而现在完成时的被动语态则强调与现在的情况有联系。</a:t>
            </a:r>
            <a:endParaRPr lang="zh-CN" altLang="zh-CN" sz="800" kern="100" spc="-23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park was opened to the public last year.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去年这个公园向公众开放。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说明动作发生于过去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park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has been opened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the public.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这个公园已向公众开放。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说明动作发生于过去，但对现在有影响，即现在公园已经向公众开放了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661310"/>
            <a:ext cx="8641125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非延续性动词，如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borrow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finish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begin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start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buy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marry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open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join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等构成的现在完成时的被动语态不能与表示一段时间的状语连用。若要表达相应的意思，则要改换动词或时态。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work was finished two weeks ago.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这项工作于两周前被完成。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work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has been finished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这项工作已经被完成。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短语动词是一个不可分割的整体，在被动语态中要保持完整性，其中的介词或副词不可省略。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 is said that the problem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has been looked into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据说已经调查了这个问题。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1321</Words>
  <Application>Microsoft Office PowerPoint</Application>
  <PresentationFormat>全屏显示(16:9)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黑体</vt:lpstr>
      <vt:lpstr>华文细黑</vt:lpstr>
      <vt:lpstr>宋体</vt:lpstr>
      <vt:lpstr>微软雅黑</vt:lpstr>
      <vt:lpstr>Arial</vt:lpstr>
      <vt:lpstr>Arial Black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2014-11-27T01:03:00Z</dcterms:created>
  <dcterms:modified xsi:type="dcterms:W3CDTF">2023-01-16T16:29:37Z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21</vt:lpwstr>
  </property>
  <property fmtid="{D5CDD505-2E9C-101B-9397-08002B2CF9AE}" pid="4" name="ICV">
    <vt:lpwstr>EE66704E5A62467896816D4C8C4F8D9A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