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478" r:id="rId3"/>
    <p:sldId id="599" r:id="rId4"/>
    <p:sldId id="413" r:id="rId5"/>
    <p:sldId id="410" r:id="rId6"/>
    <p:sldId id="671" r:id="rId7"/>
    <p:sldId id="312" r:id="rId8"/>
    <p:sldId id="633" r:id="rId9"/>
    <p:sldId id="634" r:id="rId10"/>
    <p:sldId id="635" r:id="rId11"/>
    <p:sldId id="636" r:id="rId12"/>
    <p:sldId id="637" r:id="rId13"/>
    <p:sldId id="638" r:id="rId14"/>
    <p:sldId id="639" r:id="rId15"/>
    <p:sldId id="640" r:id="rId16"/>
    <p:sldId id="735" r:id="rId17"/>
    <p:sldId id="404" r:id="rId18"/>
    <p:sldId id="643" r:id="rId19"/>
    <p:sldId id="736" r:id="rId20"/>
    <p:sldId id="737" r:id="rId21"/>
    <p:sldId id="738" r:id="rId22"/>
    <p:sldId id="739" r:id="rId23"/>
    <p:sldId id="741" r:id="rId24"/>
    <p:sldId id="742" r:id="rId25"/>
    <p:sldId id="662" r:id="rId26"/>
    <p:sldId id="726" r:id="rId27"/>
    <p:sldId id="657" r:id="rId28"/>
    <p:sldId id="319" r:id="rId29"/>
    <p:sldId id="359" r:id="rId30"/>
    <p:sldId id="261" r:id="rId31"/>
  </p:sldIdLst>
  <p:sldSz cx="12192000" cy="6858000"/>
  <p:notesSz cx="6858000" cy="9144000"/>
  <p:embeddedFontLst>
    <p:embeddedFont>
      <p:font typeface="站酷庆科黄油体" panose="02010600030101010101" charset="-122"/>
      <p:regular r:id="rId33"/>
    </p:embeddedFont>
    <p:embeddedFont>
      <p:font typeface="微软雅黑" panose="020B0503020204020204" pitchFamily="34" charset="-122"/>
      <p:regular r:id="rId34"/>
      <p:bold r:id="rId35"/>
    </p:embeddedFont>
    <p:embeddedFont>
      <p:font typeface="等线" panose="02010600030101010101" pitchFamily="2" charset="-122"/>
      <p:regular r:id="rId36"/>
      <p:bold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04F62F28-0760-4B02-A887-8F8AEB144359}" type="datetimeFigureOut">
              <a:rPr lang="zh-CN" altLang="en-US" smtClean="0"/>
              <a:t>2023-01-14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C2C362D7-9D8A-466F-A28A-8C1C1CFB9D4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4" name="文本占位符 43"/>
          <p:cNvSpPr>
            <a:spLocks noGrp="1"/>
          </p:cNvSpPr>
          <p:nvPr>
            <p:ph type="body" sz="quarter" idx="10" hasCustomPrompt="1"/>
          </p:nvPr>
        </p:nvSpPr>
        <p:spPr>
          <a:xfrm>
            <a:off x="653541" y="381992"/>
            <a:ext cx="3173413" cy="404416"/>
          </a:xfrm>
          <a:prstGeom prst="rect">
            <a:avLst/>
          </a:prstGeom>
        </p:spPr>
        <p:txBody>
          <a:bodyPr/>
          <a:lstStyle>
            <a:lvl1pPr marL="0" indent="0">
              <a:buNone/>
              <a:defRPr sz="2400">
                <a:solidFill>
                  <a:srgbClr val="2B2930"/>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45" name="矩形: 圆角 44"/>
          <p:cNvSpPr/>
          <p:nvPr userDrawn="1"/>
        </p:nvSpPr>
        <p:spPr>
          <a:xfrm>
            <a:off x="647700" y="1270000"/>
            <a:ext cx="10896600" cy="4940300"/>
          </a:xfrm>
          <a:prstGeom prst="roundRect">
            <a:avLst>
              <a:gd name="adj" fmla="val 6851"/>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5" name="线条"/>
          <p:cNvSpPr/>
          <p:nvPr userDrawn="1"/>
        </p:nvSpPr>
        <p:spPr>
          <a:xfrm>
            <a:off x="395653" y="202755"/>
            <a:ext cx="427894" cy="844499"/>
          </a:xfrm>
          <a:custGeom>
            <a:avLst/>
            <a:gdLst/>
            <a:ahLst/>
            <a:cxnLst>
              <a:cxn ang="0">
                <a:pos x="wd2" y="hd2"/>
              </a:cxn>
              <a:cxn ang="5400000">
                <a:pos x="wd2" y="hd2"/>
              </a:cxn>
              <a:cxn ang="10800000">
                <a:pos x="wd2" y="hd2"/>
              </a:cxn>
              <a:cxn ang="16200000">
                <a:pos x="wd2" y="hd2"/>
              </a:cxn>
            </a:cxnLst>
            <a:rect l="0" t="0" r="r" b="b"/>
            <a:pathLst>
              <a:path w="21600" h="21600" extrusionOk="0">
                <a:moveTo>
                  <a:pt x="21600" y="2427"/>
                </a:moveTo>
                <a:lnTo>
                  <a:pt x="21600" y="0"/>
                </a:lnTo>
                <a:lnTo>
                  <a:pt x="0" y="0"/>
                </a:lnTo>
                <a:lnTo>
                  <a:pt x="0" y="21600"/>
                </a:lnTo>
                <a:lnTo>
                  <a:pt x="17308" y="21600"/>
                </a:lnTo>
                <a:lnTo>
                  <a:pt x="17308" y="18220"/>
                </a:lnTo>
              </a:path>
            </a:pathLst>
          </a:custGeom>
          <a:ln w="47625">
            <a:solidFill>
              <a:srgbClr val="2B293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思源黑体 CN Light" panose="020B03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11.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3" name="图片 2" descr="图片包含 拼图, 物体, 文字,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11184" r="11184"/>
          <a:stretch>
            <a:fillRect/>
          </a:stretch>
        </p:blipFill>
        <p:spPr>
          <a:xfrm>
            <a:off x="3048000" y="0"/>
            <a:ext cx="9144000" cy="6858000"/>
          </a:xfrm>
          <a:prstGeom prst="rect">
            <a:avLst/>
          </a:prstGeom>
        </p:spPr>
      </p:pic>
      <p:sp>
        <p:nvSpPr>
          <p:cNvPr id="5" name="矩形 4"/>
          <p:cNvSpPr/>
          <p:nvPr/>
        </p:nvSpPr>
        <p:spPr>
          <a:xfrm>
            <a:off x="0" y="0"/>
            <a:ext cx="10825223" cy="6858000"/>
          </a:xfrm>
          <a:prstGeom prst="rect">
            <a:avLst/>
          </a:prstGeom>
          <a:gradFill flip="none" rotWithShape="1">
            <a:gsLst>
              <a:gs pos="3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6" name="线条"/>
          <p:cNvSpPr/>
          <p:nvPr/>
        </p:nvSpPr>
        <p:spPr>
          <a:xfrm>
            <a:off x="1047750" y="1263650"/>
            <a:ext cx="2194560" cy="5369560"/>
          </a:xfrm>
          <a:custGeom>
            <a:avLst/>
            <a:gdLst/>
            <a:ahLst/>
            <a:cxnLst>
              <a:cxn ang="0">
                <a:pos x="wd2" y="hd2"/>
              </a:cxn>
              <a:cxn ang="5400000">
                <a:pos x="wd2" y="hd2"/>
              </a:cxn>
              <a:cxn ang="10800000">
                <a:pos x="wd2" y="hd2"/>
              </a:cxn>
              <a:cxn ang="16200000">
                <a:pos x="wd2" y="hd2"/>
              </a:cxn>
            </a:cxnLst>
            <a:rect l="0" t="0" r="r" b="b"/>
            <a:pathLst>
              <a:path w="21600" h="21600" extrusionOk="0">
                <a:moveTo>
                  <a:pt x="21600" y="2427"/>
                </a:moveTo>
                <a:lnTo>
                  <a:pt x="21600" y="0"/>
                </a:lnTo>
                <a:lnTo>
                  <a:pt x="0" y="0"/>
                </a:lnTo>
                <a:lnTo>
                  <a:pt x="0" y="21600"/>
                </a:lnTo>
                <a:lnTo>
                  <a:pt x="17308" y="21600"/>
                </a:lnTo>
                <a:lnTo>
                  <a:pt x="17308" y="18220"/>
                </a:lnTo>
              </a:path>
            </a:pathLst>
          </a:custGeom>
          <a:ln w="88900">
            <a:solidFill>
              <a:srgbClr val="2B293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思源黑体 CN Light" panose="020B0300000000000000" pitchFamily="34" charset="-122"/>
            </a:endParaRPr>
          </a:p>
        </p:txBody>
      </p:sp>
      <p:sp>
        <p:nvSpPr>
          <p:cNvPr id="7" name="文本框 6"/>
          <p:cNvSpPr txBox="1"/>
          <p:nvPr/>
        </p:nvSpPr>
        <p:spPr>
          <a:xfrm>
            <a:off x="1356087" y="1829916"/>
            <a:ext cx="4760923" cy="830997"/>
          </a:xfrm>
          <a:prstGeom prst="rect">
            <a:avLst/>
          </a:prstGeom>
          <a:noFill/>
        </p:spPr>
        <p:txBody>
          <a:bodyPr wrap="square" rtlCol="0">
            <a:spAutoFit/>
          </a:bodyPr>
          <a:lstStyle/>
          <a:p>
            <a:r>
              <a:rPr lang="zh-CN" altLang="en-US" sz="4800" spc="-150" dirty="0">
                <a:solidFill>
                  <a:srgbClr val="2B2930"/>
                </a:solidFill>
                <a:latin typeface="站酷庆科黄油体" panose="02000803000000020004" pitchFamily="2" charset="-122"/>
                <a:ea typeface="站酷庆科黄油体" panose="02000803000000020004" pitchFamily="2" charset="-122"/>
              </a:rPr>
              <a:t>二年级下册  </a:t>
            </a:r>
            <a:r>
              <a:rPr lang="en-US" altLang="zh-CN" sz="4800" spc="-150" dirty="0">
                <a:solidFill>
                  <a:srgbClr val="2B2930"/>
                </a:solidFill>
                <a:latin typeface="站酷庆科黄油体" panose="02000803000000020004" pitchFamily="2" charset="-122"/>
                <a:ea typeface="站酷庆科黄油体" panose="02000803000000020004" pitchFamily="2" charset="-122"/>
              </a:rPr>
              <a:t>6.3</a:t>
            </a:r>
            <a:endParaRPr lang="zh-CN" altLang="en-US" sz="4800" spc="-150" dirty="0">
              <a:solidFill>
                <a:srgbClr val="2B2930"/>
              </a:solidFill>
              <a:latin typeface="站酷庆科黄油体" panose="02000803000000020004" pitchFamily="2" charset="-122"/>
              <a:ea typeface="站酷庆科黄油体" panose="02000803000000020004" pitchFamily="2" charset="-122"/>
            </a:endParaRPr>
          </a:p>
        </p:txBody>
      </p:sp>
      <p:sp>
        <p:nvSpPr>
          <p:cNvPr id="8" name="文本框 7"/>
          <p:cNvSpPr txBox="1"/>
          <p:nvPr/>
        </p:nvSpPr>
        <p:spPr>
          <a:xfrm>
            <a:off x="1263268" y="6137082"/>
            <a:ext cx="1332000" cy="276999"/>
          </a:xfrm>
          <a:prstGeom prst="rect">
            <a:avLst/>
          </a:prstGeom>
          <a:noFill/>
        </p:spPr>
        <p:txBody>
          <a:bodyPr wrap="square" rtlCol="0">
            <a:spAutoFit/>
          </a:bodyPr>
          <a:lstStyle/>
          <a:p>
            <a:pPr algn="dist"/>
            <a:r>
              <a:rPr lang="zh-CN" altLang="en-US" sz="1200" spc="200" dirty="0">
                <a:solidFill>
                  <a:srgbClr val="2B2930"/>
                </a:solidFill>
                <a:latin typeface="思源黑体 CN Light" panose="020B0300000000000000" pitchFamily="34" charset="-122"/>
                <a:ea typeface="思源黑体 CN Light" panose="020B0300000000000000" pitchFamily="34" charset="-122"/>
              </a:rPr>
              <a:t>某某实验小学</a:t>
            </a:r>
          </a:p>
        </p:txBody>
      </p:sp>
      <p:grpSp>
        <p:nvGrpSpPr>
          <p:cNvPr id="9" name="组合 8"/>
          <p:cNvGrpSpPr/>
          <p:nvPr/>
        </p:nvGrpSpPr>
        <p:grpSpPr>
          <a:xfrm>
            <a:off x="1476107" y="5475548"/>
            <a:ext cx="3480147" cy="276999"/>
            <a:chOff x="3484532" y="4842938"/>
            <a:chExt cx="5222936" cy="319807"/>
          </a:xfrm>
        </p:grpSpPr>
        <p:sp>
          <p:nvSpPr>
            <p:cNvPr id="10" name="矩形 9"/>
            <p:cNvSpPr/>
            <p:nvPr/>
          </p:nvSpPr>
          <p:spPr>
            <a:xfrm>
              <a:off x="3484532" y="4842938"/>
              <a:ext cx="2193317" cy="319807"/>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授课老师：某某</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11" name="文本框 10"/>
            <p:cNvSpPr txBox="1"/>
            <p:nvPr/>
          </p:nvSpPr>
          <p:spPr>
            <a:xfrm>
              <a:off x="6490140" y="4842938"/>
              <a:ext cx="2217328"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授课时间：</a:t>
              </a:r>
              <a:r>
                <a:rPr kumimoji="0" lang="en-US" altLang="zh-CN"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12" name="组合 11"/>
          <p:cNvGrpSpPr/>
          <p:nvPr/>
        </p:nvGrpSpPr>
        <p:grpSpPr>
          <a:xfrm>
            <a:off x="1280795" y="2616200"/>
            <a:ext cx="9899650" cy="2793466"/>
            <a:chOff x="570003" y="1742373"/>
            <a:chExt cx="7291516" cy="2793087"/>
          </a:xfrm>
        </p:grpSpPr>
        <p:sp>
          <p:nvSpPr>
            <p:cNvPr id="13" name="文本框 12"/>
            <p:cNvSpPr txBox="1"/>
            <p:nvPr/>
          </p:nvSpPr>
          <p:spPr>
            <a:xfrm>
              <a:off x="570003" y="1742373"/>
              <a:ext cx="7291516" cy="2552989"/>
            </a:xfrm>
            <a:prstGeom prst="rect">
              <a:avLst/>
            </a:prstGeom>
            <a:noFill/>
          </p:spPr>
          <p:txBody>
            <a:bodyPr wrap="square" rtlCol="0">
              <a:spAutoFit/>
            </a:bodyPr>
            <a:lstStyle/>
            <a:p>
              <a:r>
                <a:rPr lang="zh-CN" altLang="en-US" sz="8000" dirty="0">
                  <a:solidFill>
                    <a:srgbClr val="2B2930"/>
                  </a:solidFill>
                  <a:latin typeface="站酷庆科黄油体" panose="02000803000000020004" pitchFamily="2" charset="-122"/>
                  <a:ea typeface="站酷庆科黄油体" panose="02000803000000020004" pitchFamily="2" charset="-122"/>
                </a:rPr>
                <a:t>要是你在野外</a:t>
              </a:r>
            </a:p>
            <a:p>
              <a:r>
                <a:rPr lang="zh-CN" altLang="en-US" sz="8000" dirty="0">
                  <a:solidFill>
                    <a:srgbClr val="2B2930"/>
                  </a:solidFill>
                  <a:latin typeface="站酷庆科黄油体" panose="02000803000000020004" pitchFamily="2" charset="-122"/>
                  <a:ea typeface="站酷庆科黄油体" panose="02000803000000020004" pitchFamily="2" charset="-122"/>
                </a:rPr>
                <a:t>迷了路</a:t>
              </a:r>
            </a:p>
          </p:txBody>
        </p:sp>
        <p:sp>
          <p:nvSpPr>
            <p:cNvPr id="14" name="文本框 13"/>
            <p:cNvSpPr txBox="1"/>
            <p:nvPr/>
          </p:nvSpPr>
          <p:spPr>
            <a:xfrm>
              <a:off x="570079" y="4190702"/>
              <a:ext cx="4748219" cy="344758"/>
            </a:xfrm>
            <a:prstGeom prst="rect">
              <a:avLst/>
            </a:prstGeom>
            <a:noFill/>
          </p:spPr>
          <p:txBody>
            <a:bodyPr wrap="square" rtlCol="0">
              <a:spAutoFit/>
            </a:bodyPr>
            <a:lstStyle/>
            <a:p>
              <a:pPr algn="dist">
                <a:lnSpc>
                  <a:spcPct val="150000"/>
                </a:lnSpc>
              </a:pPr>
              <a:r>
                <a:rPr lang="zh-CN" altLang="en-US" sz="1100" dirty="0">
                  <a:solidFill>
                    <a:srgbClr val="3F3F3F"/>
                  </a:solidFill>
                  <a:latin typeface="思源黑体 CN Light" panose="020B0300000000000000" pitchFamily="34" charset="-122"/>
                  <a:ea typeface="思源黑体 CN Light" panose="020B0300000000000000" pitchFamily="34" charset="-122"/>
                </a:rPr>
                <a:t>语文精品课件 二年级下册 </a:t>
              </a:r>
              <a:r>
                <a:rPr lang="en-US" altLang="zh-CN" sz="1100" dirty="0">
                  <a:solidFill>
                    <a:srgbClr val="3F3F3F"/>
                  </a:solidFill>
                  <a:latin typeface="思源黑体 CN Light" panose="020B0300000000000000" pitchFamily="34" charset="-122"/>
                  <a:ea typeface="思源黑体 CN Light" panose="020B0300000000000000" pitchFamily="34" charset="-122"/>
                </a:rPr>
                <a:t>6.3</a:t>
              </a:r>
            </a:p>
          </p:txBody>
        </p:sp>
        <p:cxnSp>
          <p:nvCxnSpPr>
            <p:cNvPr id="15" name="直接连接符 14"/>
            <p:cNvCxnSpPr/>
            <p:nvPr/>
          </p:nvCxnSpPr>
          <p:spPr>
            <a:xfrm flipV="1">
              <a:off x="677575" y="4075682"/>
              <a:ext cx="4441791" cy="15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bānɡ</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巾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帮忙    帮助</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他给予我的帮助很大。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第四笔是竖撇，“阝”的竖短，</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“巾”的竖在竖中线上。</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帮</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579555" y="2300922"/>
            <a:ext cx="2920365" cy="2785110"/>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1">
                  <p:stCondLst>
                    <p:cond delay="indefinite"/>
                  </p:stCondLst>
                  <p:endCondLst>
                    <p:cond evt="onNext" delay="0">
                      <p:tgtEl>
                        <p:sldTgt/>
                      </p:tgtEl>
                    </p:cond>
                    <p:cond evt="onPrev" delay="0">
                      <p:tgtEl>
                        <p:sldTgt/>
                      </p:tgtEl>
                    </p:cond>
                  </p:endCondLst>
                </p:cTn>
                <p:tgtEl>
                  <p:spTgt spid="3"/>
                </p:tgtEl>
              </p:cMediaNode>
            </p:video>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additive="base">
                                        <p:cTn id="45"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59875" y="1393190"/>
            <a:ext cx="1311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zhù</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86425" y="226314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力</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帮助    助理</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哥哥是公司的经理助理。</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“且”的最后一笔横变提，</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“力”的撇画舒展。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助</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555246" y="2263140"/>
            <a:ext cx="2834421" cy="2814955"/>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1">
                  <p:stCondLst>
                    <p:cond delay="indefinite"/>
                  </p:stCondLst>
                  <p:endCondLst>
                    <p:cond evt="onNext" delay="0">
                      <p:tgtEl>
                        <p:sldTgt/>
                      </p:tgtEl>
                    </p:cond>
                    <p:cond evt="onPrev" delay="0">
                      <p:tgtEl>
                        <p:sldTgt/>
                      </p:tgtEl>
                    </p:cond>
                  </p:endCondLst>
                </p:cTn>
                <p:tgtEl>
                  <p:spTgt spid="3"/>
                </p:tgtEl>
              </p:cMediaNode>
            </p:video>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additive="base">
                                        <p:cTn id="45"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59875" y="1393190"/>
            <a:ext cx="1057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dǎo</a:t>
            </a:r>
          </a:p>
        </p:txBody>
      </p:sp>
      <p:sp>
        <p:nvSpPr>
          <p:cNvPr id="11" name="文本框 10"/>
          <p:cNvSpPr txBox="1"/>
          <p:nvPr/>
        </p:nvSpPr>
        <p:spPr>
          <a:xfrm>
            <a:off x="4370705" y="226377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277485" y="2267585"/>
            <a:ext cx="6491605"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寸</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领导   导游</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姐姐是一名导游。</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上部的竖弯钩把口封死，</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“寸”的竖钩偏右，挺直。</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导</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405213" y="2375366"/>
            <a:ext cx="2809876" cy="2703364"/>
          </a:xfrm>
          <a:prstGeom prst="rect">
            <a:avLst/>
          </a:prstGeom>
        </p:spPr>
      </p:pic>
      <p:sp>
        <p:nvSpPr>
          <p:cNvPr id="51"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1">
                  <p:stCondLst>
                    <p:cond delay="indefinite"/>
                  </p:stCondLst>
                  <p:endCondLst>
                    <p:cond evt="onNext" delay="0">
                      <p:tgtEl>
                        <p:sldTgt/>
                      </p:tgtEl>
                    </p:cond>
                    <p:cond evt="onPrev" delay="0">
                      <p:tgtEl>
                        <p:sldTgt/>
                      </p:tgtEl>
                    </p:cond>
                  </p:endCondLst>
                </p:cTn>
                <p:tgtEl>
                  <p:spTgt spid="3"/>
                </p:tgtEl>
              </p:cMediaNode>
            </p:video>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additive="base">
                                        <p:cTn id="45"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039225" y="1443355"/>
            <a:ext cx="12477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yǒnɡ</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34163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水</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永远   永久</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我永远不会忘记那件事。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横折钩的折在竖中线上，</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左边是横撇，右部的捺舒展。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永</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726066" y="2395330"/>
            <a:ext cx="2653066" cy="2633244"/>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1">
                  <p:stCondLst>
                    <p:cond delay="indefinite"/>
                  </p:stCondLst>
                  <p:endCondLst>
                    <p:cond evt="onNext" delay="0">
                      <p:tgtEl>
                        <p:sldTgt/>
                      </p:tgtEl>
                    </p:cond>
                    <p:cond evt="onPrev" delay="0">
                      <p:tgtEl>
                        <p:sldTgt/>
                      </p:tgtEl>
                    </p:cond>
                  </p:endCondLst>
                </p:cTn>
                <p:tgtEl>
                  <p:spTgt spid="3"/>
                </p:tgtEl>
              </p:cMediaNode>
            </p:video>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additive="base">
                                        <p:cTn id="45"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pènɡ</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3265" y="228600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石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碰到   碰撞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我们碰到了任何困难，都不要退缩。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“石”小而偏上，右部笔画舒展。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碰</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644304" y="2401543"/>
            <a:ext cx="2752114" cy="2699412"/>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strips(downLeft)">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strips(downLeft)">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strips(downLeft)">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strips(downLeft)">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393190"/>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tè</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牛</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特别    特殊</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今天是一个特殊的日子。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“牛”第四笔横变提，“土”第二横长。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特</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646994" y="2479205"/>
            <a:ext cx="2798844" cy="2597592"/>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91015" y="1393190"/>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jī</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禾</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积极   积木</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弟弟最喜欢搭积木。</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“禾”的捺变点，在竖中线左侧，</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“只”的撇点在竖中线左侧收笔。</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积</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775212" y="2275496"/>
            <a:ext cx="2577989" cy="2681536"/>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1">
                  <p:stCondLst>
                    <p:cond delay="indefinite"/>
                  </p:stCondLst>
                  <p:endCondLst>
                    <p:cond evt="onNext" delay="0">
                      <p:tgtEl>
                        <p:sldTgt/>
                      </p:tgtEl>
                    </p:cond>
                    <p:cond evt="onPrev" delay="0">
                      <p:tgtEl>
                        <p:sldTgt/>
                      </p:tgtEl>
                    </p:cond>
                  </p:endCondLst>
                </p:cTn>
                <p:tgtEl>
                  <p:spTgt spid="2"/>
                </p:tgtEl>
              </p:cMediaNode>
            </p:video>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additive="base">
                                        <p:cTn id="45"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a:spLocks noChangeArrowheads="1"/>
          </p:cNvSpPr>
          <p:nvPr/>
        </p:nvSpPr>
        <p:spPr bwMode="auto">
          <a:xfrm>
            <a:off x="1017739" y="1449098"/>
            <a:ext cx="10422199" cy="246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algn="l" defTabSz="457200" rtl="0" eaLnBrk="1" fontAlgn="base" latinLnBrk="0" hangingPunct="1">
              <a:lnSpc>
                <a:spcPct val="200000"/>
              </a:lnSpc>
              <a:spcBef>
                <a:spcPct val="0"/>
              </a:spcBef>
              <a:spcAft>
                <a:spcPct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第一部分(第1小节) </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总述大自然有很多天然的指南针，激发阅读期待。</a:t>
            </a:r>
            <a:endPar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algn="l" defTabSz="457200" rtl="0" eaLnBrk="1" fontAlgn="base" latinLnBrk="0" hangingPunct="1">
              <a:lnSpc>
                <a:spcPct val="200000"/>
              </a:lnSpc>
              <a:spcBef>
                <a:spcPct val="0"/>
              </a:spcBef>
              <a:spcAft>
                <a:spcPct val="0"/>
              </a:spcAft>
              <a:buClrTx/>
              <a:buSzTx/>
              <a:buFontTx/>
              <a:buNone/>
              <a:defRPr/>
            </a:pP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第二部分(第2</a:t>
            </a:r>
            <a:r>
              <a:rPr kumimoji="0" 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--5</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小节) </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以并列的结构介绍了太阳、北极星、大树、积雪这四种天然的指南针。</a:t>
            </a:r>
          </a:p>
          <a:p>
            <a:pPr marL="0" marR="0" lvl="0" algn="l" defTabSz="457200" rtl="0" eaLnBrk="1" fontAlgn="base" latinLnBrk="0" hangingPunct="1">
              <a:lnSpc>
                <a:spcPct val="2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第三部分（第</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6</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小节）与开头照应，并告诉我们大自然中隐藏着许多知识，鼓励我们走向大自然，细细观察，多多思考。</a:t>
            </a:r>
          </a:p>
        </p:txBody>
      </p:sp>
      <p:sp>
        <p:nvSpPr>
          <p:cNvPr id="6" name="文本占位符 5"/>
          <p:cNvSpPr>
            <a:spLocks noGrp="1"/>
          </p:cNvSpPr>
          <p:nvPr>
            <p:ph type="body" sz="quarter" idx="10"/>
          </p:nvPr>
        </p:nvSpPr>
        <p:spPr/>
        <p:txBody>
          <a:bodyPr/>
          <a:lstStyle/>
          <a:p>
            <a:r>
              <a:rPr lang="en-US" altLang="zh-CN" dirty="0"/>
              <a:t>03  </a:t>
            </a:r>
            <a:r>
              <a:rPr lang="zh-CN" altLang="en-US" dirty="0"/>
              <a:t>课文精讲</a:t>
            </a:r>
          </a:p>
        </p:txBody>
      </p:sp>
      <p:sp>
        <p:nvSpPr>
          <p:cNvPr id="45" name="TextBox 17"/>
          <p:cNvSpPr txBox="1">
            <a:spLocks noChangeArrowheads="1"/>
          </p:cNvSpPr>
          <p:nvPr/>
        </p:nvSpPr>
        <p:spPr bwMode="auto">
          <a:xfrm>
            <a:off x="1017740" y="4720125"/>
            <a:ext cx="10292990" cy="1142044"/>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本篇课文是一首以</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自然科学</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为题材的儿童诗歌，介绍了几种能帮助人们识别方向自然现象。</a:t>
            </a:r>
          </a:p>
        </p:txBody>
      </p:sp>
      <p:sp>
        <p:nvSpPr>
          <p:cNvPr id="46" name="矩形 5"/>
          <p:cNvSpPr/>
          <p:nvPr/>
        </p:nvSpPr>
        <p:spPr>
          <a:xfrm>
            <a:off x="1017739" y="4057435"/>
            <a:ext cx="5816632" cy="521823"/>
          </a:xfrm>
          <a:prstGeom prst="rect">
            <a:avLst/>
          </a:prstGeom>
          <a:noFill/>
          <a:ln w="9525">
            <a:solidFill>
              <a:srgbClr val="2B2930"/>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再读课文，想一想课文写了什么？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22" dur="500"/>
                                        <p:tgtEl>
                                          <p:spTgt spid="266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27" dur="500"/>
                                        <p:tgtEl>
                                          <p:spTgt spid="266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
          <p:cNvSpPr/>
          <p:nvPr/>
        </p:nvSpPr>
        <p:spPr>
          <a:xfrm>
            <a:off x="2442210" y="2403475"/>
            <a:ext cx="4384040" cy="2123658"/>
          </a:xfrm>
          <a:prstGeom prst="rect">
            <a:avLst/>
          </a:prstGeom>
          <a:noFill/>
          <a:ln w="9525">
            <a:solidFill>
              <a:srgbClr val="2B2930"/>
            </a:solidFill>
          </a:ln>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要是你在野外迷了路，</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可千万别慌张。</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大自然有很多天然的指南针，</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会帮助你辨别方向。</a:t>
            </a:r>
          </a:p>
        </p:txBody>
      </p:sp>
      <p:sp>
        <p:nvSpPr>
          <p:cNvPr id="2" name="云形 1"/>
          <p:cNvSpPr/>
          <p:nvPr/>
        </p:nvSpPr>
        <p:spPr>
          <a:xfrm>
            <a:off x="4294505" y="3422650"/>
            <a:ext cx="2051050" cy="633095"/>
          </a:xfrm>
          <a:prstGeom prst="cloud">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爆炸形 1 7"/>
          <p:cNvSpPr/>
          <p:nvPr/>
        </p:nvSpPr>
        <p:spPr bwMode="auto">
          <a:xfrm>
            <a:off x="8122920" y="3340735"/>
            <a:ext cx="1818640" cy="1567180"/>
          </a:xfrm>
          <a:prstGeom prst="irregularSeal1">
            <a:avLst/>
          </a:prstGeom>
          <a:noFill/>
          <a:ln>
            <a:solidFill>
              <a:srgbClr val="2B2930"/>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nchor="b"/>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比喻</a:t>
            </a:r>
          </a:p>
        </p:txBody>
      </p:sp>
      <p:sp>
        <p:nvSpPr>
          <p:cNvPr id="15" name="文本框 14"/>
          <p:cNvSpPr txBox="1"/>
          <p:nvPr/>
        </p:nvSpPr>
        <p:spPr>
          <a:xfrm>
            <a:off x="2955290" y="4820920"/>
            <a:ext cx="4729480" cy="702766"/>
          </a:xfrm>
          <a:prstGeom prst="cloudCallout">
            <a:avLst>
              <a:gd name="adj1" fmla="val -24148"/>
              <a:gd name="adj2" fmla="val -89523"/>
            </a:avLst>
          </a:prstGeom>
          <a:noFill/>
          <a:ln>
            <a:solidFill>
              <a:srgbClr val="2B293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总起句，点明中心。</a:t>
            </a:r>
          </a:p>
        </p:txBody>
      </p:sp>
      <p:sp>
        <p:nvSpPr>
          <p:cNvPr id="48"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
        <p:nvSpPr>
          <p:cNvPr id="9" name="文本框 8"/>
          <p:cNvSpPr txBox="1"/>
          <p:nvPr/>
        </p:nvSpPr>
        <p:spPr>
          <a:xfrm>
            <a:off x="6064250" y="1824355"/>
            <a:ext cx="4009390" cy="1263538"/>
          </a:xfrm>
          <a:prstGeom prst="wedgeRoundRectCallout">
            <a:avLst>
              <a:gd name="adj1" fmla="val -42429"/>
              <a:gd name="adj2" fmla="val 70182"/>
              <a:gd name="adj3" fmla="val 16667"/>
            </a:avLst>
          </a:prstGeom>
          <a:solidFill>
            <a:schemeClr val="bg1"/>
          </a:solidFill>
          <a:ln w="38100">
            <a:solidFill>
              <a:srgbClr val="2B2930"/>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指大自然中那些可以帮助我们辨别方向的事物。</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strips(downLeft)">
                                      <p:cBhvr>
                                        <p:cTn id="22" dur="500"/>
                                        <p:tgtEl>
                                          <p:spTgt spid="11">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strips(downLeft)">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15"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缺角矩形 9"/>
          <p:cNvSpPr/>
          <p:nvPr/>
        </p:nvSpPr>
        <p:spPr>
          <a:xfrm>
            <a:off x="2998470" y="2585040"/>
            <a:ext cx="1800225" cy="492760"/>
          </a:xfrm>
          <a:prstGeom prst="plaque">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文本框 3"/>
          <p:cNvSpPr txBox="1"/>
          <p:nvPr/>
        </p:nvSpPr>
        <p:spPr>
          <a:xfrm>
            <a:off x="5260340" y="1633175"/>
            <a:ext cx="3173095" cy="648972"/>
          </a:xfrm>
          <a:prstGeom prst="wedgeRoundRectCallout">
            <a:avLst>
              <a:gd name="adj1" fmla="val -49939"/>
              <a:gd name="adj2" fmla="val 90513"/>
              <a:gd name="adj3" fmla="val 16667"/>
            </a:avLst>
          </a:prstGeom>
          <a:noFill/>
          <a:ln>
            <a:solidFill>
              <a:srgbClr val="2B2930"/>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忠实可靠的带路人。</a:t>
            </a:r>
            <a:endPar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2" name="文本框 1"/>
          <p:cNvSpPr txBox="1"/>
          <p:nvPr/>
        </p:nvSpPr>
        <p:spPr>
          <a:xfrm>
            <a:off x="1656080" y="2353900"/>
            <a:ext cx="3813810" cy="2556555"/>
          </a:xfrm>
          <a:prstGeom prst="roundRect">
            <a:avLst/>
          </a:prstGeom>
          <a:noFill/>
          <a:ln>
            <a:solidFill>
              <a:srgbClr val="2B2930"/>
            </a:solidFill>
          </a:ln>
          <a:extLst>
            <a:ext uri="{909E8E84-426E-40DD-AFC4-6F175D3DCCD1}">
              <a14:hiddenFill xmlns:a14="http://schemas.microsoft.com/office/drawing/2010/main">
                <a:solidFill>
                  <a:schemeClr val="accent5">
                    <a:lumMod val="90000"/>
                  </a:schemeClr>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太阳是个忠实的向导，</a:t>
            </a:r>
          </a:p>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它在天空给你指点方向。</a:t>
            </a:r>
          </a:p>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中午的时候它在南边，</a:t>
            </a:r>
            <a:endPar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地上的树影正指着北方。</a:t>
            </a:r>
          </a:p>
        </p:txBody>
      </p:sp>
      <p:cxnSp>
        <p:nvCxnSpPr>
          <p:cNvPr id="11" name="直接连接符 10"/>
          <p:cNvCxnSpPr/>
          <p:nvPr/>
        </p:nvCxnSpPr>
        <p:spPr>
          <a:xfrm flipV="1">
            <a:off x="1867535" y="3150190"/>
            <a:ext cx="2931160" cy="1143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71185" y="3401650"/>
            <a:ext cx="4632960" cy="460374"/>
          </a:xfrm>
          <a:prstGeom prst="borderCallout1">
            <a:avLst>
              <a:gd name="adj1" fmla="val 18758"/>
              <a:gd name="adj2" fmla="val 383"/>
              <a:gd name="adj3" fmla="val -47310"/>
              <a:gd name="adj4" fmla="val -19640"/>
            </a:avLst>
          </a:prstGeom>
          <a:noFill/>
          <a:ln>
            <a:solidFill>
              <a:srgbClr val="2B293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比喻</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，把太阳比作忠实的向导。</a:t>
            </a:r>
          </a:p>
        </p:txBody>
      </p:sp>
      <p:sp>
        <p:nvSpPr>
          <p:cNvPr id="13" name="文本框 12"/>
          <p:cNvSpPr txBox="1"/>
          <p:nvPr/>
        </p:nvSpPr>
        <p:spPr>
          <a:xfrm>
            <a:off x="1656080" y="5011869"/>
            <a:ext cx="8969375" cy="97726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因为我们生活在北半球，中午的时候太阳所在的方向是南方，</a:t>
            </a:r>
            <a:endPar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而树影则指向北方。所以，我们可以借助太阳和树影来辨别方向。</a:t>
            </a:r>
          </a:p>
        </p:txBody>
      </p:sp>
      <p:sp>
        <p:nvSpPr>
          <p:cNvPr id="50"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 grpId="0" bldLvl="0" animBg="1"/>
      <p:bldP spid="2" grpId="0" bldLvl="0" animBg="1"/>
      <p:bldP spid="12" grpId="0" bldLvl="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18312" y="2687604"/>
            <a:ext cx="5483087" cy="2250040"/>
          </a:xfrm>
          <a:prstGeom prst="rect">
            <a:avLst/>
          </a:prstGeom>
          <a:noFill/>
        </p:spPr>
        <p:txBody>
          <a:bodyPr wrap="square" rtlCol="0" anchor="t">
            <a:spAutoFit/>
          </a:bodyPr>
          <a:lstStyle/>
          <a:p>
            <a:pPr marL="0" marR="0" lvl="0" indent="627380" algn="just" defTabSz="457200" rtl="0" eaLnBrk="0" fontAlgn="auto" latinLnBrk="0" hangingPunct="0">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你知道出游时最重要的是什么吗？当然是安全。那如果迷路了，应该怎么辨别方向呢？今天让我们走进课文学习一下吧。</a:t>
            </a:r>
          </a:p>
        </p:txBody>
      </p:sp>
      <p:sp>
        <p:nvSpPr>
          <p:cNvPr id="8" name="文本占位符 7"/>
          <p:cNvSpPr>
            <a:spLocks noGrp="1"/>
          </p:cNvSpPr>
          <p:nvPr>
            <p:ph type="body" sz="quarter" idx="10"/>
          </p:nvPr>
        </p:nvSpPr>
        <p:spPr/>
        <p:txBody>
          <a:bodyPr/>
          <a:lstStyle/>
          <a:p>
            <a:r>
              <a:rPr lang="en-US" altLang="zh-CN" dirty="0"/>
              <a:t>01  </a:t>
            </a:r>
            <a:r>
              <a:rPr lang="zh-CN" altLang="en-US" dirty="0"/>
              <a:t>课前导读</a:t>
            </a:r>
          </a:p>
        </p:txBody>
      </p:sp>
      <p:pic>
        <p:nvPicPr>
          <p:cNvPr id="59" name="图片 58" descr="图片包含 拼图, 物体, 文字,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11184" r="11184"/>
          <a:stretch>
            <a:fillRect/>
          </a:stretch>
        </p:blipFill>
        <p:spPr>
          <a:xfrm flipH="1">
            <a:off x="1325880" y="2117035"/>
            <a:ext cx="4521570" cy="33911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614280" y="4647042"/>
            <a:ext cx="9341127" cy="804462"/>
          </a:xfrm>
          <a:prstGeom prst="rect">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把北极星比作指路灯，形象地说明人们晚上可以靠北极星辨别方向。</a:t>
            </a:r>
            <a:r>
              <a:rPr kumimoji="0" lang="zh-CN" altLang="en-US" sz="24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p:txBody>
      </p:sp>
      <p:sp>
        <p:nvSpPr>
          <p:cNvPr id="4" name="椭圆 3"/>
          <p:cNvSpPr/>
          <p:nvPr/>
        </p:nvSpPr>
        <p:spPr>
          <a:xfrm>
            <a:off x="6010593" y="2909919"/>
            <a:ext cx="1998222" cy="756084"/>
          </a:xfrm>
          <a:prstGeom prst="ellipse">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比喻</a:t>
            </a:r>
          </a:p>
        </p:txBody>
      </p:sp>
      <p:sp>
        <p:nvSpPr>
          <p:cNvPr id="20" name="圆角矩形 19"/>
          <p:cNvSpPr/>
          <p:nvPr/>
        </p:nvSpPr>
        <p:spPr>
          <a:xfrm>
            <a:off x="2725917" y="1906159"/>
            <a:ext cx="1851660" cy="601980"/>
          </a:xfrm>
          <a:prstGeom prst="roundRect">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TextBox 29"/>
          <p:cNvSpPr txBox="1"/>
          <p:nvPr/>
        </p:nvSpPr>
        <p:spPr>
          <a:xfrm>
            <a:off x="1606294" y="1784182"/>
            <a:ext cx="3576004" cy="2653665"/>
          </a:xfrm>
          <a:prstGeom prst="rect">
            <a:avLst/>
          </a:prstGeom>
          <a:noFill/>
          <a:ln>
            <a:solidFill>
              <a:srgbClr val="2B2930"/>
            </a:solidFill>
          </a:ln>
        </p:spPr>
        <p:txBody>
          <a:bodyPr wrap="square" lIns="68580" tIns="34290" rIns="68580" bIns="34290"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北极星是盏指路灯，</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它永远高挂在北方。</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要是你能认出它，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就不会在黑夜里乱闯。</a:t>
            </a:r>
          </a:p>
        </p:txBody>
      </p:sp>
      <p:sp>
        <p:nvSpPr>
          <p:cNvPr id="49"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对角圆角矩形 9"/>
          <p:cNvSpPr/>
          <p:nvPr/>
        </p:nvSpPr>
        <p:spPr>
          <a:xfrm>
            <a:off x="1799562" y="2398891"/>
            <a:ext cx="2447925" cy="504190"/>
          </a:xfrm>
          <a:prstGeom prst="round2DiagRect">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框 5"/>
          <p:cNvSpPr txBox="1"/>
          <p:nvPr/>
        </p:nvSpPr>
        <p:spPr>
          <a:xfrm>
            <a:off x="1790672" y="1724521"/>
            <a:ext cx="3290570" cy="230695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211813"/>
                </a:solidFill>
                <a:effectLst/>
                <a:uLnTx/>
                <a:uFillTx/>
                <a:latin typeface="思源黑体 CN Bold" panose="020B0800000000000000" pitchFamily="34" charset="-122"/>
                <a:ea typeface="思源黑体 CN Bold" panose="020B0800000000000000" pitchFamily="34" charset="-122"/>
                <a:cs typeface="+mn-cs"/>
                <a:sym typeface="+mn-ea"/>
              </a:rPr>
              <a:t>要是碰上阴雨天，</a:t>
            </a:r>
            <a:endParaRPr kumimoji="1" lang="zh-CN" altLang="en-US" sz="2400" b="0" i="0" u="none" strike="noStrike" kern="1200" cap="none" spc="0" normalizeH="0" baseline="0" noProof="0" dirty="0">
              <a:ln>
                <a:noFill/>
              </a:ln>
              <a:solidFill>
                <a:srgbClr val="211813"/>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211813"/>
                </a:solidFill>
                <a:effectLst/>
                <a:uLnTx/>
                <a:uFill>
                  <a:solidFill>
                    <a:srgbClr val="FF0000"/>
                  </a:solidFill>
                </a:uFill>
                <a:latin typeface="思源黑体 CN Bold" panose="020B0800000000000000" pitchFamily="34" charset="-122"/>
                <a:ea typeface="思源黑体 CN Bold" panose="020B0800000000000000" pitchFamily="34" charset="-122"/>
                <a:cs typeface="+mn-cs"/>
                <a:sym typeface="+mn-ea"/>
              </a:rPr>
              <a:t>大树也会来帮忙。</a:t>
            </a:r>
            <a:endParaRPr kumimoji="1" lang="en-US" altLang="zh-CN" sz="2400" b="0" i="0" u="none" strike="noStrike" kern="1200" cap="none" spc="0" normalizeH="0" baseline="0" noProof="0" dirty="0">
              <a:ln>
                <a:noFill/>
              </a:ln>
              <a:solidFill>
                <a:srgbClr val="211813"/>
              </a:solidFill>
              <a:effectLst/>
              <a:uLnTx/>
              <a:uFill>
                <a:solidFill>
                  <a:srgbClr val="FF0000"/>
                </a:solidFill>
              </a:uFill>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211813"/>
                </a:solidFill>
                <a:effectLst/>
                <a:uLnTx/>
                <a:uFillTx/>
                <a:latin typeface="思源黑体 CN Bold" panose="020B0800000000000000" pitchFamily="34" charset="-122"/>
                <a:ea typeface="思源黑体 CN Bold" panose="020B0800000000000000" pitchFamily="34" charset="-122"/>
                <a:cs typeface="+mn-cs"/>
                <a:sym typeface="+mn-ea"/>
              </a:rPr>
              <a:t>枝叶稠的一面是南方，</a:t>
            </a:r>
            <a:endParaRPr kumimoji="1" lang="zh-CN" altLang="en-US" sz="2400" b="0" i="0" u="none" strike="noStrike" kern="1200" cap="none" spc="0" normalizeH="0" baseline="0" noProof="0" dirty="0">
              <a:ln>
                <a:noFill/>
              </a:ln>
              <a:solidFill>
                <a:srgbClr val="211813"/>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srgbClr val="211813"/>
                </a:solidFill>
                <a:effectLst/>
                <a:uLnTx/>
                <a:uFillTx/>
                <a:latin typeface="思源黑体 CN Bold" panose="020B0800000000000000" pitchFamily="34" charset="-122"/>
                <a:ea typeface="思源黑体 CN Bold" panose="020B0800000000000000" pitchFamily="34" charset="-122"/>
                <a:cs typeface="+mn-cs"/>
                <a:sym typeface="+mn-ea"/>
              </a:rPr>
              <a:t>枝叶稀的一面是北方。</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文本框 8"/>
          <p:cNvSpPr txBox="1"/>
          <p:nvPr/>
        </p:nvSpPr>
        <p:spPr>
          <a:xfrm>
            <a:off x="1686670" y="4269463"/>
            <a:ext cx="8604250" cy="1255805"/>
          </a:xfrm>
          <a:prstGeom prst="round2DiagRect">
            <a:avLst/>
          </a:prstGeom>
          <a:noFill/>
          <a:ln w="28575">
            <a:solidFill>
              <a:srgbClr val="2B2930"/>
            </a:solidFill>
            <a:prstDash val="sysDash"/>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树的枝叶稀稠和太阳光照射时间长短及照射量多少有关。树冠的</a:t>
            </a:r>
            <a:r>
              <a:rPr kumimoji="1"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南面</a:t>
            </a: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受太阳光照射多，树叶</a:t>
            </a:r>
            <a:r>
              <a:rPr kumimoji="1"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茂密</a:t>
            </a: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r>
              <a:rPr kumimoji="1"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北面</a:t>
            </a: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光照较少，树叶</a:t>
            </a:r>
            <a:r>
              <a:rPr kumimoji="1"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稀</a:t>
            </a: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p>
        </p:txBody>
      </p:sp>
      <p:sp>
        <p:nvSpPr>
          <p:cNvPr id="11" name="文本框 10"/>
          <p:cNvSpPr txBox="1"/>
          <p:nvPr/>
        </p:nvSpPr>
        <p:spPr>
          <a:xfrm>
            <a:off x="5297142" y="2137437"/>
            <a:ext cx="2296353" cy="1296591"/>
          </a:xfrm>
          <a:prstGeom prst="sun">
            <a:avLst/>
          </a:prstGeom>
          <a:noFill/>
          <a:ln>
            <a:solidFill>
              <a:srgbClr val="2B293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拟人</a:t>
            </a:r>
          </a:p>
        </p:txBody>
      </p:sp>
      <p:sp>
        <p:nvSpPr>
          <p:cNvPr id="48"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60800" y="2045997"/>
            <a:ext cx="5474335" cy="2786409"/>
          </a:xfrm>
          <a:prstGeom prst="snip2DiagRect">
            <a:avLst/>
          </a:prstGeom>
          <a:noFill/>
          <a:ln w="38100">
            <a:solidFill>
              <a:srgbClr val="B3A2C7"/>
            </a:solidFill>
            <a:prstDash val="lgDashDotDot"/>
          </a:ln>
          <a:extLst>
            <a:ext uri="{909E8E84-426E-40DD-AFC4-6F175D3DCCD1}">
              <a14:hiddenFill xmlns:a14="http://schemas.microsoft.com/office/drawing/2010/main">
                <a:solidFill>
                  <a:srgbClr val="B3A2C7"/>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
                  <a:solidFill>
                    <a:srgbClr val="0000FF"/>
                  </a:solidFill>
                </a:u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雪特别怕太阳</a:t>
            </a: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endPar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沟渠里的积雪会给你指点方向。</a:t>
            </a:r>
            <a:endPar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看看哪边雪化得快，哪边化得慢，</a:t>
            </a:r>
            <a:endPar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就可以分辨北方和南方。</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 name="爆炸形 1 3"/>
          <p:cNvSpPr/>
          <p:nvPr/>
        </p:nvSpPr>
        <p:spPr>
          <a:xfrm>
            <a:off x="8536250" y="2553652"/>
            <a:ext cx="1969135" cy="1750695"/>
          </a:xfrm>
          <a:prstGeom prst="irregularSeal1">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拟人</a:t>
            </a:r>
          </a:p>
        </p:txBody>
      </p:sp>
      <p:sp>
        <p:nvSpPr>
          <p:cNvPr id="6" name="文本框 5"/>
          <p:cNvSpPr txBox="1"/>
          <p:nvPr/>
        </p:nvSpPr>
        <p:spPr>
          <a:xfrm>
            <a:off x="1760800" y="2045997"/>
            <a:ext cx="5474335" cy="2786409"/>
          </a:xfrm>
          <a:prstGeom prst="snip2DiagRect">
            <a:avLst/>
          </a:prstGeom>
          <a:noFill/>
          <a:ln w="38100">
            <a:solidFill>
              <a:srgbClr val="2B2930"/>
            </a:solidFill>
            <a:prstDash val="lgDashDot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400" b="0" i="0" u="none" strike="noStrike" kern="1200" cap="none" spc="0" normalizeH="0" baseline="0" noProof="0" dirty="0">
                <a:ln>
                  <a:noFill/>
                </a:ln>
                <a:solidFill>
                  <a:srgbClr val="FF0000"/>
                </a:solidFill>
                <a:effectLst/>
                <a:uLnTx/>
                <a:uFill>
                  <a:solidFill>
                    <a:srgbClr val="0000FF"/>
                  </a:solidFill>
                </a:u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雪特别怕太阳</a:t>
            </a: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endPar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沟渠里的积雪会给你指点方向。</a:t>
            </a:r>
            <a:endParaRPr kumimoji="0" lang="zh-CN"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看看哪边雪化得快，哪边化得慢，</a:t>
            </a:r>
            <a:endPar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1"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就可以分辨北方和南方。</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2" name="文本框 11"/>
          <p:cNvSpPr txBox="1"/>
          <p:nvPr/>
        </p:nvSpPr>
        <p:spPr>
          <a:xfrm>
            <a:off x="1684214" y="5269892"/>
            <a:ext cx="6583680" cy="521970"/>
          </a:xfrm>
          <a:prstGeom prst="rect">
            <a:avLst/>
          </a:prstGeom>
          <a:noFill/>
          <a:ln>
            <a:solidFill>
              <a:srgbClr val="2B2930"/>
            </a:solidFill>
          </a:ln>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沟渠里的积雪是如何给我们指点方向的？</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0" dur="500"/>
                                        <p:tgtEl>
                                          <p:spTgt spid="1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3" dur="500"/>
                                        <p:tgtEl>
                                          <p:spTgt spid="1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checkerboard(across)">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heckerboard(across)">
                                      <p:cBhvr>
                                        <p:cTn id="21" dur="500"/>
                                        <p:tgtEl>
                                          <p:spTgt spid="6">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heckerboard(across)">
                                      <p:cBhvr>
                                        <p:cTn id="24" dur="500"/>
                                        <p:tgtEl>
                                          <p:spTgt spid="6">
                                            <p:txEl>
                                              <p:pRg st="1" end="1"/>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heckerboard(across)">
                                      <p:cBhvr>
                                        <p:cTn id="27" dur="500"/>
                                        <p:tgtEl>
                                          <p:spTgt spid="6">
                                            <p:txEl>
                                              <p:pRg st="2" end="2"/>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checkerboard(across)">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缺角矩形 13"/>
          <p:cNvSpPr/>
          <p:nvPr/>
        </p:nvSpPr>
        <p:spPr>
          <a:xfrm>
            <a:off x="1395095" y="2157095"/>
            <a:ext cx="4104640" cy="1367790"/>
          </a:xfrm>
          <a:prstGeom prst="plaque">
            <a:avLst/>
          </a:prstGeom>
          <a:noFill/>
          <a:ln>
            <a:solidFill>
              <a:srgbClr val="2B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文本框 3"/>
          <p:cNvSpPr txBox="1"/>
          <p:nvPr/>
        </p:nvSpPr>
        <p:spPr>
          <a:xfrm>
            <a:off x="1662430" y="2101850"/>
            <a:ext cx="5020945" cy="267652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sym typeface="+mn-ea"/>
              </a:rPr>
              <a:t>要是你在野外迷了路，</a:t>
            </a:r>
            <a:endParaRPr kumimoji="0" lang="zh-CN" altLang="zh-CN" sz="28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sym typeface="+mn-ea"/>
              </a:rPr>
              <a:t>可千万别慌张。</a:t>
            </a:r>
            <a:endParaRPr kumimoji="0" lang="zh-CN" altLang="zh-CN" sz="28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大自然有很多天然的指南针，</a:t>
            </a: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需</a:t>
            </a: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要你</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细</a:t>
            </a: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细观察，多多去想。</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框 5"/>
          <p:cNvSpPr txBox="1"/>
          <p:nvPr/>
        </p:nvSpPr>
        <p:spPr>
          <a:xfrm>
            <a:off x="6158230" y="2157095"/>
            <a:ext cx="4443730" cy="511237"/>
          </a:xfrm>
          <a:prstGeom prst="wedgeRoundRectCallout">
            <a:avLst>
              <a:gd name="adj1" fmla="val -52343"/>
              <a:gd name="adj2" fmla="val 120632"/>
              <a:gd name="adj3" fmla="val 16667"/>
            </a:avLst>
          </a:prstGeom>
          <a:noFill/>
          <a:ln w="38100">
            <a:solidFill>
              <a:srgbClr val="2B2930"/>
            </a:solidFill>
          </a:ln>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sym typeface="+mn-ea"/>
              </a:rPr>
              <a:t>与开头一唱一和，首尾呼应。</a:t>
            </a:r>
          </a:p>
        </p:txBody>
      </p:sp>
      <p:sp>
        <p:nvSpPr>
          <p:cNvPr id="15" name="文本框 14"/>
          <p:cNvSpPr txBox="1"/>
          <p:nvPr/>
        </p:nvSpPr>
        <p:spPr>
          <a:xfrm>
            <a:off x="1557019" y="5037137"/>
            <a:ext cx="5231765" cy="46037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sym typeface="+mn-ea"/>
              </a:rPr>
              <a:t>找方向，办法多。仔细观察多去想。</a:t>
            </a:r>
            <a:endParaRPr kumimoji="0" lang="zh-CN" altLang="zh-CN" sz="2400" b="0" i="0" u="none" strike="noStrike" kern="1200" cap="none" spc="0" normalizeH="0" baseline="0" noProof="0" dirty="0">
              <a:ln>
                <a:noFill/>
              </a:ln>
              <a:solidFill>
                <a:prstClr val="black"/>
              </a:solidFill>
              <a:effectLst/>
              <a:uLnTx/>
              <a:uFill>
                <a:solidFill>
                  <a:srgbClr val="FF0000"/>
                </a:solidFill>
              </a:uFill>
              <a:latin typeface="思源黑体 CN Bold" panose="020B0800000000000000" pitchFamily="34" charset="-122"/>
              <a:ea typeface="思源黑体 CN Bold" panose="020B0800000000000000" pitchFamily="34" charset="-122"/>
              <a:cs typeface="+mn-cs"/>
            </a:endParaRPr>
          </a:p>
        </p:txBody>
      </p:sp>
      <p:cxnSp>
        <p:nvCxnSpPr>
          <p:cNvPr id="8" name="直接连接符 7"/>
          <p:cNvCxnSpPr/>
          <p:nvPr/>
        </p:nvCxnSpPr>
        <p:spPr>
          <a:xfrm flipV="1">
            <a:off x="2858770" y="4677410"/>
            <a:ext cx="3216910" cy="444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988695" y="1898899"/>
            <a:ext cx="7389495" cy="66890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说一说：</a:t>
            </a:r>
            <a:r>
              <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生活中还有哪些分辨方向的办法？</a:t>
            </a:r>
            <a:endPar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2" name="文本框 11"/>
          <p:cNvSpPr txBox="1"/>
          <p:nvPr/>
        </p:nvSpPr>
        <p:spPr>
          <a:xfrm>
            <a:off x="988695" y="2748170"/>
            <a:ext cx="10288905" cy="267652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房屋：</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房屋一般门朝南开，在我国北方尤其如此。 </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庙宇：</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庙宇通常也南向设门，尤其是庙宇群中的主要殿堂。 </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树木：</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树木通常朝南的一侧枝叶茂盛，色泽鲜艳</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树皮光滑，</a:t>
            </a:r>
            <a:endPar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向北的一侧则相反。同时，朝北一侧的树干上可能生有青苔。</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3"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5421" y="2409742"/>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课文主旨</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8" name="矩形 7"/>
          <p:cNvSpPr/>
          <p:nvPr/>
        </p:nvSpPr>
        <p:spPr>
          <a:xfrm>
            <a:off x="1015421" y="3087922"/>
            <a:ext cx="10399699" cy="1940211"/>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本文以</a:t>
            </a: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诗歌</a:t>
            </a:r>
            <a:r>
              <a:rPr kumimoji="0"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的形式讲述了</a:t>
            </a: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在野外迷路后辨别方向的四种方法</a:t>
            </a:r>
            <a:r>
              <a:rPr kumimoji="0" sz="28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，告诉我们</a:t>
            </a: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只要细心观察，善于思考，就会发现大自然里有很多天然的指南针，它们会帮助我们辨别方向。</a:t>
            </a:r>
          </a:p>
        </p:txBody>
      </p:sp>
      <p:sp>
        <p:nvSpPr>
          <p:cNvPr id="46" name="文本占位符 5"/>
          <p:cNvSpPr>
            <a:spLocks noGrp="1"/>
          </p:cNvSpPr>
          <p:nvPr>
            <p:ph type="body" sz="quarter" idx="10"/>
          </p:nvPr>
        </p:nvSpPr>
        <p:spPr>
          <a:xfrm>
            <a:off x="654050" y="382588"/>
            <a:ext cx="3173413" cy="403225"/>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71601" y="1560723"/>
            <a:ext cx="8996376" cy="1608351"/>
          </a:xfrm>
          <a:prstGeom prst="bevel">
            <a:avLst>
              <a:gd name="adj" fmla="val 5941"/>
            </a:avLst>
          </a:prstGeom>
          <a:noFill/>
          <a:ln w="9525">
            <a:solidFill>
              <a:srgbClr val="2B2930"/>
            </a:solidFill>
          </a:ln>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老马识途</a:t>
            </a:r>
          </a:p>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管仲随齐桓公攻打孤竹，春天去，冬天回来。回来时军队迷路了。</a:t>
            </a:r>
            <a:endParaRPr kumimoji="0" lang="en-US" altLang="zh-CN" sz="2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管仲说：“老马可能认识路。”于是放出老马，果然找到了出路。</a:t>
            </a:r>
          </a:p>
        </p:txBody>
      </p:sp>
      <p:sp>
        <p:nvSpPr>
          <p:cNvPr id="3" name="文本占位符 2"/>
          <p:cNvSpPr>
            <a:spLocks noGrp="1"/>
          </p:cNvSpPr>
          <p:nvPr>
            <p:ph type="body" sz="quarter" idx="10"/>
          </p:nvPr>
        </p:nvSpPr>
        <p:spPr/>
        <p:txBody>
          <a:bodyPr/>
          <a:lstStyle/>
          <a:p>
            <a:r>
              <a:rPr lang="en-US" altLang="zh-CN" dirty="0"/>
              <a:t>04  </a:t>
            </a:r>
            <a:r>
              <a:rPr lang="zh-CN" altLang="en-US" dirty="0"/>
              <a:t>课堂小结</a:t>
            </a:r>
          </a:p>
        </p:txBody>
      </p:sp>
      <p:sp>
        <p:nvSpPr>
          <p:cNvPr id="43" name="文本框 42"/>
          <p:cNvSpPr txBox="1"/>
          <p:nvPr/>
        </p:nvSpPr>
        <p:spPr>
          <a:xfrm>
            <a:off x="1146450" y="4133771"/>
            <a:ext cx="9985376" cy="1890389"/>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uLnTx/>
                <a:uFillTx/>
                <a:latin typeface="思源黑体 CN Bold" panose="020B0800000000000000" pitchFamily="34" charset="-122"/>
                <a:ea typeface="思源黑体 CN Bold" panose="020B0800000000000000" pitchFamily="34" charset="-122"/>
                <a:cs typeface="微软雅黑" panose="020B0503020204020204" pitchFamily="34" charset="-122"/>
              </a:rPr>
              <a:t>       草原上，有经验的牧民可以利用草原上生长的一些植物来辨明南北东西。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uLnTx/>
                <a:uFillTx/>
                <a:latin typeface="思源黑体 CN Bold" panose="020B0800000000000000" pitchFamily="34" charset="-122"/>
                <a:ea typeface="思源黑体 CN Bold" panose="020B0800000000000000" pitchFamily="34" charset="-122"/>
                <a:cs typeface="微软雅黑" panose="020B0503020204020204" pitchFamily="34" charset="-122"/>
              </a:rPr>
              <a:t>       蒙古菊、野莴苣如果猛然看去，没有什么奇异之处。然而你仔细观察，就会发现，它们的叶片不是平面向着太阳，而是同地面垂直，大致按南北方向排列，好像指南针一样，指示着南北方向。所以，人们把它们称之为“指南针植物”。</a:t>
            </a:r>
          </a:p>
        </p:txBody>
      </p:sp>
      <p:grpSp>
        <p:nvGrpSpPr>
          <p:cNvPr id="44" name="组合 43"/>
          <p:cNvGrpSpPr/>
          <p:nvPr/>
        </p:nvGrpSpPr>
        <p:grpSpPr>
          <a:xfrm>
            <a:off x="1634737" y="3169074"/>
            <a:ext cx="3871541" cy="1057889"/>
            <a:chOff x="7460" y="979"/>
            <a:chExt cx="6040" cy="1724"/>
          </a:xfrm>
        </p:grpSpPr>
        <p:pic>
          <p:nvPicPr>
            <p:cNvPr id="45" name="图片 44" descr="24"/>
            <p:cNvPicPr>
              <a:picLocks noChangeAspect="1"/>
            </p:cNvPicPr>
            <p:nvPr/>
          </p:nvPicPr>
          <p:blipFill>
            <a:blip r:embed="rId3"/>
            <a:stretch>
              <a:fillRect/>
            </a:stretch>
          </p:blipFill>
          <p:spPr>
            <a:xfrm>
              <a:off x="7460" y="979"/>
              <a:ext cx="6040" cy="1724"/>
            </a:xfrm>
            <a:prstGeom prst="rect">
              <a:avLst/>
            </a:prstGeom>
          </p:spPr>
        </p:pic>
        <p:sp>
          <p:nvSpPr>
            <p:cNvPr id="46" name="文本框 45"/>
            <p:cNvSpPr txBox="1"/>
            <p:nvPr/>
          </p:nvSpPr>
          <p:spPr>
            <a:xfrm>
              <a:off x="7460" y="1550"/>
              <a:ext cx="4768" cy="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能指示方向的草：</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heckerboard(across)">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3499498" y="3288901"/>
            <a:ext cx="4007915" cy="459105"/>
          </a:xfrm>
          <a:prstGeom prst="rect">
            <a:avLst/>
          </a:prstGeom>
          <a:noFill/>
          <a:ln w="19050">
            <a:noFill/>
            <a:miter lim="800000"/>
          </a:ln>
        </p:spPr>
        <p:txBody>
          <a:bodyPr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黑夜：</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北极星（北）</a:t>
            </a:r>
          </a:p>
        </p:txBody>
      </p:sp>
      <p:sp>
        <p:nvSpPr>
          <p:cNvPr id="4" name="Text Box 27"/>
          <p:cNvSpPr txBox="1">
            <a:spLocks noChangeArrowheads="1"/>
          </p:cNvSpPr>
          <p:nvPr/>
        </p:nvSpPr>
        <p:spPr bwMode="auto">
          <a:xfrm>
            <a:off x="3499498" y="4019150"/>
            <a:ext cx="5714256" cy="459105"/>
          </a:xfrm>
          <a:prstGeom prst="rect">
            <a:avLst/>
          </a:prstGeom>
          <a:noFill/>
          <a:ln w="9525">
            <a:noFill/>
            <a:miter lim="800000"/>
          </a:ln>
        </p:spPr>
        <p:txBody>
          <a:bodyPr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阴雨天：</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枝叶稠（南） 枝叶</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稀</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（北）</a:t>
            </a:r>
          </a:p>
        </p:txBody>
      </p:sp>
      <p:sp>
        <p:nvSpPr>
          <p:cNvPr id="6" name="TextBox 4"/>
          <p:cNvSpPr txBox="1"/>
          <p:nvPr/>
        </p:nvSpPr>
        <p:spPr bwMode="auto">
          <a:xfrm>
            <a:off x="8796732" y="2480368"/>
            <a:ext cx="1615827" cy="29637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eaVert"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细观察，多去想</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找方向，办法多</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 Box 15"/>
          <p:cNvSpPr txBox="1">
            <a:spLocks noChangeArrowheads="1"/>
          </p:cNvSpPr>
          <p:nvPr/>
        </p:nvSpPr>
        <p:spPr bwMode="auto">
          <a:xfrm>
            <a:off x="3499498" y="2558651"/>
            <a:ext cx="5377750" cy="459105"/>
          </a:xfrm>
          <a:prstGeom prst="rect">
            <a:avLst/>
          </a:prstGeom>
          <a:noFill/>
          <a:ln w="19050">
            <a:noFill/>
            <a:miter lim="800000"/>
          </a:ln>
        </p:spPr>
        <p:txBody>
          <a:bodyPr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中午：</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太阳（南）  树影（北）</a:t>
            </a:r>
          </a:p>
        </p:txBody>
      </p:sp>
      <p:sp>
        <p:nvSpPr>
          <p:cNvPr id="14" name="Text Box 27"/>
          <p:cNvSpPr txBox="1">
            <a:spLocks noChangeArrowheads="1"/>
          </p:cNvSpPr>
          <p:nvPr/>
        </p:nvSpPr>
        <p:spPr bwMode="auto">
          <a:xfrm>
            <a:off x="3499498" y="4889463"/>
            <a:ext cx="3504744" cy="459105"/>
          </a:xfrm>
          <a:prstGeom prst="rect">
            <a:avLst/>
          </a:prstGeom>
          <a:noFill/>
          <a:ln w="9525">
            <a:noFill/>
            <a:miter lim="800000"/>
          </a:ln>
        </p:spPr>
        <p:txBody>
          <a:bodyPr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雪后：</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沟渠里的积雪</a:t>
            </a:r>
          </a:p>
        </p:txBody>
      </p:sp>
      <p:sp>
        <p:nvSpPr>
          <p:cNvPr id="15" name="Text Box 15"/>
          <p:cNvSpPr txBox="1">
            <a:spLocks noChangeArrowheads="1"/>
          </p:cNvSpPr>
          <p:nvPr/>
        </p:nvSpPr>
        <p:spPr bwMode="auto">
          <a:xfrm>
            <a:off x="6948827" y="4668165"/>
            <a:ext cx="2534907" cy="901700"/>
          </a:xfrm>
          <a:prstGeom prst="rect">
            <a:avLst/>
          </a:prstGeom>
          <a:noFill/>
          <a:ln w="19050">
            <a:noFill/>
            <a:miter lim="800000"/>
          </a:ln>
        </p:spPr>
        <p:txBody>
          <a:bodyPr lIns="91431" tIns="45716" rIns="91431" bIns="45716">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化得快（南）</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化得慢（北）</a:t>
            </a:r>
          </a:p>
        </p:txBody>
      </p:sp>
      <p:sp>
        <p:nvSpPr>
          <p:cNvPr id="20" name="Text Box 27"/>
          <p:cNvSpPr txBox="1">
            <a:spLocks noChangeArrowheads="1"/>
          </p:cNvSpPr>
          <p:nvPr/>
        </p:nvSpPr>
        <p:spPr bwMode="auto">
          <a:xfrm>
            <a:off x="1897320" y="3374210"/>
            <a:ext cx="1273493" cy="1176020"/>
          </a:xfrm>
          <a:prstGeom prst="rect">
            <a:avLst/>
          </a:prstGeom>
          <a:noFill/>
          <a:ln w="9525">
            <a:noFill/>
            <a:miter lim="800000"/>
          </a:ln>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要是你</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在野外</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迷了路</a:t>
            </a:r>
          </a:p>
        </p:txBody>
      </p:sp>
      <p:sp>
        <p:nvSpPr>
          <p:cNvPr id="23" name="左大括号 22"/>
          <p:cNvSpPr/>
          <p:nvPr/>
        </p:nvSpPr>
        <p:spPr>
          <a:xfrm>
            <a:off x="3247470" y="2720082"/>
            <a:ext cx="216024" cy="2484276"/>
          </a:xfrm>
          <a:prstGeom prst="leftBrace">
            <a:avLst/>
          </a:prstGeom>
          <a:ln w="38100">
            <a:solidFill>
              <a:srgbClr val="2B293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5" name="左大括号 24"/>
          <p:cNvSpPr/>
          <p:nvPr/>
        </p:nvSpPr>
        <p:spPr>
          <a:xfrm>
            <a:off x="6791989" y="4686967"/>
            <a:ext cx="250313" cy="864096"/>
          </a:xfrm>
          <a:prstGeom prst="leftBrace">
            <a:avLst/>
          </a:prstGeom>
          <a:ln w="38100">
            <a:solidFill>
              <a:srgbClr val="2B293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 name="右大括号 27"/>
          <p:cNvSpPr/>
          <p:nvPr/>
        </p:nvSpPr>
        <p:spPr>
          <a:xfrm>
            <a:off x="9094368" y="2693079"/>
            <a:ext cx="270030" cy="2538282"/>
          </a:xfrm>
          <a:prstGeom prst="rightBrace">
            <a:avLst>
              <a:gd name="adj1" fmla="val 8333"/>
              <a:gd name="adj2" fmla="val 51045"/>
            </a:avLst>
          </a:prstGeom>
          <a:ln w="38100">
            <a:solidFill>
              <a:srgbClr val="2B293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文本框 28"/>
          <p:cNvSpPr txBox="1"/>
          <p:nvPr/>
        </p:nvSpPr>
        <p:spPr>
          <a:xfrm>
            <a:off x="5369518" y="1798103"/>
            <a:ext cx="2332244" cy="437515"/>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天然的指南针</a:t>
            </a:r>
          </a:p>
        </p:txBody>
      </p:sp>
      <p:sp>
        <p:nvSpPr>
          <p:cNvPr id="30" name="左大括号 29"/>
          <p:cNvSpPr/>
          <p:nvPr/>
        </p:nvSpPr>
        <p:spPr>
          <a:xfrm rot="5400000">
            <a:off x="6265943" y="1208054"/>
            <a:ext cx="216024" cy="2484276"/>
          </a:xfrm>
          <a:prstGeom prst="leftBrace">
            <a:avLst/>
          </a:prstGeom>
          <a:ln w="38100">
            <a:solidFill>
              <a:srgbClr val="2B293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9" name="文本占位符 2"/>
          <p:cNvSpPr>
            <a:spLocks noGrp="1"/>
          </p:cNvSpPr>
          <p:nvPr>
            <p:ph type="body" sz="quarter" idx="10"/>
          </p:nvPr>
        </p:nvSpPr>
        <p:spPr>
          <a:xfrm>
            <a:off x="654050" y="382588"/>
            <a:ext cx="3173413" cy="403225"/>
          </a:xfrm>
        </p:spPr>
        <p:txBody>
          <a:bodyPr/>
          <a:lstStyle/>
          <a:p>
            <a:r>
              <a:rPr lang="en-US" altLang="zh-CN" dirty="0"/>
              <a:t>04  </a:t>
            </a:r>
            <a:r>
              <a:rPr lang="zh-CN" altLang="en-US" dirty="0"/>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linds(horizont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ldLvl="0" animBg="1"/>
      <p:bldP spid="13" grpId="0"/>
      <p:bldP spid="14" grpId="0"/>
      <p:bldP spid="15" grpId="0"/>
      <p:bldP spid="23" grpId="0" bldLvl="0" animBg="1"/>
      <p:bldP spid="25" grpId="0" bldLvl="0" animBg="1"/>
      <p:bldP spid="28" grpId="0" bldLvl="0" animBg="1"/>
      <p:bldP spid="29" grpId="0"/>
      <p:bldP spid="3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1175412" y="1509505"/>
            <a:ext cx="10291445" cy="43999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一、看拼音写词语。</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bāng  zhù      xiàng   dǎo        yǒng  yuǎn     luàn  chuǎng</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                 ）（                   ）   （                     ）（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pèng  shang         tè  bié                  jī   xuě              xū    yào</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                 ）（                   ）    （                    ） （                      ）</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p>
        </p:txBody>
      </p:sp>
      <p:sp>
        <p:nvSpPr>
          <p:cNvPr id="10" name="文本框 9"/>
          <p:cNvSpPr txBox="1"/>
          <p:nvPr/>
        </p:nvSpPr>
        <p:spPr>
          <a:xfrm>
            <a:off x="2080245" y="352356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帮助</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文本框 10"/>
          <p:cNvSpPr txBox="1"/>
          <p:nvPr/>
        </p:nvSpPr>
        <p:spPr>
          <a:xfrm>
            <a:off x="4214956" y="352356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向导</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文本框 11"/>
          <p:cNvSpPr txBox="1"/>
          <p:nvPr/>
        </p:nvSpPr>
        <p:spPr>
          <a:xfrm>
            <a:off x="6811989" y="3493743"/>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永远</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文本框 12"/>
          <p:cNvSpPr txBox="1"/>
          <p:nvPr/>
        </p:nvSpPr>
        <p:spPr>
          <a:xfrm>
            <a:off x="9293252" y="3493743"/>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乱闯</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文本框 19"/>
          <p:cNvSpPr txBox="1"/>
          <p:nvPr/>
        </p:nvSpPr>
        <p:spPr>
          <a:xfrm>
            <a:off x="2080245" y="526807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碰上</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4" name="文本框 23"/>
          <p:cNvSpPr txBox="1"/>
          <p:nvPr/>
        </p:nvSpPr>
        <p:spPr>
          <a:xfrm>
            <a:off x="4214956" y="526807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特别</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5" name="文本框 24"/>
          <p:cNvSpPr txBox="1"/>
          <p:nvPr/>
        </p:nvSpPr>
        <p:spPr>
          <a:xfrm>
            <a:off x="6811989" y="519822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积雪</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8" name="文本框 27"/>
          <p:cNvSpPr txBox="1"/>
          <p:nvPr/>
        </p:nvSpPr>
        <p:spPr>
          <a:xfrm>
            <a:off x="9293252" y="5208380"/>
            <a:ext cx="8940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需要</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文本占位符 2"/>
          <p:cNvSpPr>
            <a:spLocks noGrp="1"/>
          </p:cNvSpPr>
          <p:nvPr>
            <p:ph type="body" sz="quarter" idx="10"/>
          </p:nvPr>
        </p:nvSpPr>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ppt_y</p:attrName>
                                        </p:attrNameLst>
                                      </p:cBhvr>
                                      <p:tavLst>
                                        <p:tav tm="0">
                                          <p:val>
                                            <p:strVal val="#ppt_y+#ppt_h*1.125000"/>
                                          </p:val>
                                        </p:tav>
                                        <p:tav tm="100000">
                                          <p:val>
                                            <p:strVal val="#ppt_y"/>
                                          </p:val>
                                        </p:tav>
                                      </p:tavLst>
                                    </p:anim>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p:tgtEl>
                                          <p:spTgt spid="25"/>
                                        </p:tgtEl>
                                        <p:attrNameLst>
                                          <p:attrName>ppt_y</p:attrName>
                                        </p:attrNameLst>
                                      </p:cBhvr>
                                      <p:tavLst>
                                        <p:tav tm="0">
                                          <p:val>
                                            <p:strVal val="#ppt_y+#ppt_h*1.125000"/>
                                          </p:val>
                                        </p:tav>
                                        <p:tav tm="100000">
                                          <p:val>
                                            <p:strVal val="#ppt_y"/>
                                          </p:val>
                                        </p:tav>
                                      </p:tavLst>
                                    </p:anim>
                                    <p:animEffect transition="in" filter="wipe(up)">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p:tgtEl>
                                          <p:spTgt spid="28"/>
                                        </p:tgtEl>
                                        <p:attrNameLst>
                                          <p:attrName>ppt_y</p:attrName>
                                        </p:attrNameLst>
                                      </p:cBhvr>
                                      <p:tavLst>
                                        <p:tav tm="0">
                                          <p:val>
                                            <p:strVal val="#ppt_y+#ppt_h*1.125000"/>
                                          </p:val>
                                        </p:tav>
                                        <p:tav tm="100000">
                                          <p:val>
                                            <p:strVal val="#ppt_y"/>
                                          </p:val>
                                        </p:tav>
                                      </p:tavLst>
                                    </p:anim>
                                    <p:animEffect transition="in" filter="wipe(up)">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 grpId="0"/>
      <p:bldP spid="24" grpId="0"/>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1472620" y="1901411"/>
            <a:ext cx="9563100" cy="3538220"/>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二、选一选，填一填。</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分辨    辨别</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（1）在大海上航行，单凭肉眼很难（         ）出东南西北。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（2）我们要学会（           ）善恶。                </a:t>
            </a:r>
          </a:p>
        </p:txBody>
      </p:sp>
      <p:sp>
        <p:nvSpPr>
          <p:cNvPr id="10" name="文本框 9"/>
          <p:cNvSpPr txBox="1"/>
          <p:nvPr/>
        </p:nvSpPr>
        <p:spPr>
          <a:xfrm>
            <a:off x="7425634" y="3861297"/>
            <a:ext cx="8940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分辨</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文本框 10"/>
          <p:cNvSpPr txBox="1"/>
          <p:nvPr/>
        </p:nvSpPr>
        <p:spPr>
          <a:xfrm>
            <a:off x="4665289" y="4766807"/>
            <a:ext cx="8940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辨别</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4" name="文本占位符 2"/>
          <p:cNvSpPr>
            <a:spLocks noGrp="1"/>
          </p:cNvSpPr>
          <p:nvPr>
            <p:ph type="body" sz="quarter" idx="10"/>
          </p:nvPr>
        </p:nvSpPr>
        <p:spPr>
          <a:xfrm>
            <a:off x="654050" y="382588"/>
            <a:ext cx="3173413" cy="403225"/>
          </a:xfrm>
        </p:spPr>
        <p:txBody>
          <a:bodyPr/>
          <a:lstStyle/>
          <a:p>
            <a:r>
              <a:rPr lang="en-US" altLang="zh-CN" dirty="0"/>
              <a:t>05  </a:t>
            </a:r>
            <a:r>
              <a:rPr lang="zh-CN" altLang="en-US"/>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0938" y="2183986"/>
            <a:ext cx="6112045" cy="3174106"/>
          </a:xfrm>
          <a:prstGeom prst="round2DiagRect">
            <a:avLst/>
          </a:prstGeom>
          <a:noFill/>
          <a:ln w="38100">
            <a:no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指南针</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的主要组成部分是一根装在轴上的磁针，磁针在天然磁场的作用下可以自由转动并保持在磁子午线的切线方向上，磁针的北极指向地理的北极，利用这一性能可以辨别方向。</a:t>
            </a:r>
          </a:p>
        </p:txBody>
      </p:sp>
      <p:sp>
        <p:nvSpPr>
          <p:cNvPr id="8" name="文本框 7"/>
          <p:cNvSpPr txBox="1"/>
          <p:nvPr/>
        </p:nvSpPr>
        <p:spPr>
          <a:xfrm>
            <a:off x="2607917" y="2183986"/>
            <a:ext cx="1249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指南针</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pic>
        <p:nvPicPr>
          <p:cNvPr id="45060" name="图片 45059" descr="XLMC45-5C"/>
          <p:cNvPicPr>
            <a:picLocks noChangeAspect="1"/>
          </p:cNvPicPr>
          <p:nvPr/>
        </p:nvPicPr>
        <p:blipFill>
          <a:blip r:embed="rId3"/>
          <a:srcRect l="11751" t="33935" r="51744" b="15475"/>
          <a:stretch>
            <a:fillRect/>
          </a:stretch>
        </p:blipFill>
        <p:spPr>
          <a:xfrm>
            <a:off x="1958947" y="2759931"/>
            <a:ext cx="2394585" cy="2590800"/>
          </a:xfrm>
          <a:prstGeom prst="ellipse">
            <a:avLst/>
          </a:prstGeom>
          <a:noFill/>
          <a:ln w="9525">
            <a:noFill/>
          </a:ln>
          <a:effectLst>
            <a:softEdge rad="63500"/>
          </a:effectLst>
        </p:spPr>
      </p:pic>
      <p:sp>
        <p:nvSpPr>
          <p:cNvPr id="59" name="文本占位符 7"/>
          <p:cNvSpPr>
            <a:spLocks noGrp="1"/>
          </p:cNvSpPr>
          <p:nvPr>
            <p:ph type="body" sz="quarter" idx="10"/>
          </p:nvPr>
        </p:nvSpPr>
        <p:spPr>
          <a:xfrm>
            <a:off x="654050" y="382588"/>
            <a:ext cx="3173413" cy="403225"/>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pic>
        <p:nvPicPr>
          <p:cNvPr id="3" name="图片 2" descr="图片包含 拼图, 物体, 文字, 游戏机&#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11184" r="11184"/>
          <a:stretch>
            <a:fillRect/>
          </a:stretch>
        </p:blipFill>
        <p:spPr>
          <a:xfrm>
            <a:off x="3048000" y="0"/>
            <a:ext cx="9144000" cy="6858000"/>
          </a:xfrm>
          <a:prstGeom prst="rect">
            <a:avLst/>
          </a:prstGeom>
        </p:spPr>
      </p:pic>
      <p:sp>
        <p:nvSpPr>
          <p:cNvPr id="5" name="矩形 4"/>
          <p:cNvSpPr/>
          <p:nvPr/>
        </p:nvSpPr>
        <p:spPr>
          <a:xfrm>
            <a:off x="0" y="0"/>
            <a:ext cx="10825223" cy="6858000"/>
          </a:xfrm>
          <a:prstGeom prst="rect">
            <a:avLst/>
          </a:prstGeom>
          <a:gradFill flip="none" rotWithShape="1">
            <a:gsLst>
              <a:gs pos="3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6" name="线条"/>
          <p:cNvSpPr/>
          <p:nvPr/>
        </p:nvSpPr>
        <p:spPr>
          <a:xfrm>
            <a:off x="1047750" y="1263650"/>
            <a:ext cx="2194560" cy="5430520"/>
          </a:xfrm>
          <a:custGeom>
            <a:avLst/>
            <a:gdLst/>
            <a:ahLst/>
            <a:cxnLst>
              <a:cxn ang="0">
                <a:pos x="wd2" y="hd2"/>
              </a:cxn>
              <a:cxn ang="5400000">
                <a:pos x="wd2" y="hd2"/>
              </a:cxn>
              <a:cxn ang="10800000">
                <a:pos x="wd2" y="hd2"/>
              </a:cxn>
              <a:cxn ang="16200000">
                <a:pos x="wd2" y="hd2"/>
              </a:cxn>
            </a:cxnLst>
            <a:rect l="0" t="0" r="r" b="b"/>
            <a:pathLst>
              <a:path w="21600" h="21600" extrusionOk="0">
                <a:moveTo>
                  <a:pt x="21600" y="2427"/>
                </a:moveTo>
                <a:lnTo>
                  <a:pt x="21600" y="0"/>
                </a:lnTo>
                <a:lnTo>
                  <a:pt x="0" y="0"/>
                </a:lnTo>
                <a:lnTo>
                  <a:pt x="0" y="21600"/>
                </a:lnTo>
                <a:lnTo>
                  <a:pt x="17308" y="21600"/>
                </a:lnTo>
                <a:lnTo>
                  <a:pt x="17308" y="18220"/>
                </a:lnTo>
              </a:path>
            </a:pathLst>
          </a:custGeom>
          <a:ln w="88900">
            <a:solidFill>
              <a:srgbClr val="2B293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3200" dirty="0">
              <a:latin typeface="思源黑体 CN Light" panose="020B0300000000000000" pitchFamily="34" charset="-122"/>
            </a:endParaRPr>
          </a:p>
        </p:txBody>
      </p:sp>
      <p:sp>
        <p:nvSpPr>
          <p:cNvPr id="7" name="文本框 6"/>
          <p:cNvSpPr txBox="1"/>
          <p:nvPr/>
        </p:nvSpPr>
        <p:spPr>
          <a:xfrm>
            <a:off x="1356087" y="1829916"/>
            <a:ext cx="4760923" cy="830997"/>
          </a:xfrm>
          <a:prstGeom prst="rect">
            <a:avLst/>
          </a:prstGeom>
          <a:noFill/>
        </p:spPr>
        <p:txBody>
          <a:bodyPr wrap="square" rtlCol="0">
            <a:spAutoFit/>
          </a:bodyPr>
          <a:lstStyle/>
          <a:p>
            <a:r>
              <a:rPr lang="zh-CN" altLang="en-US" sz="4800" spc="-150" dirty="0">
                <a:solidFill>
                  <a:srgbClr val="2B2930"/>
                </a:solidFill>
                <a:latin typeface="站酷庆科黄油体" panose="02000803000000020004" pitchFamily="2" charset="-122"/>
                <a:ea typeface="站酷庆科黄油体" panose="02000803000000020004" pitchFamily="2" charset="-122"/>
              </a:rPr>
              <a:t>二年级下册  </a:t>
            </a:r>
            <a:r>
              <a:rPr lang="en-US" altLang="zh-CN" sz="4800" spc="-150" dirty="0">
                <a:solidFill>
                  <a:srgbClr val="2B2930"/>
                </a:solidFill>
                <a:latin typeface="站酷庆科黄油体" panose="02000803000000020004" pitchFamily="2" charset="-122"/>
                <a:ea typeface="站酷庆科黄油体" panose="02000803000000020004" pitchFamily="2" charset="-122"/>
              </a:rPr>
              <a:t>6.3</a:t>
            </a:r>
            <a:endParaRPr lang="zh-CN" altLang="en-US" sz="4800" spc="-150" dirty="0">
              <a:solidFill>
                <a:srgbClr val="2B2930"/>
              </a:solidFill>
              <a:latin typeface="站酷庆科黄油体" panose="02000803000000020004" pitchFamily="2" charset="-122"/>
              <a:ea typeface="站酷庆科黄油体" panose="02000803000000020004" pitchFamily="2" charset="-122"/>
            </a:endParaRPr>
          </a:p>
        </p:txBody>
      </p:sp>
      <p:sp>
        <p:nvSpPr>
          <p:cNvPr id="8" name="文本框 7"/>
          <p:cNvSpPr txBox="1"/>
          <p:nvPr/>
        </p:nvSpPr>
        <p:spPr>
          <a:xfrm>
            <a:off x="1263268" y="6180262"/>
            <a:ext cx="1332000" cy="276999"/>
          </a:xfrm>
          <a:prstGeom prst="rect">
            <a:avLst/>
          </a:prstGeom>
          <a:noFill/>
        </p:spPr>
        <p:txBody>
          <a:bodyPr wrap="square" rtlCol="0">
            <a:spAutoFit/>
          </a:bodyPr>
          <a:lstStyle/>
          <a:p>
            <a:pPr algn="dist"/>
            <a:r>
              <a:rPr lang="zh-CN" altLang="en-US" sz="1200" spc="200" dirty="0">
                <a:solidFill>
                  <a:srgbClr val="2B2930"/>
                </a:solidFill>
                <a:latin typeface="思源黑体 CN Light" panose="020B0300000000000000" pitchFamily="34" charset="-122"/>
                <a:ea typeface="思源黑体 CN Light" panose="020B0300000000000000" pitchFamily="34" charset="-122"/>
              </a:rPr>
              <a:t>某某实验小学</a:t>
            </a:r>
          </a:p>
        </p:txBody>
      </p:sp>
      <p:grpSp>
        <p:nvGrpSpPr>
          <p:cNvPr id="9" name="组合 8"/>
          <p:cNvGrpSpPr/>
          <p:nvPr/>
        </p:nvGrpSpPr>
        <p:grpSpPr>
          <a:xfrm>
            <a:off x="1476107" y="5518728"/>
            <a:ext cx="3480147" cy="276999"/>
            <a:chOff x="3484532" y="4842938"/>
            <a:chExt cx="5222936" cy="319807"/>
          </a:xfrm>
        </p:grpSpPr>
        <p:sp>
          <p:nvSpPr>
            <p:cNvPr id="10" name="矩形 9"/>
            <p:cNvSpPr/>
            <p:nvPr/>
          </p:nvSpPr>
          <p:spPr>
            <a:xfrm>
              <a:off x="3484532" y="4842938"/>
              <a:ext cx="2193317" cy="319807"/>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ysClr val="windowText" lastClr="000000"/>
                  </a:solidFill>
                  <a:latin typeface="思源黑体 CN Light" panose="020B0300000000000000" pitchFamily="34" charset="-122"/>
                  <a:ea typeface="思源黑体 CN Light" panose="020B0300000000000000" pitchFamily="34" charset="-122"/>
                </a:rPr>
                <a:t>授课老师：某某</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11" name="文本框 10"/>
            <p:cNvSpPr txBox="1"/>
            <p:nvPr/>
          </p:nvSpPr>
          <p:spPr>
            <a:xfrm>
              <a:off x="6490140" y="4842938"/>
              <a:ext cx="2217328"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授课时间：</a:t>
              </a:r>
              <a:r>
                <a:rPr kumimoji="0" lang="en-US" altLang="zh-CN"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12" name="组合 11"/>
          <p:cNvGrpSpPr/>
          <p:nvPr/>
        </p:nvGrpSpPr>
        <p:grpSpPr>
          <a:xfrm>
            <a:off x="1356087" y="2650802"/>
            <a:ext cx="7291516" cy="2777250"/>
            <a:chOff x="557375" y="1733348"/>
            <a:chExt cx="7291516" cy="2777250"/>
          </a:xfrm>
        </p:grpSpPr>
        <p:sp>
          <p:nvSpPr>
            <p:cNvPr id="13" name="文本框 12"/>
            <p:cNvSpPr txBox="1"/>
            <p:nvPr/>
          </p:nvSpPr>
          <p:spPr>
            <a:xfrm>
              <a:off x="557375" y="1733348"/>
              <a:ext cx="7291516" cy="1323439"/>
            </a:xfrm>
            <a:prstGeom prst="rect">
              <a:avLst/>
            </a:prstGeom>
            <a:noFill/>
          </p:spPr>
          <p:txBody>
            <a:bodyPr wrap="square" rtlCol="0">
              <a:spAutoFit/>
            </a:bodyPr>
            <a:lstStyle/>
            <a:p>
              <a:r>
                <a:rPr lang="zh-CN" altLang="en-US" sz="8000" dirty="0">
                  <a:solidFill>
                    <a:srgbClr val="2B2930"/>
                  </a:solidFill>
                  <a:latin typeface="站酷庆科黄油体" panose="02000803000000020004" pitchFamily="2" charset="-122"/>
                  <a:ea typeface="站酷庆科黄油体" panose="02000803000000020004" pitchFamily="2" charset="-122"/>
                </a:rPr>
                <a:t>谢谢各位同学倾听！</a:t>
              </a:r>
            </a:p>
          </p:txBody>
        </p:sp>
        <p:sp>
          <p:nvSpPr>
            <p:cNvPr id="14" name="文本框 13"/>
            <p:cNvSpPr txBox="1"/>
            <p:nvPr/>
          </p:nvSpPr>
          <p:spPr>
            <a:xfrm>
              <a:off x="570079" y="4190702"/>
              <a:ext cx="4748219" cy="319896"/>
            </a:xfrm>
            <a:prstGeom prst="rect">
              <a:avLst/>
            </a:prstGeom>
            <a:noFill/>
          </p:spPr>
          <p:txBody>
            <a:bodyPr wrap="square" rtlCol="0">
              <a:spAutoFit/>
            </a:bodyPr>
            <a:lstStyle/>
            <a:p>
              <a:pPr algn="dist">
                <a:lnSpc>
                  <a:spcPct val="150000"/>
                </a:lnSpc>
              </a:pPr>
              <a:r>
                <a:rPr lang="zh-CN" altLang="en-US" sz="1100" dirty="0">
                  <a:solidFill>
                    <a:srgbClr val="3F3F3F"/>
                  </a:solidFill>
                  <a:latin typeface="思源黑体 CN Light" panose="020B0300000000000000" pitchFamily="34" charset="-122"/>
                  <a:ea typeface="思源黑体 CN Light" panose="020B0300000000000000" pitchFamily="34" charset="-122"/>
                </a:rPr>
                <a:t>语文精品课件 二年级下册 </a:t>
              </a:r>
              <a:r>
                <a:rPr lang="en-US" altLang="zh-CN" sz="1100" dirty="0">
                  <a:solidFill>
                    <a:srgbClr val="3F3F3F"/>
                  </a:solidFill>
                  <a:latin typeface="思源黑体 CN Light" panose="020B0300000000000000" pitchFamily="34" charset="-122"/>
                  <a:ea typeface="思源黑体 CN Light" panose="020B0300000000000000" pitchFamily="34" charset="-122"/>
                </a:rPr>
                <a:t>6.3</a:t>
              </a:r>
            </a:p>
          </p:txBody>
        </p:sp>
        <p:cxnSp>
          <p:nvCxnSpPr>
            <p:cNvPr id="15" name="直接连接符 14"/>
            <p:cNvCxnSpPr/>
            <p:nvPr/>
          </p:nvCxnSpPr>
          <p:spPr>
            <a:xfrm>
              <a:off x="677393" y="4091350"/>
              <a:ext cx="5150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99208" y="2465594"/>
            <a:ext cx="8976360" cy="33229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（4）给每个自然段写上序号。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0" name="文本占位符 7"/>
          <p:cNvSpPr>
            <a:spLocks noGrp="1"/>
          </p:cNvSpPr>
          <p:nvPr>
            <p:ph type="body" sz="quarter" idx="10"/>
          </p:nvPr>
        </p:nvSpPr>
        <p:spPr>
          <a:xfrm>
            <a:off x="654050" y="382588"/>
            <a:ext cx="3173413" cy="403225"/>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98332" y="2112342"/>
            <a:ext cx="8395335" cy="3446072"/>
          </a:xfrm>
          <a:prstGeom prst="rect">
            <a:avLst/>
          </a:prstGeom>
          <a:noFill/>
          <a:ln w="9525">
            <a:noFill/>
          </a:ln>
        </p:spPr>
        <p:txBody>
          <a:bodyPr wrap="square">
            <a:spAutoFit/>
          </a:bodyPr>
          <a:lstStyle/>
          <a:p>
            <a:pPr marL="0" marR="0" lvl="0" indent="0" algn="dist" defTabSz="914400" rtl="0" eaLnBrk="1" fontAlgn="auto" latinLnBrk="0" hangingPunct="1">
              <a:lnSpc>
                <a:spcPct val="3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慌</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辨</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忠    </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实</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导</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盏</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永</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a:p>
            <a:pPr marL="0" marR="0" lvl="0" indent="0" algn="dist" defTabSz="914400" rtl="0" eaLnBrk="1" fontAlgn="auto" latinLnBrk="0" hangingPunct="1">
              <a:lnSpc>
                <a:spcPct val="3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闯</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碰</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稠</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稀</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渠    </a:t>
            </a:r>
            <a:r>
              <a:rPr kumimoji="0" 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40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积</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1" name="文本框 10"/>
          <p:cNvSpPr txBox="1"/>
          <p:nvPr/>
        </p:nvSpPr>
        <p:spPr>
          <a:xfrm>
            <a:off x="1718627" y="241845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huānɡ</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2" name="文本框 11"/>
          <p:cNvSpPr txBox="1"/>
          <p:nvPr/>
        </p:nvSpPr>
        <p:spPr>
          <a:xfrm>
            <a:off x="3118802" y="2418452"/>
            <a:ext cx="966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biàn</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3" name="文本框 12"/>
          <p:cNvSpPr txBox="1"/>
          <p:nvPr/>
        </p:nvSpPr>
        <p:spPr>
          <a:xfrm>
            <a:off x="4216082" y="2418452"/>
            <a:ext cx="12859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zhōnɡ</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4" name="文本框 13"/>
          <p:cNvSpPr txBox="1"/>
          <p:nvPr/>
        </p:nvSpPr>
        <p:spPr>
          <a:xfrm>
            <a:off x="5797867" y="2418452"/>
            <a:ext cx="7008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shí</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5" name="文本框 14"/>
          <p:cNvSpPr txBox="1"/>
          <p:nvPr/>
        </p:nvSpPr>
        <p:spPr>
          <a:xfrm>
            <a:off x="6886892" y="2418452"/>
            <a:ext cx="9332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dǎo</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3" name="文本框 22"/>
          <p:cNvSpPr txBox="1"/>
          <p:nvPr/>
        </p:nvSpPr>
        <p:spPr>
          <a:xfrm>
            <a:off x="8107997" y="2418452"/>
            <a:ext cx="10390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zhǎn</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5" name="文本框 24"/>
          <p:cNvSpPr txBox="1"/>
          <p:nvPr/>
        </p:nvSpPr>
        <p:spPr>
          <a:xfrm>
            <a:off x="9420542" y="2418452"/>
            <a:ext cx="10807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yǒnɡ</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8" name="文本框 27"/>
          <p:cNvSpPr txBox="1"/>
          <p:nvPr/>
        </p:nvSpPr>
        <p:spPr>
          <a:xfrm>
            <a:off x="1639887" y="4294847"/>
            <a:ext cx="150874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chuǎnɡ</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9" name="文本框 28"/>
          <p:cNvSpPr txBox="1"/>
          <p:nvPr/>
        </p:nvSpPr>
        <p:spPr>
          <a:xfrm>
            <a:off x="3118802" y="4294847"/>
            <a:ext cx="10887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pènɡ</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1" name="文本框 30"/>
          <p:cNvSpPr txBox="1"/>
          <p:nvPr/>
        </p:nvSpPr>
        <p:spPr>
          <a:xfrm>
            <a:off x="4771486" y="4294847"/>
            <a:ext cx="11384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chóu</a:t>
            </a:r>
            <a:r>
              <a:rPr kumimoji="0" 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2" name="文本框 31"/>
          <p:cNvSpPr txBox="1"/>
          <p:nvPr/>
        </p:nvSpPr>
        <p:spPr>
          <a:xfrm>
            <a:off x="6640872" y="4295472"/>
            <a:ext cx="66167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xī</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3" name="文本框 32"/>
          <p:cNvSpPr txBox="1"/>
          <p:nvPr/>
        </p:nvSpPr>
        <p:spPr>
          <a:xfrm>
            <a:off x="7785142" y="4294847"/>
            <a:ext cx="7264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qú</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4" name="文本框 33"/>
          <p:cNvSpPr txBox="1"/>
          <p:nvPr/>
        </p:nvSpPr>
        <p:spPr>
          <a:xfrm>
            <a:off x="9733013" y="4295472"/>
            <a:ext cx="70294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jī</a:t>
            </a:r>
            <a:endParaRPr kumimoji="0" lang="zh-CN" altLang="en-US" sz="4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6" name="文本占位符 5"/>
          <p:cNvSpPr>
            <a:spLocks noGrp="1"/>
          </p:cNvSpPr>
          <p:nvPr>
            <p:ph type="body" sz="quarter" idx="10"/>
          </p:nvPr>
        </p:nvSpPr>
        <p:spPr/>
        <p:txBody>
          <a:bodyPr/>
          <a:lstStyle/>
          <a:p>
            <a:r>
              <a:rPr lang="en-US" altLang="zh-CN" dirty="0"/>
              <a:t>02 </a:t>
            </a:r>
            <a:r>
              <a:rPr lang="zh-CN" altLang="en-US" dirty="0"/>
              <a:t> 字词揭秘</a:t>
            </a:r>
          </a:p>
        </p:txBody>
      </p:sp>
      <p:sp>
        <p:nvSpPr>
          <p:cNvPr id="109" name="文本框 108"/>
          <p:cNvSpPr txBox="1"/>
          <p:nvPr/>
        </p:nvSpPr>
        <p:spPr>
          <a:xfrm>
            <a:off x="8204938" y="919509"/>
            <a:ext cx="2424430" cy="890171"/>
          </a:xfrm>
          <a:prstGeom prst="cloudCallout">
            <a:avLst>
              <a:gd name="adj1" fmla="val 41188"/>
              <a:gd name="adj2" fmla="val 66326"/>
            </a:avLst>
          </a:prstGeom>
          <a:solidFill>
            <a:schemeClr val="bg1"/>
          </a:solidFill>
          <a:ln>
            <a:solidFill>
              <a:srgbClr val="2B293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ysClr val="windowText" lastClr="000000"/>
                </a:solidFill>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trips(down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trips(down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down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strips(downLeft)">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strips(downLeft)">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strips(downLef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3" grpId="0"/>
      <p:bldP spid="25" grpId="0"/>
      <p:bldP spid="28" grpId="0"/>
      <p:bldP spid="29"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09887" y="1405338"/>
            <a:ext cx="6372225" cy="4414520"/>
            <a:chOff x="4647" y="985"/>
            <a:chExt cx="6059" cy="6952"/>
          </a:xfrm>
        </p:grpSpPr>
        <p:pic>
          <p:nvPicPr>
            <p:cNvPr id="8" name="图片 7" descr="25"/>
            <p:cNvPicPr>
              <a:picLocks noChangeAspect="1"/>
            </p:cNvPicPr>
            <p:nvPr/>
          </p:nvPicPr>
          <p:blipFill>
            <a:blip r:embed="rId3"/>
            <a:stretch>
              <a:fillRect/>
            </a:stretch>
          </p:blipFill>
          <p:spPr>
            <a:xfrm>
              <a:off x="4647" y="985"/>
              <a:ext cx="6059" cy="6952"/>
            </a:xfrm>
            <a:prstGeom prst="rect">
              <a:avLst/>
            </a:prstGeom>
          </p:spPr>
        </p:pic>
        <p:sp>
          <p:nvSpPr>
            <p:cNvPr id="9" name="文本框 8"/>
            <p:cNvSpPr txBox="1"/>
            <p:nvPr/>
          </p:nvSpPr>
          <p:spPr>
            <a:xfrm>
              <a:off x="4773" y="2993"/>
              <a:ext cx="5281" cy="4506"/>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慌张：</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天然：</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分辨：</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观察：</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指点：</a:t>
              </a:r>
              <a:endPar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grpSp>
      <p:sp>
        <p:nvSpPr>
          <p:cNvPr id="10" name="矩形 1"/>
          <p:cNvSpPr>
            <a:spLocks noChangeArrowheads="1"/>
          </p:cNvSpPr>
          <p:nvPr/>
        </p:nvSpPr>
        <p:spPr bwMode="auto">
          <a:xfrm>
            <a:off x="3957002" y="2680418"/>
            <a:ext cx="477012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恐惧、不沉着而急切忙乱。</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自然赋予的，生来具备的。</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区分辨别。</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考查或调查。</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指出来使人知道；点明。</a:t>
            </a:r>
          </a:p>
        </p:txBody>
      </p:sp>
      <p:sp>
        <p:nvSpPr>
          <p:cNvPr id="46"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trips(down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trips(down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strips(down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strips(down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47"/>
          <p:cNvGraphicFramePr>
            <a:graphicFrameLocks noGrp="1"/>
          </p:cNvGraphicFramePr>
          <p:nvPr/>
        </p:nvGraphicFramePr>
        <p:xfrm>
          <a:off x="2167733" y="2571034"/>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4" name="Group 47"/>
          <p:cNvGraphicFramePr>
            <a:graphicFrameLocks noGrp="1"/>
          </p:cNvGraphicFramePr>
          <p:nvPr/>
        </p:nvGraphicFramePr>
        <p:xfrm>
          <a:off x="4079323" y="2571034"/>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Group 47"/>
          <p:cNvGraphicFramePr>
            <a:graphicFrameLocks noGrp="1"/>
          </p:cNvGraphicFramePr>
          <p:nvPr/>
        </p:nvGraphicFramePr>
        <p:xfrm>
          <a:off x="5870023" y="2587544"/>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6" name="Group 47"/>
          <p:cNvGraphicFramePr>
            <a:graphicFrameLocks noGrp="1"/>
          </p:cNvGraphicFramePr>
          <p:nvPr/>
        </p:nvGraphicFramePr>
        <p:xfrm>
          <a:off x="7642308" y="2571034"/>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9" name="Group 47"/>
          <p:cNvGraphicFramePr>
            <a:graphicFrameLocks noGrp="1"/>
          </p:cNvGraphicFramePr>
          <p:nvPr/>
        </p:nvGraphicFramePr>
        <p:xfrm>
          <a:off x="2158843" y="4200444"/>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0" name="Group 47"/>
          <p:cNvGraphicFramePr>
            <a:graphicFrameLocks noGrp="1"/>
          </p:cNvGraphicFramePr>
          <p:nvPr/>
        </p:nvGraphicFramePr>
        <p:xfrm>
          <a:off x="4070751" y="4189014"/>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1" name="Group 47"/>
          <p:cNvGraphicFramePr>
            <a:graphicFrameLocks noGrp="1"/>
          </p:cNvGraphicFramePr>
          <p:nvPr/>
        </p:nvGraphicFramePr>
        <p:xfrm>
          <a:off x="5880501" y="4200444"/>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2" name="Group 47"/>
          <p:cNvGraphicFramePr>
            <a:graphicFrameLocks noGrp="1"/>
          </p:cNvGraphicFramePr>
          <p:nvPr/>
        </p:nvGraphicFramePr>
        <p:xfrm>
          <a:off x="7642308" y="4180124"/>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5" name="矩形 44">
            <a:hlinkClick r:id="rId3" action="ppaction://hlinksldjump"/>
          </p:cNvPr>
          <p:cNvSpPr/>
          <p:nvPr/>
        </p:nvSpPr>
        <p:spPr>
          <a:xfrm>
            <a:off x="2177244" y="2578047"/>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指</a:t>
            </a:r>
          </a:p>
        </p:txBody>
      </p:sp>
      <p:sp>
        <p:nvSpPr>
          <p:cNvPr id="46" name="矩形 45">
            <a:hlinkClick r:id="" action="ppaction://noaction"/>
          </p:cNvPr>
          <p:cNvSpPr/>
          <p:nvPr/>
        </p:nvSpPr>
        <p:spPr>
          <a:xfrm>
            <a:off x="4080088" y="257609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针</a:t>
            </a:r>
          </a:p>
        </p:txBody>
      </p:sp>
      <p:sp>
        <p:nvSpPr>
          <p:cNvPr id="47" name="矩形 46">
            <a:hlinkClick r:id="rId3" action="ppaction://hlinksldjump"/>
          </p:cNvPr>
          <p:cNvSpPr/>
          <p:nvPr/>
        </p:nvSpPr>
        <p:spPr>
          <a:xfrm>
            <a:off x="5880183" y="259260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帮</a:t>
            </a:r>
          </a:p>
        </p:txBody>
      </p:sp>
      <p:sp>
        <p:nvSpPr>
          <p:cNvPr id="48" name="矩形 47">
            <a:hlinkClick r:id="rId4" action="ppaction://hlinksldjump"/>
          </p:cNvPr>
          <p:cNvSpPr/>
          <p:nvPr/>
        </p:nvSpPr>
        <p:spPr>
          <a:xfrm>
            <a:off x="7642916" y="257609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助</a:t>
            </a:r>
          </a:p>
        </p:txBody>
      </p:sp>
      <p:sp>
        <p:nvSpPr>
          <p:cNvPr id="51" name="矩形 50">
            <a:hlinkClick r:id="" action="ppaction://noaction"/>
          </p:cNvPr>
          <p:cNvSpPr/>
          <p:nvPr/>
        </p:nvSpPr>
        <p:spPr>
          <a:xfrm>
            <a:off x="2167656" y="4205502"/>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永</a:t>
            </a:r>
          </a:p>
        </p:txBody>
      </p:sp>
      <p:sp>
        <p:nvSpPr>
          <p:cNvPr id="52" name="矩形 51">
            <a:hlinkClick r:id="" action="ppaction://noaction"/>
          </p:cNvPr>
          <p:cNvSpPr/>
          <p:nvPr/>
        </p:nvSpPr>
        <p:spPr>
          <a:xfrm>
            <a:off x="4076197" y="4186969"/>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碰</a:t>
            </a:r>
          </a:p>
        </p:txBody>
      </p:sp>
      <p:sp>
        <p:nvSpPr>
          <p:cNvPr id="53" name="矩形 52">
            <a:hlinkClick r:id="" action="ppaction://noaction"/>
          </p:cNvPr>
          <p:cNvSpPr/>
          <p:nvPr/>
        </p:nvSpPr>
        <p:spPr>
          <a:xfrm>
            <a:off x="5890967" y="420987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特</a:t>
            </a:r>
          </a:p>
        </p:txBody>
      </p:sp>
      <p:sp>
        <p:nvSpPr>
          <p:cNvPr id="54" name="矩形 53">
            <a:hlinkClick r:id="" action="ppaction://noaction"/>
          </p:cNvPr>
          <p:cNvSpPr/>
          <p:nvPr/>
        </p:nvSpPr>
        <p:spPr>
          <a:xfrm>
            <a:off x="7652467" y="418955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积</a:t>
            </a:r>
          </a:p>
        </p:txBody>
      </p:sp>
      <p:graphicFrame>
        <p:nvGraphicFramePr>
          <p:cNvPr id="6" name="Group 47"/>
          <p:cNvGraphicFramePr>
            <a:graphicFrameLocks noGrp="1"/>
          </p:cNvGraphicFramePr>
          <p:nvPr/>
        </p:nvGraphicFramePr>
        <p:xfrm>
          <a:off x="9582233" y="2576114"/>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8" name="矩形 7">
            <a:hlinkClick r:id="" action="ppaction://noaction"/>
          </p:cNvPr>
          <p:cNvSpPr/>
          <p:nvPr/>
        </p:nvSpPr>
        <p:spPr>
          <a:xfrm>
            <a:off x="9591046" y="2581172"/>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导</a:t>
            </a:r>
          </a:p>
        </p:txBody>
      </p:sp>
      <p:sp>
        <p:nvSpPr>
          <p:cNvPr id="64"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5"/>
                                        </p:tgtEl>
                                        <p:attrNameLst>
                                          <p:attrName>style.color</p:attrName>
                                        </p:attrNameLst>
                                      </p:cBhvr>
                                      <p:to>
                                        <p:clrVal>
                                          <a:schemeClr val="tx1"/>
                                        </p:clrVal>
                                      </p:to>
                                    </p:set>
                                    <p:set>
                                      <p:cBhvr>
                                        <p:cTn id="7" dur="500" fill="hold"/>
                                        <p:tgtEl>
                                          <p:spTgt spid="45"/>
                                        </p:tgtEl>
                                        <p:attrNameLst>
                                          <p:attrName>fillcolor</p:attrName>
                                        </p:attrNameLst>
                                      </p:cBhvr>
                                      <p:to>
                                        <p:clrVal>
                                          <a:schemeClr val="tx1"/>
                                        </p:clrVal>
                                      </p:to>
                                    </p:set>
                                    <p:set>
                                      <p:cBhvr>
                                        <p:cTn id="8"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6"/>
                                        </p:tgtEl>
                                        <p:attrNameLst>
                                          <p:attrName>style.color</p:attrName>
                                        </p:attrNameLst>
                                      </p:cBhvr>
                                      <p:to>
                                        <p:clrVal>
                                          <a:schemeClr val="tx1"/>
                                        </p:clrVal>
                                      </p:to>
                                    </p:set>
                                    <p:set>
                                      <p:cBhvr>
                                        <p:cTn id="14" dur="500" fill="hold"/>
                                        <p:tgtEl>
                                          <p:spTgt spid="46"/>
                                        </p:tgtEl>
                                        <p:attrNameLst>
                                          <p:attrName>fillcolor</p:attrName>
                                        </p:attrNameLst>
                                      </p:cBhvr>
                                      <p:to>
                                        <p:clrVal>
                                          <a:schemeClr val="tx1"/>
                                        </p:clrVal>
                                      </p:to>
                                    </p:set>
                                    <p:set>
                                      <p:cBhvr>
                                        <p:cTn id="15" dur="500" fill="hold"/>
                                        <p:tgtEl>
                                          <p:spTgt spid="46"/>
                                        </p:tgtEl>
                                        <p:attrNameLst>
                                          <p:attrName>fill.type</p:attrName>
                                        </p:attrNameLst>
                                      </p:cBhvr>
                                      <p:to>
                                        <p:strVal val="solid"/>
                                      </p:to>
                                    </p:set>
                                  </p:child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47"/>
                                        </p:tgtEl>
                                        <p:attrNameLst>
                                          <p:attrName>style.color</p:attrName>
                                        </p:attrNameLst>
                                      </p:cBhvr>
                                      <p:to>
                                        <p:clrVal>
                                          <a:schemeClr val="tx1"/>
                                        </p:clrVal>
                                      </p:to>
                                    </p:set>
                                    <p:set>
                                      <p:cBhvr>
                                        <p:cTn id="21" dur="500" fill="hold"/>
                                        <p:tgtEl>
                                          <p:spTgt spid="47"/>
                                        </p:tgtEl>
                                        <p:attrNameLst>
                                          <p:attrName>fillcolor</p:attrName>
                                        </p:attrNameLst>
                                      </p:cBhvr>
                                      <p:to>
                                        <p:clrVal>
                                          <a:schemeClr val="tx1"/>
                                        </p:clrVal>
                                      </p:to>
                                    </p:set>
                                    <p:set>
                                      <p:cBhvr>
                                        <p:cTn id="22" dur="500" fill="hold"/>
                                        <p:tgtEl>
                                          <p:spTgt spid="47"/>
                                        </p:tgtEl>
                                        <p:attrNameLst>
                                          <p:attrName>fill.type</p:attrName>
                                        </p:attrNameLst>
                                      </p:cBhvr>
                                      <p:to>
                                        <p:strVal val="solid"/>
                                      </p:to>
                                    </p:set>
                                  </p:child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48"/>
                                        </p:tgtEl>
                                        <p:attrNameLst>
                                          <p:attrName>style.color</p:attrName>
                                        </p:attrNameLst>
                                      </p:cBhvr>
                                      <p:to>
                                        <p:clrVal>
                                          <a:schemeClr val="tx1"/>
                                        </p:clrVal>
                                      </p:to>
                                    </p:set>
                                    <p:set>
                                      <p:cBhvr>
                                        <p:cTn id="28" dur="500" fill="hold"/>
                                        <p:tgtEl>
                                          <p:spTgt spid="48"/>
                                        </p:tgtEl>
                                        <p:attrNameLst>
                                          <p:attrName>fillcolor</p:attrName>
                                        </p:attrNameLst>
                                      </p:cBhvr>
                                      <p:to>
                                        <p:clrVal>
                                          <a:schemeClr val="tx1"/>
                                        </p:clrVal>
                                      </p:to>
                                    </p:set>
                                    <p:set>
                                      <p:cBhvr>
                                        <p:cTn id="29" dur="500" fill="hold"/>
                                        <p:tgtEl>
                                          <p:spTgt spid="48"/>
                                        </p:tgtEl>
                                        <p:attrNameLst>
                                          <p:attrName>fill.type</p:attrName>
                                        </p:attrNameLst>
                                      </p:cBhvr>
                                      <p:to>
                                        <p:strVal val="solid"/>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1"/>
                                        </p:tgtEl>
                                        <p:attrNameLst>
                                          <p:attrName>style.color</p:attrName>
                                        </p:attrNameLst>
                                      </p:cBhvr>
                                      <p:to>
                                        <p:clrVal>
                                          <a:schemeClr val="tx1"/>
                                        </p:clrVal>
                                      </p:to>
                                    </p:set>
                                    <p:set>
                                      <p:cBhvr>
                                        <p:cTn id="35" dur="500" fill="hold"/>
                                        <p:tgtEl>
                                          <p:spTgt spid="51"/>
                                        </p:tgtEl>
                                        <p:attrNameLst>
                                          <p:attrName>fillcolor</p:attrName>
                                        </p:attrNameLst>
                                      </p:cBhvr>
                                      <p:to>
                                        <p:clrVal>
                                          <a:schemeClr val="tx1"/>
                                        </p:clrVal>
                                      </p:to>
                                    </p:set>
                                    <p:set>
                                      <p:cBhvr>
                                        <p:cTn id="36" dur="500" fill="hold"/>
                                        <p:tgtEl>
                                          <p:spTgt spid="51"/>
                                        </p:tgtEl>
                                        <p:attrNameLst>
                                          <p:attrName>fill.type</p:attrName>
                                        </p:attrNameLst>
                                      </p:cBhvr>
                                      <p:to>
                                        <p:strVal val="solid"/>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2"/>
                                        </p:tgtEl>
                                        <p:attrNameLst>
                                          <p:attrName>style.color</p:attrName>
                                        </p:attrNameLst>
                                      </p:cBhvr>
                                      <p:to>
                                        <p:clrVal>
                                          <a:schemeClr val="tx1"/>
                                        </p:clrVal>
                                      </p:to>
                                    </p:set>
                                    <p:set>
                                      <p:cBhvr>
                                        <p:cTn id="42" dur="500" fill="hold"/>
                                        <p:tgtEl>
                                          <p:spTgt spid="52"/>
                                        </p:tgtEl>
                                        <p:attrNameLst>
                                          <p:attrName>fillcolor</p:attrName>
                                        </p:attrNameLst>
                                      </p:cBhvr>
                                      <p:to>
                                        <p:clrVal>
                                          <a:schemeClr val="tx1"/>
                                        </p:clrVal>
                                      </p:to>
                                    </p:set>
                                    <p:set>
                                      <p:cBhvr>
                                        <p:cTn id="43" dur="500" fill="hold"/>
                                        <p:tgtEl>
                                          <p:spTgt spid="52"/>
                                        </p:tgtEl>
                                        <p:attrNameLst>
                                          <p:attrName>fill.type</p:attrName>
                                        </p:attrNameLst>
                                      </p:cBhvr>
                                      <p:to>
                                        <p:strVal val="solid"/>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3"/>
                                        </p:tgtEl>
                                        <p:attrNameLst>
                                          <p:attrName>style.color</p:attrName>
                                        </p:attrNameLst>
                                      </p:cBhvr>
                                      <p:to>
                                        <p:clrVal>
                                          <a:schemeClr val="tx1"/>
                                        </p:clrVal>
                                      </p:to>
                                    </p:set>
                                    <p:set>
                                      <p:cBhvr>
                                        <p:cTn id="49" dur="500" fill="hold"/>
                                        <p:tgtEl>
                                          <p:spTgt spid="53"/>
                                        </p:tgtEl>
                                        <p:attrNameLst>
                                          <p:attrName>fillcolor</p:attrName>
                                        </p:attrNameLst>
                                      </p:cBhvr>
                                      <p:to>
                                        <p:clrVal>
                                          <a:schemeClr val="tx1"/>
                                        </p:clrVal>
                                      </p:to>
                                    </p:set>
                                    <p:set>
                                      <p:cBhvr>
                                        <p:cTn id="50" dur="500" fill="hold"/>
                                        <p:tgtEl>
                                          <p:spTgt spid="53"/>
                                        </p:tgtEl>
                                        <p:attrNameLst>
                                          <p:attrName>fill.type</p:attrName>
                                        </p:attrNameLst>
                                      </p:cBhvr>
                                      <p:to>
                                        <p:strVal val="solid"/>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54"/>
                                        </p:tgtEl>
                                        <p:attrNameLst>
                                          <p:attrName>style.color</p:attrName>
                                        </p:attrNameLst>
                                      </p:cBhvr>
                                      <p:to>
                                        <p:clrVal>
                                          <a:schemeClr val="tx1"/>
                                        </p:clrVal>
                                      </p:to>
                                    </p:set>
                                    <p:set>
                                      <p:cBhvr>
                                        <p:cTn id="56" dur="500" fill="hold"/>
                                        <p:tgtEl>
                                          <p:spTgt spid="54"/>
                                        </p:tgtEl>
                                        <p:attrNameLst>
                                          <p:attrName>fillcolor</p:attrName>
                                        </p:attrNameLst>
                                      </p:cBhvr>
                                      <p:to>
                                        <p:clrVal>
                                          <a:schemeClr val="tx1"/>
                                        </p:clrVal>
                                      </p:to>
                                    </p:set>
                                    <p:set>
                                      <p:cBhvr>
                                        <p:cTn id="57"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8"/>
                                        </p:tgtEl>
                                        <p:attrNameLst>
                                          <p:attrName>style.color</p:attrName>
                                        </p:attrNameLst>
                                      </p:cBhvr>
                                      <p:to>
                                        <p:clrVal>
                                          <a:schemeClr val="tx1"/>
                                        </p:clrVal>
                                      </p:to>
                                    </p:set>
                                    <p:set>
                                      <p:cBhvr>
                                        <p:cTn id="63" dur="500" fill="hold"/>
                                        <p:tgtEl>
                                          <p:spTgt spid="8"/>
                                        </p:tgtEl>
                                        <p:attrNameLst>
                                          <p:attrName>fillcolor</p:attrName>
                                        </p:attrNameLst>
                                      </p:cBhvr>
                                      <p:to>
                                        <p:clrVal>
                                          <a:schemeClr val="tx1"/>
                                        </p:clrVal>
                                      </p:to>
                                    </p:set>
                                    <p:set>
                                      <p:cBhvr>
                                        <p:cTn id="64"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childTnLst>
        </p:cTn>
      </p:par>
    </p:tnLst>
    <p:bldLst>
      <p:bldP spid="45" grpId="0"/>
      <p:bldP spid="46" grpId="0"/>
      <p:bldP spid="47" grpId="0"/>
      <p:bldP spid="48" grpId="0"/>
      <p:bldP spid="51" grpId="0"/>
      <p:bldP spid="52" grpId="0"/>
      <p:bldP spid="53" grpId="0"/>
      <p:bldP spid="5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05290" y="1393190"/>
            <a:ext cx="117856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zhǐ</a:t>
            </a:r>
          </a:p>
        </p:txBody>
      </p:sp>
      <p:sp>
        <p:nvSpPr>
          <p:cNvPr id="11" name="文本框 10"/>
          <p:cNvSpPr txBox="1"/>
          <p:nvPr/>
        </p:nvSpPr>
        <p:spPr>
          <a:xfrm>
            <a:off x="5014043" y="237419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955748" y="2374195"/>
            <a:ext cx="6910705"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扌</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手指   指导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他是我们的指导员。</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右部稍宽，竖弯钩外展。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指</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588694" y="2479605"/>
            <a:ext cx="2954020" cy="2755900"/>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1">
                  <p:stCondLst>
                    <p:cond delay="indefinite"/>
                  </p:stCondLst>
                  <p:endCondLst>
                    <p:cond evt="onNext" delay="0">
                      <p:tgtEl>
                        <p:sldTgt/>
                      </p:tgtEl>
                    </p:cond>
                    <p:cond evt="onPrev" delay="0">
                      <p:tgtEl>
                        <p:sldTgt/>
                      </p:tgtEl>
                    </p:cond>
                  </p:end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additive="base">
                                        <p:cTn id="15"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014488" y="1443355"/>
            <a:ext cx="13811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zhēn</a:t>
            </a:r>
          </a:p>
        </p:txBody>
      </p:sp>
      <p:sp>
        <p:nvSpPr>
          <p:cNvPr id="11" name="文本框 10"/>
          <p:cNvSpPr txBox="1"/>
          <p:nvPr/>
        </p:nvSpPr>
        <p:spPr>
          <a:xfrm>
            <a:off x="4792290" y="239705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67980" y="2374195"/>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钅</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指南针   时针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指南针是我国的四大发明之一。</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“钅”上横高，中横短，下横长。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针</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661733" y="2328792"/>
            <a:ext cx="2920365" cy="2951480"/>
          </a:xfrm>
          <a:prstGeom prst="rect">
            <a:avLst/>
          </a:prstGeom>
        </p:spPr>
      </p:pic>
      <p:sp>
        <p:nvSpPr>
          <p:cNvPr id="48" name="文本占位符 5"/>
          <p:cNvSpPr>
            <a:spLocks noGrp="1"/>
          </p:cNvSpPr>
          <p:nvPr>
            <p:ph type="body" sz="quarter" idx="10"/>
          </p:nvPr>
        </p:nvSpPr>
        <p:spPr>
          <a:xfrm>
            <a:off x="654050" y="382588"/>
            <a:ext cx="3173413" cy="403225"/>
          </a:xfrm>
        </p:spPr>
        <p:txBody>
          <a:bodyPr/>
          <a:lstStyle/>
          <a:p>
            <a:r>
              <a:rPr lang="en-US" altLang="zh-CN" dirty="0"/>
              <a:t>02 </a:t>
            </a:r>
            <a:r>
              <a:rPr lang="zh-CN" altLang="en-US" dirty="0"/>
              <a:t> 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2"/>
                </p:tgtEl>
              </p:cMediaNode>
            </p:vide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宽屏</PresentationFormat>
  <Paragraphs>319</Paragraphs>
  <Slides>30</Slides>
  <Notes>28</Notes>
  <HiddenSlides>0</HiddenSlides>
  <MMClips>9</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Helvetica Neue Medium</vt:lpstr>
      <vt:lpstr>思源黑体 CN Light</vt:lpstr>
      <vt:lpstr>思源黑体 CN Bold</vt:lpstr>
      <vt:lpstr>站酷庆科黄油体</vt:lpstr>
      <vt:lpstr>Wingdings</vt:lpstr>
      <vt:lpstr>宋体</vt:lpstr>
      <vt:lpstr>Arial</vt:lpstr>
      <vt:lpstr>微软雅黑</vt:lpstr>
      <vt:lpstr>等线</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2021-05-08T00:57:09Z</dcterms:created>
  <dcterms:modified xsi:type="dcterms:W3CDTF">2023-01-13T17:09:29Z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F8C2A45B8AF44A73A22DEB09B9674E9C</vt:lpwstr>
  </property>
  <property fmtid="{A09F084E-AD41-489F-8076-AA5BE3082BCA}" pid="100">
    <vt:ui4>5</vt:ui4>
  </property>
  <property fmtid="{64440492-4C8B-11D1-8B70-080036B11A03}" pid="11">
    <vt:lpwstr>www.2ppt.com-爱PPT提供资源下载</vt:lpwstr>
  </property>
</Properties>
</file>