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73" r:id="rId17"/>
    <p:sldId id="25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3575" y="3559175"/>
            <a:ext cx="557212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6425" y="2093913"/>
            <a:ext cx="51498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345" y="828675"/>
            <a:ext cx="6090830" cy="118852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3200" b="1" i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80" y="2283568"/>
            <a:ext cx="6075961" cy="42336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085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99E6-410F-41E0-97F4-59799D9B5D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AA9F-DC91-42A8-B18D-9DF4B77BF6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F067-7985-44C0-A972-5974878109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71C4-CC70-40F1-A924-3D79F52FFD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7453-12C5-4839-94B6-1537D378D2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9402-D8A5-4E9C-86A5-85A0CBB7B4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8174-0BB3-4AEA-88B3-A303401F0C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3018-75D5-4B4E-8B9E-EFE3E9516A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1695-48F9-42A1-BCC0-CB170C4142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990E-7726-4E81-86DC-5F99F05D99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055B-4D35-4739-9CBC-965B3D4822E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9DE1-DF56-4B1D-BD74-351696D2CE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11D7-2A5A-4F22-9F6A-B763ACBCB7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2FC0-E0B7-4992-A4A6-2541FB1531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74DF-5ADE-4937-B392-F09E86D4EB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907D-58EC-47AB-B6B2-D68A4CDCD6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022D-DA04-40F6-9C4F-2AC0A6520F6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A1AE-47C5-470E-8651-08E961851F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A344-5525-4DA5-B8A4-1F666BDBA9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E6B5-A6F8-439B-B48D-162AAED208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0653-8B3A-4D5F-933E-9CAF1674AF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8564-23C4-4670-9DA4-6735D6634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组合 6"/>
          <p:cNvGrpSpPr/>
          <p:nvPr/>
        </p:nvGrpSpPr>
        <p:grpSpPr bwMode="auto">
          <a:xfrm>
            <a:off x="5756275" y="4333875"/>
            <a:ext cx="3365500" cy="2524125"/>
            <a:chOff x="5756242" y="4333826"/>
            <a:chExt cx="3365565" cy="2524174"/>
          </a:xfrm>
        </p:grpSpPr>
        <p:pic>
          <p:nvPicPr>
            <p:cNvPr id="1034" name="图片 15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693030" y="5705475"/>
              <a:ext cx="2374770" cy="104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 userDrawn="1"/>
          </p:nvSpPr>
          <p:spPr>
            <a:xfrm>
              <a:off x="5756242" y="4333826"/>
              <a:ext cx="3365565" cy="2524174"/>
            </a:xfrm>
            <a:prstGeom prst="rect">
              <a:avLst/>
            </a:prstGeom>
            <a:solidFill>
              <a:srgbClr val="F7F4E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738" y="1531938"/>
            <a:ext cx="8008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5238BC-BC79-4C96-AC23-4ACD7B5A58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DDD1A7-78BB-4B2C-A72A-3FA7F15AC1E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663700" y="368300"/>
            <a:ext cx="58991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pic>
        <p:nvPicPr>
          <p:cNvPr id="1033" name="图片 1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504950" y="1014413"/>
            <a:ext cx="60579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6E7D5D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E7D5D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7FA6BA"/>
        </a:buClr>
        <a:buSzPct val="80000"/>
        <a:buFont typeface="Wingdings" panose="05000000000000000000" pitchFamily="2" charset="2"/>
        <a:buChar char=""/>
        <a:defRPr sz="2400" kern="1200">
          <a:solidFill>
            <a:srgbClr val="938F72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1124744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Unit 3</a:t>
            </a:r>
          </a:p>
          <a:p>
            <a:pPr algn="ctr" eaLnBrk="1" hangingPunct="1"/>
            <a:r>
              <a:rPr lang="en-US" altLang="zh-CN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幼圆" panose="02010509060101010101" pitchFamily="49" charset="-122"/>
              </a:rPr>
              <a:t>This is my father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09329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3132138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51275" y="2205038"/>
            <a:ext cx="48244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Calibri" panose="020F0502020204030204" pitchFamily="34" charset="0"/>
                <a:ea typeface="幼圆" panose="02010509060101010101" pitchFamily="49" charset="-122"/>
              </a:rPr>
              <a:t>This is my ___________.</a:t>
            </a:r>
            <a:endParaRPr lang="zh-CN" altLang="en-US" sz="440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45085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father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43878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319588" y="2276475"/>
            <a:ext cx="48244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Calibri" panose="020F0502020204030204" pitchFamily="34" charset="0"/>
                <a:ea typeface="幼圆" panose="02010509060101010101" pitchFamily="49" charset="-122"/>
              </a:rPr>
              <a:t>This is my ___________.</a:t>
            </a:r>
            <a:endParaRPr lang="zh-CN" altLang="en-US" sz="440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45085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mother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5538"/>
            <a:ext cx="37671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319588" y="2276475"/>
            <a:ext cx="48244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Calibri" panose="020F0502020204030204" pitchFamily="34" charset="0"/>
                <a:ea typeface="幼圆" panose="02010509060101010101" pitchFamily="49" charset="-122"/>
              </a:rPr>
              <a:t>This is my ___________.</a:t>
            </a:r>
            <a:endParaRPr lang="zh-CN" altLang="en-US" sz="440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45085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mother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484438" y="2603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B0F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do</a:t>
            </a:r>
            <a:endParaRPr lang="zh-CN" altLang="en-US" sz="3600">
              <a:solidFill>
                <a:srgbClr val="00B0F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37211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319588" y="2276475"/>
            <a:ext cx="42846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Calibri" panose="020F0502020204030204" pitchFamily="34" charset="0"/>
                <a:ea typeface="幼圆" panose="02010509060101010101" pitchFamily="49" charset="-122"/>
              </a:rPr>
              <a:t>I love my ___________.</a:t>
            </a:r>
            <a:endParaRPr lang="zh-CN" altLang="en-US" sz="440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638" y="45085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mother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39528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319588" y="2276475"/>
            <a:ext cx="42846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Calibri" panose="020F0502020204030204" pitchFamily="34" charset="0"/>
                <a:ea typeface="幼圆" panose="02010509060101010101" pitchFamily="49" charset="-122"/>
              </a:rPr>
              <a:t>I love my ___________.</a:t>
            </a:r>
            <a:endParaRPr lang="zh-CN" altLang="en-US" sz="440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45085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father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484438" y="2603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00B0F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talk</a:t>
            </a:r>
            <a:endParaRPr lang="zh-CN" altLang="en-US" sz="3600" dirty="0">
              <a:solidFill>
                <a:srgbClr val="00B0F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1331913" y="2060575"/>
            <a:ext cx="6553200" cy="180022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/>
              <a:t>This is ……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19672" y="1124744"/>
            <a:ext cx="65722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Homework</a:t>
            </a:r>
            <a:r>
              <a:rPr lang="en-US" altLang="zh-CN" sz="6600" dirty="0" smtClean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:</a:t>
            </a:r>
            <a:endParaRPr lang="en-US" altLang="zh-CN" sz="6600" dirty="0">
              <a:solidFill>
                <a:srgbClr val="00B050"/>
              </a:solidFill>
              <a:latin typeface="Franklin Gothic Book" panose="020B0503020102020204" pitchFamily="34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1.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熟读本课对话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;</a:t>
            </a: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2.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抄写本课重点单词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11560" y="692696"/>
            <a:ext cx="784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92D05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Thank you</a:t>
            </a:r>
            <a:endParaRPr lang="zh-CN" altLang="en-US" sz="6600" dirty="0">
              <a:solidFill>
                <a:srgbClr val="92D05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432725"/>
            <a:ext cx="2781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386978" y="18864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00B0F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learn</a:t>
            </a:r>
            <a:endParaRPr lang="zh-CN" altLang="en-US" sz="3600" dirty="0">
              <a:solidFill>
                <a:srgbClr val="00B0F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7313" y="5013325"/>
            <a:ext cx="4032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father</a:t>
            </a:r>
          </a:p>
          <a:p>
            <a:pPr algn="ctr" eaLnBrk="1" hangingPunct="1"/>
            <a:r>
              <a:rPr lang="zh-CN" altLang="en-US" sz="44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父亲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052513"/>
            <a:ext cx="43624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5013325"/>
            <a:ext cx="4032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mother</a:t>
            </a:r>
          </a:p>
          <a:p>
            <a:pPr algn="ctr" eaLnBrk="1" hangingPunct="1"/>
            <a:r>
              <a:rPr lang="zh-CN" altLang="en-US" sz="44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母亲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1331913" y="0"/>
            <a:ext cx="6696075" cy="1512888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father=dad</a:t>
            </a:r>
            <a:endParaRPr lang="zh-CN" altLang="en-US" sz="4000" dirty="0"/>
          </a:p>
        </p:txBody>
      </p:sp>
      <p:sp>
        <p:nvSpPr>
          <p:cNvPr id="3" name="横卷形 2"/>
          <p:cNvSpPr/>
          <p:nvPr/>
        </p:nvSpPr>
        <p:spPr>
          <a:xfrm>
            <a:off x="1331913" y="1844675"/>
            <a:ext cx="6696075" cy="1512888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mother=mum</a:t>
            </a:r>
            <a:endParaRPr lang="zh-CN" altLang="en-US" sz="4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4365625"/>
            <a:ext cx="7488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father, mother</a:t>
            </a:r>
            <a:r>
              <a:rPr lang="zh-CN" altLang="en-US" sz="36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用在比较正式的场合。</a:t>
            </a:r>
            <a:endParaRPr lang="en-US" altLang="zh-CN" sz="36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dad, mum</a:t>
            </a:r>
            <a:r>
              <a:rPr lang="zh-CN" altLang="en-US" sz="36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就显得比较随意点，在家可以这么叫。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765175"/>
            <a:ext cx="4986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 3"/>
          <p:cNvSpPr/>
          <p:nvPr/>
        </p:nvSpPr>
        <p:spPr>
          <a:xfrm>
            <a:off x="900113" y="4508500"/>
            <a:ext cx="7775575" cy="19446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This is my father.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这是我爸爸。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052513"/>
            <a:ext cx="32861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900113" y="4508500"/>
            <a:ext cx="7775575" cy="19446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This is my mother.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这是我妈妈。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052513"/>
            <a:ext cx="44958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900113" y="4508500"/>
            <a:ext cx="7775575" cy="19446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This is my teacher.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我老师。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32893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348038" y="0"/>
            <a:ext cx="5545137" cy="2087563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A:</a:t>
            </a:r>
            <a:r>
              <a:rPr lang="zh-CN" altLang="en-US" sz="3600" dirty="0"/>
              <a:t> </a:t>
            </a:r>
            <a:r>
              <a:rPr lang="en-US" altLang="zh-CN" sz="3600" dirty="0"/>
              <a:t>Good morning, Miss Wang, this is my father, this is my mother.</a:t>
            </a:r>
            <a:endParaRPr lang="zh-CN" altLang="en-US" sz="3600" dirty="0"/>
          </a:p>
        </p:txBody>
      </p:sp>
      <p:sp>
        <p:nvSpPr>
          <p:cNvPr id="4" name="圆角矩形标注 3"/>
          <p:cNvSpPr/>
          <p:nvPr/>
        </p:nvSpPr>
        <p:spPr>
          <a:xfrm>
            <a:off x="3348038" y="2565400"/>
            <a:ext cx="5545137" cy="1223963"/>
          </a:xfrm>
          <a:prstGeom prst="wedgeRoundRectCallout">
            <a:avLst>
              <a:gd name="adj1" fmla="val -30143"/>
              <a:gd name="adj2" fmla="val -5827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B:</a:t>
            </a:r>
            <a:r>
              <a:rPr lang="zh-CN" altLang="en-US" sz="3600" dirty="0"/>
              <a:t> </a:t>
            </a:r>
            <a:r>
              <a:rPr lang="en-US" altLang="zh-CN" sz="3600" dirty="0"/>
              <a:t>Pleased to meet you.</a:t>
            </a:r>
            <a:endParaRPr lang="zh-CN" altLang="en-US" sz="3600" dirty="0"/>
          </a:p>
        </p:txBody>
      </p:sp>
      <p:sp>
        <p:nvSpPr>
          <p:cNvPr id="5" name="圆角矩形标注 4"/>
          <p:cNvSpPr/>
          <p:nvPr/>
        </p:nvSpPr>
        <p:spPr>
          <a:xfrm>
            <a:off x="3348038" y="4149725"/>
            <a:ext cx="5545137" cy="1223963"/>
          </a:xfrm>
          <a:prstGeom prst="wedgeRoundRectCallout">
            <a:avLst>
              <a:gd name="adj1" fmla="val -30143"/>
              <a:gd name="adj2" fmla="val -5827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A:</a:t>
            </a:r>
            <a:r>
              <a:rPr lang="zh-CN" altLang="en-US" sz="3600" dirty="0"/>
              <a:t> </a:t>
            </a:r>
            <a:r>
              <a:rPr lang="en-US" altLang="zh-CN" sz="3600" dirty="0"/>
              <a:t>This is Miss Wang.</a:t>
            </a:r>
            <a:endParaRPr lang="zh-CN" altLang="en-US" sz="3600" dirty="0"/>
          </a:p>
        </p:txBody>
      </p:sp>
      <p:sp>
        <p:nvSpPr>
          <p:cNvPr id="6" name="圆角矩形标注 5"/>
          <p:cNvSpPr/>
          <p:nvPr/>
        </p:nvSpPr>
        <p:spPr>
          <a:xfrm>
            <a:off x="3419475" y="5634038"/>
            <a:ext cx="5545138" cy="1223962"/>
          </a:xfrm>
          <a:prstGeom prst="wedgeRoundRectCallout">
            <a:avLst>
              <a:gd name="adj1" fmla="val -30143"/>
              <a:gd name="adj2" fmla="val -5827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C:</a:t>
            </a:r>
            <a:r>
              <a:rPr lang="zh-CN" altLang="en-US" sz="3600" dirty="0"/>
              <a:t> </a:t>
            </a:r>
            <a:r>
              <a:rPr lang="en-US" altLang="zh-CN" sz="3600" dirty="0"/>
              <a:t>Pleased to meet you, too.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484438" y="2603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B0F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600">
              <a:solidFill>
                <a:srgbClr val="00B0F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33083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851275" y="2205038"/>
            <a:ext cx="48244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Calibri" panose="020F0502020204030204" pitchFamily="34" charset="0"/>
                <a:ea typeface="幼圆" panose="02010509060101010101" pitchFamily="49" charset="-122"/>
              </a:rPr>
              <a:t>This is my ___________.</a:t>
            </a:r>
            <a:endParaRPr lang="zh-CN" altLang="en-US" sz="440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638" y="450850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father</a:t>
            </a:r>
            <a:endParaRPr lang="zh-CN" altLang="en-US" sz="4000">
              <a:solidFill>
                <a:srgbClr val="FF0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229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92A181"/>
      </a:accent1>
      <a:accent2>
        <a:srgbClr val="B9B6A3"/>
      </a:accent2>
      <a:accent3>
        <a:srgbClr val="888696"/>
      </a:accent3>
      <a:accent4>
        <a:srgbClr val="7FA6BA"/>
      </a:accent4>
      <a:accent5>
        <a:srgbClr val="626FCC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A000120141203A12PPBG</Template>
  <TotalTime>0</TotalTime>
  <Words>171</Words>
  <Application>Microsoft Office PowerPoint</Application>
  <PresentationFormat>全屏显示(4:3)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华文楷体</vt:lpstr>
      <vt:lpstr>宋体</vt:lpstr>
      <vt:lpstr>微软雅黑</vt:lpstr>
      <vt:lpstr>幼圆</vt:lpstr>
      <vt:lpstr>Arial</vt:lpstr>
      <vt:lpstr>Calibri</vt:lpstr>
      <vt:lpstr>Franklin Gothic Book</vt:lpstr>
      <vt:lpstr>Tempus Sans ITC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2015-05-03T11:15:00Z</dcterms:created>
  <dcterms:modified xsi:type="dcterms:W3CDTF">2023-01-16T16:29:55Z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78813084560A45AD9FC5D5EACCE4F1A0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