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5"/>
  </p:notesMasterIdLst>
  <p:handoutMasterIdLst>
    <p:handoutMasterId r:id="rId26"/>
  </p:handoutMasterIdLst>
  <p:sldIdLst>
    <p:sldId id="265" r:id="rId3"/>
    <p:sldId id="257" r:id="rId4"/>
    <p:sldId id="275" r:id="rId5"/>
    <p:sldId id="276" r:id="rId6"/>
    <p:sldId id="266" r:id="rId7"/>
    <p:sldId id="280" r:id="rId8"/>
    <p:sldId id="281" r:id="rId9"/>
    <p:sldId id="258" r:id="rId10"/>
    <p:sldId id="267" r:id="rId11"/>
    <p:sldId id="268" r:id="rId12"/>
    <p:sldId id="269" r:id="rId13"/>
    <p:sldId id="277" r:id="rId14"/>
    <p:sldId id="278" r:id="rId15"/>
    <p:sldId id="279" r:id="rId16"/>
    <p:sldId id="259" r:id="rId17"/>
    <p:sldId id="271" r:id="rId18"/>
    <p:sldId id="272" r:id="rId19"/>
    <p:sldId id="273" r:id="rId20"/>
    <p:sldId id="274" r:id="rId21"/>
    <p:sldId id="261" r:id="rId22"/>
    <p:sldId id="262" r:id="rId23"/>
    <p:sldId id="263" r:id="rId2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466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8FC28-A3EE-4ADA-9F57-86270D614FF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B2350-70B0-4D5E-896D-CB866CA471B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B2350-70B0-4D5E-896D-CB866CA471B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19BFC-650B-44B9-9D59-926122CB2C6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46A87-49EE-4037-A9A8-A6DA60A428D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67C76-7793-46F0-A1C7-729A9758579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D01F8-2161-4E0E-B184-F836656B5A4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2969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2970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297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01794-F6A6-409A-8825-30661050A7D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2969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2970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297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94E24-F4EC-489D-8F85-111CDEE7F77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2969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2970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297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0E4A4-12F3-439A-B1E3-C90727A2D5D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2969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2970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297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5AB88-1BE0-4CEE-BAB0-2FB3D250F74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2969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2970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297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874DE-0578-4CEE-846B-E61B1E73317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969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2970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297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5A4AD-D58A-4BD0-9D37-12FB7562371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2969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2970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297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1D6E1-3733-4946-9095-D522D0188A8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05564-54E1-4ECF-A04D-CAF54F01C92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2969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2970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297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3D5B0-0E26-4F9E-AD42-31EF6326FE1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2969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2970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297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D2D0F-1BED-4B5C-8E6C-E4CC21147B1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2969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2970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297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CA076-DB5F-41FD-BB38-586ED7630EA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2969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2970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297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0EE09-5BBB-4C19-964C-65F83D6EC78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888C8-882B-4C07-B6EC-FB3FB90D2AF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22EF1-CDEA-43D3-8783-474691D3777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F778-558A-43D0-B6BF-AD94E060E3F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D91CA-539A-4C74-BB70-20B31890338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BC380-84FE-4476-9678-B8CC5D9FFAA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D7D7E-7A3D-4372-AE51-FC034846C69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676E0-3500-4346-81C5-6B3071648E6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FCFDFE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D01122E-9525-4C4A-9255-0FDD559CACA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FCFDFE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29697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2051" name="文本占位符 29698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9700" name="日期占位符 29699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29701" name="页脚占位符 2970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29702" name="灯片编号占位符 2970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29D303F3-D9CF-48B8-AE69-5982FF19B0D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Lesson%2046.mp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矩形 1332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6" name="矩形 13322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7" name="矩形 13324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9547" y="2740878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5400" b="1" kern="10" dirty="0" smtClean="0">
                <a:ln w="12700">
                  <a:noFill/>
                  <a:rou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Protect Our Environment</a:t>
            </a:r>
            <a:endParaRPr lang="zh-CN" altLang="en-US" sz="5400" b="1" kern="10" dirty="0">
              <a:ln w="12700">
                <a:noFill/>
                <a:round/>
              </a:ln>
              <a:solidFill>
                <a:srgbClr val="0000FF"/>
              </a:solid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417060" y="548634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1124686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</a:t>
            </a:r>
            <a:r>
              <a:rPr lang="en-US" altLang="zh-CN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</a:t>
            </a:r>
            <a:r>
              <a:rPr lang="en-US" altLang="zh-CN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Save Our World</a:t>
            </a:r>
            <a:r>
              <a:rPr lang="en-US" altLang="zh-CN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en-US" altLang="zh-CN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17409"/>
          <p:cNvSpPr>
            <a:spLocks noChangeArrowheads="1"/>
          </p:cNvSpPr>
          <p:nvPr/>
        </p:nvSpPr>
        <p:spPr bwMode="auto">
          <a:xfrm>
            <a:off x="533400" y="817563"/>
            <a:ext cx="7924800" cy="527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3. What pollute the environment most </a:t>
            </a:r>
          </a:p>
          <a:p>
            <a:pPr>
              <a:lnSpc>
                <a:spcPct val="10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in her opinion?</a:t>
            </a:r>
          </a:p>
          <a:p>
            <a:pPr>
              <a:lnSpc>
                <a:spcPct val="105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She thinks cars and factories </a:t>
            </a:r>
          </a:p>
          <a:p>
            <a:pPr>
              <a:lnSpc>
                <a:spcPct val="105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make the most pollution.</a:t>
            </a:r>
          </a:p>
          <a:p>
            <a:pPr>
              <a:lnSpc>
                <a:spcPct val="10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4. What does she think of the cars?</a:t>
            </a:r>
          </a:p>
          <a:p>
            <a:pPr>
              <a:lnSpc>
                <a:spcPct val="105000"/>
              </a:lnSpc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   Cars pollute the air. She thinks there </a:t>
            </a:r>
          </a:p>
          <a:p>
            <a:pPr>
              <a:lnSpc>
                <a:spcPct val="105000"/>
              </a:lnSpc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   are too many cars in Edmonton.</a:t>
            </a:r>
          </a:p>
          <a:p>
            <a:pPr>
              <a:lnSpc>
                <a:spcPct val="10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5. How does she go to school?</a:t>
            </a:r>
          </a:p>
          <a:p>
            <a:pPr>
              <a:lnSpc>
                <a:spcPct val="105000"/>
              </a:lnSpc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   By bike.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矩形 18433"/>
          <p:cNvSpPr>
            <a:spLocks noChangeArrowheads="1"/>
          </p:cNvSpPr>
          <p:nvPr/>
        </p:nvSpPr>
        <p:spPr bwMode="auto">
          <a:xfrm>
            <a:off x="1295400" y="2127250"/>
            <a:ext cx="7315200" cy="366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1. Edmonton is a clean city.</a:t>
            </a:r>
          </a:p>
          <a:p>
            <a:pPr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2. Katie thinks cars and</a:t>
            </a:r>
          </a:p>
          <a:p>
            <a:pPr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factories make the most pollution.</a:t>
            </a:r>
          </a:p>
          <a:p>
            <a:pPr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3. Buses make more pollution than </a:t>
            </a:r>
          </a:p>
          <a:p>
            <a:pPr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    cars.</a:t>
            </a:r>
          </a:p>
        </p:txBody>
      </p:sp>
      <p:pic>
        <p:nvPicPr>
          <p:cNvPr id="13314" name="图片 18434" descr="ture or fals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5000" y="838200"/>
            <a:ext cx="5257800" cy="115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图片 18435" descr="19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3400" y="3048000"/>
            <a:ext cx="6985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图片 18436" descr="19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3400" y="434340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图片 18437" descr="19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0700" y="2209800"/>
            <a:ext cx="6985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矩形 33793"/>
          <p:cNvSpPr>
            <a:spLocks noChangeArrowheads="1" noChangeShapeType="1" noTextEdit="1"/>
          </p:cNvSpPr>
          <p:nvPr/>
        </p:nvSpPr>
        <p:spPr bwMode="auto">
          <a:xfrm>
            <a:off x="1524000" y="2057400"/>
            <a:ext cx="601980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Reading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文本框 35842"/>
          <p:cNvSpPr txBox="1">
            <a:spLocks noChangeArrowheads="1"/>
          </p:cNvSpPr>
          <p:nvPr/>
        </p:nvSpPr>
        <p:spPr bwMode="auto">
          <a:xfrm>
            <a:off x="762000" y="530225"/>
            <a:ext cx="82296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75000"/>
              </a:lnSpc>
            </a:pPr>
            <a:r>
              <a:rPr lang="en-US" altLang="zh-CN" sz="3600" b="1" dirty="0">
                <a:solidFill>
                  <a:srgbClr val="008000"/>
                </a:solidFill>
              </a:rPr>
              <a:t>Read and tick the points mentioned in the lesson.</a:t>
            </a:r>
          </a:p>
        </p:txBody>
      </p:sp>
      <p:sp>
        <p:nvSpPr>
          <p:cNvPr id="15362" name="文本框 35847"/>
          <p:cNvSpPr txBox="1">
            <a:spLocks noChangeArrowheads="1"/>
          </p:cNvSpPr>
          <p:nvPr/>
        </p:nvSpPr>
        <p:spPr bwMode="auto">
          <a:xfrm>
            <a:off x="685800" y="1371600"/>
            <a:ext cx="8001000" cy="515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sort garbage at home</a:t>
            </a:r>
          </a:p>
          <a:p>
            <a:pPr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reuse plastic bags</a:t>
            </a:r>
          </a:p>
          <a:p>
            <a:pPr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bring your own bag when you go shopping</a:t>
            </a:r>
          </a:p>
          <a:p>
            <a:pPr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ride bikes or take buses</a:t>
            </a:r>
          </a:p>
          <a:p>
            <a:pPr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pick up rubbish off the street</a:t>
            </a:r>
          </a:p>
          <a:p>
            <a:pPr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turn off the lights when you leave a room.</a:t>
            </a:r>
          </a:p>
          <a:p>
            <a:pPr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turn off the television and shut down the computer when  you are not using them</a:t>
            </a:r>
          </a:p>
          <a:p>
            <a:pPr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take short showers</a:t>
            </a:r>
          </a:p>
        </p:txBody>
      </p:sp>
      <p:sp>
        <p:nvSpPr>
          <p:cNvPr id="35864" name="矩形 35863"/>
          <p:cNvSpPr>
            <a:spLocks noChangeArrowheads="1"/>
          </p:cNvSpPr>
          <p:nvPr/>
        </p:nvSpPr>
        <p:spPr bwMode="auto">
          <a:xfrm>
            <a:off x="152400" y="1295400"/>
            <a:ext cx="8350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4000" b="1">
                <a:solidFill>
                  <a:srgbClr val="FF0000"/>
                </a:solidFill>
              </a:rPr>
              <a:t>√ </a:t>
            </a:r>
          </a:p>
        </p:txBody>
      </p:sp>
      <p:sp>
        <p:nvSpPr>
          <p:cNvPr id="35865" name="矩形 35864"/>
          <p:cNvSpPr>
            <a:spLocks noChangeArrowheads="1"/>
          </p:cNvSpPr>
          <p:nvPr/>
        </p:nvSpPr>
        <p:spPr bwMode="auto">
          <a:xfrm>
            <a:off x="152400" y="1965325"/>
            <a:ext cx="8350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4000" b="1">
                <a:solidFill>
                  <a:srgbClr val="FF0000"/>
                </a:solidFill>
              </a:rPr>
              <a:t>√ </a:t>
            </a:r>
          </a:p>
        </p:txBody>
      </p:sp>
      <p:sp>
        <p:nvSpPr>
          <p:cNvPr id="35866" name="矩形 35865"/>
          <p:cNvSpPr>
            <a:spLocks noChangeArrowheads="1"/>
          </p:cNvSpPr>
          <p:nvPr/>
        </p:nvSpPr>
        <p:spPr bwMode="auto">
          <a:xfrm>
            <a:off x="152400" y="3108325"/>
            <a:ext cx="8350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4000" b="1">
                <a:solidFill>
                  <a:srgbClr val="FF0000"/>
                </a:solidFill>
              </a:rPr>
              <a:t>√ </a:t>
            </a:r>
          </a:p>
        </p:txBody>
      </p:sp>
      <p:sp>
        <p:nvSpPr>
          <p:cNvPr id="35867" name="矩形 35866"/>
          <p:cNvSpPr>
            <a:spLocks noChangeArrowheads="1"/>
          </p:cNvSpPr>
          <p:nvPr/>
        </p:nvSpPr>
        <p:spPr bwMode="auto">
          <a:xfrm>
            <a:off x="155575" y="5927725"/>
            <a:ext cx="8350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sz="4000" b="1">
                <a:solidFill>
                  <a:srgbClr val="FF0000"/>
                </a:solidFill>
              </a:rPr>
              <a:t>√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5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5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5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4" grpId="0"/>
      <p:bldP spid="35865" grpId="0"/>
      <p:bldP spid="35866" grpId="0"/>
      <p:bldP spid="3586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本框 37889"/>
          <p:cNvSpPr txBox="1">
            <a:spLocks noChangeArrowheads="1"/>
          </p:cNvSpPr>
          <p:nvPr/>
        </p:nvSpPr>
        <p:spPr bwMode="auto">
          <a:xfrm>
            <a:off x="609600" y="377825"/>
            <a:ext cx="82296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75000"/>
              </a:lnSpc>
            </a:pPr>
            <a:r>
              <a:rPr lang="en-US" altLang="zh-CN" sz="3600" b="1">
                <a:solidFill>
                  <a:srgbClr val="008000"/>
                </a:solidFill>
              </a:rPr>
              <a:t>What can we do to help the environment? Read and match.</a:t>
            </a:r>
          </a:p>
        </p:txBody>
      </p:sp>
      <p:sp>
        <p:nvSpPr>
          <p:cNvPr id="16386" name="文本框 37895"/>
          <p:cNvSpPr txBox="1">
            <a:spLocks noChangeArrowheads="1"/>
          </p:cNvSpPr>
          <p:nvPr/>
        </p:nvSpPr>
        <p:spPr bwMode="auto">
          <a:xfrm>
            <a:off x="762000" y="2971800"/>
            <a:ext cx="449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lang="zh-CN"/>
          </a:p>
        </p:txBody>
      </p:sp>
      <p:sp>
        <p:nvSpPr>
          <p:cNvPr id="16387" name="文本框 37896"/>
          <p:cNvSpPr txBox="1">
            <a:spLocks noChangeArrowheads="1"/>
          </p:cNvSpPr>
          <p:nvPr/>
        </p:nvSpPr>
        <p:spPr bwMode="auto">
          <a:xfrm>
            <a:off x="0" y="1981200"/>
            <a:ext cx="2628900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We should</a:t>
            </a:r>
          </a:p>
          <a:p>
            <a:pPr>
              <a:spcBef>
                <a:spcPct val="50000"/>
              </a:spcBef>
            </a:pPr>
            <a:endParaRPr lang="en-US" altLang="zh-CN" sz="3200" b="1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zh-CN" sz="3200" b="1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We shouldn’t</a:t>
            </a:r>
          </a:p>
        </p:txBody>
      </p:sp>
      <p:sp>
        <p:nvSpPr>
          <p:cNvPr id="16388" name="文本框 37897"/>
          <p:cNvSpPr txBox="1">
            <a:spLocks noChangeArrowheads="1"/>
          </p:cNvSpPr>
          <p:nvPr/>
        </p:nvSpPr>
        <p:spPr bwMode="auto">
          <a:xfrm>
            <a:off x="3505200" y="1331913"/>
            <a:ext cx="5486400" cy="544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open a window instead of turning on the air conditioning.</a:t>
            </a:r>
          </a:p>
          <a:p>
            <a:pPr>
              <a:spcBef>
                <a:spcPct val="2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use both sides of the paper.</a:t>
            </a:r>
          </a:p>
          <a:p>
            <a:pPr>
              <a:spcBef>
                <a:spcPct val="2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throw garbage on the ground.</a:t>
            </a:r>
          </a:p>
          <a:p>
            <a:pPr>
              <a:spcBef>
                <a:spcPct val="2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sort the waste before throwing it away.</a:t>
            </a:r>
          </a:p>
          <a:p>
            <a:pPr>
              <a:spcBef>
                <a:spcPct val="2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cut down trees in forests.</a:t>
            </a:r>
          </a:p>
          <a:p>
            <a:pPr>
              <a:spcBef>
                <a:spcPct val="2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turn off the tap when we are brushing our teeth.</a:t>
            </a:r>
          </a:p>
        </p:txBody>
      </p:sp>
      <p:sp>
        <p:nvSpPr>
          <p:cNvPr id="37899" name="直接连接符 37898"/>
          <p:cNvSpPr>
            <a:spLocks noChangeShapeType="1"/>
          </p:cNvSpPr>
          <p:nvPr/>
        </p:nvSpPr>
        <p:spPr bwMode="auto">
          <a:xfrm flipV="1">
            <a:off x="1905000" y="1676400"/>
            <a:ext cx="1752600" cy="609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00" name="直接连接符 37899"/>
          <p:cNvSpPr>
            <a:spLocks noChangeShapeType="1"/>
          </p:cNvSpPr>
          <p:nvPr/>
        </p:nvSpPr>
        <p:spPr bwMode="auto">
          <a:xfrm>
            <a:off x="1981200" y="2362200"/>
            <a:ext cx="1676400" cy="838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01" name="直接连接符 37900"/>
          <p:cNvSpPr>
            <a:spLocks noChangeShapeType="1"/>
          </p:cNvSpPr>
          <p:nvPr/>
        </p:nvSpPr>
        <p:spPr bwMode="auto">
          <a:xfrm>
            <a:off x="1905000" y="2286000"/>
            <a:ext cx="1828800" cy="2133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02" name="直接连接符 37901"/>
          <p:cNvSpPr>
            <a:spLocks noChangeShapeType="1"/>
          </p:cNvSpPr>
          <p:nvPr/>
        </p:nvSpPr>
        <p:spPr bwMode="auto">
          <a:xfrm>
            <a:off x="1905000" y="2438400"/>
            <a:ext cx="1752600" cy="3810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03" name="直接连接符 37902"/>
          <p:cNvSpPr>
            <a:spLocks noChangeShapeType="1"/>
          </p:cNvSpPr>
          <p:nvPr/>
        </p:nvSpPr>
        <p:spPr bwMode="auto">
          <a:xfrm flipV="1">
            <a:off x="2362200" y="3886200"/>
            <a:ext cx="121920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904" name="直接连接符 37903"/>
          <p:cNvSpPr>
            <a:spLocks noChangeShapeType="1"/>
          </p:cNvSpPr>
          <p:nvPr/>
        </p:nvSpPr>
        <p:spPr bwMode="auto">
          <a:xfrm>
            <a:off x="2362200" y="4648200"/>
            <a:ext cx="1371600" cy="838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9" grpId="0" animBg="1"/>
      <p:bldP spid="37900" grpId="0" animBg="1"/>
      <p:bldP spid="37901" grpId="0" animBg="1"/>
      <p:bldP spid="37902" grpId="0" animBg="1"/>
      <p:bldP spid="37903" grpId="0" animBg="1"/>
      <p:bldP spid="3790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矩形 8193"/>
          <p:cNvSpPr>
            <a:spLocks noChangeArrowheads="1" noChangeShapeType="1" noTextEdit="1"/>
          </p:cNvSpPr>
          <p:nvPr/>
        </p:nvSpPr>
        <p:spPr bwMode="auto">
          <a:xfrm>
            <a:off x="1524000" y="2057400"/>
            <a:ext cx="601980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Language Points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文本框 20481"/>
          <p:cNvSpPr txBox="1">
            <a:spLocks noChangeArrowheads="1"/>
          </p:cNvSpPr>
          <p:nvPr/>
        </p:nvSpPr>
        <p:spPr bwMode="auto">
          <a:xfrm>
            <a:off x="685800" y="609600"/>
            <a:ext cx="7467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8000"/>
                </a:solidFill>
                <a:latin typeface="Arial Narrow" panose="020B0606020202030204" pitchFamily="34" charset="0"/>
              </a:rPr>
              <a:t>1. I </a:t>
            </a:r>
            <a:r>
              <a:rPr lang="en-US" altLang="zh-CN" sz="3600" b="1" u="sng" dirty="0">
                <a:solidFill>
                  <a:srgbClr val="008000"/>
                </a:solidFill>
                <a:latin typeface="Arial Narrow" panose="020B0606020202030204" pitchFamily="34" charset="0"/>
              </a:rPr>
              <a:t>take short showers</a:t>
            </a:r>
            <a:r>
              <a:rPr lang="en-US" altLang="zh-CN" sz="3600" b="1" dirty="0">
                <a:solidFill>
                  <a:srgbClr val="008000"/>
                </a:solidFill>
                <a:latin typeface="Arial Narrow" panose="020B0606020202030204" pitchFamily="34" charset="0"/>
              </a:rPr>
              <a:t>. </a:t>
            </a:r>
          </a:p>
        </p:txBody>
      </p:sp>
      <p:sp>
        <p:nvSpPr>
          <p:cNvPr id="20483" name="文本框 20482"/>
          <p:cNvSpPr txBox="1">
            <a:spLocks noChangeArrowheads="1"/>
          </p:cNvSpPr>
          <p:nvPr/>
        </p:nvSpPr>
        <p:spPr bwMode="auto">
          <a:xfrm>
            <a:off x="609600" y="1774825"/>
            <a:ext cx="8077200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15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take a bath, have a bath, take a shower</a:t>
            </a:r>
          </a:p>
          <a:p>
            <a:pPr>
              <a:spcBef>
                <a:spcPct val="15000"/>
              </a:spcBef>
            </a:pPr>
            <a:r>
              <a:rPr lang="zh-CN" altLang="en-US" sz="3600" b="1" dirty="0">
                <a:latin typeface="Times New Roman" panose="02020603050405020304" pitchFamily="18" charset="0"/>
              </a:rPr>
              <a:t>洗澡</a:t>
            </a:r>
          </a:p>
        </p:txBody>
      </p:sp>
      <p:sp>
        <p:nvSpPr>
          <p:cNvPr id="20484" name="矩形 20483"/>
          <p:cNvSpPr>
            <a:spLocks noChangeArrowheads="1"/>
          </p:cNvSpPr>
          <p:nvPr/>
        </p:nvSpPr>
        <p:spPr bwMode="auto">
          <a:xfrm>
            <a:off x="609600" y="3076575"/>
            <a:ext cx="51339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</a:rPr>
              <a:t>bathroom: </a:t>
            </a:r>
            <a:r>
              <a:rPr lang="zh-CN" altLang="en-US" sz="3600" b="1" dirty="0">
                <a:latin typeface="Times New Roman" panose="02020603050405020304" pitchFamily="18" charset="0"/>
              </a:rPr>
              <a:t>洗澡间；浴室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bathtub: </a:t>
            </a:r>
            <a:r>
              <a:rPr lang="zh-CN" altLang="en-US" sz="3600" b="1" dirty="0">
                <a:latin typeface="Times New Roman" panose="02020603050405020304" pitchFamily="18" charset="0"/>
              </a:rPr>
              <a:t>浴缸</a:t>
            </a:r>
          </a:p>
        </p:txBody>
      </p:sp>
      <p:sp>
        <p:nvSpPr>
          <p:cNvPr id="20485" name="矩形 20484"/>
          <p:cNvSpPr>
            <a:spLocks noChangeArrowheads="1"/>
          </p:cNvSpPr>
          <p:nvPr/>
        </p:nvSpPr>
        <p:spPr bwMode="auto">
          <a:xfrm>
            <a:off x="609600" y="4432300"/>
            <a:ext cx="80772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起床后，我就到浴室冲了个澡。</a:t>
            </a:r>
            <a:r>
              <a:rPr lang="zh-CN" altLang="en-US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After getting up, I go into the bathroom and take a shower. 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/>
      <p:bldP spid="2048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21505"/>
          <p:cNvSpPr>
            <a:spLocks noChangeArrowheads="1"/>
          </p:cNvSpPr>
          <p:nvPr/>
        </p:nvSpPr>
        <p:spPr bwMode="auto">
          <a:xfrm>
            <a:off x="609600" y="304800"/>
            <a:ext cx="83058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8000"/>
                </a:solidFill>
                <a:latin typeface="Arial Narrow" panose="020B0606020202030204" pitchFamily="34" charset="0"/>
              </a:rPr>
              <a:t>2. In fact, if each of us makes a small change in our life, we can make a big difference to our environment.</a:t>
            </a:r>
          </a:p>
        </p:txBody>
      </p:sp>
      <p:sp>
        <p:nvSpPr>
          <p:cNvPr id="21507" name="矩形 21506"/>
          <p:cNvSpPr>
            <a:spLocks noChangeArrowheads="1"/>
          </p:cNvSpPr>
          <p:nvPr/>
        </p:nvSpPr>
        <p:spPr bwMode="auto">
          <a:xfrm>
            <a:off x="609600" y="2624929"/>
            <a:ext cx="815329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make a change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意思是“做改动，改变”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Can I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make a change</a:t>
            </a:r>
            <a:r>
              <a:rPr lang="en-US" altLang="zh-CN" sz="3600" b="1" dirty="0">
                <a:latin typeface="Times New Roman" panose="02020603050405020304" pitchFamily="18" charset="0"/>
              </a:rPr>
              <a:t> in my reservation?</a:t>
            </a:r>
          </a:p>
          <a:p>
            <a:r>
              <a:rPr lang="zh-CN" altLang="en-US" sz="3600" b="1" dirty="0">
                <a:latin typeface="Times New Roman" panose="02020603050405020304" pitchFamily="18" charset="0"/>
              </a:rPr>
              <a:t>我能改变预定吗？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I think we need to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make a change</a:t>
            </a:r>
            <a:r>
              <a:rPr lang="en-US" altLang="zh-CN" sz="3600" b="1" dirty="0">
                <a:latin typeface="Times New Roman" panose="02020603050405020304" pitchFamily="18" charset="0"/>
              </a:rPr>
              <a:t>.</a:t>
            </a:r>
          </a:p>
          <a:p>
            <a:r>
              <a:rPr lang="zh-CN" altLang="en-US" sz="3600" b="1" dirty="0">
                <a:latin typeface="Times New Roman" panose="02020603050405020304" pitchFamily="18" charset="0"/>
              </a:rPr>
              <a:t>我觉得我们得做些改变。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矩形 22529"/>
          <p:cNvSpPr>
            <a:spLocks noChangeArrowheads="1"/>
          </p:cNvSpPr>
          <p:nvPr/>
        </p:nvSpPr>
        <p:spPr bwMode="auto">
          <a:xfrm>
            <a:off x="381000" y="990664"/>
            <a:ext cx="82296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make a difference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意为“有影响；起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重要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作用”。</a:t>
            </a:r>
            <a:r>
              <a:rPr lang="zh-CN" altLang="en-US" sz="3200" b="1" dirty="0">
                <a:latin typeface="Times New Roman" panose="02020603050405020304" pitchFamily="18" charset="0"/>
              </a:rPr>
              <a:t>如：</a:t>
            </a:r>
          </a:p>
          <a:p>
            <a:r>
              <a:rPr lang="zh-CN" altLang="en-US" sz="3200" b="1" dirty="0">
                <a:latin typeface="Times New Roman" panose="02020603050405020304" pitchFamily="18" charset="0"/>
              </a:rPr>
              <a:t>错走一步对我的前程会产生很大影响。</a:t>
            </a:r>
            <a:r>
              <a:rPr lang="zh-CN" altLang="en-US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en-US" altLang="zh-CN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A false step will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make a great difference</a:t>
            </a:r>
            <a:r>
              <a:rPr lang="en-US" altLang="zh-CN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to my future.</a:t>
            </a:r>
          </a:p>
          <a:p>
            <a:r>
              <a:rPr lang="zh-CN" altLang="en-US" sz="3200" b="1" dirty="0">
                <a:latin typeface="Times New Roman" panose="02020603050405020304" pitchFamily="18" charset="0"/>
              </a:rPr>
              <a:t>身为教师，你们必须坚信你们能够影响学生的一生。</a:t>
            </a:r>
          </a:p>
          <a:p>
            <a:r>
              <a:rPr lang="en-US" altLang="zh-CN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As teachers, you must believe that you can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make a difference</a:t>
            </a:r>
            <a:r>
              <a:rPr lang="en-US" altLang="zh-CN" sz="32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to the lives of your students.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文本框 23555"/>
          <p:cNvSpPr txBox="1">
            <a:spLocks noChangeArrowheads="1"/>
          </p:cNvSpPr>
          <p:nvPr/>
        </p:nvSpPr>
        <p:spPr bwMode="auto">
          <a:xfrm>
            <a:off x="304800" y="762000"/>
            <a:ext cx="8534400" cy="561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35000"/>
              </a:spcBef>
              <a:buFont typeface="Arial" panose="020B0604020202020204" pitchFamily="34" charset="0"/>
              <a:buAutoNum type="arabicPeriod"/>
            </a:pPr>
            <a:r>
              <a:rPr lang="en-US" altLang="zh-CN" sz="3600" b="1">
                <a:latin typeface="Times New Roman" panose="02020603050405020304" pitchFamily="18" charset="0"/>
              </a:rPr>
              <a:t> What you do now can ______________ (</a:t>
            </a:r>
            <a:r>
              <a:rPr lang="zh-CN" altLang="en-US" sz="3600" b="1">
                <a:latin typeface="Times New Roman" panose="02020603050405020304" pitchFamily="18" charset="0"/>
              </a:rPr>
              <a:t>起重要作用</a:t>
            </a:r>
            <a:r>
              <a:rPr lang="en-US" altLang="zh-CN" sz="3600" b="1">
                <a:latin typeface="Times New Roman" panose="02020603050405020304" pitchFamily="18" charset="0"/>
              </a:rPr>
              <a:t>) to your future. </a:t>
            </a:r>
          </a:p>
          <a:p>
            <a:pPr>
              <a:spcBef>
                <a:spcPct val="35000"/>
              </a:spcBef>
              <a:buFont typeface="Arial" panose="020B0604020202020204" pitchFamily="34" charset="0"/>
              <a:buAutoNum type="arabicPeriod"/>
            </a:pPr>
            <a:r>
              <a:rPr lang="en-US" altLang="zh-CN" sz="3600" b="1">
                <a:latin typeface="Times New Roman" panose="02020603050405020304" pitchFamily="18" charset="0"/>
              </a:rPr>
              <a:t> My grandmother tells me the story __ ______________ (</a:t>
            </a:r>
            <a:r>
              <a:rPr lang="zh-CN" altLang="en-US" sz="3600" b="1">
                <a:latin typeface="Times New Roman" panose="02020603050405020304" pitchFamily="18" charset="0"/>
              </a:rPr>
              <a:t>再三地</a:t>
            </a:r>
            <a:r>
              <a:rPr lang="en-US" altLang="zh-CN" sz="3600" b="1">
                <a:latin typeface="Times New Roman" panose="02020603050405020304" pitchFamily="18" charset="0"/>
              </a:rPr>
              <a:t>).</a:t>
            </a:r>
          </a:p>
          <a:p>
            <a:pPr>
              <a:spcBef>
                <a:spcPct val="35000"/>
              </a:spcBef>
              <a:buFont typeface="Arial" panose="020B0604020202020204" pitchFamily="34" charset="0"/>
              <a:buAutoNum type="arabicPeriod"/>
            </a:pPr>
            <a:r>
              <a:rPr lang="en-US" altLang="zh-CN" sz="3600" b="1">
                <a:latin typeface="Times New Roman" panose="02020603050405020304" pitchFamily="18" charset="0"/>
              </a:rPr>
              <a:t>She knew in that moment that she needed to _____________ (</a:t>
            </a:r>
            <a:r>
              <a:rPr lang="zh-CN" altLang="en-US" sz="3600" b="1">
                <a:latin typeface="Times New Roman" panose="02020603050405020304" pitchFamily="18" charset="0"/>
              </a:rPr>
              <a:t>做出改变</a:t>
            </a:r>
            <a:r>
              <a:rPr lang="en-US" altLang="zh-CN" sz="3600" b="1">
                <a:latin typeface="Times New Roman" panose="02020603050405020304" pitchFamily="18" charset="0"/>
              </a:rPr>
              <a:t>). </a:t>
            </a:r>
          </a:p>
          <a:p>
            <a:pPr>
              <a:spcBef>
                <a:spcPct val="35000"/>
              </a:spcBef>
              <a:buFont typeface="Arial" panose="020B0604020202020204" pitchFamily="34" charset="0"/>
              <a:buAutoNum type="arabicPeriod"/>
            </a:pPr>
            <a:r>
              <a:rPr lang="en-US" altLang="zh-CN" sz="3600" b="1">
                <a:latin typeface="Times New Roman" panose="02020603050405020304" pitchFamily="18" charset="0"/>
              </a:rPr>
              <a:t> Whether he ____ __ _____(</a:t>
            </a:r>
            <a:r>
              <a:rPr lang="zh-CN" altLang="en-US" sz="3600" b="1">
                <a:latin typeface="Times New Roman" panose="02020603050405020304" pitchFamily="18" charset="0"/>
              </a:rPr>
              <a:t>骑车</a:t>
            </a:r>
            <a:r>
              <a:rPr lang="en-US" altLang="zh-CN" sz="3600" b="1">
                <a:latin typeface="Times New Roman" panose="02020603050405020304" pitchFamily="18" charset="0"/>
              </a:rPr>
              <a:t>) or takes a bus, he always attends class on time. </a:t>
            </a:r>
          </a:p>
        </p:txBody>
      </p:sp>
      <p:sp>
        <p:nvSpPr>
          <p:cNvPr id="21506" name="文本框 23556"/>
          <p:cNvSpPr txBox="1">
            <a:spLocks noChangeArrowheads="1"/>
          </p:cNvSpPr>
          <p:nvPr/>
        </p:nvSpPr>
        <p:spPr bwMode="auto">
          <a:xfrm>
            <a:off x="2590800" y="228600"/>
            <a:ext cx="457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6600"/>
                </a:solidFill>
              </a:rPr>
              <a:t>Fill in the blanks</a:t>
            </a:r>
          </a:p>
        </p:txBody>
      </p:sp>
      <p:sp>
        <p:nvSpPr>
          <p:cNvPr id="23558" name="文本框 23557"/>
          <p:cNvSpPr txBox="1">
            <a:spLocks noChangeArrowheads="1"/>
          </p:cNvSpPr>
          <p:nvPr/>
        </p:nvSpPr>
        <p:spPr bwMode="auto">
          <a:xfrm>
            <a:off x="5105400" y="685800"/>
            <a:ext cx="3663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make a difference</a:t>
            </a:r>
          </a:p>
        </p:txBody>
      </p:sp>
      <p:sp>
        <p:nvSpPr>
          <p:cNvPr id="23560" name="文本框 23559"/>
          <p:cNvSpPr txBox="1">
            <a:spLocks noChangeArrowheads="1"/>
          </p:cNvSpPr>
          <p:nvPr/>
        </p:nvSpPr>
        <p:spPr bwMode="auto">
          <a:xfrm>
            <a:off x="685800" y="2514600"/>
            <a:ext cx="3282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again and again</a:t>
            </a:r>
          </a:p>
        </p:txBody>
      </p:sp>
      <p:sp>
        <p:nvSpPr>
          <p:cNvPr id="23562" name="文本框 23561"/>
          <p:cNvSpPr txBox="1">
            <a:spLocks noChangeArrowheads="1"/>
          </p:cNvSpPr>
          <p:nvPr/>
        </p:nvSpPr>
        <p:spPr bwMode="auto">
          <a:xfrm>
            <a:off x="2743200" y="3810000"/>
            <a:ext cx="3079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make a change</a:t>
            </a:r>
          </a:p>
        </p:txBody>
      </p:sp>
      <p:sp>
        <p:nvSpPr>
          <p:cNvPr id="23564" name="文本框 23563"/>
          <p:cNvSpPr txBox="1">
            <a:spLocks noChangeArrowheads="1"/>
          </p:cNvSpPr>
          <p:nvPr/>
        </p:nvSpPr>
        <p:spPr bwMode="auto">
          <a:xfrm>
            <a:off x="3200400" y="4648200"/>
            <a:ext cx="1149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rides</a:t>
            </a:r>
          </a:p>
        </p:txBody>
      </p:sp>
      <p:sp>
        <p:nvSpPr>
          <p:cNvPr id="23565" name="文本框 23564"/>
          <p:cNvSpPr txBox="1">
            <a:spLocks noChangeArrowheads="1"/>
          </p:cNvSpPr>
          <p:nvPr/>
        </p:nvSpPr>
        <p:spPr bwMode="auto">
          <a:xfrm>
            <a:off x="4343400" y="4648200"/>
            <a:ext cx="41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3566" name="文本框 23565"/>
          <p:cNvSpPr txBox="1">
            <a:spLocks noChangeArrowheads="1"/>
          </p:cNvSpPr>
          <p:nvPr/>
        </p:nvSpPr>
        <p:spPr bwMode="auto">
          <a:xfrm>
            <a:off x="4876800" y="4648200"/>
            <a:ext cx="1022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bike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/>
      <p:bldP spid="23560" grpId="0"/>
      <p:bldP spid="23562" grpId="0"/>
      <p:bldP spid="23564" grpId="0"/>
      <p:bldP spid="23565" grpId="0"/>
      <p:bldP spid="235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文本框 6145"/>
          <p:cNvSpPr txBox="1">
            <a:spLocks noChangeArrowheads="1"/>
          </p:cNvSpPr>
          <p:nvPr/>
        </p:nvSpPr>
        <p:spPr bwMode="auto">
          <a:xfrm>
            <a:off x="1447800" y="2133600"/>
            <a:ext cx="6172200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zh-CN" sz="3600" b="1" dirty="0">
                <a:latin typeface="Times New Roman" panose="02020603050405020304" pitchFamily="18" charset="0"/>
                <a:ea typeface="楷体_GB2312" pitchFamily="49" charset="-122"/>
              </a:rPr>
              <a:t> To understand the text</a:t>
            </a:r>
            <a:endParaRPr lang="en-US" altLang="zh-CN" sz="3600" b="1" dirty="0">
              <a:solidFill>
                <a:srgbClr val="0000FF"/>
              </a:solidFill>
              <a:latin typeface="Times New Roman" panose="02020603050405020304" pitchFamily="18" charset="0"/>
              <a:ea typeface="楷体_GB2312" pitchFamily="49" charset="-122"/>
            </a:endParaRPr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zh-CN" sz="3600" b="1" dirty="0">
                <a:latin typeface="Times New Roman" panose="02020603050405020304" pitchFamily="18" charset="0"/>
                <a:ea typeface="楷体_GB2312" pitchFamily="49" charset="-122"/>
              </a:rPr>
              <a:t> To use the words correctly:</a:t>
            </a:r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     again and again</a:t>
            </a:r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     make a difference</a:t>
            </a:r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     make a change</a:t>
            </a:r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     take short showers</a:t>
            </a:r>
          </a:p>
        </p:txBody>
      </p:sp>
      <p:grpSp>
        <p:nvGrpSpPr>
          <p:cNvPr id="4098" name="组合 6146"/>
          <p:cNvGrpSpPr/>
          <p:nvPr/>
        </p:nvGrpSpPr>
        <p:grpSpPr bwMode="auto">
          <a:xfrm>
            <a:off x="1981200" y="762000"/>
            <a:ext cx="4405313" cy="1138238"/>
            <a:chOff x="1344" y="554"/>
            <a:chExt cx="2775" cy="717"/>
          </a:xfrm>
        </p:grpSpPr>
        <p:pic>
          <p:nvPicPr>
            <p:cNvPr id="4099" name="图片 6147" descr="08061123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344" y="554"/>
              <a:ext cx="2775" cy="7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0" name="文本框 6148"/>
            <p:cNvSpPr txBox="1">
              <a:spLocks noChangeArrowheads="1"/>
            </p:cNvSpPr>
            <p:nvPr/>
          </p:nvSpPr>
          <p:spPr bwMode="auto">
            <a:xfrm>
              <a:off x="2016" y="720"/>
              <a:ext cx="133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 b="1" dirty="0">
                  <a:latin typeface="Times New Roman" panose="02020603050405020304" pitchFamily="18" charset="0"/>
                </a:rPr>
                <a:t>objectives</a:t>
              </a:r>
            </a:p>
          </p:txBody>
        </p:sp>
      </p:grp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图片 10241" descr="165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293813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530" name="组合 10242"/>
          <p:cNvGrpSpPr/>
          <p:nvPr/>
        </p:nvGrpSpPr>
        <p:grpSpPr bwMode="auto">
          <a:xfrm>
            <a:off x="2133600" y="1217613"/>
            <a:ext cx="4668838" cy="1022350"/>
            <a:chOff x="1481" y="1132"/>
            <a:chExt cx="2941" cy="644"/>
          </a:xfrm>
        </p:grpSpPr>
        <p:pic>
          <p:nvPicPr>
            <p:cNvPr id="22531" name="图片 10243" descr="frame4"/>
            <p:cNvPicPr preferRelativeResize="0"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481" y="1132"/>
              <a:ext cx="2941" cy="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2" name="矩形 10244"/>
            <p:cNvSpPr>
              <a:spLocks noChangeArrowheads="1" noChangeShapeType="1" noTextEdit="1"/>
            </p:cNvSpPr>
            <p:nvPr/>
          </p:nvSpPr>
          <p:spPr bwMode="auto">
            <a:xfrm>
              <a:off x="1701" y="1298"/>
              <a:ext cx="2585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b="1" kern="10">
                  <a:ln w="9525">
                    <a:solidFill>
                      <a:srgbClr val="00FFFF"/>
                    </a:solidFill>
                    <a:round/>
                  </a:ln>
                  <a:solidFill>
                    <a:srgbClr val="FFFF99"/>
                  </a:solidFill>
                  <a:latin typeface="Arial" panose="020B0604020202020204"/>
                  <a:cs typeface="Arial" panose="020B0604020202020204"/>
                </a:rPr>
                <a:t>Time for Reflection </a:t>
              </a:r>
              <a:endParaRPr lang="zh-CN" altLang="en-US" sz="3600" b="1" kern="10">
                <a:ln w="9525">
                  <a:solidFill>
                    <a:srgbClr val="00FFFF"/>
                  </a:solidFill>
                  <a:round/>
                </a:ln>
                <a:solidFill>
                  <a:srgbClr val="FFFF99"/>
                </a:solidFill>
                <a:latin typeface="Arial" panose="020B0604020202020204"/>
                <a:cs typeface="Arial" panose="020B0604020202020204"/>
              </a:endParaRPr>
            </a:p>
          </p:txBody>
        </p:sp>
      </p:grpSp>
      <p:sp>
        <p:nvSpPr>
          <p:cNvPr id="22533" name="文本框 10245"/>
          <p:cNvSpPr txBox="1">
            <a:spLocks noChangeArrowheads="1"/>
          </p:cNvSpPr>
          <p:nvPr/>
        </p:nvSpPr>
        <p:spPr bwMode="auto">
          <a:xfrm>
            <a:off x="2209800" y="2514600"/>
            <a:ext cx="6705600" cy="330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35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take a shower</a:t>
            </a:r>
          </a:p>
          <a:p>
            <a:pPr>
              <a:lnSpc>
                <a:spcPct val="120000"/>
              </a:lnSpc>
              <a:spcBef>
                <a:spcPct val="35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make a change</a:t>
            </a:r>
          </a:p>
          <a:p>
            <a:pPr>
              <a:lnSpc>
                <a:spcPct val="120000"/>
              </a:lnSpc>
              <a:spcBef>
                <a:spcPct val="35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make a difference</a:t>
            </a:r>
          </a:p>
          <a:p>
            <a:pPr>
              <a:lnSpc>
                <a:spcPct val="120000"/>
              </a:lnSpc>
              <a:spcBef>
                <a:spcPct val="35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again and 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again </a:t>
            </a:r>
            <a:endParaRPr lang="en-US" altLang="zh-CN" sz="36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文本框 11265"/>
          <p:cNvSpPr txBox="1">
            <a:spLocks noChangeArrowheads="1"/>
          </p:cNvSpPr>
          <p:nvPr/>
        </p:nvSpPr>
        <p:spPr bwMode="auto">
          <a:xfrm>
            <a:off x="1828800" y="1524000"/>
            <a:ext cx="60960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4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Homework</a:t>
            </a:r>
          </a:p>
          <a:p>
            <a:pPr algn="ctr">
              <a:lnSpc>
                <a:spcPct val="120000"/>
              </a:lnSpc>
            </a:pPr>
            <a:endParaRPr lang="en-US" altLang="zh-CN" sz="48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3554" name="图片 11266" descr="homework啊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762000"/>
            <a:ext cx="18288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文本框 11267"/>
          <p:cNvSpPr txBox="1">
            <a:spLocks noChangeArrowheads="1"/>
          </p:cNvSpPr>
          <p:nvPr/>
        </p:nvSpPr>
        <p:spPr bwMode="auto">
          <a:xfrm>
            <a:off x="1371600" y="3429000"/>
            <a:ext cx="6934200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  <a:buFont typeface="Arial" panose="020B0604020202020204" pitchFamily="34" charset="0"/>
              <a:buAutoNum type="arabicPeriod"/>
            </a:pPr>
            <a:r>
              <a:rPr lang="en-US" altLang="zh-CN" sz="4000" b="1" dirty="0">
                <a:latin typeface="Times New Roman" panose="02020603050405020304" pitchFamily="18" charset="0"/>
              </a:rPr>
              <a:t> Review Lesson 46. </a:t>
            </a:r>
          </a:p>
          <a:p>
            <a:pPr>
              <a:lnSpc>
                <a:spcPct val="115000"/>
              </a:lnSpc>
            </a:pPr>
            <a:r>
              <a:rPr lang="en-US" altLang="zh-CN" sz="4000" b="1" dirty="0">
                <a:latin typeface="Times New Roman" panose="02020603050405020304" pitchFamily="18" charset="0"/>
              </a:rPr>
              <a:t>2. Finish off the activities on page 121.</a:t>
            </a:r>
          </a:p>
        </p:txBody>
      </p:sp>
    </p:spTree>
  </p:cSld>
  <p:clrMapOvr>
    <a:masterClrMapping/>
  </p:clrMapOvr>
  <p:transition>
    <p:blinds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矩形 12289"/>
          <p:cNvSpPr>
            <a:spLocks noChangeArrowheads="1" noChangeShapeType="1" noTextEdit="1"/>
          </p:cNvSpPr>
          <p:nvPr/>
        </p:nvSpPr>
        <p:spPr bwMode="auto">
          <a:xfrm>
            <a:off x="2667000" y="838200"/>
            <a:ext cx="3810000" cy="1143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altLang="zh-CN" sz="3600" b="1" dirty="0"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Arial Black" panose="020B0A04020102020204"/>
              </a:rPr>
              <a:t>Preview</a:t>
            </a:r>
            <a:endParaRPr lang="zh-CN" altLang="en-US" sz="3600" b="1" dirty="0">
              <a:gradFill rotWithShape="0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Arial Black" panose="020B0A04020102020204"/>
            </a:endParaRPr>
          </a:p>
        </p:txBody>
      </p:sp>
      <p:sp>
        <p:nvSpPr>
          <p:cNvPr id="24578" name="文本框 12290"/>
          <p:cNvSpPr txBox="1">
            <a:spLocks noChangeArrowheads="1"/>
          </p:cNvSpPr>
          <p:nvPr/>
        </p:nvSpPr>
        <p:spPr bwMode="auto">
          <a:xfrm>
            <a:off x="1143000" y="2819400"/>
            <a:ext cx="716280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1. Learn the words in Lesson 47 by heart.</a:t>
            </a:r>
          </a:p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2. Read the text in Lesson 47 and underline the useful phrases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. </a:t>
            </a:r>
            <a:endParaRPr lang="en-US" altLang="zh-CN" sz="36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0721" descr="teamwork"/>
          <p:cNvPicPr>
            <a:picLocks noChangeAspect="1" noChangeArrowheads="1"/>
          </p:cNvPicPr>
          <p:nvPr/>
        </p:nvPicPr>
        <p:blipFill>
          <a:blip r:embed="rId2" cstate="email">
            <a:lum contrast="36000"/>
          </a:blip>
          <a:srcRect/>
          <a:stretch>
            <a:fillRect/>
          </a:stretch>
        </p:blipFill>
        <p:spPr bwMode="auto">
          <a:xfrm>
            <a:off x="8147050" y="115888"/>
            <a:ext cx="85248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图片 30722" descr="words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810250"/>
            <a:ext cx="16192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3" name="组合 30723"/>
          <p:cNvGrpSpPr/>
          <p:nvPr/>
        </p:nvGrpSpPr>
        <p:grpSpPr bwMode="auto">
          <a:xfrm>
            <a:off x="468313" y="1987550"/>
            <a:ext cx="5399087" cy="1296988"/>
            <a:chOff x="476" y="1117"/>
            <a:chExt cx="4355" cy="1134"/>
          </a:xfrm>
        </p:grpSpPr>
        <p:sp>
          <p:nvSpPr>
            <p:cNvPr id="5124" name="矩形 30724"/>
            <p:cNvSpPr>
              <a:spLocks noChangeArrowheads="1"/>
            </p:cNvSpPr>
            <p:nvPr/>
          </p:nvSpPr>
          <p:spPr bwMode="auto">
            <a:xfrm>
              <a:off x="476" y="1117"/>
              <a:ext cx="4355" cy="1134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ffectLst>
              <a:outerShdw dist="45791" dir="3378596" algn="ctr" rotWithShape="0">
                <a:srgbClr val="B3B3FF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25" name="矩形 30725"/>
            <p:cNvSpPr>
              <a:spLocks noChangeArrowheads="1"/>
            </p:cNvSpPr>
            <p:nvPr/>
          </p:nvSpPr>
          <p:spPr bwMode="auto">
            <a:xfrm>
              <a:off x="657" y="1298"/>
              <a:ext cx="3992" cy="81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</a:ln>
            <a:effectLst>
              <a:outerShdw dist="45791" dir="3378596" algn="ctr" rotWithShape="0">
                <a:srgbClr val="B3B3FF"/>
              </a:outerShdw>
            </a:effec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126" name="文本框 30726"/>
          <p:cNvSpPr txBox="1">
            <a:spLocks noChangeArrowheads="1"/>
          </p:cNvSpPr>
          <p:nvPr/>
        </p:nvSpPr>
        <p:spPr bwMode="auto">
          <a:xfrm>
            <a:off x="1549400" y="2049463"/>
            <a:ext cx="4175125" cy="11890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CFF66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fontAlgn="b">
              <a:spcBef>
                <a:spcPct val="50000"/>
              </a:spcBef>
            </a:pPr>
            <a:r>
              <a:rPr lang="en-US" altLang="zh-CN" sz="7200" b="1">
                <a:ea typeface="华文细黑" panose="02010600040101010101" pitchFamily="2" charset="-122"/>
              </a:rPr>
              <a:t>Review</a:t>
            </a:r>
          </a:p>
        </p:txBody>
      </p:sp>
      <p:pic>
        <p:nvPicPr>
          <p:cNvPr id="5127" name="图片 30727" descr="plag1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DFEF9"/>
              </a:clrFrom>
              <a:clrTo>
                <a:srgbClr val="FDFE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213" y="2189163"/>
            <a:ext cx="11525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矩形 30728"/>
          <p:cNvSpPr>
            <a:spLocks noChangeArrowheads="1"/>
          </p:cNvSpPr>
          <p:nvPr/>
        </p:nvSpPr>
        <p:spPr bwMode="auto">
          <a:xfrm>
            <a:off x="1447800" y="3733800"/>
            <a:ext cx="3470275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300" b="1" dirty="0">
                <a:solidFill>
                  <a:srgbClr val="6600FF"/>
                </a:solidFill>
              </a:rPr>
              <a:t>Vocabulary </a:t>
            </a:r>
          </a:p>
        </p:txBody>
      </p:sp>
    </p:spTree>
  </p:cSld>
  <p:clrMapOvr>
    <a:masterClrMapping/>
  </p:clrMapOvr>
  <p:transition>
    <p:blind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文本框 31745"/>
          <p:cNvSpPr txBox="1">
            <a:spLocks noChangeArrowheads="1"/>
          </p:cNvSpPr>
          <p:nvPr/>
        </p:nvSpPr>
        <p:spPr bwMode="auto">
          <a:xfrm>
            <a:off x="1066800" y="1106488"/>
            <a:ext cx="4495800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leak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tap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beer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truck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recycling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factory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unlike</a:t>
            </a:r>
          </a:p>
          <a:p>
            <a:endParaRPr lang="en-US" altLang="zh-CN" sz="3600" b="1" dirty="0">
              <a:latin typeface="Times New Roman" panose="02020603050405020304" pitchFamily="18" charset="0"/>
            </a:endParaRP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again and again</a:t>
            </a:r>
          </a:p>
        </p:txBody>
      </p:sp>
      <p:sp>
        <p:nvSpPr>
          <p:cNvPr id="31747" name="文本框 31746"/>
          <p:cNvSpPr txBox="1">
            <a:spLocks noChangeArrowheads="1"/>
          </p:cNvSpPr>
          <p:nvPr/>
        </p:nvSpPr>
        <p:spPr bwMode="auto">
          <a:xfrm>
            <a:off x="4343400" y="1143000"/>
            <a:ext cx="4495800" cy="503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v.&amp;n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漏；渗漏</a:t>
            </a:r>
          </a:p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龙头；阀门</a:t>
            </a:r>
          </a:p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啤酒</a:t>
            </a:r>
          </a:p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货车；手推车</a:t>
            </a:r>
          </a:p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回收利用</a:t>
            </a:r>
          </a:p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工厂</a:t>
            </a:r>
          </a:p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prep.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不像；与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不同</a:t>
            </a:r>
          </a:p>
          <a:p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再三地；反复地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矩形 15361"/>
          <p:cNvSpPr>
            <a:spLocks noChangeArrowheads="1" noChangeShapeType="1" noTextEdit="1"/>
          </p:cNvSpPr>
          <p:nvPr/>
        </p:nvSpPr>
        <p:spPr bwMode="auto">
          <a:xfrm>
            <a:off x="3048000" y="1295400"/>
            <a:ext cx="3124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2700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Think about it!</a:t>
            </a:r>
            <a:endParaRPr lang="zh-CN" altLang="en-US" sz="3600" b="1" kern="10">
              <a:ln w="12700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7170" name="矩形 15362"/>
          <p:cNvSpPr>
            <a:spLocks noChangeArrowheads="1"/>
          </p:cNvSpPr>
          <p:nvPr/>
        </p:nvSpPr>
        <p:spPr bwMode="auto">
          <a:xfrm>
            <a:off x="1066800" y="2498725"/>
            <a:ext cx="74676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3800" b="1">
                <a:latin typeface="Times New Roman" panose="02020603050405020304" pitchFamily="18" charset="0"/>
              </a:rPr>
              <a:t>Is your hometown clean enough?</a:t>
            </a:r>
          </a:p>
          <a:p>
            <a:pPr>
              <a:lnSpc>
                <a:spcPct val="115000"/>
              </a:lnSpc>
            </a:pPr>
            <a:r>
              <a:rPr lang="en-US" altLang="zh-CN" sz="3800" b="1">
                <a:latin typeface="Times New Roman" panose="02020603050405020304" pitchFamily="18" charset="0"/>
              </a:rPr>
              <a:t>Do you have any ideas for reducing waste?</a:t>
            </a:r>
          </a:p>
        </p:txBody>
      </p:sp>
    </p:spTree>
  </p:cSld>
  <p:clrMapOvr>
    <a:masterClrMapping/>
  </p:clrMapOvr>
  <p:transition>
    <p:blind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图片 40961" descr="f3481_1465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744538"/>
            <a:ext cx="2068513" cy="206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矩形 40962"/>
          <p:cNvSpPr/>
          <p:nvPr/>
        </p:nvSpPr>
        <p:spPr>
          <a:xfrm>
            <a:off x="4038600" y="1371600"/>
            <a:ext cx="4464050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pPr>
              <a:buClr>
                <a:schemeClr val="bg1"/>
              </a:buClr>
            </a:pPr>
            <a:r>
              <a:rPr lang="en-US" altLang="zh-CN" sz="3600" b="1" noProof="1">
                <a:latin typeface="Times New Roman" panose="02020603050405020304" pitchFamily="18" charset="0"/>
              </a:rPr>
              <a:t>The recycling symbol</a:t>
            </a:r>
            <a:r>
              <a:rPr lang="en-US" altLang="zh-CN" sz="3600" b="1" u="sng" noProof="1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8195" name="图片 40963" descr="1307598235_621787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2641600"/>
            <a:ext cx="5600700" cy="373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文本框 40964"/>
          <p:cNvSpPr txBox="1">
            <a:spLocks noChangeArrowheads="1"/>
          </p:cNvSpPr>
          <p:nvPr/>
        </p:nvSpPr>
        <p:spPr bwMode="auto">
          <a:xfrm>
            <a:off x="381000" y="3429000"/>
            <a:ext cx="20574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The recycling of the old cloth</a:t>
            </a:r>
          </a:p>
        </p:txBody>
      </p:sp>
    </p:spTree>
  </p:cSld>
  <p:clrMapOvr>
    <a:masterClrMapping/>
  </p:clrMapOvr>
  <p:transition>
    <p:blinds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图片 41985" descr="20091221153481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685800"/>
            <a:ext cx="3694113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矩形 41986"/>
          <p:cNvSpPr>
            <a:spLocks noChangeArrowheads="1"/>
          </p:cNvSpPr>
          <p:nvPr/>
        </p:nvSpPr>
        <p:spPr bwMode="auto">
          <a:xfrm>
            <a:off x="4648200" y="2286000"/>
            <a:ext cx="44958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3600" b="1">
                <a:latin typeface="Times New Roman" panose="02020603050405020304" pitchFamily="18" charset="0"/>
              </a:rPr>
              <a:t>Christmas Trees Made With Recycled Bottles</a:t>
            </a:r>
          </a:p>
        </p:txBody>
      </p:sp>
    </p:spTree>
  </p:cSld>
  <p:clrMapOvr>
    <a:masterClrMapping/>
  </p:clrMapOvr>
  <p:transition>
    <p:blinds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图片 7169" descr="17649cadc8f1abdb6ba88442b0f4bb7e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620713"/>
            <a:ext cx="5761037" cy="568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图片 7170" descr="listen_CD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000125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图片 7171" descr="listen-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95738" y="2708275"/>
            <a:ext cx="4679950" cy="2176463"/>
          </a:xfrm>
          <a:prstGeom prst="rect">
            <a:avLst/>
          </a:prstGeom>
          <a:solidFill>
            <a:srgbClr val="FFFFFF">
              <a:alpha val="960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图片 7172" descr="Noname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2000" contrast="42000"/>
          </a:blip>
          <a:srcRect/>
          <a:stretch>
            <a:fillRect/>
          </a:stretch>
        </p:blipFill>
        <p:spPr bwMode="auto">
          <a:xfrm>
            <a:off x="7451725" y="115888"/>
            <a:ext cx="1584325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16385" descr="图片1fgrfgr">
            <a:hlinkClick r:id="rId2" action="ppaction://hlinkfile"/>
          </p:cNvPr>
          <p:cNvPicPr preferRelativeResize="0"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10200" y="747713"/>
            <a:ext cx="936625" cy="7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文本框 16386"/>
          <p:cNvSpPr txBox="1">
            <a:spLocks noChangeArrowheads="1"/>
          </p:cNvSpPr>
          <p:nvPr/>
        </p:nvSpPr>
        <p:spPr bwMode="auto">
          <a:xfrm>
            <a:off x="457200" y="762000"/>
            <a:ext cx="6003925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5000"/>
              </a:lnSpc>
            </a:pPr>
            <a:r>
              <a:rPr lang="en-US" altLang="zh-CN" sz="3600" b="1" dirty="0">
                <a:solidFill>
                  <a:srgbClr val="008000"/>
                </a:solidFill>
              </a:rPr>
              <a:t>Listen and answer.</a:t>
            </a:r>
          </a:p>
        </p:txBody>
      </p:sp>
      <p:sp>
        <p:nvSpPr>
          <p:cNvPr id="11267" name="矩形 16387"/>
          <p:cNvSpPr>
            <a:spLocks noChangeArrowheads="1"/>
          </p:cNvSpPr>
          <p:nvPr/>
        </p:nvSpPr>
        <p:spPr bwMode="auto">
          <a:xfrm>
            <a:off x="457200" y="1608138"/>
            <a:ext cx="6629400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05000"/>
              </a:lnSpc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Where does Katie live?</a:t>
            </a:r>
          </a:p>
        </p:txBody>
      </p:sp>
      <p:sp>
        <p:nvSpPr>
          <p:cNvPr id="16389" name="文本框 16388"/>
          <p:cNvSpPr txBox="1">
            <a:spLocks noChangeArrowheads="1"/>
          </p:cNvSpPr>
          <p:nvPr/>
        </p:nvSpPr>
        <p:spPr bwMode="auto">
          <a:xfrm>
            <a:off x="914400" y="2217738"/>
            <a:ext cx="75438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5000"/>
              </a:lnSpc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She lives in Edmonton. It is a city in Canada.</a:t>
            </a:r>
          </a:p>
        </p:txBody>
      </p:sp>
      <p:sp>
        <p:nvSpPr>
          <p:cNvPr id="11269" name="矩形 16389"/>
          <p:cNvSpPr>
            <a:spLocks noChangeArrowheads="1"/>
          </p:cNvSpPr>
          <p:nvPr/>
        </p:nvSpPr>
        <p:spPr bwMode="auto">
          <a:xfrm>
            <a:off x="514350" y="3589338"/>
            <a:ext cx="7397750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0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2. What does Katie do to save water?</a:t>
            </a:r>
          </a:p>
        </p:txBody>
      </p:sp>
      <p:sp>
        <p:nvSpPr>
          <p:cNvPr id="16391" name="矩形 16390"/>
          <p:cNvSpPr>
            <a:spLocks noChangeArrowheads="1"/>
          </p:cNvSpPr>
          <p:nvPr/>
        </p:nvSpPr>
        <p:spPr bwMode="auto">
          <a:xfrm>
            <a:off x="914400" y="4275138"/>
            <a:ext cx="7543800" cy="239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5000"/>
              </a:lnSpc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She takes short showers. She often checks to make sure there aren’t any leaks, and she never forgets to turn off the tap.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1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750</Words>
  <Application>Microsoft Office PowerPoint</Application>
  <PresentationFormat>全屏显示(4:3)</PresentationFormat>
  <Paragraphs>121</Paragraphs>
  <Slides>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22</vt:i4>
      </vt:variant>
    </vt:vector>
  </HeadingPairs>
  <TitlesOfParts>
    <vt:vector size="34" baseType="lpstr">
      <vt:lpstr>华文细黑</vt:lpstr>
      <vt:lpstr>楷体_GB2312</vt:lpstr>
      <vt:lpstr>宋体</vt:lpstr>
      <vt:lpstr>微软雅黑</vt:lpstr>
      <vt:lpstr>Arial</vt:lpstr>
      <vt:lpstr>Arial Black</vt:lpstr>
      <vt:lpstr>Arial Narrow</vt:lpstr>
      <vt:lpstr>Calibri</vt:lpstr>
      <vt:lpstr>Times New Roman</vt:lpstr>
      <vt:lpstr>Wingdings</vt:lpstr>
      <vt:lpstr>WWW.2PPT.COM
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2018-03-08T00:41:00Z</dcterms:created>
  <dcterms:modified xsi:type="dcterms:W3CDTF">2023-01-16T16:30:01Z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A2EE0B82C04D45B08AE6C024478258E4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