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5" r:id="rId6"/>
    <p:sldId id="261" r:id="rId7"/>
    <p:sldId id="276" r:id="rId8"/>
    <p:sldId id="284" r:id="rId9"/>
    <p:sldId id="282" r:id="rId10"/>
    <p:sldId id="283" r:id="rId11"/>
    <p:sldId id="262" r:id="rId12"/>
    <p:sldId id="278" r:id="rId13"/>
    <p:sldId id="271" r:id="rId14"/>
    <p:sldId id="275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50000"/>
      </a:spcBef>
      <a:spcAft>
        <a:spcPct val="0"/>
      </a:spcAft>
      <a:defRPr sz="3200" b="1" kern="1200">
        <a:solidFill>
          <a:srgbClr val="FF0066"/>
        </a:solidFill>
        <a:latin typeface="Symbol" panose="05050102010706020507" pitchFamily="18" charset="2"/>
        <a:ea typeface="微软雅黑" panose="020B0503020204020204" pitchFamily="34" charset="-122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3200" b="1" kern="1200">
        <a:solidFill>
          <a:srgbClr val="FF0066"/>
        </a:solidFill>
        <a:latin typeface="Symbol" panose="05050102010706020507" pitchFamily="18" charset="2"/>
        <a:ea typeface="微软雅黑" panose="020B0503020204020204" pitchFamily="34" charset="-122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3200" b="1" kern="1200">
        <a:solidFill>
          <a:srgbClr val="FF0066"/>
        </a:solidFill>
        <a:latin typeface="Symbol" panose="05050102010706020507" pitchFamily="18" charset="2"/>
        <a:ea typeface="微软雅黑" panose="020B0503020204020204" pitchFamily="34" charset="-122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3200" b="1" kern="1200">
        <a:solidFill>
          <a:srgbClr val="FF0066"/>
        </a:solidFill>
        <a:latin typeface="Symbol" panose="05050102010706020507" pitchFamily="18" charset="2"/>
        <a:ea typeface="微软雅黑" panose="020B0503020204020204" pitchFamily="34" charset="-122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3200" b="1" kern="1200">
        <a:solidFill>
          <a:srgbClr val="FF0066"/>
        </a:solidFill>
        <a:latin typeface="Symbol" panose="05050102010706020507" pitchFamily="18" charset="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3200" b="1" kern="1200">
        <a:solidFill>
          <a:srgbClr val="FF0066"/>
        </a:solidFill>
        <a:latin typeface="Symbol" panose="05050102010706020507" pitchFamily="18" charset="2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sz="3200" b="1" kern="1200">
        <a:solidFill>
          <a:srgbClr val="FF0066"/>
        </a:solidFill>
        <a:latin typeface="Symbol" panose="05050102010706020507" pitchFamily="18" charset="2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sz="3200" b="1" kern="1200">
        <a:solidFill>
          <a:srgbClr val="FF0066"/>
        </a:solidFill>
        <a:latin typeface="Symbol" panose="05050102010706020507" pitchFamily="18" charset="2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sz="3200" b="1" kern="1200">
        <a:solidFill>
          <a:srgbClr val="FF0066"/>
        </a:solidFill>
        <a:latin typeface="Symbol" panose="05050102010706020507" pitchFamily="18" charset="2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6600FF"/>
    <a:srgbClr val="9900CC"/>
    <a:srgbClr val="0066FF"/>
    <a:srgbClr val="CC00CC"/>
    <a:srgbClr val="D60093"/>
    <a:srgbClr val="FF00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3997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C4352A34-3BC2-4796-AA6A-E5CDBB716B9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52A34-3BC2-4796-AA6A-E5CDBB716B9B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460A2DC-BF6B-499A-B355-3D8149619C48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4EC5BE-9A06-4E1E-85A4-8E904D31673F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645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645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72DC54-3EC2-45CE-BDAC-99BE5343DE52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6F4F7F-EA35-4BC1-9C1D-A558F76C6AD9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95E873-A340-4F18-9537-E1F5D02A29D1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3127F2-F9BB-4AC3-8D07-48F4339A15E4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371AA2-358B-44DE-B929-70BF04143B14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16C833-95F2-42ED-9E91-BFAFAB8567C3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1EA255-90DF-4F86-AC7B-97D964B2EBEF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66D622-CEBF-49EF-9BE3-CA625AE32DAF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863E8A-60AE-4B9E-93C4-C1EF184973E0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>
    <p:comb/>
    <p:sndAc>
      <p:stSnd>
        <p:snd r:embed="rId1" name="whoo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>
              <a:spcBef>
                <a:spcPct val="0"/>
              </a:spcBef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rial Black" panose="020B0A04020102020204" pitchFamily="34" charset="0"/>
                <a:ea typeface="+mn-ea"/>
              </a:defRPr>
            </a:lvl1pPr>
          </a:lstStyle>
          <a:p>
            <a:fld id="{77855248-5B03-49FC-B2F8-FE6E78D03F9D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6350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35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35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mb/>
    <p:sndAc>
      <p:stSnd>
        <p:snd r:embed="rId13" name="whoosh.wav"/>
      </p:stSnd>
    </p:sndAc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audio" Target="../media/audio1.wav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9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4.bin"/><Relationship Id="rId5" Type="http://schemas.openxmlformats.org/officeDocument/2006/relationships/audio" Target="../media/audio2.wav"/><Relationship Id="rId10" Type="http://schemas.openxmlformats.org/officeDocument/2006/relationships/oleObject" Target="../embeddings/oleObject3.bin"/><Relationship Id="rId4" Type="http://schemas.openxmlformats.org/officeDocument/2006/relationships/audio" Target="../media/audio1.wav"/><Relationship Id="rId9" Type="http://schemas.openxmlformats.org/officeDocument/2006/relationships/image" Target="../media/image5.wmf"/><Relationship Id="rId1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9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audio" Target="../media/audio7.wav"/><Relationship Id="rId11" Type="http://schemas.openxmlformats.org/officeDocument/2006/relationships/oleObject" Target="../embeddings/oleObject8.bin"/><Relationship Id="rId5" Type="http://schemas.openxmlformats.org/officeDocument/2006/relationships/audio" Target="../media/audio6.wav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9.wmf"/><Relationship Id="rId4" Type="http://schemas.openxmlformats.org/officeDocument/2006/relationships/audio" Target="../media/audio2.wav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2989282" y="1214314"/>
            <a:ext cx="5688633" cy="208788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3366FF"/>
                  </a:solidFill>
                  <a:round/>
                </a:ln>
                <a:solidFill>
                  <a:schemeClr val="bg2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分</a:t>
            </a:r>
            <a:r>
              <a:rPr lang="zh-CN" altLang="en-US" sz="3600" kern="10" dirty="0">
                <a:ln w="9525">
                  <a:solidFill>
                    <a:srgbClr val="3366FF"/>
                  </a:solidFill>
                  <a:round/>
                </a:ln>
                <a:solidFill>
                  <a:schemeClr val="bg2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式的乘除</a:t>
            </a:r>
          </a:p>
        </p:txBody>
      </p:sp>
      <p:sp>
        <p:nvSpPr>
          <p:cNvPr id="5" name="矩形 4"/>
          <p:cNvSpPr/>
          <p:nvPr/>
        </p:nvSpPr>
        <p:spPr>
          <a:xfrm>
            <a:off x="4437652" y="479715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0" y="3097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1476375" y="981075"/>
          <a:ext cx="976313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3" r:id="rId4" imgW="355600" imgH="393065" progId="Equation.3">
                  <p:embed/>
                </p:oleObj>
              </mc:Choice>
              <mc:Fallback>
                <p:oleObj r:id="rId4" imgW="355600" imgH="39306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981075"/>
                        <a:ext cx="976313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2411413" y="1268413"/>
            <a:ext cx="3095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÷(2x-x</a:t>
            </a:r>
            <a:r>
              <a:rPr lang="en-US" altLang="zh-CN" b="0" baseline="300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110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en-US" altLang="zh-CN" sz="1800" b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323850" y="1341438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latin typeface="Arial" panose="020B0604020202020204" pitchFamily="34" charset="0"/>
              </a:rPr>
              <a:t>例</a:t>
            </a:r>
            <a:r>
              <a:rPr lang="en-US" altLang="zh-CN" sz="2800">
                <a:latin typeface="Arial" panose="020B0604020202020204" pitchFamily="34" charset="0"/>
              </a:rPr>
              <a:t>2</a:t>
            </a:r>
            <a:r>
              <a:rPr lang="zh-CN" altLang="en-US" sz="2800">
                <a:latin typeface="Arial" panose="020B0604020202020204" pitchFamily="34" charset="0"/>
              </a:rPr>
              <a:t>：</a:t>
            </a:r>
          </a:p>
        </p:txBody>
      </p:sp>
      <p:graphicFrame>
        <p:nvGraphicFramePr>
          <p:cNvPr id="100361" name="Object 9"/>
          <p:cNvGraphicFramePr>
            <a:graphicFrameLocks noChangeAspect="1"/>
          </p:cNvGraphicFramePr>
          <p:nvPr/>
        </p:nvGraphicFramePr>
        <p:xfrm>
          <a:off x="1116013" y="2349500"/>
          <a:ext cx="331152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4" name="公式" r:id="rId6" imgW="1384300" imgH="393700" progId="Equation.3">
                  <p:embed/>
                </p:oleObj>
              </mc:Choice>
              <mc:Fallback>
                <p:oleObj name="公式" r:id="rId6" imgW="1384300" imgH="393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349500"/>
                        <a:ext cx="3311525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2" name="Object 10"/>
          <p:cNvGraphicFramePr>
            <a:graphicFrameLocks noChangeAspect="1"/>
          </p:cNvGraphicFramePr>
          <p:nvPr/>
        </p:nvGraphicFramePr>
        <p:xfrm>
          <a:off x="1979613" y="3573463"/>
          <a:ext cx="230505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5" name="公式" r:id="rId8" imgW="1028700" imgH="419100" progId="Equation.3">
                  <p:embed/>
                </p:oleObj>
              </mc:Choice>
              <mc:Fallback>
                <p:oleObj name="公式" r:id="rId8" imgW="1028700" imgH="419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573463"/>
                        <a:ext cx="2305050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3" name="Object 11"/>
          <p:cNvGraphicFramePr>
            <a:graphicFrameLocks noChangeAspect="1"/>
          </p:cNvGraphicFramePr>
          <p:nvPr/>
        </p:nvGraphicFramePr>
        <p:xfrm>
          <a:off x="2051050" y="4652963"/>
          <a:ext cx="1584325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6" name="公式" r:id="rId10" imgW="635000" imgH="419100" progId="Equation.3">
                  <p:embed/>
                </p:oleObj>
              </mc:Choice>
              <mc:Fallback>
                <p:oleObj name="公式" r:id="rId10" imgW="635000" imgH="419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652963"/>
                        <a:ext cx="1584325" cy="104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323850" y="249237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latin typeface="Arial" panose="020B0604020202020204" pitchFamily="34" charset="0"/>
              </a:rPr>
              <a:t>解：</a:t>
            </a:r>
          </a:p>
        </p:txBody>
      </p:sp>
    </p:spTree>
  </p:cSld>
  <p:clrMapOvr>
    <a:masterClrMapping/>
  </p:clrMapOvr>
  <p:transition>
    <p:comb/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WordArt 5"/>
          <p:cNvSpPr>
            <a:spLocks noChangeArrowheads="1" noChangeShapeType="1" noTextEdit="1"/>
          </p:cNvSpPr>
          <p:nvPr/>
        </p:nvSpPr>
        <p:spPr bwMode="auto">
          <a:xfrm>
            <a:off x="611560" y="1628800"/>
            <a:ext cx="7776220" cy="14763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zh-CN" altLang="en-US" sz="3600" kern="10" dirty="0">
                <a:ln w="9525">
                  <a:rou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长美黑简" pitchFamily="49" charset="-122"/>
                <a:ea typeface="汉仪长美黑简" pitchFamily="49" charset="-122"/>
              </a:rPr>
              <a:t>继续做师生合作探究练一练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6516688" y="5084763"/>
            <a:ext cx="172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8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3" name="WordArt 5"/>
          <p:cNvSpPr>
            <a:spLocks noChangeArrowheads="1" noChangeShapeType="1" noTextEdit="1"/>
          </p:cNvSpPr>
          <p:nvPr/>
        </p:nvSpPr>
        <p:spPr bwMode="auto">
          <a:xfrm>
            <a:off x="755650" y="908050"/>
            <a:ext cx="2663825" cy="10080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sz="3600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方法总结：</a:t>
            </a: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0" y="0"/>
            <a:ext cx="469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900" u="sng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endParaRPr lang="en-US" altLang="zh-CN" sz="1800" b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4218" name="WordArt 10"/>
          <p:cNvSpPr>
            <a:spLocks noChangeArrowheads="1" noChangeShapeType="1" noTextEdit="1"/>
          </p:cNvSpPr>
          <p:nvPr/>
        </p:nvSpPr>
        <p:spPr bwMode="auto">
          <a:xfrm>
            <a:off x="6300788" y="4797425"/>
            <a:ext cx="1368425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齐读两遍</a:t>
            </a:r>
          </a:p>
        </p:txBody>
      </p:sp>
      <p:sp>
        <p:nvSpPr>
          <p:cNvPr id="94220" name="Rectangle 12"/>
          <p:cNvSpPr>
            <a:spLocks noChangeArrowheads="1"/>
          </p:cNvSpPr>
          <p:nvPr/>
        </p:nvSpPr>
        <p:spPr bwMode="auto">
          <a:xfrm>
            <a:off x="755650" y="2233613"/>
            <a:ext cx="5472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800" dirty="0">
                <a:latin typeface="Arial" panose="020B0604020202020204" pitchFamily="34" charset="0"/>
              </a:rPr>
              <a:t>分子分母含多项式的分式相除</a:t>
            </a:r>
            <a:r>
              <a:rPr lang="en-US" altLang="zh-CN" sz="2800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94221" name="Rectangle 13"/>
          <p:cNvSpPr>
            <a:spLocks noChangeArrowheads="1"/>
          </p:cNvSpPr>
          <p:nvPr/>
        </p:nvSpPr>
        <p:spPr bwMode="auto">
          <a:xfrm>
            <a:off x="915988" y="3140075"/>
            <a:ext cx="80883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342900" indent="-342900">
              <a:spcBef>
                <a:spcPct val="0"/>
              </a:spcBef>
              <a:buFontTx/>
              <a:buAutoNum type="arabicPeriod"/>
              <a:tabLst>
                <a:tab pos="495300" algn="l"/>
              </a:tabLst>
            </a:pPr>
            <a:r>
              <a:rPr lang="zh-CN" altLang="en-US" sz="2800" dirty="0">
                <a:latin typeface="Arial" panose="020B0604020202020204" pitchFamily="34" charset="0"/>
              </a:rPr>
              <a:t>先把除法转化为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_____</a:t>
            </a:r>
            <a:r>
              <a:rPr lang="en-US" altLang="zh-CN" dirty="0">
                <a:latin typeface="Arial" panose="020B0604020202020204" pitchFamily="34" charset="0"/>
              </a:rPr>
              <a:t>                                  </a:t>
            </a:r>
          </a:p>
        </p:txBody>
      </p:sp>
      <p:sp>
        <p:nvSpPr>
          <p:cNvPr id="94222" name="Text Box 14"/>
          <p:cNvSpPr txBox="1">
            <a:spLocks noChangeArrowheads="1"/>
          </p:cNvSpPr>
          <p:nvPr/>
        </p:nvSpPr>
        <p:spPr bwMode="auto">
          <a:xfrm>
            <a:off x="971550" y="4149725"/>
            <a:ext cx="3025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</a:rPr>
              <a:t>2.</a:t>
            </a:r>
            <a:r>
              <a:rPr lang="zh-CN" altLang="en-US" sz="2800" dirty="0">
                <a:latin typeface="Arial" panose="020B0604020202020204" pitchFamily="34" charset="0"/>
              </a:rPr>
              <a:t>再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_________</a:t>
            </a:r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971550" y="5013325"/>
            <a:ext cx="2592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latin typeface="Arial" panose="020B0604020202020204" pitchFamily="34" charset="0"/>
              </a:rPr>
              <a:t>3.</a:t>
            </a:r>
            <a:r>
              <a:rPr lang="zh-CN" altLang="en-US" sz="2800" dirty="0">
                <a:latin typeface="Arial" panose="020B0604020202020204" pitchFamily="34" charset="0"/>
              </a:rPr>
              <a:t>最后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</a:p>
        </p:txBody>
      </p:sp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3851275" y="3141663"/>
            <a:ext cx="12239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6600FF"/>
                </a:solidFill>
                <a:latin typeface="Arial" panose="020B0604020202020204" pitchFamily="34" charset="0"/>
              </a:rPr>
              <a:t>乘法</a:t>
            </a:r>
          </a:p>
        </p:txBody>
      </p:sp>
      <p:sp>
        <p:nvSpPr>
          <p:cNvPr id="94225" name="Text Box 17"/>
          <p:cNvSpPr txBox="1">
            <a:spLocks noChangeArrowheads="1"/>
          </p:cNvSpPr>
          <p:nvPr/>
        </p:nvSpPr>
        <p:spPr bwMode="auto">
          <a:xfrm>
            <a:off x="1763713" y="4076700"/>
            <a:ext cx="2089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6600FF"/>
                </a:solidFill>
                <a:latin typeface="Arial" panose="020B0604020202020204" pitchFamily="34" charset="0"/>
              </a:rPr>
              <a:t>因式分解</a:t>
            </a:r>
          </a:p>
        </p:txBody>
      </p:sp>
      <p:sp>
        <p:nvSpPr>
          <p:cNvPr id="94226" name="Text Box 18"/>
          <p:cNvSpPr txBox="1">
            <a:spLocks noChangeArrowheads="1"/>
          </p:cNvSpPr>
          <p:nvPr/>
        </p:nvSpPr>
        <p:spPr bwMode="auto">
          <a:xfrm>
            <a:off x="2195513" y="5013325"/>
            <a:ext cx="1223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6600FF"/>
                </a:solidFill>
                <a:latin typeface="Arial" panose="020B0604020202020204" pitchFamily="34" charset="0"/>
              </a:rPr>
              <a:t>约分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4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94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8" grpId="0" animBg="1"/>
      <p:bldP spid="94224" grpId="0"/>
      <p:bldP spid="94225" grpId="0"/>
      <p:bldP spid="942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WordArt 4"/>
          <p:cNvSpPr>
            <a:spLocks noChangeArrowheads="1" noChangeShapeType="1" noTextEdit="1"/>
          </p:cNvSpPr>
          <p:nvPr/>
        </p:nvSpPr>
        <p:spPr bwMode="auto">
          <a:xfrm>
            <a:off x="755650" y="1341438"/>
            <a:ext cx="5834063" cy="14398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FF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你学到了什么？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1258888" y="3644900"/>
            <a:ext cx="63373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zh-CN" altLang="en-US" sz="4400" dirty="0">
                <a:solidFill>
                  <a:srgbClr val="FF0066"/>
                </a:solidFill>
              </a:rPr>
              <a:t>分式除法法则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zh-CN" altLang="en-US" sz="4400" dirty="0">
                <a:solidFill>
                  <a:srgbClr val="FF0066"/>
                </a:solidFill>
              </a:rPr>
              <a:t>分式除法的解题步</a:t>
            </a:r>
            <a:r>
              <a:rPr lang="zh-CN" altLang="en-US" sz="4400" dirty="0" smtClean="0">
                <a:solidFill>
                  <a:srgbClr val="FF0066"/>
                </a:solidFill>
              </a:rPr>
              <a:t>骤 </a:t>
            </a:r>
            <a:endParaRPr lang="zh-CN" altLang="en-US" sz="4400" dirty="0">
              <a:solidFill>
                <a:srgbClr val="FF0066"/>
              </a:solidFill>
            </a:endParaRPr>
          </a:p>
        </p:txBody>
      </p:sp>
      <p:sp>
        <p:nvSpPr>
          <p:cNvPr id="86023" name="WordArt 7"/>
          <p:cNvSpPr>
            <a:spLocks noChangeArrowheads="1" noChangeShapeType="1" noTextEdit="1"/>
          </p:cNvSpPr>
          <p:nvPr/>
        </p:nvSpPr>
        <p:spPr bwMode="auto">
          <a:xfrm>
            <a:off x="6516688" y="2636838"/>
            <a:ext cx="1655762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00008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3600" kern="10">
                <a:ln w="9525">
                  <a:solidFill>
                    <a:srgbClr val="00008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WordArt 4"/>
          <p:cNvSpPr>
            <a:spLocks noChangeArrowheads="1" noChangeShapeType="1" noTextEdit="1"/>
          </p:cNvSpPr>
          <p:nvPr/>
        </p:nvSpPr>
        <p:spPr bwMode="auto">
          <a:xfrm>
            <a:off x="1258888" y="1341438"/>
            <a:ext cx="6624637" cy="28082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做自我检测</a:t>
            </a:r>
          </a:p>
        </p:txBody>
      </p:sp>
      <p:sp>
        <p:nvSpPr>
          <p:cNvPr id="91141" name="WordArt 5"/>
          <p:cNvSpPr>
            <a:spLocks noChangeArrowheads="1" noChangeShapeType="1" noTextEdit="1"/>
          </p:cNvSpPr>
          <p:nvPr/>
        </p:nvSpPr>
        <p:spPr bwMode="auto">
          <a:xfrm>
            <a:off x="6156325" y="4365625"/>
            <a:ext cx="1944688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gradFill rotWithShape="0">
                  <a:gsLst>
                    <a:gs pos="0">
                      <a:srgbClr val="FF66FF"/>
                    </a:gs>
                    <a:gs pos="100000">
                      <a:srgbClr val="CC00CC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12</a:t>
            </a:r>
            <a:r>
              <a:rPr lang="zh-CN" altLang="en-US" sz="3600" kern="10">
                <a:gradFill rotWithShape="0">
                  <a:gsLst>
                    <a:gs pos="0">
                      <a:srgbClr val="FF66FF"/>
                    </a:gs>
                    <a:gs pos="100000">
                      <a:srgbClr val="CC00CC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WordArt 6"/>
          <p:cNvSpPr>
            <a:spLocks noChangeArrowheads="1" noChangeShapeType="1" noTextEdit="1"/>
          </p:cNvSpPr>
          <p:nvPr/>
        </p:nvSpPr>
        <p:spPr bwMode="auto">
          <a:xfrm>
            <a:off x="1258888" y="1125538"/>
            <a:ext cx="7273925" cy="35274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请自主阅读目标揭示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6948488" y="5084763"/>
            <a:ext cx="1368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D6009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>
                <a:solidFill>
                  <a:srgbClr val="D6009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9" name="WordArt 7"/>
          <p:cNvSpPr>
            <a:spLocks noChangeArrowheads="1" noChangeShapeType="1" noTextEdit="1"/>
          </p:cNvSpPr>
          <p:nvPr/>
        </p:nvSpPr>
        <p:spPr bwMode="auto">
          <a:xfrm>
            <a:off x="1476375" y="908050"/>
            <a:ext cx="6553200" cy="29511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独立完成知识回顾</a:t>
            </a:r>
          </a:p>
        </p:txBody>
      </p:sp>
      <p:sp>
        <p:nvSpPr>
          <p:cNvPr id="69640" name="WordArt 8"/>
          <p:cNvSpPr>
            <a:spLocks noChangeArrowheads="1" noChangeShapeType="1" noTextEdit="1"/>
          </p:cNvSpPr>
          <p:nvPr/>
        </p:nvSpPr>
        <p:spPr bwMode="auto">
          <a:xfrm>
            <a:off x="6804025" y="4797425"/>
            <a:ext cx="1143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19050">
                  <a:solidFill>
                    <a:srgbClr val="FF00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600" kern="10">
                <a:ln w="19050">
                  <a:solidFill>
                    <a:srgbClr val="FF00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6011863" y="4365625"/>
            <a:ext cx="1655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0" dirty="0">
                <a:solidFill>
                  <a:srgbClr val="CC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4000" b="0" dirty="0">
                <a:solidFill>
                  <a:srgbClr val="CC00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分钟</a:t>
            </a:r>
          </a:p>
        </p:txBody>
      </p:sp>
      <p:sp>
        <p:nvSpPr>
          <p:cNvPr id="70662" name="WordArt 6"/>
          <p:cNvSpPr>
            <a:spLocks noChangeArrowheads="1" noChangeShapeType="1" noTextEdit="1"/>
          </p:cNvSpPr>
          <p:nvPr/>
        </p:nvSpPr>
        <p:spPr bwMode="auto">
          <a:xfrm>
            <a:off x="683568" y="1628775"/>
            <a:ext cx="7704856" cy="19446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3366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做自主探究（</a:t>
            </a:r>
            <a:r>
              <a:rPr lang="en-US" altLang="zh-CN" sz="3600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3366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600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3366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）（</a:t>
            </a:r>
            <a:r>
              <a:rPr lang="en-US" altLang="zh-CN" sz="3600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3366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600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3366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468313" y="981075"/>
            <a:ext cx="39608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dirty="0">
                <a:latin typeface="Arial" panose="020B0604020202020204" pitchFamily="34" charset="0"/>
              </a:rPr>
              <a:t>分式的除法法则 ：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755650" y="2420938"/>
            <a:ext cx="68405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latin typeface="Arial" panose="020B0604020202020204" pitchFamily="34" charset="0"/>
              </a:rPr>
              <a:t>分式除以分式，把除式的分子、分母</a:t>
            </a:r>
          </a:p>
          <a:p>
            <a:r>
              <a:rPr lang="zh-CN" altLang="en-US" dirty="0">
                <a:latin typeface="Arial" panose="020B0604020202020204" pitchFamily="34" charset="0"/>
              </a:rPr>
              <a:t>颠倒位置后，与被除式相乘。</a:t>
            </a:r>
          </a:p>
        </p:txBody>
      </p:sp>
      <p:sp>
        <p:nvSpPr>
          <p:cNvPr id="78858" name="WordArt 10"/>
          <p:cNvSpPr>
            <a:spLocks noChangeArrowheads="1" noChangeShapeType="1" noTextEdit="1"/>
          </p:cNvSpPr>
          <p:nvPr/>
        </p:nvSpPr>
        <p:spPr bwMode="auto">
          <a:xfrm>
            <a:off x="5219700" y="4941888"/>
            <a:ext cx="259238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齐读两遍</a:t>
            </a:r>
          </a:p>
        </p:txBody>
      </p:sp>
      <p:graphicFrame>
        <p:nvGraphicFramePr>
          <p:cNvPr id="78863" name="Object 15"/>
          <p:cNvGraphicFramePr>
            <a:graphicFrameLocks noChangeAspect="1"/>
          </p:cNvGraphicFramePr>
          <p:nvPr/>
        </p:nvGraphicFramePr>
        <p:xfrm>
          <a:off x="900113" y="3789363"/>
          <a:ext cx="561975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2" r:id="rId6" imgW="152400" imgH="393700" progId="Equation.DSMT4">
                  <p:embed/>
                </p:oleObj>
              </mc:Choice>
              <mc:Fallback>
                <p:oleObj r:id="rId6" imgW="152400" imgH="3937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789363"/>
                        <a:ext cx="561975" cy="143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62" name="Object 14"/>
          <p:cNvGraphicFramePr>
            <a:graphicFrameLocks noChangeAspect="1"/>
          </p:cNvGraphicFramePr>
          <p:nvPr/>
        </p:nvGraphicFramePr>
        <p:xfrm>
          <a:off x="2051050" y="3789363"/>
          <a:ext cx="596900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3" r:id="rId8" imgW="165100" imgH="393065" progId="Equation.DSMT4">
                  <p:embed/>
                </p:oleObj>
              </mc:Choice>
              <mc:Fallback>
                <p:oleObj r:id="rId8" imgW="165100" imgH="393065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789363"/>
                        <a:ext cx="596900" cy="143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61" name="Object 13"/>
          <p:cNvGraphicFramePr>
            <a:graphicFrameLocks noChangeAspect="1"/>
          </p:cNvGraphicFramePr>
          <p:nvPr/>
        </p:nvGraphicFramePr>
        <p:xfrm>
          <a:off x="3276600" y="3789363"/>
          <a:ext cx="5064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4" r:id="rId10" imgW="152400" imgH="393700" progId="Equation.DSMT4">
                  <p:embed/>
                </p:oleObj>
              </mc:Choice>
              <mc:Fallback>
                <p:oleObj r:id="rId10" imgW="152400" imgH="393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789363"/>
                        <a:ext cx="506413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60" name="Object 12"/>
          <p:cNvGraphicFramePr>
            <a:graphicFrameLocks noChangeAspect="1"/>
          </p:cNvGraphicFramePr>
          <p:nvPr/>
        </p:nvGraphicFramePr>
        <p:xfrm>
          <a:off x="4211638" y="3789363"/>
          <a:ext cx="508000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5" r:id="rId11" imgW="165100" imgH="393065" progId="Equation.DSMT4">
                  <p:embed/>
                </p:oleObj>
              </mc:Choice>
              <mc:Fallback>
                <p:oleObj r:id="rId11" imgW="165100" imgH="39306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789363"/>
                        <a:ext cx="508000" cy="1223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9" name="Object 11"/>
          <p:cNvGraphicFramePr>
            <a:graphicFrameLocks noChangeAspect="1"/>
          </p:cNvGraphicFramePr>
          <p:nvPr/>
        </p:nvGraphicFramePr>
        <p:xfrm>
          <a:off x="5148263" y="3716338"/>
          <a:ext cx="790575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6" r:id="rId13" imgW="241300" imgH="393700" progId="Equation.DSMT4">
                  <p:embed/>
                </p:oleObj>
              </mc:Choice>
              <mc:Fallback>
                <p:oleObj r:id="rId13" imgW="241300" imgH="3937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3716338"/>
                        <a:ext cx="790575" cy="1296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0" y="18653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1476375" y="4183063"/>
            <a:ext cx="2873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÷</a:t>
            </a:r>
            <a:endParaRPr lang="en-US" altLang="zh-CN" b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2771775" y="4221163"/>
            <a:ext cx="415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endParaRPr lang="en-US" altLang="zh-CN" b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8867" name="Rectangle 19"/>
          <p:cNvSpPr>
            <a:spLocks noChangeArrowheads="1"/>
          </p:cNvSpPr>
          <p:nvPr/>
        </p:nvSpPr>
        <p:spPr bwMode="auto">
          <a:xfrm>
            <a:off x="3635375" y="4292600"/>
            <a:ext cx="592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×</a:t>
            </a:r>
            <a:endParaRPr lang="en-US" altLang="zh-CN" b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8868" name="Rectangle 20"/>
          <p:cNvSpPr>
            <a:spLocks noChangeArrowheads="1"/>
          </p:cNvSpPr>
          <p:nvPr/>
        </p:nvSpPr>
        <p:spPr bwMode="auto">
          <a:xfrm>
            <a:off x="4787900" y="4221163"/>
            <a:ext cx="388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endParaRPr lang="en-US" altLang="zh-CN" b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8869" name="Rectangle 21"/>
          <p:cNvSpPr>
            <a:spLocks noChangeArrowheads="1"/>
          </p:cNvSpPr>
          <p:nvPr/>
        </p:nvSpPr>
        <p:spPr bwMode="auto">
          <a:xfrm>
            <a:off x="684213" y="4432300"/>
            <a:ext cx="3254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400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en-US" altLang="zh-CN" sz="4000" b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mb/>
    <p:sndAc>
      <p:stSnd>
        <p:snd r:embed="rId4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WordArt 6"/>
          <p:cNvSpPr>
            <a:spLocks noChangeArrowheads="1" noChangeShapeType="1" noTextEdit="1"/>
          </p:cNvSpPr>
          <p:nvPr/>
        </p:nvSpPr>
        <p:spPr bwMode="auto">
          <a:xfrm>
            <a:off x="1187450" y="1412875"/>
            <a:ext cx="7056438" cy="3095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继续做练一练</a:t>
            </a:r>
          </a:p>
        </p:txBody>
      </p:sp>
      <p:sp>
        <p:nvSpPr>
          <p:cNvPr id="73736" name="WordArt 8"/>
          <p:cNvSpPr>
            <a:spLocks noChangeArrowheads="1" noChangeShapeType="1" noTextEdit="1"/>
          </p:cNvSpPr>
          <p:nvPr/>
        </p:nvSpPr>
        <p:spPr bwMode="auto">
          <a:xfrm>
            <a:off x="6516688" y="5013325"/>
            <a:ext cx="158432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p:transition>
    <p:comb/>
    <p:sndAc>
      <p:stSnd>
        <p:snd r:embed="rId3" name="whoo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WordArt 2"/>
          <p:cNvSpPr>
            <a:spLocks noChangeArrowheads="1" noChangeShapeType="1" noTextEdit="1"/>
          </p:cNvSpPr>
          <p:nvPr/>
        </p:nvSpPr>
        <p:spPr bwMode="auto">
          <a:xfrm>
            <a:off x="611188" y="549275"/>
            <a:ext cx="4608512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抢答练一练</a:t>
            </a:r>
          </a:p>
        </p:txBody>
      </p:sp>
      <p:sp>
        <p:nvSpPr>
          <p:cNvPr id="92163" name="WordArt 3"/>
          <p:cNvSpPr>
            <a:spLocks noChangeArrowheads="1" noChangeShapeType="1" noTextEdit="1"/>
          </p:cNvSpPr>
          <p:nvPr/>
        </p:nvSpPr>
        <p:spPr bwMode="auto">
          <a:xfrm>
            <a:off x="2124075" y="2205038"/>
            <a:ext cx="2160588" cy="15128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第一题</a:t>
            </a:r>
          </a:p>
        </p:txBody>
      </p:sp>
      <p:sp>
        <p:nvSpPr>
          <p:cNvPr id="92164" name="WordArt 4"/>
          <p:cNvSpPr>
            <a:spLocks noChangeArrowheads="1" noChangeShapeType="1" noTextEdit="1"/>
          </p:cNvSpPr>
          <p:nvPr/>
        </p:nvSpPr>
        <p:spPr bwMode="auto">
          <a:xfrm>
            <a:off x="5795963" y="2205038"/>
            <a:ext cx="2374900" cy="14398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第二题</a:t>
            </a:r>
          </a:p>
        </p:txBody>
      </p:sp>
      <p:sp>
        <p:nvSpPr>
          <p:cNvPr id="92165" name="WordArt 5"/>
          <p:cNvSpPr>
            <a:spLocks noChangeArrowheads="1" noChangeShapeType="1" noTextEdit="1"/>
          </p:cNvSpPr>
          <p:nvPr/>
        </p:nvSpPr>
        <p:spPr bwMode="auto">
          <a:xfrm>
            <a:off x="3708400" y="4365625"/>
            <a:ext cx="2089150" cy="9350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sz="3600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第三题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nimBg="1"/>
      <p:bldP spid="92163" grpId="0" animBg="1"/>
      <p:bldP spid="92164" grpId="0" animBg="1"/>
      <p:bldP spid="921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WordArt 4"/>
          <p:cNvSpPr>
            <a:spLocks noChangeArrowheads="1" noChangeShapeType="1" noTextEdit="1"/>
          </p:cNvSpPr>
          <p:nvPr/>
        </p:nvSpPr>
        <p:spPr bwMode="auto">
          <a:xfrm>
            <a:off x="827088" y="1628775"/>
            <a:ext cx="7561262" cy="36004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sz="3600" kern="10" spc="-36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一起做师生探究例题</a:t>
            </a:r>
          </a:p>
        </p:txBody>
      </p:sp>
    </p:spTree>
  </p:cSld>
  <p:clrMapOvr>
    <a:masterClrMapping/>
  </p:clrMapOvr>
  <p:transition>
    <p:comb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971550" y="620713"/>
          <a:ext cx="136842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3" name="公式" r:id="rId7" imgW="609600" imgH="419100" progId="Equation.3">
                  <p:embed/>
                </p:oleObj>
              </mc:Choice>
              <mc:Fallback>
                <p:oleObj name="公式" r:id="rId7" imgW="6096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620713"/>
                        <a:ext cx="1368425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4005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2195513" y="836613"/>
            <a:ext cx="5984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>
                <a:solidFill>
                  <a:schemeClr val="tx1"/>
                </a:solidFill>
                <a:latin typeface="Arial" panose="020B0604020202020204" pitchFamily="34" charset="0"/>
              </a:rPr>
              <a:t>÷</a:t>
            </a:r>
            <a:r>
              <a:rPr lang="en-US" altLang="zh-CN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99336" name="Object 8"/>
          <p:cNvGraphicFramePr>
            <a:graphicFrameLocks noChangeAspect="1"/>
          </p:cNvGraphicFramePr>
          <p:nvPr/>
        </p:nvGraphicFramePr>
        <p:xfrm>
          <a:off x="2843213" y="620713"/>
          <a:ext cx="1223962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4" name="公式" r:id="rId9" imgW="558800" imgH="419100" progId="Equation.3">
                  <p:embed/>
                </p:oleObj>
              </mc:Choice>
              <mc:Fallback>
                <p:oleObj name="公式" r:id="rId9" imgW="558800" imgH="419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620713"/>
                        <a:ext cx="1223962" cy="912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0" y="836613"/>
            <a:ext cx="611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Arial" panose="020B0604020202020204" pitchFamily="34" charset="0"/>
              </a:rPr>
              <a:t>例</a:t>
            </a:r>
            <a:r>
              <a:rPr lang="zh-CN" altLang="en-US">
                <a:latin typeface="Arial" panose="020B0604020202020204" pitchFamily="34" charset="0"/>
              </a:rPr>
              <a:t>：</a:t>
            </a:r>
          </a:p>
        </p:txBody>
      </p:sp>
      <p:graphicFrame>
        <p:nvGraphicFramePr>
          <p:cNvPr id="99344" name="Object 16"/>
          <p:cNvGraphicFramePr>
            <a:graphicFrameLocks noChangeAspect="1"/>
          </p:cNvGraphicFramePr>
          <p:nvPr/>
        </p:nvGraphicFramePr>
        <p:xfrm>
          <a:off x="1116013" y="1628775"/>
          <a:ext cx="37433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5" name="公式" r:id="rId11" imgW="1651000" imgH="444500" progId="Equation.3">
                  <p:embed/>
                </p:oleObj>
              </mc:Choice>
              <mc:Fallback>
                <p:oleObj name="公式" r:id="rId11" imgW="1651000" imgH="4445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628775"/>
                        <a:ext cx="37433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5" name="Object 17"/>
          <p:cNvGraphicFramePr>
            <a:graphicFrameLocks noChangeAspect="1"/>
          </p:cNvGraphicFramePr>
          <p:nvPr/>
        </p:nvGraphicFramePr>
        <p:xfrm>
          <a:off x="1835150" y="2997200"/>
          <a:ext cx="302418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6" name="公式" r:id="rId13" imgW="1447800" imgH="419100" progId="Equation.3">
                  <p:embed/>
                </p:oleObj>
              </mc:Choice>
              <mc:Fallback>
                <p:oleObj name="公式" r:id="rId13" imgW="1447800" imgH="4191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997200"/>
                        <a:ext cx="3024188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6" name="Object 18"/>
          <p:cNvGraphicFramePr>
            <a:graphicFrameLocks noChangeAspect="1"/>
          </p:cNvGraphicFramePr>
          <p:nvPr/>
        </p:nvGraphicFramePr>
        <p:xfrm>
          <a:off x="1908175" y="4149725"/>
          <a:ext cx="1368425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77" name="公式" r:id="rId15" imgW="673100" imgH="419100" progId="Equation.3">
                  <p:embed/>
                </p:oleObj>
              </mc:Choice>
              <mc:Fallback>
                <p:oleObj name="公式" r:id="rId15" imgW="673100" imgH="4191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149725"/>
                        <a:ext cx="1368425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4859338" y="1700213"/>
            <a:ext cx="39608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latin typeface="Arial" panose="020B0604020202020204" pitchFamily="34" charset="0"/>
              </a:rPr>
              <a:t>将除式的分子分母颠倒位置后，与被除数相乘</a:t>
            </a:r>
          </a:p>
        </p:txBody>
      </p: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5219700" y="3357563"/>
            <a:ext cx="216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Arial" panose="020B0604020202020204" pitchFamily="34" charset="0"/>
              </a:rPr>
              <a:t>分解因式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5292725" y="45085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Arial" panose="020B0604020202020204" pitchFamily="34" charset="0"/>
              </a:rPr>
              <a:t>约分</a:t>
            </a: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395288" y="1989138"/>
            <a:ext cx="900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latin typeface="Arial" panose="020B0604020202020204" pitchFamily="34" charset="0"/>
              </a:rPr>
              <a:t>解：</a:t>
            </a:r>
          </a:p>
        </p:txBody>
      </p:sp>
    </p:spTree>
  </p:cSld>
  <p:clrMapOvr>
    <a:masterClrMapping/>
  </p:clrMapOvr>
  <p:transition>
    <p:comb/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7" grpId="0"/>
      <p:bldP spid="99348" grpId="0"/>
      <p:bldP spid="99349" grpId="0"/>
    </p:bldLst>
  </p:timing>
</p:sld>
</file>

<file path=ppt/theme/theme1.xml><?xml version="1.0" encoding="utf-8"?>
<a:theme xmlns:a="http://schemas.openxmlformats.org/drawingml/2006/main" name="WWW.2PPT.COM&#10;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Symbol" panose="05050102010706020507" pitchFamily="18" charset="2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Symbol" panose="05050102010706020507" pitchFamily="18" charset="2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CDESIGNN</Template>
  <TotalTime>0</TotalTime>
  <Words>174</Words>
  <Application>Microsoft Office PowerPoint</Application>
  <PresentationFormat>全屏显示(4:3)</PresentationFormat>
  <Paragraphs>53</Paragraphs>
  <Slides>14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汉仪小隶书简</vt:lpstr>
      <vt:lpstr>汉仪长美黑简</vt:lpstr>
      <vt:lpstr>宋体</vt:lpstr>
      <vt:lpstr>微软雅黑</vt:lpstr>
      <vt:lpstr>Arial</vt:lpstr>
      <vt:lpstr>Arial Black</vt:lpstr>
      <vt:lpstr>Symbol</vt:lpstr>
      <vt:lpstr>Times New Roman</vt:lpstr>
      <vt:lpstr>Wingdings</vt:lpstr>
      <vt:lpstr>WWW.2PPT.COM
</vt:lpstr>
      <vt:lpstr>Equation.DSMT4</vt:lpstr>
      <vt:lpstr>公式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2022-01-07T07:10:06Z</dcterms:created>
  <dcterms:modified xsi:type="dcterms:W3CDTF">2023-01-16T16:30:13Z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6F37183CD99A40FA85619E6FCB5622CC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