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9" r:id="rId2"/>
    <p:sldId id="258" r:id="rId3"/>
    <p:sldId id="290" r:id="rId4"/>
    <p:sldId id="291" r:id="rId5"/>
    <p:sldId id="292" r:id="rId6"/>
    <p:sldId id="293" r:id="rId7"/>
    <p:sldId id="295" r:id="rId8"/>
    <p:sldId id="271" r:id="rId9"/>
    <p:sldId id="297" r:id="rId10"/>
    <p:sldId id="270" r:id="rId11"/>
    <p:sldId id="298" r:id="rId12"/>
    <p:sldId id="272" r:id="rId13"/>
    <p:sldId id="281" r:id="rId14"/>
    <p:sldId id="299" r:id="rId15"/>
    <p:sldId id="300" r:id="rId16"/>
    <p:sldId id="282" r:id="rId17"/>
    <p:sldId id="269" r:id="rId18"/>
    <p:sldId id="286" r:id="rId19"/>
    <p:sldId id="26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CC6600"/>
    <a:srgbClr val="0033CC"/>
    <a:srgbClr val="0000FF"/>
    <a:srgbClr val="FF0000"/>
    <a:srgbClr val="DCFEA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9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DE4D1CC-5D84-4126-B359-306C6363DDA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3DF93B-9FBF-48F6-8C2F-429C11B729DF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A94E32-D105-4ADF-AEC7-CADE88CA8A8A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65753FB-6B49-4A3D-84A7-0F065ACB4F92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492294B-8485-4B5D-84F1-04AB70ADDAA4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9899C9-0718-4001-8C85-B94D5B7B0CA4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D31FC0F-0AA7-4064-BC11-305872A3093D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992670-5410-4BE8-8950-D9661A8542DF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757C3EF-80DA-4F03-B53A-4C0F9F08EDA1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AA4CF66-B2B4-4476-9286-47068DA0580F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FF04BB-B1A8-460A-9694-9FC2B7D29590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12041DD-D24D-45BD-B1FC-86995B6DB7E3}" type="slidenum">
              <a:rPr lang="en-US" altLang="zh-CN"/>
              <a:t>19</a:t>
            </a:fld>
            <a:endParaRPr lang="en-US" altLang="zh-CN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2CFCAB-03C3-43B9-90CA-55FBA9CD9CE0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E49FE1B-AFB4-4428-9930-334462C91E49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437751E-6AC3-4D7D-B8FA-A610AD421152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E83407-DB07-467A-99A5-40248B35533A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03085FC-1AC7-4BF1-B95C-A9117F613AEB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7A9225-645F-4B1C-8AA1-DF15EA12FB4A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F745756-0CEB-4A81-86D3-1B33362CD975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8177C76-2501-4F98-B980-87BBE474C203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2017-8F10-4059-8C4E-E489574EDA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AE5D-B2FA-44AE-B1BD-F6B73A32AB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A00A-1301-457A-AA12-5659250B61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C732-3FC5-4016-AD94-EDA7E09507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B25D2-562C-4CAF-B41E-E0BC5EF697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7E6E-0E78-4557-8DD9-C07E70AD81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4322-3780-4211-A85D-51F8DA42D3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2FA9-6CA7-410D-8941-CCA16CA06C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EA73-41B9-4581-9AAF-C96EDFC223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B65B-E5CF-4F1B-8D9D-8F1DAA06E3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0493-F42D-4DB7-A831-B59A8D973D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FE84421-126C-40C7-8C71-8BB22C0543B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-1" y="1196752"/>
            <a:ext cx="9143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第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7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章：空间图形的初步认识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2674947"/>
            <a:ext cx="91486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4400" b="1" kern="10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7.1 </a:t>
            </a:r>
            <a:r>
              <a:rPr lang="zh-CN" altLang="en-US" sz="4400" b="1" kern="10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几种常见的几何体</a:t>
            </a:r>
          </a:p>
        </p:txBody>
      </p:sp>
      <p:sp>
        <p:nvSpPr>
          <p:cNvPr id="5" name="矩形 4"/>
          <p:cNvSpPr/>
          <p:nvPr/>
        </p:nvSpPr>
        <p:spPr>
          <a:xfrm>
            <a:off x="-1" y="5667255"/>
            <a:ext cx="914399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741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由若干个平面多边形围成的几何体叫做</a:t>
            </a:r>
            <a:r>
              <a:rPr lang="zh-CN" altLang="en-US" sz="2800" b="1" dirty="0">
                <a:solidFill>
                  <a:srgbClr val="FF0000"/>
                </a:solidFill>
              </a:rPr>
              <a:t>多面体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98450" y="1412875"/>
            <a:ext cx="8845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棱柱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zh-CN" altLang="en-US" sz="2800" b="1" dirty="0"/>
              <a:t>棱锥、棱台都是由一些平面多边形围成的几何体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1116013" y="2852738"/>
            <a:ext cx="1511300" cy="1584325"/>
            <a:chOff x="839" y="1117"/>
            <a:chExt cx="1451" cy="1454"/>
          </a:xfrm>
        </p:grpSpPr>
        <p:sp>
          <p:nvSpPr>
            <p:cNvPr id="11316" name="Freeform 9"/>
            <p:cNvSpPr/>
            <p:nvPr/>
          </p:nvSpPr>
          <p:spPr bwMode="auto">
            <a:xfrm>
              <a:off x="839" y="1480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7" name="Freeform 10"/>
            <p:cNvSpPr/>
            <p:nvPr/>
          </p:nvSpPr>
          <p:spPr bwMode="auto">
            <a:xfrm>
              <a:off x="1926" y="1480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8" name="Freeform 11"/>
            <p:cNvSpPr/>
            <p:nvPr/>
          </p:nvSpPr>
          <p:spPr bwMode="auto">
            <a:xfrm>
              <a:off x="1201" y="1117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9" name="Freeform 12"/>
            <p:cNvSpPr/>
            <p:nvPr/>
          </p:nvSpPr>
          <p:spPr bwMode="auto">
            <a:xfrm>
              <a:off x="2289" y="1117"/>
              <a:ext cx="1" cy="1091"/>
            </a:xfrm>
            <a:custGeom>
              <a:avLst/>
              <a:gdLst>
                <a:gd name="T0" fmla="*/ 0 w 1"/>
                <a:gd name="T1" fmla="*/ 0 h 1091"/>
                <a:gd name="T2" fmla="*/ 0 w 1"/>
                <a:gd name="T3" fmla="*/ 1091 h 1091"/>
                <a:gd name="T4" fmla="*/ 0 60000 65536"/>
                <a:gd name="T5" fmla="*/ 0 60000 65536"/>
                <a:gd name="T6" fmla="*/ 0 w 1"/>
                <a:gd name="T7" fmla="*/ 0 h 1091"/>
                <a:gd name="T8" fmla="*/ 1 w 1"/>
                <a:gd name="T9" fmla="*/ 1091 h 10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91">
                  <a:moveTo>
                    <a:pt x="0" y="0"/>
                  </a:moveTo>
                  <a:lnTo>
                    <a:pt x="0" y="10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20" name="Line 13"/>
            <p:cNvSpPr>
              <a:spLocks noChangeShapeType="1"/>
            </p:cNvSpPr>
            <p:nvPr/>
          </p:nvSpPr>
          <p:spPr bwMode="auto">
            <a:xfrm>
              <a:off x="839" y="1480"/>
              <a:ext cx="10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1" name="Line 14"/>
            <p:cNvSpPr>
              <a:spLocks noChangeShapeType="1"/>
            </p:cNvSpPr>
            <p:nvPr/>
          </p:nvSpPr>
          <p:spPr bwMode="auto">
            <a:xfrm>
              <a:off x="1202" y="1117"/>
              <a:ext cx="10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2" name="Line 15"/>
            <p:cNvSpPr>
              <a:spLocks noChangeShapeType="1"/>
            </p:cNvSpPr>
            <p:nvPr/>
          </p:nvSpPr>
          <p:spPr bwMode="auto">
            <a:xfrm>
              <a:off x="839" y="2568"/>
              <a:ext cx="10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3" name="Line 16"/>
            <p:cNvSpPr>
              <a:spLocks noChangeShapeType="1"/>
            </p:cNvSpPr>
            <p:nvPr/>
          </p:nvSpPr>
          <p:spPr bwMode="auto">
            <a:xfrm>
              <a:off x="1202" y="2205"/>
              <a:ext cx="10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4" name="Line 17"/>
            <p:cNvSpPr>
              <a:spLocks noChangeShapeType="1"/>
            </p:cNvSpPr>
            <p:nvPr/>
          </p:nvSpPr>
          <p:spPr bwMode="auto">
            <a:xfrm flipV="1">
              <a:off x="839" y="111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5" name="Line 18"/>
            <p:cNvSpPr>
              <a:spLocks noChangeShapeType="1"/>
            </p:cNvSpPr>
            <p:nvPr/>
          </p:nvSpPr>
          <p:spPr bwMode="auto">
            <a:xfrm flipV="1">
              <a:off x="839" y="2205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6" name="Line 19"/>
            <p:cNvSpPr>
              <a:spLocks noChangeShapeType="1"/>
            </p:cNvSpPr>
            <p:nvPr/>
          </p:nvSpPr>
          <p:spPr bwMode="auto">
            <a:xfrm flipV="1">
              <a:off x="1927" y="2205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7" name="Line 20"/>
            <p:cNvSpPr>
              <a:spLocks noChangeShapeType="1"/>
            </p:cNvSpPr>
            <p:nvPr/>
          </p:nvSpPr>
          <p:spPr bwMode="auto">
            <a:xfrm flipV="1">
              <a:off x="1927" y="1117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1"/>
          <p:cNvGrpSpPr/>
          <p:nvPr/>
        </p:nvGrpSpPr>
        <p:grpSpPr bwMode="auto">
          <a:xfrm>
            <a:off x="3419475" y="2492375"/>
            <a:ext cx="2019300" cy="2016125"/>
            <a:chOff x="2381" y="572"/>
            <a:chExt cx="1590" cy="1860"/>
          </a:xfrm>
        </p:grpSpPr>
        <p:sp>
          <p:nvSpPr>
            <p:cNvPr id="11304" name="Freeform 22"/>
            <p:cNvSpPr/>
            <p:nvPr/>
          </p:nvSpPr>
          <p:spPr bwMode="auto">
            <a:xfrm>
              <a:off x="2382" y="1524"/>
              <a:ext cx="634" cy="318"/>
            </a:xfrm>
            <a:custGeom>
              <a:avLst/>
              <a:gdLst>
                <a:gd name="T0" fmla="*/ 0 w 634"/>
                <a:gd name="T1" fmla="*/ 0 h 318"/>
                <a:gd name="T2" fmla="*/ 634 w 634"/>
                <a:gd name="T3" fmla="*/ 318 h 318"/>
                <a:gd name="T4" fmla="*/ 0 60000 65536"/>
                <a:gd name="T5" fmla="*/ 0 60000 65536"/>
                <a:gd name="T6" fmla="*/ 0 w 634"/>
                <a:gd name="T7" fmla="*/ 0 h 318"/>
                <a:gd name="T8" fmla="*/ 634 w 634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4" h="318">
                  <a:moveTo>
                    <a:pt x="0" y="0"/>
                  </a:moveTo>
                  <a:lnTo>
                    <a:pt x="634" y="31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5" name="Freeform 23"/>
            <p:cNvSpPr/>
            <p:nvPr/>
          </p:nvSpPr>
          <p:spPr bwMode="auto">
            <a:xfrm>
              <a:off x="3016" y="1523"/>
              <a:ext cx="950" cy="319"/>
            </a:xfrm>
            <a:custGeom>
              <a:avLst/>
              <a:gdLst>
                <a:gd name="T0" fmla="*/ 0 w 950"/>
                <a:gd name="T1" fmla="*/ 319 h 319"/>
                <a:gd name="T2" fmla="*/ 950 w 950"/>
                <a:gd name="T3" fmla="*/ 0 h 319"/>
                <a:gd name="T4" fmla="*/ 0 60000 65536"/>
                <a:gd name="T5" fmla="*/ 0 60000 65536"/>
                <a:gd name="T6" fmla="*/ 0 w 950"/>
                <a:gd name="T7" fmla="*/ 0 h 319"/>
                <a:gd name="T8" fmla="*/ 950 w 950"/>
                <a:gd name="T9" fmla="*/ 319 h 3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0" h="319">
                  <a:moveTo>
                    <a:pt x="0" y="319"/>
                  </a:moveTo>
                  <a:lnTo>
                    <a:pt x="95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6" name="Freeform 24"/>
            <p:cNvSpPr/>
            <p:nvPr/>
          </p:nvSpPr>
          <p:spPr bwMode="auto">
            <a:xfrm>
              <a:off x="2384" y="1164"/>
              <a:ext cx="949" cy="359"/>
            </a:xfrm>
            <a:custGeom>
              <a:avLst/>
              <a:gdLst>
                <a:gd name="T0" fmla="*/ 0 w 949"/>
                <a:gd name="T1" fmla="*/ 359 h 359"/>
                <a:gd name="T2" fmla="*/ 949 w 949"/>
                <a:gd name="T3" fmla="*/ 0 h 359"/>
                <a:gd name="T4" fmla="*/ 0 60000 65536"/>
                <a:gd name="T5" fmla="*/ 0 60000 65536"/>
                <a:gd name="T6" fmla="*/ 0 w 949"/>
                <a:gd name="T7" fmla="*/ 0 h 359"/>
                <a:gd name="T8" fmla="*/ 949 w 949"/>
                <a:gd name="T9" fmla="*/ 359 h 3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49" h="359">
                  <a:moveTo>
                    <a:pt x="0" y="359"/>
                  </a:moveTo>
                  <a:lnTo>
                    <a:pt x="94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7" name="Freeform 25"/>
            <p:cNvSpPr/>
            <p:nvPr/>
          </p:nvSpPr>
          <p:spPr bwMode="auto">
            <a:xfrm>
              <a:off x="3335" y="1164"/>
              <a:ext cx="634" cy="360"/>
            </a:xfrm>
            <a:custGeom>
              <a:avLst/>
              <a:gdLst>
                <a:gd name="T0" fmla="*/ 0 w 634"/>
                <a:gd name="T1" fmla="*/ 0 h 360"/>
                <a:gd name="T2" fmla="*/ 634 w 634"/>
                <a:gd name="T3" fmla="*/ 360 h 360"/>
                <a:gd name="T4" fmla="*/ 0 60000 65536"/>
                <a:gd name="T5" fmla="*/ 0 60000 65536"/>
                <a:gd name="T6" fmla="*/ 0 w 634"/>
                <a:gd name="T7" fmla="*/ 0 h 360"/>
                <a:gd name="T8" fmla="*/ 634 w 634"/>
                <a:gd name="T9" fmla="*/ 360 h 3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4" h="360">
                  <a:moveTo>
                    <a:pt x="0" y="0"/>
                  </a:moveTo>
                  <a:lnTo>
                    <a:pt x="634" y="36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8" name="Freeform 26"/>
            <p:cNvSpPr/>
            <p:nvPr/>
          </p:nvSpPr>
          <p:spPr bwMode="auto">
            <a:xfrm>
              <a:off x="2382" y="572"/>
              <a:ext cx="635" cy="952"/>
            </a:xfrm>
            <a:custGeom>
              <a:avLst/>
              <a:gdLst>
                <a:gd name="T0" fmla="*/ 635 w 635"/>
                <a:gd name="T1" fmla="*/ 0 h 952"/>
                <a:gd name="T2" fmla="*/ 0 w 635"/>
                <a:gd name="T3" fmla="*/ 952 h 952"/>
                <a:gd name="T4" fmla="*/ 0 60000 65536"/>
                <a:gd name="T5" fmla="*/ 0 60000 65536"/>
                <a:gd name="T6" fmla="*/ 0 w 635"/>
                <a:gd name="T7" fmla="*/ 0 h 952"/>
                <a:gd name="T8" fmla="*/ 635 w 635"/>
                <a:gd name="T9" fmla="*/ 952 h 9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5" h="952">
                  <a:moveTo>
                    <a:pt x="635" y="0"/>
                  </a:moveTo>
                  <a:lnTo>
                    <a:pt x="0" y="95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09" name="Line 27"/>
            <p:cNvSpPr>
              <a:spLocks noChangeShapeType="1"/>
            </p:cNvSpPr>
            <p:nvPr/>
          </p:nvSpPr>
          <p:spPr bwMode="auto">
            <a:xfrm>
              <a:off x="3016" y="572"/>
              <a:ext cx="0" cy="1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Freeform 28"/>
            <p:cNvSpPr/>
            <p:nvPr/>
          </p:nvSpPr>
          <p:spPr bwMode="auto">
            <a:xfrm>
              <a:off x="3017" y="573"/>
              <a:ext cx="954" cy="951"/>
            </a:xfrm>
            <a:custGeom>
              <a:avLst/>
              <a:gdLst>
                <a:gd name="T0" fmla="*/ 0 w 954"/>
                <a:gd name="T1" fmla="*/ 0 h 951"/>
                <a:gd name="T2" fmla="*/ 954 w 954"/>
                <a:gd name="T3" fmla="*/ 951 h 951"/>
                <a:gd name="T4" fmla="*/ 0 60000 65536"/>
                <a:gd name="T5" fmla="*/ 0 60000 65536"/>
                <a:gd name="T6" fmla="*/ 0 w 954"/>
                <a:gd name="T7" fmla="*/ 0 h 951"/>
                <a:gd name="T8" fmla="*/ 954 w 954"/>
                <a:gd name="T9" fmla="*/ 951 h 9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4" h="951">
                  <a:moveTo>
                    <a:pt x="0" y="0"/>
                  </a:moveTo>
                  <a:lnTo>
                    <a:pt x="954" y="95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1" name="Freeform 29"/>
            <p:cNvSpPr/>
            <p:nvPr/>
          </p:nvSpPr>
          <p:spPr bwMode="auto">
            <a:xfrm>
              <a:off x="3016" y="572"/>
              <a:ext cx="319" cy="592"/>
            </a:xfrm>
            <a:custGeom>
              <a:avLst/>
              <a:gdLst>
                <a:gd name="T0" fmla="*/ 0 w 319"/>
                <a:gd name="T1" fmla="*/ 0 h 592"/>
                <a:gd name="T2" fmla="*/ 319 w 319"/>
                <a:gd name="T3" fmla="*/ 592 h 592"/>
                <a:gd name="T4" fmla="*/ 0 60000 65536"/>
                <a:gd name="T5" fmla="*/ 0 60000 65536"/>
                <a:gd name="T6" fmla="*/ 0 w 319"/>
                <a:gd name="T7" fmla="*/ 0 h 592"/>
                <a:gd name="T8" fmla="*/ 319 w 319"/>
                <a:gd name="T9" fmla="*/ 592 h 5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592">
                  <a:moveTo>
                    <a:pt x="0" y="0"/>
                  </a:moveTo>
                  <a:lnTo>
                    <a:pt x="319" y="59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2" name="Line 30"/>
            <p:cNvSpPr>
              <a:spLocks noChangeShapeType="1"/>
            </p:cNvSpPr>
            <p:nvPr/>
          </p:nvSpPr>
          <p:spPr bwMode="auto">
            <a:xfrm rot="10800000" flipH="1">
              <a:off x="3335" y="1523"/>
              <a:ext cx="635" cy="9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3" name="Freeform 31"/>
            <p:cNvSpPr/>
            <p:nvPr/>
          </p:nvSpPr>
          <p:spPr bwMode="auto">
            <a:xfrm>
              <a:off x="3336" y="1162"/>
              <a:ext cx="1" cy="1267"/>
            </a:xfrm>
            <a:custGeom>
              <a:avLst/>
              <a:gdLst>
                <a:gd name="T0" fmla="*/ 0 w 1"/>
                <a:gd name="T1" fmla="*/ 1267 h 1267"/>
                <a:gd name="T2" fmla="*/ 0 w 1"/>
                <a:gd name="T3" fmla="*/ 0 h 1267"/>
                <a:gd name="T4" fmla="*/ 0 60000 65536"/>
                <a:gd name="T5" fmla="*/ 0 60000 65536"/>
                <a:gd name="T6" fmla="*/ 0 w 1"/>
                <a:gd name="T7" fmla="*/ 0 h 1267"/>
                <a:gd name="T8" fmla="*/ 1 w 1"/>
                <a:gd name="T9" fmla="*/ 1267 h 1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7">
                  <a:moveTo>
                    <a:pt x="0" y="1267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314" name="Freeform 32"/>
            <p:cNvSpPr/>
            <p:nvPr/>
          </p:nvSpPr>
          <p:spPr bwMode="auto">
            <a:xfrm rot="10800000">
              <a:off x="2381" y="1523"/>
              <a:ext cx="954" cy="908"/>
            </a:xfrm>
            <a:custGeom>
              <a:avLst/>
              <a:gdLst>
                <a:gd name="T0" fmla="*/ 0 w 954"/>
                <a:gd name="T1" fmla="*/ 0 h 908"/>
                <a:gd name="T2" fmla="*/ 954 w 954"/>
                <a:gd name="T3" fmla="*/ 908 h 908"/>
                <a:gd name="T4" fmla="*/ 0 60000 65536"/>
                <a:gd name="T5" fmla="*/ 0 60000 65536"/>
                <a:gd name="T6" fmla="*/ 0 w 954"/>
                <a:gd name="T7" fmla="*/ 0 h 908"/>
                <a:gd name="T8" fmla="*/ 954 w 954"/>
                <a:gd name="T9" fmla="*/ 908 h 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4" h="908">
                  <a:moveTo>
                    <a:pt x="0" y="0"/>
                  </a:moveTo>
                  <a:lnTo>
                    <a:pt x="954" y="90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zh-CN" altLang="zh-CN"/>
            </a:p>
          </p:txBody>
        </p:sp>
        <p:sp>
          <p:nvSpPr>
            <p:cNvPr id="11315" name="Freeform 33"/>
            <p:cNvSpPr/>
            <p:nvPr/>
          </p:nvSpPr>
          <p:spPr bwMode="auto">
            <a:xfrm>
              <a:off x="3017" y="1841"/>
              <a:ext cx="319" cy="591"/>
            </a:xfrm>
            <a:custGeom>
              <a:avLst/>
              <a:gdLst>
                <a:gd name="T0" fmla="*/ 319 w 319"/>
                <a:gd name="T1" fmla="*/ 591 h 591"/>
                <a:gd name="T2" fmla="*/ 0 w 319"/>
                <a:gd name="T3" fmla="*/ 0 h 591"/>
                <a:gd name="T4" fmla="*/ 0 60000 65536"/>
                <a:gd name="T5" fmla="*/ 0 60000 65536"/>
                <a:gd name="T6" fmla="*/ 0 w 319"/>
                <a:gd name="T7" fmla="*/ 0 h 591"/>
                <a:gd name="T8" fmla="*/ 319 w 319"/>
                <a:gd name="T9" fmla="*/ 591 h 5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" h="591">
                  <a:moveTo>
                    <a:pt x="319" y="59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4" name="Group 34"/>
          <p:cNvGrpSpPr/>
          <p:nvPr/>
        </p:nvGrpSpPr>
        <p:grpSpPr bwMode="auto">
          <a:xfrm>
            <a:off x="6156325" y="2924175"/>
            <a:ext cx="1584325" cy="1584325"/>
            <a:chOff x="1701" y="709"/>
            <a:chExt cx="1542" cy="2667"/>
          </a:xfrm>
        </p:grpSpPr>
        <p:grpSp>
          <p:nvGrpSpPr>
            <p:cNvPr id="11285" name="Group 35"/>
            <p:cNvGrpSpPr/>
            <p:nvPr/>
          </p:nvGrpSpPr>
          <p:grpSpPr bwMode="auto">
            <a:xfrm>
              <a:off x="1701" y="709"/>
              <a:ext cx="1542" cy="997"/>
              <a:chOff x="1701" y="709"/>
              <a:chExt cx="2086" cy="1315"/>
            </a:xfrm>
          </p:grpSpPr>
          <p:sp>
            <p:nvSpPr>
              <p:cNvPr id="11298" name="Line 36"/>
              <p:cNvSpPr>
                <a:spLocks noChangeShapeType="1"/>
              </p:cNvSpPr>
              <p:nvPr/>
            </p:nvSpPr>
            <p:spPr bwMode="auto">
              <a:xfrm flipV="1">
                <a:off x="2472" y="709"/>
                <a:ext cx="771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9" name="Line 37"/>
              <p:cNvSpPr>
                <a:spLocks noChangeShapeType="1"/>
              </p:cNvSpPr>
              <p:nvPr/>
            </p:nvSpPr>
            <p:spPr bwMode="auto">
              <a:xfrm flipH="1">
                <a:off x="1701" y="890"/>
                <a:ext cx="771" cy="8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0" name="Line 38"/>
              <p:cNvSpPr>
                <a:spLocks noChangeShapeType="1"/>
              </p:cNvSpPr>
              <p:nvPr/>
            </p:nvSpPr>
            <p:spPr bwMode="auto">
              <a:xfrm>
                <a:off x="1701" y="1752"/>
                <a:ext cx="544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1" name="Line 39"/>
              <p:cNvSpPr>
                <a:spLocks noChangeShapeType="1"/>
              </p:cNvSpPr>
              <p:nvPr/>
            </p:nvSpPr>
            <p:spPr bwMode="auto">
              <a:xfrm flipV="1">
                <a:off x="2245" y="1843"/>
                <a:ext cx="771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2" name="Line 40"/>
              <p:cNvSpPr>
                <a:spLocks noChangeShapeType="1"/>
              </p:cNvSpPr>
              <p:nvPr/>
            </p:nvSpPr>
            <p:spPr bwMode="auto">
              <a:xfrm flipH="1">
                <a:off x="3016" y="981"/>
                <a:ext cx="771" cy="8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3" name="Line 41"/>
              <p:cNvSpPr>
                <a:spLocks noChangeShapeType="1"/>
              </p:cNvSpPr>
              <p:nvPr/>
            </p:nvSpPr>
            <p:spPr bwMode="auto">
              <a:xfrm>
                <a:off x="3243" y="709"/>
                <a:ext cx="544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86" name="Line 42"/>
            <p:cNvSpPr>
              <a:spLocks noChangeShapeType="1"/>
            </p:cNvSpPr>
            <p:nvPr/>
          </p:nvSpPr>
          <p:spPr bwMode="auto">
            <a:xfrm flipV="1">
              <a:off x="2271" y="2379"/>
              <a:ext cx="57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7" name="Line 43"/>
            <p:cNvSpPr>
              <a:spLocks noChangeShapeType="1"/>
            </p:cNvSpPr>
            <p:nvPr/>
          </p:nvSpPr>
          <p:spPr bwMode="auto">
            <a:xfrm flipH="1">
              <a:off x="1701" y="2516"/>
              <a:ext cx="570" cy="6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8" name="Line 44"/>
            <p:cNvSpPr>
              <a:spLocks noChangeShapeType="1"/>
            </p:cNvSpPr>
            <p:nvPr/>
          </p:nvSpPr>
          <p:spPr bwMode="auto">
            <a:xfrm>
              <a:off x="1701" y="3170"/>
              <a:ext cx="402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9" name="Line 45"/>
            <p:cNvSpPr>
              <a:spLocks noChangeShapeType="1"/>
            </p:cNvSpPr>
            <p:nvPr/>
          </p:nvSpPr>
          <p:spPr bwMode="auto">
            <a:xfrm flipV="1">
              <a:off x="2103" y="3239"/>
              <a:ext cx="57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0" name="Line 46"/>
            <p:cNvSpPr>
              <a:spLocks noChangeShapeType="1"/>
            </p:cNvSpPr>
            <p:nvPr/>
          </p:nvSpPr>
          <p:spPr bwMode="auto">
            <a:xfrm flipH="1">
              <a:off x="2673" y="2585"/>
              <a:ext cx="570" cy="6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Line 47"/>
            <p:cNvSpPr>
              <a:spLocks noChangeShapeType="1"/>
            </p:cNvSpPr>
            <p:nvPr/>
          </p:nvSpPr>
          <p:spPr bwMode="auto">
            <a:xfrm>
              <a:off x="2841" y="2379"/>
              <a:ext cx="402" cy="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Freeform 48"/>
            <p:cNvSpPr/>
            <p:nvPr/>
          </p:nvSpPr>
          <p:spPr bwMode="auto">
            <a:xfrm>
              <a:off x="1703" y="1500"/>
              <a:ext cx="1" cy="1671"/>
            </a:xfrm>
            <a:custGeom>
              <a:avLst/>
              <a:gdLst>
                <a:gd name="T0" fmla="*/ 0 w 1"/>
                <a:gd name="T1" fmla="*/ 0 h 1671"/>
                <a:gd name="T2" fmla="*/ 0 w 1"/>
                <a:gd name="T3" fmla="*/ 1671 h 1671"/>
                <a:gd name="T4" fmla="*/ 0 60000 65536"/>
                <a:gd name="T5" fmla="*/ 0 60000 65536"/>
                <a:gd name="T6" fmla="*/ 0 w 1"/>
                <a:gd name="T7" fmla="*/ 0 h 1671"/>
                <a:gd name="T8" fmla="*/ 1 w 1"/>
                <a:gd name="T9" fmla="*/ 1671 h 16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71">
                  <a:moveTo>
                    <a:pt x="0" y="0"/>
                  </a:moveTo>
                  <a:lnTo>
                    <a:pt x="0" y="167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3" name="Freeform 49"/>
            <p:cNvSpPr/>
            <p:nvPr/>
          </p:nvSpPr>
          <p:spPr bwMode="auto">
            <a:xfrm>
              <a:off x="2103" y="1707"/>
              <a:ext cx="2" cy="1667"/>
            </a:xfrm>
            <a:custGeom>
              <a:avLst/>
              <a:gdLst>
                <a:gd name="T0" fmla="*/ 2 w 2"/>
                <a:gd name="T1" fmla="*/ 0 h 1667"/>
                <a:gd name="T2" fmla="*/ 0 w 2"/>
                <a:gd name="T3" fmla="*/ 1667 h 1667"/>
                <a:gd name="T4" fmla="*/ 0 60000 65536"/>
                <a:gd name="T5" fmla="*/ 0 60000 65536"/>
                <a:gd name="T6" fmla="*/ 0 w 2"/>
                <a:gd name="T7" fmla="*/ 0 h 1667"/>
                <a:gd name="T8" fmla="*/ 2 w 2"/>
                <a:gd name="T9" fmla="*/ 1667 h 16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667">
                  <a:moveTo>
                    <a:pt x="2" y="0"/>
                  </a:moveTo>
                  <a:lnTo>
                    <a:pt x="0" y="166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4" name="Freeform 50"/>
            <p:cNvSpPr/>
            <p:nvPr/>
          </p:nvSpPr>
          <p:spPr bwMode="auto">
            <a:xfrm>
              <a:off x="2273" y="846"/>
              <a:ext cx="1" cy="1667"/>
            </a:xfrm>
            <a:custGeom>
              <a:avLst/>
              <a:gdLst>
                <a:gd name="T0" fmla="*/ 1 w 1"/>
                <a:gd name="T1" fmla="*/ 0 h 1667"/>
                <a:gd name="T2" fmla="*/ 0 w 1"/>
                <a:gd name="T3" fmla="*/ 1667 h 1667"/>
                <a:gd name="T4" fmla="*/ 0 60000 65536"/>
                <a:gd name="T5" fmla="*/ 0 60000 65536"/>
                <a:gd name="T6" fmla="*/ 0 w 1"/>
                <a:gd name="T7" fmla="*/ 0 h 1667"/>
                <a:gd name="T8" fmla="*/ 1 w 1"/>
                <a:gd name="T9" fmla="*/ 1667 h 16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67">
                  <a:moveTo>
                    <a:pt x="1" y="0"/>
                  </a:moveTo>
                  <a:lnTo>
                    <a:pt x="0" y="166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5" name="Freeform 51"/>
            <p:cNvSpPr/>
            <p:nvPr/>
          </p:nvSpPr>
          <p:spPr bwMode="auto">
            <a:xfrm>
              <a:off x="2671" y="1571"/>
              <a:ext cx="2" cy="1666"/>
            </a:xfrm>
            <a:custGeom>
              <a:avLst/>
              <a:gdLst>
                <a:gd name="T0" fmla="*/ 2 w 2"/>
                <a:gd name="T1" fmla="*/ 0 h 1666"/>
                <a:gd name="T2" fmla="*/ 0 w 2"/>
                <a:gd name="T3" fmla="*/ 1666 h 1666"/>
                <a:gd name="T4" fmla="*/ 0 60000 65536"/>
                <a:gd name="T5" fmla="*/ 0 60000 65536"/>
                <a:gd name="T6" fmla="*/ 0 w 2"/>
                <a:gd name="T7" fmla="*/ 0 h 1666"/>
                <a:gd name="T8" fmla="*/ 2 w 2"/>
                <a:gd name="T9" fmla="*/ 1666 h 16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666">
                  <a:moveTo>
                    <a:pt x="2" y="0"/>
                  </a:moveTo>
                  <a:lnTo>
                    <a:pt x="0" y="166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6" name="Freeform 52"/>
            <p:cNvSpPr/>
            <p:nvPr/>
          </p:nvSpPr>
          <p:spPr bwMode="auto">
            <a:xfrm>
              <a:off x="2838" y="711"/>
              <a:ext cx="3" cy="1668"/>
            </a:xfrm>
            <a:custGeom>
              <a:avLst/>
              <a:gdLst>
                <a:gd name="T0" fmla="*/ 3 w 3"/>
                <a:gd name="T1" fmla="*/ 0 h 1668"/>
                <a:gd name="T2" fmla="*/ 0 w 3"/>
                <a:gd name="T3" fmla="*/ 1668 h 1668"/>
                <a:gd name="T4" fmla="*/ 0 60000 65536"/>
                <a:gd name="T5" fmla="*/ 0 60000 65536"/>
                <a:gd name="T6" fmla="*/ 0 w 3"/>
                <a:gd name="T7" fmla="*/ 0 h 1668"/>
                <a:gd name="T8" fmla="*/ 3 w 3"/>
                <a:gd name="T9" fmla="*/ 1668 h 16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668">
                  <a:moveTo>
                    <a:pt x="3" y="0"/>
                  </a:moveTo>
                  <a:lnTo>
                    <a:pt x="0" y="166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1297" name="Freeform 53"/>
            <p:cNvSpPr/>
            <p:nvPr/>
          </p:nvSpPr>
          <p:spPr bwMode="auto">
            <a:xfrm>
              <a:off x="3242" y="915"/>
              <a:ext cx="1" cy="1669"/>
            </a:xfrm>
            <a:custGeom>
              <a:avLst/>
              <a:gdLst>
                <a:gd name="T0" fmla="*/ 1 w 1"/>
                <a:gd name="T1" fmla="*/ 0 h 1669"/>
                <a:gd name="T2" fmla="*/ 0 w 1"/>
                <a:gd name="T3" fmla="*/ 1669 h 1669"/>
                <a:gd name="T4" fmla="*/ 0 60000 65536"/>
                <a:gd name="T5" fmla="*/ 0 60000 65536"/>
                <a:gd name="T6" fmla="*/ 0 w 1"/>
                <a:gd name="T7" fmla="*/ 0 h 1669"/>
                <a:gd name="T8" fmla="*/ 1 w 1"/>
                <a:gd name="T9" fmla="*/ 1669 h 16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669">
                  <a:moveTo>
                    <a:pt x="1" y="0"/>
                  </a:moveTo>
                  <a:lnTo>
                    <a:pt x="0" y="1669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1235075" y="450850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食盐晶体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3779838" y="450850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明矾晶体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443663" y="4502150"/>
            <a:ext cx="110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石膏晶体</a:t>
            </a:r>
          </a:p>
        </p:txBody>
      </p:sp>
      <p:sp>
        <p:nvSpPr>
          <p:cNvPr id="11275" name="WordArt 57"/>
          <p:cNvSpPr>
            <a:spLocks noChangeArrowheads="1" noChangeShapeType="1" noTextEdit="1"/>
          </p:cNvSpPr>
          <p:nvPr/>
        </p:nvSpPr>
        <p:spPr bwMode="auto">
          <a:xfrm>
            <a:off x="250825" y="620713"/>
            <a:ext cx="2520950" cy="649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多面体</a:t>
            </a:r>
          </a:p>
        </p:txBody>
      </p:sp>
      <p:sp>
        <p:nvSpPr>
          <p:cNvPr id="57412" name="Text Box 68"/>
          <p:cNvSpPr txBox="1">
            <a:spLocks noChangeArrowheads="1"/>
          </p:cNvSpPr>
          <p:nvPr/>
        </p:nvSpPr>
        <p:spPr bwMode="auto">
          <a:xfrm>
            <a:off x="539750" y="4997450"/>
            <a:ext cx="670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围成多面体的各个多边形叫做多面体的</a:t>
            </a:r>
            <a:r>
              <a:rPr lang="zh-CN" altLang="en-US" sz="2800" b="1" dirty="0">
                <a:solidFill>
                  <a:srgbClr val="FF0000"/>
                </a:solidFill>
              </a:rPr>
              <a:t>面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7413" name="Text Box 69"/>
          <p:cNvSpPr txBox="1">
            <a:spLocks noChangeArrowheads="1"/>
          </p:cNvSpPr>
          <p:nvPr/>
        </p:nvSpPr>
        <p:spPr bwMode="auto">
          <a:xfrm>
            <a:off x="539750" y="5573713"/>
            <a:ext cx="5988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相邻两个面的公共边叫做多面体的</a:t>
            </a:r>
            <a:r>
              <a:rPr lang="zh-CN" altLang="en-US" sz="2800" b="1" dirty="0">
                <a:solidFill>
                  <a:srgbClr val="FF0000"/>
                </a:solidFill>
              </a:rPr>
              <a:t>棱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7414" name="Text Box 70"/>
          <p:cNvSpPr txBox="1">
            <a:spLocks noChangeArrowheads="1"/>
          </p:cNvSpPr>
          <p:nvPr/>
        </p:nvSpPr>
        <p:spPr bwMode="auto">
          <a:xfrm>
            <a:off x="539750" y="6078538"/>
            <a:ext cx="5630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棱与棱的公共点叫做多面体的</a:t>
            </a:r>
            <a:r>
              <a:rPr lang="zh-CN" altLang="en-US" sz="2800" b="1" dirty="0">
                <a:solidFill>
                  <a:srgbClr val="FF0000"/>
                </a:solidFill>
              </a:rPr>
              <a:t>顶点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7415" name="Line 71"/>
          <p:cNvSpPr>
            <a:spLocks noChangeShapeType="1"/>
          </p:cNvSpPr>
          <p:nvPr/>
        </p:nvSpPr>
        <p:spPr bwMode="auto">
          <a:xfrm flipH="1" flipV="1">
            <a:off x="3563938" y="2565400"/>
            <a:ext cx="431800" cy="2159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416" name="Rectangle 72"/>
          <p:cNvSpPr>
            <a:spLocks noChangeArrowheads="1"/>
          </p:cNvSpPr>
          <p:nvPr/>
        </p:nvSpPr>
        <p:spPr bwMode="auto">
          <a:xfrm>
            <a:off x="3059113" y="2349500"/>
            <a:ext cx="414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面</a:t>
            </a:r>
          </a:p>
        </p:txBody>
      </p:sp>
      <p:sp>
        <p:nvSpPr>
          <p:cNvPr id="57417" name="Line 73"/>
          <p:cNvSpPr>
            <a:spLocks noChangeShapeType="1"/>
          </p:cNvSpPr>
          <p:nvPr/>
        </p:nvSpPr>
        <p:spPr bwMode="auto">
          <a:xfrm flipH="1">
            <a:off x="3276600" y="3500438"/>
            <a:ext cx="719138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418" name="Rectangle 74"/>
          <p:cNvSpPr>
            <a:spLocks noChangeArrowheads="1"/>
          </p:cNvSpPr>
          <p:nvPr/>
        </p:nvSpPr>
        <p:spPr bwMode="auto">
          <a:xfrm>
            <a:off x="2933700" y="3709988"/>
            <a:ext cx="414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棱</a:t>
            </a:r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>
            <a:off x="4211638" y="3573463"/>
            <a:ext cx="1223962" cy="360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420" name="Rectangle 76"/>
          <p:cNvSpPr>
            <a:spLocks noChangeArrowheads="1"/>
          </p:cNvSpPr>
          <p:nvPr/>
        </p:nvSpPr>
        <p:spPr bwMode="auto">
          <a:xfrm>
            <a:off x="5440363" y="3783013"/>
            <a:ext cx="64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顶点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1" grpId="0"/>
      <p:bldP spid="57398" grpId="0"/>
      <p:bldP spid="57399" grpId="0"/>
      <p:bldP spid="57400" grpId="0"/>
      <p:bldP spid="57412" grpId="0"/>
      <p:bldP spid="57413" grpId="0"/>
      <p:bldP spid="57414" grpId="0"/>
      <p:bldP spid="57415" grpId="0" animBg="1"/>
      <p:bldP spid="57416" grpId="0"/>
      <p:bldP spid="57417" grpId="0" animBg="1"/>
      <p:bldP spid="57418" grpId="0"/>
      <p:bldP spid="57419" grpId="0" animBg="1"/>
      <p:bldP spid="574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2"/>
          <p:cNvSpPr txBox="1">
            <a:spLocks noChangeArrowheads="1"/>
          </p:cNvSpPr>
          <p:nvPr/>
        </p:nvSpPr>
        <p:spPr bwMode="auto">
          <a:xfrm>
            <a:off x="6392863" y="5995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400" b="1">
              <a:latin typeface="Times New Roman" panose="02020603050405020304" pitchFamily="18" charset="0"/>
            </a:endParaRPr>
          </a:p>
        </p:txBody>
      </p:sp>
      <p:grpSp>
        <p:nvGrpSpPr>
          <p:cNvPr id="12291" name="Group 54"/>
          <p:cNvGrpSpPr/>
          <p:nvPr/>
        </p:nvGrpSpPr>
        <p:grpSpPr bwMode="auto">
          <a:xfrm>
            <a:off x="3563938" y="2492375"/>
            <a:ext cx="4686300" cy="3133725"/>
            <a:chOff x="2517" y="1973"/>
            <a:chExt cx="2952" cy="1974"/>
          </a:xfrm>
        </p:grpSpPr>
        <p:sp>
          <p:nvSpPr>
            <p:cNvPr id="12311" name="Line 8"/>
            <p:cNvSpPr>
              <a:spLocks noChangeShapeType="1"/>
            </p:cNvSpPr>
            <p:nvPr/>
          </p:nvSpPr>
          <p:spPr bwMode="auto">
            <a:xfrm flipH="1" flipV="1">
              <a:off x="4150" y="2976"/>
              <a:ext cx="817" cy="6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2" name="Text Box 9"/>
            <p:cNvSpPr txBox="1">
              <a:spLocks noChangeArrowheads="1"/>
            </p:cNvSpPr>
            <p:nvPr/>
          </p:nvSpPr>
          <p:spPr bwMode="auto">
            <a:xfrm>
              <a:off x="4967" y="3475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侧面</a:t>
              </a:r>
            </a:p>
          </p:txBody>
        </p:sp>
        <p:grpSp>
          <p:nvGrpSpPr>
            <p:cNvPr id="12313" name="Group 10"/>
            <p:cNvGrpSpPr/>
            <p:nvPr/>
          </p:nvGrpSpPr>
          <p:grpSpPr bwMode="auto">
            <a:xfrm>
              <a:off x="2517" y="3203"/>
              <a:ext cx="1158" cy="465"/>
              <a:chOff x="998" y="2653"/>
              <a:chExt cx="1402" cy="563"/>
            </a:xfrm>
          </p:grpSpPr>
          <p:sp>
            <p:nvSpPr>
              <p:cNvPr id="12334" name="Line 11"/>
              <p:cNvSpPr>
                <a:spLocks noChangeShapeType="1"/>
              </p:cNvSpPr>
              <p:nvPr/>
            </p:nvSpPr>
            <p:spPr bwMode="auto">
              <a:xfrm>
                <a:off x="1200" y="2928"/>
                <a:ext cx="120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5" name="Text Box 12"/>
              <p:cNvSpPr txBox="1">
                <a:spLocks noChangeArrowheads="1"/>
              </p:cNvSpPr>
              <p:nvPr/>
            </p:nvSpPr>
            <p:spPr bwMode="auto">
              <a:xfrm>
                <a:off x="998" y="2653"/>
                <a:ext cx="60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底面</a:t>
                </a:r>
              </a:p>
            </p:txBody>
          </p:sp>
        </p:grpSp>
        <p:grpSp>
          <p:nvGrpSpPr>
            <p:cNvPr id="12314" name="Group 13"/>
            <p:cNvGrpSpPr/>
            <p:nvPr/>
          </p:nvGrpSpPr>
          <p:grpSpPr bwMode="auto">
            <a:xfrm>
              <a:off x="4332" y="2387"/>
              <a:ext cx="1049" cy="386"/>
              <a:chOff x="3264" y="1885"/>
              <a:chExt cx="1269" cy="467"/>
            </a:xfrm>
          </p:grpSpPr>
          <p:sp>
            <p:nvSpPr>
              <p:cNvPr id="12332" name="Text Box 14"/>
              <p:cNvSpPr txBox="1">
                <a:spLocks noChangeArrowheads="1"/>
              </p:cNvSpPr>
              <p:nvPr/>
            </p:nvSpPr>
            <p:spPr bwMode="auto">
              <a:xfrm>
                <a:off x="3926" y="1885"/>
                <a:ext cx="607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侧棱</a:t>
                </a:r>
              </a:p>
            </p:txBody>
          </p:sp>
          <p:sp>
            <p:nvSpPr>
              <p:cNvPr id="12333" name="Line 15"/>
              <p:cNvSpPr>
                <a:spLocks noChangeShapeType="1"/>
              </p:cNvSpPr>
              <p:nvPr/>
            </p:nvSpPr>
            <p:spPr bwMode="auto">
              <a:xfrm flipH="1">
                <a:off x="3264" y="2064"/>
                <a:ext cx="5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15" name="Group 16"/>
            <p:cNvGrpSpPr/>
            <p:nvPr/>
          </p:nvGrpSpPr>
          <p:grpSpPr bwMode="auto">
            <a:xfrm>
              <a:off x="3152" y="2069"/>
              <a:ext cx="555" cy="288"/>
              <a:chOff x="1728" y="1392"/>
              <a:chExt cx="672" cy="349"/>
            </a:xfrm>
          </p:grpSpPr>
          <p:sp>
            <p:nvSpPr>
              <p:cNvPr id="12330" name="Text Box 17"/>
              <p:cNvSpPr txBox="1">
                <a:spLocks noChangeArrowheads="1"/>
              </p:cNvSpPr>
              <p:nvPr/>
            </p:nvSpPr>
            <p:spPr bwMode="auto">
              <a:xfrm>
                <a:off x="1728" y="1392"/>
                <a:ext cx="60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顶点</a:t>
                </a:r>
              </a:p>
            </p:txBody>
          </p:sp>
          <p:sp>
            <p:nvSpPr>
              <p:cNvPr id="12331" name="Line 18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24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316" name="Group 20"/>
            <p:cNvGrpSpPr/>
            <p:nvPr/>
          </p:nvGrpSpPr>
          <p:grpSpPr bwMode="auto">
            <a:xfrm>
              <a:off x="2966" y="2200"/>
              <a:ext cx="1865" cy="1588"/>
              <a:chOff x="1440" y="1440"/>
              <a:chExt cx="2256" cy="1920"/>
            </a:xfrm>
          </p:grpSpPr>
          <p:sp>
            <p:nvSpPr>
              <p:cNvPr id="12321" name="Line 21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22" name="Group 22"/>
              <p:cNvGrpSpPr/>
              <p:nvPr/>
            </p:nvGrpSpPr>
            <p:grpSpPr bwMode="auto">
              <a:xfrm>
                <a:off x="1440" y="1440"/>
                <a:ext cx="2256" cy="1920"/>
                <a:chOff x="1440" y="1440"/>
                <a:chExt cx="2256" cy="1920"/>
              </a:xfrm>
            </p:grpSpPr>
            <p:sp>
              <p:nvSpPr>
                <p:cNvPr id="12323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440" y="2688"/>
                  <a:ext cx="864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lg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4" name="Line 24"/>
                <p:cNvSpPr>
                  <a:spLocks noChangeShapeType="1"/>
                </p:cNvSpPr>
                <p:nvPr/>
              </p:nvSpPr>
              <p:spPr bwMode="auto">
                <a:xfrm>
                  <a:off x="1488" y="3360"/>
                  <a:ext cx="1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784" y="2688"/>
                  <a:ext cx="912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1440"/>
                  <a:ext cx="96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7" name="Line 27"/>
                <p:cNvSpPr>
                  <a:spLocks noChangeShapeType="1"/>
                </p:cNvSpPr>
                <p:nvPr/>
              </p:nvSpPr>
              <p:spPr bwMode="auto">
                <a:xfrm>
                  <a:off x="2400" y="1440"/>
                  <a:ext cx="384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8" name="Line 28"/>
                <p:cNvSpPr>
                  <a:spLocks noChangeShapeType="1"/>
                </p:cNvSpPr>
                <p:nvPr/>
              </p:nvSpPr>
              <p:spPr bwMode="auto">
                <a:xfrm>
                  <a:off x="2400" y="1440"/>
                  <a:ext cx="1296" cy="12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9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304" y="1440"/>
                  <a:ext cx="96" cy="12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lg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317" name="Text Box 30"/>
            <p:cNvSpPr txBox="1">
              <a:spLocks noChangeArrowheads="1"/>
            </p:cNvSpPr>
            <p:nvPr/>
          </p:nvSpPr>
          <p:spPr bwMode="auto">
            <a:xfrm>
              <a:off x="3820" y="197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318" name="Text Box 31"/>
            <p:cNvSpPr txBox="1">
              <a:spLocks noChangeArrowheads="1"/>
            </p:cNvSpPr>
            <p:nvPr/>
          </p:nvSpPr>
          <p:spPr bwMode="auto">
            <a:xfrm>
              <a:off x="3511" y="298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319" name="Text Box 33"/>
            <p:cNvSpPr txBox="1">
              <a:spLocks noChangeArrowheads="1"/>
            </p:cNvSpPr>
            <p:nvPr/>
          </p:nvSpPr>
          <p:spPr bwMode="auto">
            <a:xfrm>
              <a:off x="2797" y="3658"/>
              <a:ext cx="11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320" name="Text Box 34"/>
            <p:cNvSpPr txBox="1">
              <a:spLocks noChangeArrowheads="1"/>
            </p:cNvSpPr>
            <p:nvPr/>
          </p:nvSpPr>
          <p:spPr bwMode="auto">
            <a:xfrm>
              <a:off x="4860" y="306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kumimoji="1" lang="zh-CN" altLang="zh-C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35"/>
          <p:cNvGrpSpPr/>
          <p:nvPr/>
        </p:nvGrpSpPr>
        <p:grpSpPr bwMode="auto">
          <a:xfrm>
            <a:off x="323850" y="1125538"/>
            <a:ext cx="4802188" cy="2403475"/>
            <a:chOff x="1104" y="2205"/>
            <a:chExt cx="3780" cy="1892"/>
          </a:xfrm>
        </p:grpSpPr>
        <p:grpSp>
          <p:nvGrpSpPr>
            <p:cNvPr id="12293" name="Group 36"/>
            <p:cNvGrpSpPr/>
            <p:nvPr/>
          </p:nvGrpSpPr>
          <p:grpSpPr bwMode="auto">
            <a:xfrm>
              <a:off x="2554" y="2622"/>
              <a:ext cx="1440" cy="912"/>
              <a:chOff x="1920" y="2256"/>
              <a:chExt cx="1440" cy="912"/>
            </a:xfrm>
          </p:grpSpPr>
          <p:sp>
            <p:nvSpPr>
              <p:cNvPr id="12309" name="Line 37"/>
              <p:cNvSpPr>
                <a:spLocks noChangeShapeType="1"/>
              </p:cNvSpPr>
              <p:nvPr/>
            </p:nvSpPr>
            <p:spPr bwMode="auto">
              <a:xfrm>
                <a:off x="1920" y="2256"/>
                <a:ext cx="144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Line 38"/>
              <p:cNvSpPr>
                <a:spLocks noChangeShapeType="1"/>
              </p:cNvSpPr>
              <p:nvPr/>
            </p:nvSpPr>
            <p:spPr bwMode="auto">
              <a:xfrm flipV="1">
                <a:off x="2112" y="2640"/>
                <a:ext cx="1248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294" name="Group 39"/>
            <p:cNvGrpSpPr/>
            <p:nvPr/>
          </p:nvGrpSpPr>
          <p:grpSpPr bwMode="auto">
            <a:xfrm>
              <a:off x="1834" y="2574"/>
              <a:ext cx="1056" cy="1152"/>
              <a:chOff x="1200" y="2208"/>
              <a:chExt cx="1056" cy="1152"/>
            </a:xfrm>
          </p:grpSpPr>
          <p:sp>
            <p:nvSpPr>
              <p:cNvPr id="12305" name="AutoShape 40"/>
              <p:cNvSpPr>
                <a:spLocks noChangeArrowheads="1"/>
              </p:cNvSpPr>
              <p:nvPr/>
            </p:nvSpPr>
            <p:spPr bwMode="auto">
              <a:xfrm>
                <a:off x="1200" y="2208"/>
                <a:ext cx="1056" cy="1152"/>
              </a:xfrm>
              <a:prstGeom prst="cube">
                <a:avLst>
                  <a:gd name="adj" fmla="val 25000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6" name="Line 41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Line 42"/>
              <p:cNvSpPr>
                <a:spLocks noChangeShapeType="1"/>
              </p:cNvSpPr>
              <p:nvPr/>
            </p:nvSpPr>
            <p:spPr bwMode="auto">
              <a:xfrm>
                <a:off x="148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8" name="Line 43"/>
              <p:cNvSpPr>
                <a:spLocks noChangeShapeType="1"/>
              </p:cNvSpPr>
              <p:nvPr/>
            </p:nvSpPr>
            <p:spPr bwMode="auto">
              <a:xfrm flipH="1">
                <a:off x="1200" y="3072"/>
                <a:ext cx="28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295" name="Text Box 44"/>
            <p:cNvSpPr txBox="1">
              <a:spLocks noChangeArrowheads="1"/>
            </p:cNvSpPr>
            <p:nvPr/>
          </p:nvSpPr>
          <p:spPr bwMode="auto">
            <a:xfrm>
              <a:off x="4176" y="2746"/>
              <a:ext cx="70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底面</a:t>
              </a:r>
            </a:p>
          </p:txBody>
        </p:sp>
        <p:grpSp>
          <p:nvGrpSpPr>
            <p:cNvPr id="12296" name="Group 45"/>
            <p:cNvGrpSpPr/>
            <p:nvPr/>
          </p:nvGrpSpPr>
          <p:grpSpPr bwMode="auto">
            <a:xfrm>
              <a:off x="1210" y="2205"/>
              <a:ext cx="708" cy="609"/>
              <a:chOff x="576" y="1839"/>
              <a:chExt cx="708" cy="609"/>
            </a:xfrm>
          </p:grpSpPr>
          <p:sp>
            <p:nvSpPr>
              <p:cNvPr id="12303" name="Line 46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4" name="Text Box 47"/>
              <p:cNvSpPr txBox="1">
                <a:spLocks noChangeArrowheads="1"/>
              </p:cNvSpPr>
              <p:nvPr/>
            </p:nvSpPr>
            <p:spPr bwMode="auto">
              <a:xfrm>
                <a:off x="576" y="1839"/>
                <a:ext cx="708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顶点</a:t>
                </a:r>
              </a:p>
            </p:txBody>
          </p:sp>
        </p:grpSp>
        <p:grpSp>
          <p:nvGrpSpPr>
            <p:cNvPr id="12297" name="Group 48"/>
            <p:cNvGrpSpPr/>
            <p:nvPr/>
          </p:nvGrpSpPr>
          <p:grpSpPr bwMode="auto">
            <a:xfrm>
              <a:off x="1104" y="2842"/>
              <a:ext cx="874" cy="410"/>
              <a:chOff x="470" y="2476"/>
              <a:chExt cx="874" cy="410"/>
            </a:xfrm>
          </p:grpSpPr>
          <p:sp>
            <p:nvSpPr>
              <p:cNvPr id="12301" name="Line 49"/>
              <p:cNvSpPr>
                <a:spLocks noChangeShapeType="1"/>
              </p:cNvSpPr>
              <p:nvPr/>
            </p:nvSpPr>
            <p:spPr bwMode="auto">
              <a:xfrm flipV="1">
                <a:off x="816" y="2784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2" name="Text Box 50"/>
              <p:cNvSpPr txBox="1">
                <a:spLocks noChangeArrowheads="1"/>
              </p:cNvSpPr>
              <p:nvPr/>
            </p:nvSpPr>
            <p:spPr bwMode="auto">
              <a:xfrm>
                <a:off x="470" y="2476"/>
                <a:ext cx="708" cy="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侧面</a:t>
                </a:r>
              </a:p>
            </p:txBody>
          </p:sp>
        </p:grpSp>
        <p:grpSp>
          <p:nvGrpSpPr>
            <p:cNvPr id="12298" name="Group 51"/>
            <p:cNvGrpSpPr/>
            <p:nvPr/>
          </p:nvGrpSpPr>
          <p:grpSpPr bwMode="auto">
            <a:xfrm>
              <a:off x="1200" y="3515"/>
              <a:ext cx="708" cy="582"/>
              <a:chOff x="566" y="3120"/>
              <a:chExt cx="708" cy="582"/>
            </a:xfrm>
          </p:grpSpPr>
          <p:sp>
            <p:nvSpPr>
              <p:cNvPr id="12299" name="Line 52"/>
              <p:cNvSpPr>
                <a:spLocks noChangeShapeType="1"/>
              </p:cNvSpPr>
              <p:nvPr/>
            </p:nvSpPr>
            <p:spPr bwMode="auto">
              <a:xfrm flipV="1">
                <a:off x="720" y="3120"/>
                <a:ext cx="48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0" name="Text Box 53"/>
              <p:cNvSpPr txBox="1">
                <a:spLocks noChangeArrowheads="1"/>
              </p:cNvSpPr>
              <p:nvPr/>
            </p:nvSpPr>
            <p:spPr bwMode="auto">
              <a:xfrm>
                <a:off x="566" y="3293"/>
                <a:ext cx="708" cy="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kumimoji="1" lang="zh-CN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侧棱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69"/>
          <p:cNvSpPr txBox="1">
            <a:spLocks noChangeArrowheads="1"/>
          </p:cNvSpPr>
          <p:nvPr/>
        </p:nvSpPr>
        <p:spPr bwMode="auto">
          <a:xfrm>
            <a:off x="611188" y="333375"/>
            <a:ext cx="8280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zh-CN" altLang="en-US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思考</a:t>
            </a:r>
            <a:r>
              <a:rPr lang="en-US" altLang="zh-CN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：下面这些几何体是多面体吗</a:t>
            </a:r>
            <a:r>
              <a:rPr lang="en-US" altLang="zh-CN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他们有什么共同的特点？</a:t>
            </a:r>
          </a:p>
        </p:txBody>
      </p:sp>
      <p:pic>
        <p:nvPicPr>
          <p:cNvPr id="13315" name="Picture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3860800"/>
            <a:ext cx="66230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1773238"/>
            <a:ext cx="64087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2852738"/>
            <a:ext cx="1008062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2924175"/>
            <a:ext cx="10080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08850" y="2852738"/>
            <a:ext cx="7207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CC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0" y="620713"/>
            <a:ext cx="9144000" cy="6413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chemeClr val="folHlink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600" b="1">
                <a:solidFill>
                  <a:srgbClr val="0000FF"/>
                </a:solidFill>
                <a:ea typeface="华文新魏" panose="02010800040101010101" pitchFamily="2" charset="-122"/>
              </a:rPr>
              <a:t>观 察 探 究</a:t>
            </a:r>
          </a:p>
        </p:txBody>
      </p:sp>
      <p:grpSp>
        <p:nvGrpSpPr>
          <p:cNvPr id="14339" name="Group 150"/>
          <p:cNvGrpSpPr/>
          <p:nvPr/>
        </p:nvGrpSpPr>
        <p:grpSpPr bwMode="auto">
          <a:xfrm>
            <a:off x="3743325" y="2314575"/>
            <a:ext cx="498475" cy="477838"/>
            <a:chOff x="4547" y="6342"/>
            <a:chExt cx="1624" cy="1560"/>
          </a:xfrm>
        </p:grpSpPr>
        <p:sp>
          <p:nvSpPr>
            <p:cNvPr id="14411" name="sxx13Line 2"/>
            <p:cNvSpPr>
              <a:spLocks noChangeShapeType="1"/>
            </p:cNvSpPr>
            <p:nvPr/>
          </p:nvSpPr>
          <p:spPr bwMode="auto">
            <a:xfrm>
              <a:off x="4547" y="6654"/>
              <a:ext cx="0" cy="1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2" name="sxx13Line 3"/>
            <p:cNvSpPr>
              <a:spLocks noChangeShapeType="1"/>
            </p:cNvSpPr>
            <p:nvPr/>
          </p:nvSpPr>
          <p:spPr bwMode="auto">
            <a:xfrm>
              <a:off x="4547" y="7902"/>
              <a:ext cx="1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3" name="sxx13Line 4"/>
            <p:cNvSpPr>
              <a:spLocks noChangeShapeType="1"/>
            </p:cNvSpPr>
            <p:nvPr/>
          </p:nvSpPr>
          <p:spPr bwMode="auto">
            <a:xfrm flipV="1">
              <a:off x="5823" y="6654"/>
              <a:ext cx="0" cy="1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4" name="sxx13Line 5"/>
            <p:cNvSpPr>
              <a:spLocks noChangeShapeType="1"/>
            </p:cNvSpPr>
            <p:nvPr/>
          </p:nvSpPr>
          <p:spPr bwMode="auto">
            <a:xfrm>
              <a:off x="4547" y="6654"/>
              <a:ext cx="1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5" name="sxx13Line 6"/>
            <p:cNvSpPr>
              <a:spLocks noChangeShapeType="1"/>
            </p:cNvSpPr>
            <p:nvPr/>
          </p:nvSpPr>
          <p:spPr bwMode="auto">
            <a:xfrm flipV="1">
              <a:off x="4547" y="6342"/>
              <a:ext cx="348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6" name="sxx13Line 7"/>
            <p:cNvSpPr>
              <a:spLocks noChangeShapeType="1"/>
            </p:cNvSpPr>
            <p:nvPr/>
          </p:nvSpPr>
          <p:spPr bwMode="auto">
            <a:xfrm flipV="1">
              <a:off x="5823" y="6342"/>
              <a:ext cx="348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7" name="sxx13Line 8"/>
            <p:cNvSpPr>
              <a:spLocks noChangeShapeType="1"/>
            </p:cNvSpPr>
            <p:nvPr/>
          </p:nvSpPr>
          <p:spPr bwMode="auto">
            <a:xfrm>
              <a:off x="6171" y="6342"/>
              <a:ext cx="0" cy="1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8" name="sxx13Line 9"/>
            <p:cNvSpPr>
              <a:spLocks noChangeShapeType="1"/>
            </p:cNvSpPr>
            <p:nvPr/>
          </p:nvSpPr>
          <p:spPr bwMode="auto">
            <a:xfrm flipV="1">
              <a:off x="5823" y="7590"/>
              <a:ext cx="348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9" name="sxx13Line 10"/>
            <p:cNvSpPr>
              <a:spLocks noChangeShapeType="1"/>
            </p:cNvSpPr>
            <p:nvPr/>
          </p:nvSpPr>
          <p:spPr bwMode="auto">
            <a:xfrm>
              <a:off x="4895" y="6342"/>
              <a:ext cx="1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0" name="sxx13Line 11"/>
            <p:cNvSpPr>
              <a:spLocks noChangeShapeType="1"/>
            </p:cNvSpPr>
            <p:nvPr/>
          </p:nvSpPr>
          <p:spPr bwMode="auto">
            <a:xfrm>
              <a:off x="4895" y="6342"/>
              <a:ext cx="0" cy="1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1" name="sxx13Line 12"/>
            <p:cNvSpPr>
              <a:spLocks noChangeShapeType="1"/>
            </p:cNvSpPr>
            <p:nvPr/>
          </p:nvSpPr>
          <p:spPr bwMode="auto">
            <a:xfrm flipV="1">
              <a:off x="4547" y="7590"/>
              <a:ext cx="348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22" name="sxx13Line 13"/>
            <p:cNvSpPr>
              <a:spLocks noChangeShapeType="1"/>
            </p:cNvSpPr>
            <p:nvPr/>
          </p:nvSpPr>
          <p:spPr bwMode="auto">
            <a:xfrm>
              <a:off x="4895" y="7590"/>
              <a:ext cx="12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40" name="Group 163"/>
          <p:cNvGrpSpPr/>
          <p:nvPr/>
        </p:nvGrpSpPr>
        <p:grpSpPr bwMode="auto">
          <a:xfrm>
            <a:off x="2374900" y="2241550"/>
            <a:ext cx="385763" cy="574675"/>
            <a:chOff x="3969" y="3815"/>
            <a:chExt cx="989" cy="1476"/>
          </a:xfrm>
        </p:grpSpPr>
        <p:sp>
          <p:nvSpPr>
            <p:cNvPr id="14407" name="Freeform 167"/>
            <p:cNvSpPr/>
            <p:nvPr/>
          </p:nvSpPr>
          <p:spPr bwMode="auto">
            <a:xfrm>
              <a:off x="3969" y="3815"/>
              <a:ext cx="989" cy="1476"/>
            </a:xfrm>
            <a:custGeom>
              <a:avLst/>
              <a:gdLst>
                <a:gd name="T0" fmla="*/ 15 w 1710"/>
                <a:gd name="T1" fmla="*/ 0 h 2550"/>
                <a:gd name="T2" fmla="*/ 1710 w 1710"/>
                <a:gd name="T3" fmla="*/ 0 h 2550"/>
                <a:gd name="T4" fmla="*/ 1695 w 1710"/>
                <a:gd name="T5" fmla="*/ 2070 h 2550"/>
                <a:gd name="T6" fmla="*/ 1005 w 1710"/>
                <a:gd name="T7" fmla="*/ 2550 h 2550"/>
                <a:gd name="T8" fmla="*/ 0 w 1710"/>
                <a:gd name="T9" fmla="*/ 2085 h 2550"/>
                <a:gd name="T10" fmla="*/ 15 w 1710"/>
                <a:gd name="T11" fmla="*/ 0 h 25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0"/>
                <a:gd name="T19" fmla="*/ 0 h 2550"/>
                <a:gd name="T20" fmla="*/ 1710 w 1710"/>
                <a:gd name="T21" fmla="*/ 2550 h 25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0" h="2550">
                  <a:moveTo>
                    <a:pt x="15" y="0"/>
                  </a:moveTo>
                  <a:lnTo>
                    <a:pt x="1710" y="0"/>
                  </a:lnTo>
                  <a:lnTo>
                    <a:pt x="1695" y="2070"/>
                  </a:lnTo>
                  <a:lnTo>
                    <a:pt x="1005" y="2550"/>
                  </a:lnTo>
                  <a:lnTo>
                    <a:pt x="0" y="2085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8" name="Freeform 166"/>
            <p:cNvSpPr/>
            <p:nvPr/>
          </p:nvSpPr>
          <p:spPr bwMode="auto">
            <a:xfrm>
              <a:off x="3969" y="5020"/>
              <a:ext cx="972" cy="2"/>
            </a:xfrm>
            <a:custGeom>
              <a:avLst/>
              <a:gdLst>
                <a:gd name="T0" fmla="*/ 0 w 1680"/>
                <a:gd name="T1" fmla="*/ 0 h 3"/>
                <a:gd name="T2" fmla="*/ 1680 w 1680"/>
                <a:gd name="T3" fmla="*/ 3 h 3"/>
                <a:gd name="T4" fmla="*/ 0 60000 65536"/>
                <a:gd name="T5" fmla="*/ 0 60000 65536"/>
                <a:gd name="T6" fmla="*/ 0 w 1680"/>
                <a:gd name="T7" fmla="*/ 0 h 3"/>
                <a:gd name="T8" fmla="*/ 1680 w 168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0" h="3">
                  <a:moveTo>
                    <a:pt x="0" y="0"/>
                  </a:moveTo>
                  <a:lnTo>
                    <a:pt x="1680" y="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9" name="Freeform 165"/>
            <p:cNvSpPr/>
            <p:nvPr/>
          </p:nvSpPr>
          <p:spPr bwMode="auto">
            <a:xfrm>
              <a:off x="3978" y="3815"/>
              <a:ext cx="980" cy="410"/>
            </a:xfrm>
            <a:custGeom>
              <a:avLst/>
              <a:gdLst>
                <a:gd name="T0" fmla="*/ 1695 w 1695"/>
                <a:gd name="T1" fmla="*/ 0 h 930"/>
                <a:gd name="T2" fmla="*/ 990 w 1695"/>
                <a:gd name="T3" fmla="*/ 930 h 930"/>
                <a:gd name="T4" fmla="*/ 0 w 1695"/>
                <a:gd name="T5" fmla="*/ 0 h 930"/>
                <a:gd name="T6" fmla="*/ 0 60000 65536"/>
                <a:gd name="T7" fmla="*/ 0 60000 65536"/>
                <a:gd name="T8" fmla="*/ 0 60000 65536"/>
                <a:gd name="T9" fmla="*/ 0 w 1695"/>
                <a:gd name="T10" fmla="*/ 0 h 930"/>
                <a:gd name="T11" fmla="*/ 1695 w 1695"/>
                <a:gd name="T12" fmla="*/ 930 h 9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930">
                  <a:moveTo>
                    <a:pt x="1695" y="0"/>
                  </a:moveTo>
                  <a:lnTo>
                    <a:pt x="990" y="93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10" name="Line 164"/>
            <p:cNvSpPr>
              <a:spLocks noChangeShapeType="1"/>
            </p:cNvSpPr>
            <p:nvPr/>
          </p:nvSpPr>
          <p:spPr bwMode="auto">
            <a:xfrm>
              <a:off x="4553" y="4215"/>
              <a:ext cx="0" cy="10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41" name="Group 141"/>
          <p:cNvGrpSpPr/>
          <p:nvPr/>
        </p:nvGrpSpPr>
        <p:grpSpPr bwMode="auto">
          <a:xfrm>
            <a:off x="5472113" y="2314575"/>
            <a:ext cx="447675" cy="547688"/>
            <a:chOff x="2865" y="3360"/>
            <a:chExt cx="705" cy="953"/>
          </a:xfrm>
        </p:grpSpPr>
        <p:sp>
          <p:nvSpPr>
            <p:cNvPr id="14399" name="Freeform 149"/>
            <p:cNvSpPr/>
            <p:nvPr/>
          </p:nvSpPr>
          <p:spPr bwMode="auto">
            <a:xfrm>
              <a:off x="2865" y="3360"/>
              <a:ext cx="705" cy="953"/>
            </a:xfrm>
            <a:custGeom>
              <a:avLst/>
              <a:gdLst>
                <a:gd name="T0" fmla="*/ 195 w 705"/>
                <a:gd name="T1" fmla="*/ 0 h 953"/>
                <a:gd name="T2" fmla="*/ 593 w 705"/>
                <a:gd name="T3" fmla="*/ 0 h 953"/>
                <a:gd name="T4" fmla="*/ 705 w 705"/>
                <a:gd name="T5" fmla="*/ 180 h 953"/>
                <a:gd name="T6" fmla="*/ 705 w 705"/>
                <a:gd name="T7" fmla="*/ 705 h 953"/>
                <a:gd name="T8" fmla="*/ 375 w 705"/>
                <a:gd name="T9" fmla="*/ 953 h 953"/>
                <a:gd name="T10" fmla="*/ 60 w 705"/>
                <a:gd name="T11" fmla="*/ 870 h 953"/>
                <a:gd name="T12" fmla="*/ 90 w 705"/>
                <a:gd name="T13" fmla="*/ 270 h 953"/>
                <a:gd name="T14" fmla="*/ 195 w 705"/>
                <a:gd name="T15" fmla="*/ 0 h 9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5"/>
                <a:gd name="T25" fmla="*/ 0 h 953"/>
                <a:gd name="T26" fmla="*/ 705 w 705"/>
                <a:gd name="T27" fmla="*/ 953 h 9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5" h="953">
                  <a:moveTo>
                    <a:pt x="195" y="0"/>
                  </a:moveTo>
                  <a:lnTo>
                    <a:pt x="593" y="0"/>
                  </a:lnTo>
                  <a:lnTo>
                    <a:pt x="705" y="180"/>
                  </a:lnTo>
                  <a:lnTo>
                    <a:pt x="705" y="705"/>
                  </a:lnTo>
                  <a:lnTo>
                    <a:pt x="375" y="953"/>
                  </a:lnTo>
                  <a:lnTo>
                    <a:pt x="60" y="870"/>
                  </a:lnTo>
                  <a:cubicBezTo>
                    <a:pt x="83" y="279"/>
                    <a:pt x="0" y="462"/>
                    <a:pt x="90" y="270"/>
                  </a:cubicBezTo>
                  <a:lnTo>
                    <a:pt x="19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0" name="Freeform 148"/>
            <p:cNvSpPr/>
            <p:nvPr/>
          </p:nvSpPr>
          <p:spPr bwMode="auto">
            <a:xfrm>
              <a:off x="2933" y="3533"/>
              <a:ext cx="630" cy="247"/>
            </a:xfrm>
            <a:custGeom>
              <a:avLst/>
              <a:gdLst>
                <a:gd name="T0" fmla="*/ 0 w 630"/>
                <a:gd name="T1" fmla="*/ 127 h 247"/>
                <a:gd name="T2" fmla="*/ 322 w 630"/>
                <a:gd name="T3" fmla="*/ 247 h 247"/>
                <a:gd name="T4" fmla="*/ 630 w 630"/>
                <a:gd name="T5" fmla="*/ 0 h 247"/>
                <a:gd name="T6" fmla="*/ 0 60000 65536"/>
                <a:gd name="T7" fmla="*/ 0 60000 65536"/>
                <a:gd name="T8" fmla="*/ 0 60000 65536"/>
                <a:gd name="T9" fmla="*/ 0 w 630"/>
                <a:gd name="T10" fmla="*/ 0 h 247"/>
                <a:gd name="T11" fmla="*/ 630 w 630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0" h="247">
                  <a:moveTo>
                    <a:pt x="0" y="127"/>
                  </a:moveTo>
                  <a:lnTo>
                    <a:pt x="322" y="247"/>
                  </a:lnTo>
                  <a:lnTo>
                    <a:pt x="6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1" name="Line 147"/>
            <p:cNvSpPr>
              <a:spLocks noChangeShapeType="1"/>
            </p:cNvSpPr>
            <p:nvPr/>
          </p:nvSpPr>
          <p:spPr bwMode="auto">
            <a:xfrm>
              <a:off x="3248" y="3773"/>
              <a:ext cx="0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2" name="Line 146"/>
            <p:cNvSpPr>
              <a:spLocks noChangeShapeType="1"/>
            </p:cNvSpPr>
            <p:nvPr/>
          </p:nvSpPr>
          <p:spPr bwMode="auto">
            <a:xfrm>
              <a:off x="3060" y="3368"/>
              <a:ext cx="0" cy="6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3" name="Line 145"/>
            <p:cNvSpPr>
              <a:spLocks noChangeShapeType="1"/>
            </p:cNvSpPr>
            <p:nvPr/>
          </p:nvSpPr>
          <p:spPr bwMode="auto">
            <a:xfrm flipV="1">
              <a:off x="3060" y="3878"/>
              <a:ext cx="375" cy="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4" name="Line 144"/>
            <p:cNvSpPr>
              <a:spLocks noChangeShapeType="1"/>
            </p:cNvSpPr>
            <p:nvPr/>
          </p:nvSpPr>
          <p:spPr bwMode="auto">
            <a:xfrm>
              <a:off x="3450" y="3361"/>
              <a:ext cx="0" cy="5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5" name="Line 143"/>
            <p:cNvSpPr>
              <a:spLocks noChangeShapeType="1"/>
            </p:cNvSpPr>
            <p:nvPr/>
          </p:nvSpPr>
          <p:spPr bwMode="auto">
            <a:xfrm>
              <a:off x="3443" y="3870"/>
              <a:ext cx="120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06" name="Line 142"/>
            <p:cNvSpPr>
              <a:spLocks noChangeShapeType="1"/>
            </p:cNvSpPr>
            <p:nvPr/>
          </p:nvSpPr>
          <p:spPr bwMode="auto">
            <a:xfrm flipH="1">
              <a:off x="2925" y="3983"/>
              <a:ext cx="150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42" name="Group 132"/>
          <p:cNvGrpSpPr/>
          <p:nvPr/>
        </p:nvGrpSpPr>
        <p:grpSpPr bwMode="auto">
          <a:xfrm>
            <a:off x="7704138" y="2314575"/>
            <a:ext cx="423862" cy="528638"/>
            <a:chOff x="4343" y="3338"/>
            <a:chExt cx="728" cy="982"/>
          </a:xfrm>
        </p:grpSpPr>
        <p:sp>
          <p:nvSpPr>
            <p:cNvPr id="14391" name="Freeform 140"/>
            <p:cNvSpPr/>
            <p:nvPr/>
          </p:nvSpPr>
          <p:spPr bwMode="auto">
            <a:xfrm>
              <a:off x="4358" y="3338"/>
              <a:ext cx="712" cy="352"/>
            </a:xfrm>
            <a:custGeom>
              <a:avLst/>
              <a:gdLst>
                <a:gd name="T0" fmla="*/ 142 w 712"/>
                <a:gd name="T1" fmla="*/ 0 h 352"/>
                <a:gd name="T2" fmla="*/ 442 w 712"/>
                <a:gd name="T3" fmla="*/ 0 h 352"/>
                <a:gd name="T4" fmla="*/ 712 w 712"/>
                <a:gd name="T5" fmla="*/ 150 h 352"/>
                <a:gd name="T6" fmla="*/ 585 w 712"/>
                <a:gd name="T7" fmla="*/ 330 h 352"/>
                <a:gd name="T8" fmla="*/ 247 w 712"/>
                <a:gd name="T9" fmla="*/ 352 h 352"/>
                <a:gd name="T10" fmla="*/ 0 w 712"/>
                <a:gd name="T11" fmla="*/ 180 h 352"/>
                <a:gd name="T12" fmla="*/ 142 w 712"/>
                <a:gd name="T13" fmla="*/ 0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2"/>
                <a:gd name="T22" fmla="*/ 0 h 352"/>
                <a:gd name="T23" fmla="*/ 712 w 71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2" h="352">
                  <a:moveTo>
                    <a:pt x="142" y="0"/>
                  </a:moveTo>
                  <a:lnTo>
                    <a:pt x="442" y="0"/>
                  </a:lnTo>
                  <a:lnTo>
                    <a:pt x="712" y="150"/>
                  </a:lnTo>
                  <a:lnTo>
                    <a:pt x="585" y="330"/>
                  </a:lnTo>
                  <a:lnTo>
                    <a:pt x="247" y="352"/>
                  </a:lnTo>
                  <a:lnTo>
                    <a:pt x="0" y="180"/>
                  </a:lnTo>
                  <a:lnTo>
                    <a:pt x="142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Freeform 139"/>
            <p:cNvSpPr/>
            <p:nvPr/>
          </p:nvSpPr>
          <p:spPr bwMode="auto">
            <a:xfrm>
              <a:off x="4351" y="3495"/>
              <a:ext cx="720" cy="825"/>
            </a:xfrm>
            <a:custGeom>
              <a:avLst/>
              <a:gdLst>
                <a:gd name="T0" fmla="*/ 0 w 720"/>
                <a:gd name="T1" fmla="*/ 645 h 825"/>
                <a:gd name="T2" fmla="*/ 225 w 720"/>
                <a:gd name="T3" fmla="*/ 825 h 825"/>
                <a:gd name="T4" fmla="*/ 585 w 720"/>
                <a:gd name="T5" fmla="*/ 810 h 825"/>
                <a:gd name="T6" fmla="*/ 720 w 720"/>
                <a:gd name="T7" fmla="*/ 615 h 825"/>
                <a:gd name="T8" fmla="*/ 720 w 720"/>
                <a:gd name="T9" fmla="*/ 0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825"/>
                <a:gd name="T17" fmla="*/ 720 w 720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825">
                  <a:moveTo>
                    <a:pt x="0" y="645"/>
                  </a:moveTo>
                  <a:lnTo>
                    <a:pt x="225" y="825"/>
                  </a:lnTo>
                  <a:lnTo>
                    <a:pt x="585" y="810"/>
                  </a:lnTo>
                  <a:lnTo>
                    <a:pt x="720" y="615"/>
                  </a:lnTo>
                  <a:lnTo>
                    <a:pt x="72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3" name="Line 138"/>
            <p:cNvSpPr>
              <a:spLocks noChangeShapeType="1"/>
            </p:cNvSpPr>
            <p:nvPr/>
          </p:nvSpPr>
          <p:spPr bwMode="auto">
            <a:xfrm>
              <a:off x="4350" y="3525"/>
              <a:ext cx="0" cy="6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4" name="Line 137"/>
            <p:cNvSpPr>
              <a:spLocks noChangeShapeType="1"/>
            </p:cNvSpPr>
            <p:nvPr/>
          </p:nvSpPr>
          <p:spPr bwMode="auto">
            <a:xfrm flipH="1">
              <a:off x="4590" y="3698"/>
              <a:ext cx="8" cy="6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5" name="Line 136"/>
            <p:cNvSpPr>
              <a:spLocks noChangeShapeType="1"/>
            </p:cNvSpPr>
            <p:nvPr/>
          </p:nvSpPr>
          <p:spPr bwMode="auto">
            <a:xfrm>
              <a:off x="4935" y="3668"/>
              <a:ext cx="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6" name="Line 135"/>
            <p:cNvSpPr>
              <a:spLocks noChangeShapeType="1"/>
            </p:cNvSpPr>
            <p:nvPr/>
          </p:nvSpPr>
          <p:spPr bwMode="auto">
            <a:xfrm>
              <a:off x="4793" y="3345"/>
              <a:ext cx="0" cy="5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7" name="Line 134"/>
            <p:cNvSpPr>
              <a:spLocks noChangeShapeType="1"/>
            </p:cNvSpPr>
            <p:nvPr/>
          </p:nvSpPr>
          <p:spPr bwMode="auto">
            <a:xfrm>
              <a:off x="4500" y="3338"/>
              <a:ext cx="0" cy="6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8" name="Freeform 133"/>
            <p:cNvSpPr/>
            <p:nvPr/>
          </p:nvSpPr>
          <p:spPr bwMode="auto">
            <a:xfrm>
              <a:off x="4343" y="3945"/>
              <a:ext cx="720" cy="188"/>
            </a:xfrm>
            <a:custGeom>
              <a:avLst/>
              <a:gdLst>
                <a:gd name="T0" fmla="*/ 0 w 720"/>
                <a:gd name="T1" fmla="*/ 188 h 188"/>
                <a:gd name="T2" fmla="*/ 157 w 720"/>
                <a:gd name="T3" fmla="*/ 8 h 188"/>
                <a:gd name="T4" fmla="*/ 450 w 720"/>
                <a:gd name="T5" fmla="*/ 0 h 188"/>
                <a:gd name="T6" fmla="*/ 720 w 720"/>
                <a:gd name="T7" fmla="*/ 165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188"/>
                <a:gd name="T14" fmla="*/ 720 w 720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188">
                  <a:moveTo>
                    <a:pt x="0" y="188"/>
                  </a:moveTo>
                  <a:lnTo>
                    <a:pt x="157" y="8"/>
                  </a:lnTo>
                  <a:lnTo>
                    <a:pt x="450" y="0"/>
                  </a:lnTo>
                  <a:lnTo>
                    <a:pt x="720" y="16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3" name="Rectangle 176"/>
          <p:cNvSpPr>
            <a:spLocks noChangeArrowheads="1"/>
          </p:cNvSpPr>
          <p:nvPr/>
        </p:nvSpPr>
        <p:spPr bwMode="auto">
          <a:xfrm>
            <a:off x="1547813" y="404813"/>
            <a:ext cx="1957387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7219" name="Group 355"/>
          <p:cNvGraphicFramePr>
            <a:graphicFrameLocks noGrp="1"/>
          </p:cNvGraphicFramePr>
          <p:nvPr/>
        </p:nvGraphicFramePr>
        <p:xfrm>
          <a:off x="250825" y="1268413"/>
          <a:ext cx="8640763" cy="3856991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名称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三棱柱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四棱柱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五棱柱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六棱柱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图形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顶点数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棱数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面数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82" name="Rectangle 357"/>
          <p:cNvSpPr>
            <a:spLocks noChangeArrowheads="1"/>
          </p:cNvSpPr>
          <p:nvPr/>
        </p:nvSpPr>
        <p:spPr bwMode="auto">
          <a:xfrm>
            <a:off x="179388" y="5229225"/>
            <a:ext cx="9210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</a:rPr>
              <a:t>观察上表中的结果，你能发现</a:t>
            </a:r>
            <a:r>
              <a:rPr lang="en-US" altLang="zh-CN" sz="2800"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b</a:t>
            </a:r>
            <a:r>
              <a:rPr lang="zh-CN" altLang="en-US" sz="2800">
                <a:latin typeface="Times New Roman" panose="02020603050405020304" pitchFamily="18" charset="0"/>
              </a:rPr>
              <a:t>、</a:t>
            </a:r>
            <a:r>
              <a:rPr lang="en-US" altLang="zh-CN" sz="2800">
                <a:latin typeface="Times New Roman" panose="02020603050405020304" pitchFamily="18" charset="0"/>
              </a:rPr>
              <a:t>c</a:t>
            </a:r>
            <a:r>
              <a:rPr lang="zh-CN" altLang="en-US" sz="2800">
                <a:latin typeface="Times New Roman" panose="02020603050405020304" pitchFamily="18" charset="0"/>
              </a:rPr>
              <a:t>之间有什么关系吗？</a:t>
            </a:r>
          </a:p>
          <a:p>
            <a:r>
              <a:rPr lang="zh-CN" altLang="en-US" sz="2800">
                <a:latin typeface="Times New Roman" panose="02020603050405020304" pitchFamily="18" charset="0"/>
              </a:rPr>
              <a:t>请写出关系式．</a:t>
            </a:r>
          </a:p>
        </p:txBody>
      </p:sp>
      <p:sp>
        <p:nvSpPr>
          <p:cNvPr id="14383" name="Rectangle 36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7225" name="Text Box 361"/>
          <p:cNvSpPr txBox="1">
            <a:spLocks noChangeArrowheads="1"/>
          </p:cNvSpPr>
          <p:nvPr/>
        </p:nvSpPr>
        <p:spPr bwMode="auto">
          <a:xfrm>
            <a:off x="2771775" y="5589588"/>
            <a:ext cx="4032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i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CN" sz="4000" b="1" i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zh-CN" sz="4000" b="1" i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=2</a:t>
            </a:r>
          </a:p>
        </p:txBody>
      </p:sp>
      <p:sp>
        <p:nvSpPr>
          <p:cNvPr id="37226" name="Text Box 362"/>
          <p:cNvSpPr txBox="1">
            <a:spLocks noChangeArrowheads="1"/>
          </p:cNvSpPr>
          <p:nvPr/>
        </p:nvSpPr>
        <p:spPr bwMode="auto">
          <a:xfrm>
            <a:off x="3779838" y="3141663"/>
            <a:ext cx="576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</a:t>
            </a:r>
          </a:p>
        </p:txBody>
      </p:sp>
      <p:sp>
        <p:nvSpPr>
          <p:cNvPr id="37227" name="Text Box 363"/>
          <p:cNvSpPr txBox="1">
            <a:spLocks noChangeArrowheads="1"/>
          </p:cNvSpPr>
          <p:nvPr/>
        </p:nvSpPr>
        <p:spPr bwMode="auto">
          <a:xfrm>
            <a:off x="5580063" y="3789363"/>
            <a:ext cx="1079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15</a:t>
            </a:r>
          </a:p>
        </p:txBody>
      </p:sp>
      <p:sp>
        <p:nvSpPr>
          <p:cNvPr id="37228" name="Text Box 364"/>
          <p:cNvSpPr txBox="1">
            <a:spLocks noChangeArrowheads="1"/>
          </p:cNvSpPr>
          <p:nvPr/>
        </p:nvSpPr>
        <p:spPr bwMode="auto">
          <a:xfrm>
            <a:off x="7524750" y="3789363"/>
            <a:ext cx="865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18</a:t>
            </a:r>
          </a:p>
        </p:txBody>
      </p:sp>
      <p:sp>
        <p:nvSpPr>
          <p:cNvPr id="37229" name="Text Box 365"/>
          <p:cNvSpPr txBox="1">
            <a:spLocks noChangeArrowheads="1"/>
          </p:cNvSpPr>
          <p:nvPr/>
        </p:nvSpPr>
        <p:spPr bwMode="auto">
          <a:xfrm>
            <a:off x="5580063" y="4508500"/>
            <a:ext cx="10080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</a:p>
        </p:txBody>
      </p:sp>
      <p:sp>
        <p:nvSpPr>
          <p:cNvPr id="37230" name="Text Box 366"/>
          <p:cNvSpPr txBox="1">
            <a:spLocks noChangeArrowheads="1"/>
          </p:cNvSpPr>
          <p:nvPr/>
        </p:nvSpPr>
        <p:spPr bwMode="auto">
          <a:xfrm>
            <a:off x="3851275" y="4508500"/>
            <a:ext cx="576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</a:p>
        </p:txBody>
      </p:sp>
      <p:sp>
        <p:nvSpPr>
          <p:cNvPr id="37232" name="Rectangle 368"/>
          <p:cNvSpPr>
            <a:spLocks noChangeArrowheads="1"/>
          </p:cNvSpPr>
          <p:nvPr/>
        </p:nvSpPr>
        <p:spPr bwMode="auto">
          <a:xfrm>
            <a:off x="0" y="5157788"/>
            <a:ext cx="9144000" cy="1223962"/>
          </a:xfrm>
          <a:prstGeom prst="rect">
            <a:avLst/>
          </a:prstGeom>
          <a:gradFill rotWithShape="1">
            <a:gsLst>
              <a:gs pos="0">
                <a:srgbClr val="DCFEA0"/>
              </a:gs>
              <a:gs pos="50000">
                <a:srgbClr val="FFFFCC"/>
              </a:gs>
              <a:gs pos="100000">
                <a:srgbClr val="DCFEA0"/>
              </a:gs>
            </a:gsLst>
            <a:lin ang="5400000" scaled="1"/>
          </a:gradFill>
          <a:ln w="9525" algn="ctr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思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考：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如果将上面的“棱柱”换为“棱锥”，结论是否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还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成立呢？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25" grpId="0"/>
      <p:bldP spid="37226" grpId="0"/>
      <p:bldP spid="37227" grpId="0"/>
      <p:bldP spid="37228" grpId="0"/>
      <p:bldP spid="37229" grpId="0"/>
      <p:bldP spid="37230" grpId="0"/>
      <p:bldP spid="372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69"/>
          <p:cNvSpPr txBox="1">
            <a:spLocks noChangeArrowheads="1"/>
          </p:cNvSpPr>
          <p:nvPr/>
        </p:nvSpPr>
        <p:spPr bwMode="auto">
          <a:xfrm>
            <a:off x="611188" y="309699"/>
            <a:ext cx="8280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zh-CN" altLang="en-US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思考</a:t>
            </a:r>
            <a:r>
              <a:rPr lang="en-US" altLang="zh-CN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：你学习过哪些几何体的表面积公式和体积公式？你能用字母表示他们吗？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5541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四种常见几何体表面积与体积公式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55650" y="2276475"/>
            <a:ext cx="1522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长方体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68313" y="2781300"/>
            <a:ext cx="5975350" cy="1169988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表面积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=2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ab+bc+ca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体积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CN" sz="2800" b="1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分别长、宽、高）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755650" y="4076700"/>
            <a:ext cx="1522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正方体</a:t>
            </a:r>
          </a:p>
        </p:txBody>
      </p:sp>
      <p:grpSp>
        <p:nvGrpSpPr>
          <p:cNvPr id="15367" name="Group 12"/>
          <p:cNvGrpSpPr/>
          <p:nvPr/>
        </p:nvGrpSpPr>
        <p:grpSpPr bwMode="auto">
          <a:xfrm>
            <a:off x="468313" y="4868863"/>
            <a:ext cx="5662612" cy="1041400"/>
            <a:chOff x="340" y="2931"/>
            <a:chExt cx="3567" cy="656"/>
          </a:xfrm>
        </p:grpSpPr>
        <p:sp>
          <p:nvSpPr>
            <p:cNvPr id="15368" name="Text Box 9"/>
            <p:cNvSpPr txBox="1">
              <a:spLocks noChangeArrowheads="1"/>
            </p:cNvSpPr>
            <p:nvPr/>
          </p:nvSpPr>
          <p:spPr bwMode="auto">
            <a:xfrm>
              <a:off x="340" y="2931"/>
              <a:ext cx="3567" cy="656"/>
            </a:xfrm>
            <a:prstGeom prst="rect">
              <a:avLst/>
            </a:prstGeom>
            <a:noFill/>
            <a:ln w="9525" algn="ctr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表面积</a:t>
              </a:r>
              <a:r>
                <a:rPr lang="en-US" altLang="zh-CN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=6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体积</a:t>
              </a:r>
              <a:r>
                <a:rPr lang="en-US" altLang="zh-CN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=     </a:t>
              </a:r>
              <a:r>
                <a:rPr lang="zh-CN" altLang="en-US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（这里</a:t>
              </a:r>
              <a:r>
                <a:rPr lang="en-US" altLang="zh-CN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a</a:t>
              </a:r>
              <a:r>
                <a:rPr lang="zh-CN" altLang="en-US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为正方体的棱长）</a:t>
              </a:r>
            </a:p>
          </p:txBody>
        </p:sp>
        <p:pic>
          <p:nvPicPr>
            <p:cNvPr id="15369" name="Picture 10"/>
            <p:cNvPicPr>
              <a:picLocks noChangeAspect="1" noChangeArrowheads="1"/>
            </p:cNvPicPr>
            <p:nvPr/>
          </p:nvPicPr>
          <p:blipFill>
            <a:blip r:embed="rId3" cstate="email"/>
            <a:srcRect t="-1872"/>
            <a:stretch>
              <a:fillRect/>
            </a:stretch>
          </p:blipFill>
          <p:spPr bwMode="auto">
            <a:xfrm>
              <a:off x="1338" y="2931"/>
              <a:ext cx="36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75" y="3294"/>
              <a:ext cx="317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1522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圆柱体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59340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侧面积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=2πRh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全面积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=2πRh+2πR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=2πR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h+R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95288" y="2492375"/>
            <a:ext cx="849788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体积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=πR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（这里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表示圆柱体底面圆的半径，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表示圆柱的高）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11188" y="3573463"/>
            <a:ext cx="1522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4.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圆锥体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539750" y="4149725"/>
            <a:ext cx="486251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侧面积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=π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Rl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全面积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=π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Rl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+πR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611188" y="5300663"/>
            <a:ext cx="7921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体积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=   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πR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（这里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表示圆锥体底面圆的半径、母线长和高）</a:t>
            </a:r>
          </a:p>
        </p:txBody>
      </p:sp>
      <p:pic>
        <p:nvPicPr>
          <p:cNvPr id="1639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5157788"/>
            <a:ext cx="4127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2" descr="54327973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81525"/>
            <a:ext cx="1625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WordArt 57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2520950" cy="649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例题讲解</a:t>
            </a:r>
          </a:p>
        </p:txBody>
      </p:sp>
      <p:pic>
        <p:nvPicPr>
          <p:cNvPr id="17412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981075"/>
            <a:ext cx="86423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2708275"/>
            <a:ext cx="8569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328988"/>
            <a:ext cx="8353425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836613"/>
            <a:ext cx="8280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1484313"/>
            <a:ext cx="41767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0475" y="2205038"/>
            <a:ext cx="7272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2924175"/>
            <a:ext cx="6985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4938" y="3573463"/>
            <a:ext cx="7127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19250" y="4221163"/>
            <a:ext cx="36718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5013325"/>
            <a:ext cx="82089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57"/>
          <p:cNvSpPr>
            <a:spLocks noChangeArrowheads="1" noChangeShapeType="1" noTextEdit="1"/>
          </p:cNvSpPr>
          <p:nvPr/>
        </p:nvSpPr>
        <p:spPr bwMode="auto">
          <a:xfrm>
            <a:off x="611188" y="563472"/>
            <a:ext cx="2520950" cy="649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当堂练习</a:t>
            </a:r>
          </a:p>
        </p:txBody>
      </p:sp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549275"/>
            <a:ext cx="105886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557338"/>
            <a:ext cx="8353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D4EFFB"/>
              </a:clrFrom>
              <a:clrTo>
                <a:srgbClr val="D4E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133600"/>
            <a:ext cx="8353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179388" y="2060575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</a:p>
        </p:txBody>
      </p:sp>
      <p:sp>
        <p:nvSpPr>
          <p:cNvPr id="19464" name="Text Box 17"/>
          <p:cNvSpPr txBox="1">
            <a:spLocks noChangeArrowheads="1"/>
          </p:cNvSpPr>
          <p:nvPr/>
        </p:nvSpPr>
        <p:spPr bwMode="auto">
          <a:xfrm>
            <a:off x="179388" y="1470025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</a:p>
        </p:txBody>
      </p:sp>
      <p:sp>
        <p:nvSpPr>
          <p:cNvPr id="19465" name="Text Box 18"/>
          <p:cNvSpPr txBox="1">
            <a:spLocks noChangeArrowheads="1"/>
          </p:cNvSpPr>
          <p:nvPr/>
        </p:nvSpPr>
        <p:spPr bwMode="auto">
          <a:xfrm>
            <a:off x="179388" y="25654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</a:p>
        </p:txBody>
      </p:sp>
      <p:pic>
        <p:nvPicPr>
          <p:cNvPr id="19466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708275"/>
            <a:ext cx="86042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Text Box 20"/>
          <p:cNvSpPr txBox="1">
            <a:spLocks noChangeArrowheads="1"/>
          </p:cNvSpPr>
          <p:nvPr/>
        </p:nvSpPr>
        <p:spPr bwMode="auto">
          <a:xfrm>
            <a:off x="160338" y="40767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4.</a:t>
            </a:r>
          </a:p>
        </p:txBody>
      </p:sp>
      <p:pic>
        <p:nvPicPr>
          <p:cNvPr id="19468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4149725"/>
            <a:ext cx="85328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2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8FAF6"/>
              </a:clrFrom>
              <a:clrTo>
                <a:srgbClr val="F8FA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7831" y="5301208"/>
            <a:ext cx="12795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57"/>
          <p:cNvSpPr>
            <a:spLocks noChangeArrowheads="1" noChangeShapeType="1" noTextEdit="1"/>
          </p:cNvSpPr>
          <p:nvPr/>
        </p:nvSpPr>
        <p:spPr bwMode="auto">
          <a:xfrm rot="353470">
            <a:off x="2843213" y="692150"/>
            <a:ext cx="2520950" cy="865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课后作业</a:t>
            </a:r>
          </a:p>
        </p:txBody>
      </p:sp>
      <p:sp>
        <p:nvSpPr>
          <p:cNvPr id="20484" name="Text Box 112"/>
          <p:cNvSpPr txBox="1">
            <a:spLocks noChangeArrowheads="1"/>
          </p:cNvSpPr>
          <p:nvPr/>
        </p:nvSpPr>
        <p:spPr bwMode="auto">
          <a:xfrm>
            <a:off x="1403350" y="2852738"/>
            <a:ext cx="62658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课本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P93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习题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7.1A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组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题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组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题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457200" y="762000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学习目标：</a:t>
            </a:r>
            <a:r>
              <a:rPr lang="zh-CN" altLang="en-US" sz="3600" b="1" dirty="0">
                <a:solidFill>
                  <a:srgbClr val="3333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</a:t>
            </a:r>
          </a:p>
        </p:txBody>
      </p:sp>
      <p:sp>
        <p:nvSpPr>
          <p:cNvPr id="4099" name="Text Box 16"/>
          <p:cNvSpPr txBox="1">
            <a:spLocks noChangeArrowheads="1"/>
          </p:cNvSpPr>
          <p:nvPr/>
        </p:nvSpPr>
        <p:spPr bwMode="auto">
          <a:xfrm>
            <a:off x="539551" y="2349748"/>
            <a:ext cx="7848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会将常见的几何体（棱柱、棱锥）进行分类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539552" y="3141910"/>
            <a:ext cx="5184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知道多面体的概念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558793" y="3933056"/>
            <a:ext cx="720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了解多面体的棱、顶点和面数之间的关系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70"/>
          <p:cNvGrpSpPr/>
          <p:nvPr/>
        </p:nvGrpSpPr>
        <p:grpSpPr bwMode="auto">
          <a:xfrm>
            <a:off x="323850" y="765175"/>
            <a:ext cx="1727200" cy="1662113"/>
            <a:chOff x="204" y="482"/>
            <a:chExt cx="1088" cy="1047"/>
          </a:xfrm>
        </p:grpSpPr>
        <p:grpSp>
          <p:nvGrpSpPr>
            <p:cNvPr id="5224" name="Group 12"/>
            <p:cNvGrpSpPr/>
            <p:nvPr/>
          </p:nvGrpSpPr>
          <p:grpSpPr bwMode="auto">
            <a:xfrm>
              <a:off x="204" y="482"/>
              <a:ext cx="1088" cy="771"/>
              <a:chOff x="1655" y="1434"/>
              <a:chExt cx="2631" cy="1497"/>
            </a:xfrm>
          </p:grpSpPr>
          <p:sp>
            <p:nvSpPr>
              <p:cNvPr id="5226" name="Line 13"/>
              <p:cNvSpPr>
                <a:spLocks noChangeShapeType="1"/>
              </p:cNvSpPr>
              <p:nvPr/>
            </p:nvSpPr>
            <p:spPr bwMode="auto">
              <a:xfrm>
                <a:off x="1655" y="2931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" name="Line 14"/>
              <p:cNvSpPr>
                <a:spLocks noChangeShapeType="1"/>
              </p:cNvSpPr>
              <p:nvPr/>
            </p:nvSpPr>
            <p:spPr bwMode="auto">
              <a:xfrm flipV="1">
                <a:off x="1655" y="2205"/>
                <a:ext cx="454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" name="Line 15"/>
              <p:cNvSpPr>
                <a:spLocks noChangeShapeType="1"/>
              </p:cNvSpPr>
              <p:nvPr/>
            </p:nvSpPr>
            <p:spPr bwMode="auto">
              <a:xfrm>
                <a:off x="2109" y="2205"/>
                <a:ext cx="680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" name="Line 16"/>
              <p:cNvSpPr>
                <a:spLocks noChangeShapeType="1"/>
              </p:cNvSpPr>
              <p:nvPr/>
            </p:nvSpPr>
            <p:spPr bwMode="auto">
              <a:xfrm flipV="1">
                <a:off x="2109" y="1434"/>
                <a:ext cx="1497" cy="7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" name="Line 17"/>
              <p:cNvSpPr>
                <a:spLocks noChangeShapeType="1"/>
              </p:cNvSpPr>
              <p:nvPr/>
            </p:nvSpPr>
            <p:spPr bwMode="auto">
              <a:xfrm flipV="1">
                <a:off x="1659" y="2157"/>
                <a:ext cx="1497" cy="7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" name="Line 18"/>
              <p:cNvSpPr>
                <a:spLocks noChangeShapeType="1"/>
              </p:cNvSpPr>
              <p:nvPr/>
            </p:nvSpPr>
            <p:spPr bwMode="auto">
              <a:xfrm flipV="1">
                <a:off x="2789" y="2160"/>
                <a:ext cx="1497" cy="7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" name="Line 19"/>
              <p:cNvSpPr>
                <a:spLocks noChangeShapeType="1"/>
              </p:cNvSpPr>
              <p:nvPr/>
            </p:nvSpPr>
            <p:spPr bwMode="auto">
              <a:xfrm>
                <a:off x="3606" y="1434"/>
                <a:ext cx="680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" name="Line 20"/>
              <p:cNvSpPr>
                <a:spLocks noChangeShapeType="1"/>
              </p:cNvSpPr>
              <p:nvPr/>
            </p:nvSpPr>
            <p:spPr bwMode="auto">
              <a:xfrm>
                <a:off x="3152" y="2160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" name="Line 21"/>
              <p:cNvSpPr>
                <a:spLocks noChangeShapeType="1"/>
              </p:cNvSpPr>
              <p:nvPr/>
            </p:nvSpPr>
            <p:spPr bwMode="auto">
              <a:xfrm flipV="1">
                <a:off x="3152" y="1434"/>
                <a:ext cx="454" cy="7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225" name="Text Box 157"/>
            <p:cNvSpPr txBox="1">
              <a:spLocks noChangeArrowheads="1"/>
            </p:cNvSpPr>
            <p:nvPr/>
          </p:nvSpPr>
          <p:spPr bwMode="auto">
            <a:xfrm>
              <a:off x="476" y="12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3" name="Group 171"/>
          <p:cNvGrpSpPr/>
          <p:nvPr/>
        </p:nvGrpSpPr>
        <p:grpSpPr bwMode="auto">
          <a:xfrm>
            <a:off x="2339975" y="908050"/>
            <a:ext cx="1439863" cy="1519238"/>
            <a:chOff x="1474" y="572"/>
            <a:chExt cx="907" cy="957"/>
          </a:xfrm>
        </p:grpSpPr>
        <p:grpSp>
          <p:nvGrpSpPr>
            <p:cNvPr id="5213" name="Group 2"/>
            <p:cNvGrpSpPr/>
            <p:nvPr/>
          </p:nvGrpSpPr>
          <p:grpSpPr bwMode="auto">
            <a:xfrm>
              <a:off x="1474" y="572"/>
              <a:ext cx="907" cy="680"/>
              <a:chOff x="1203" y="890"/>
              <a:chExt cx="1722" cy="1361"/>
            </a:xfrm>
          </p:grpSpPr>
          <p:sp>
            <p:nvSpPr>
              <p:cNvPr id="5215" name="AutoShape 3"/>
              <p:cNvSpPr>
                <a:spLocks noChangeArrowheads="1"/>
              </p:cNvSpPr>
              <p:nvPr/>
            </p:nvSpPr>
            <p:spPr bwMode="auto">
              <a:xfrm>
                <a:off x="1678" y="890"/>
                <a:ext cx="1247" cy="266"/>
              </a:xfrm>
              <a:prstGeom prst="parallelogram">
                <a:avLst>
                  <a:gd name="adj" fmla="val 117199"/>
                </a:avLst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216" name="Freeform 4"/>
              <p:cNvSpPr/>
              <p:nvPr/>
            </p:nvSpPr>
            <p:spPr bwMode="auto">
              <a:xfrm>
                <a:off x="1203" y="1156"/>
                <a:ext cx="475" cy="1094"/>
              </a:xfrm>
              <a:custGeom>
                <a:avLst/>
                <a:gdLst>
                  <a:gd name="T0" fmla="*/ 384 w 588"/>
                  <a:gd name="T1" fmla="*/ 0 h 1495"/>
                  <a:gd name="T2" fmla="*/ 0 w 588"/>
                  <a:gd name="T3" fmla="*/ 801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17" name="Freeform 5"/>
              <p:cNvSpPr/>
              <p:nvPr/>
            </p:nvSpPr>
            <p:spPr bwMode="auto">
              <a:xfrm>
                <a:off x="2136" y="1156"/>
                <a:ext cx="475" cy="1094"/>
              </a:xfrm>
              <a:custGeom>
                <a:avLst/>
                <a:gdLst>
                  <a:gd name="T0" fmla="*/ 384 w 588"/>
                  <a:gd name="T1" fmla="*/ 0 h 1495"/>
                  <a:gd name="T2" fmla="*/ 0 w 588"/>
                  <a:gd name="T3" fmla="*/ 801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18" name="Freeform 6"/>
              <p:cNvSpPr/>
              <p:nvPr/>
            </p:nvSpPr>
            <p:spPr bwMode="auto">
              <a:xfrm>
                <a:off x="2447" y="891"/>
                <a:ext cx="476" cy="1094"/>
              </a:xfrm>
              <a:custGeom>
                <a:avLst/>
                <a:gdLst>
                  <a:gd name="T0" fmla="*/ 385 w 588"/>
                  <a:gd name="T1" fmla="*/ 0 h 1495"/>
                  <a:gd name="T2" fmla="*/ 0 w 588"/>
                  <a:gd name="T3" fmla="*/ 801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19" name="Freeform 7"/>
              <p:cNvSpPr/>
              <p:nvPr/>
            </p:nvSpPr>
            <p:spPr bwMode="auto">
              <a:xfrm>
                <a:off x="1516" y="890"/>
                <a:ext cx="475" cy="1094"/>
              </a:xfrm>
              <a:custGeom>
                <a:avLst/>
                <a:gdLst>
                  <a:gd name="T0" fmla="*/ 384 w 588"/>
                  <a:gd name="T1" fmla="*/ 0 h 1495"/>
                  <a:gd name="T2" fmla="*/ 0 w 588"/>
                  <a:gd name="T3" fmla="*/ 801 h 1495"/>
                  <a:gd name="T4" fmla="*/ 0 60000 65536"/>
                  <a:gd name="T5" fmla="*/ 0 60000 65536"/>
                  <a:gd name="T6" fmla="*/ 0 w 588"/>
                  <a:gd name="T7" fmla="*/ 0 h 1495"/>
                  <a:gd name="T8" fmla="*/ 588 w 588"/>
                  <a:gd name="T9" fmla="*/ 1495 h 14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8" h="1495">
                    <a:moveTo>
                      <a:pt x="588" y="0"/>
                    </a:moveTo>
                    <a:lnTo>
                      <a:pt x="0" y="149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20" name="Freeform 8"/>
              <p:cNvSpPr/>
              <p:nvPr/>
            </p:nvSpPr>
            <p:spPr bwMode="auto">
              <a:xfrm>
                <a:off x="1515" y="1983"/>
                <a:ext cx="935" cy="1"/>
              </a:xfrm>
              <a:custGeom>
                <a:avLst/>
                <a:gdLst>
                  <a:gd name="T0" fmla="*/ 0 w 935"/>
                  <a:gd name="T1" fmla="*/ 0 h 1"/>
                  <a:gd name="T2" fmla="*/ 935 w 935"/>
                  <a:gd name="T3" fmla="*/ 0 h 1"/>
                  <a:gd name="T4" fmla="*/ 0 60000 65536"/>
                  <a:gd name="T5" fmla="*/ 0 60000 65536"/>
                  <a:gd name="T6" fmla="*/ 0 w 935"/>
                  <a:gd name="T7" fmla="*/ 0 h 1"/>
                  <a:gd name="T8" fmla="*/ 935 w 93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5" h="1">
                    <a:moveTo>
                      <a:pt x="0" y="0"/>
                    </a:moveTo>
                    <a:lnTo>
                      <a:pt x="93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21" name="Freeform 9"/>
              <p:cNvSpPr/>
              <p:nvPr/>
            </p:nvSpPr>
            <p:spPr bwMode="auto">
              <a:xfrm>
                <a:off x="1207" y="2250"/>
                <a:ext cx="935" cy="1"/>
              </a:xfrm>
              <a:custGeom>
                <a:avLst/>
                <a:gdLst>
                  <a:gd name="T0" fmla="*/ 0 w 935"/>
                  <a:gd name="T1" fmla="*/ 0 h 1"/>
                  <a:gd name="T2" fmla="*/ 935 w 935"/>
                  <a:gd name="T3" fmla="*/ 0 h 1"/>
                  <a:gd name="T4" fmla="*/ 0 60000 65536"/>
                  <a:gd name="T5" fmla="*/ 0 60000 65536"/>
                  <a:gd name="T6" fmla="*/ 0 w 935"/>
                  <a:gd name="T7" fmla="*/ 0 h 1"/>
                  <a:gd name="T8" fmla="*/ 935 w 93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5" h="1">
                    <a:moveTo>
                      <a:pt x="0" y="0"/>
                    </a:moveTo>
                    <a:lnTo>
                      <a:pt x="93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22" name="Freeform 10"/>
              <p:cNvSpPr/>
              <p:nvPr/>
            </p:nvSpPr>
            <p:spPr bwMode="auto">
              <a:xfrm>
                <a:off x="2142" y="1982"/>
                <a:ext cx="308" cy="266"/>
              </a:xfrm>
              <a:custGeom>
                <a:avLst/>
                <a:gdLst>
                  <a:gd name="T0" fmla="*/ 0 w 308"/>
                  <a:gd name="T1" fmla="*/ 266 h 266"/>
                  <a:gd name="T2" fmla="*/ 308 w 308"/>
                  <a:gd name="T3" fmla="*/ 0 h 266"/>
                  <a:gd name="T4" fmla="*/ 0 60000 65536"/>
                  <a:gd name="T5" fmla="*/ 0 60000 65536"/>
                  <a:gd name="T6" fmla="*/ 0 w 308"/>
                  <a:gd name="T7" fmla="*/ 0 h 266"/>
                  <a:gd name="T8" fmla="*/ 308 w 308"/>
                  <a:gd name="T9" fmla="*/ 266 h 2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8" h="266">
                    <a:moveTo>
                      <a:pt x="0" y="266"/>
                    </a:moveTo>
                    <a:lnTo>
                      <a:pt x="30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23" name="Freeform 11"/>
              <p:cNvSpPr/>
              <p:nvPr/>
            </p:nvSpPr>
            <p:spPr bwMode="auto">
              <a:xfrm>
                <a:off x="1211" y="1979"/>
                <a:ext cx="308" cy="266"/>
              </a:xfrm>
              <a:custGeom>
                <a:avLst/>
                <a:gdLst>
                  <a:gd name="T0" fmla="*/ 0 w 308"/>
                  <a:gd name="T1" fmla="*/ 266 h 266"/>
                  <a:gd name="T2" fmla="*/ 308 w 308"/>
                  <a:gd name="T3" fmla="*/ 0 h 266"/>
                  <a:gd name="T4" fmla="*/ 0 60000 65536"/>
                  <a:gd name="T5" fmla="*/ 0 60000 65536"/>
                  <a:gd name="T6" fmla="*/ 0 w 308"/>
                  <a:gd name="T7" fmla="*/ 0 h 266"/>
                  <a:gd name="T8" fmla="*/ 308 w 308"/>
                  <a:gd name="T9" fmla="*/ 266 h 2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8" h="266">
                    <a:moveTo>
                      <a:pt x="0" y="266"/>
                    </a:moveTo>
                    <a:lnTo>
                      <a:pt x="30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214" name="Text Box 158"/>
            <p:cNvSpPr txBox="1">
              <a:spLocks noChangeArrowheads="1"/>
            </p:cNvSpPr>
            <p:nvPr/>
          </p:nvSpPr>
          <p:spPr bwMode="auto">
            <a:xfrm>
              <a:off x="1635" y="12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4" name="Group 173"/>
          <p:cNvGrpSpPr/>
          <p:nvPr/>
        </p:nvGrpSpPr>
        <p:grpSpPr bwMode="auto">
          <a:xfrm>
            <a:off x="4716463" y="836613"/>
            <a:ext cx="1657350" cy="1662112"/>
            <a:chOff x="3514" y="618"/>
            <a:chExt cx="1044" cy="1047"/>
          </a:xfrm>
        </p:grpSpPr>
        <p:grpSp>
          <p:nvGrpSpPr>
            <p:cNvPr id="5203" name="Group 57"/>
            <p:cNvGrpSpPr/>
            <p:nvPr/>
          </p:nvGrpSpPr>
          <p:grpSpPr bwMode="auto">
            <a:xfrm>
              <a:off x="3514" y="618"/>
              <a:ext cx="1044" cy="726"/>
              <a:chOff x="1927" y="1207"/>
              <a:chExt cx="1815" cy="1316"/>
            </a:xfrm>
          </p:grpSpPr>
          <p:sp>
            <p:nvSpPr>
              <p:cNvPr id="5205" name="Line 58"/>
              <p:cNvSpPr>
                <a:spLocks noChangeShapeType="1"/>
              </p:cNvSpPr>
              <p:nvPr/>
            </p:nvSpPr>
            <p:spPr bwMode="auto">
              <a:xfrm>
                <a:off x="2835" y="1207"/>
                <a:ext cx="453" cy="1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" name="Line 59"/>
              <p:cNvSpPr>
                <a:spLocks noChangeShapeType="1"/>
              </p:cNvSpPr>
              <p:nvPr/>
            </p:nvSpPr>
            <p:spPr bwMode="auto">
              <a:xfrm flipH="1">
                <a:off x="1927" y="1207"/>
                <a:ext cx="908" cy="13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" name="Line 60"/>
              <p:cNvSpPr>
                <a:spLocks noChangeShapeType="1"/>
              </p:cNvSpPr>
              <p:nvPr/>
            </p:nvSpPr>
            <p:spPr bwMode="auto">
              <a:xfrm>
                <a:off x="2835" y="1207"/>
                <a:ext cx="907" cy="9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" name="Line 61"/>
              <p:cNvSpPr>
                <a:spLocks noChangeShapeType="1"/>
              </p:cNvSpPr>
              <p:nvPr/>
            </p:nvSpPr>
            <p:spPr bwMode="auto">
              <a:xfrm flipH="1">
                <a:off x="2381" y="1207"/>
                <a:ext cx="454" cy="9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" name="Line 62"/>
              <p:cNvSpPr>
                <a:spLocks noChangeShapeType="1"/>
              </p:cNvSpPr>
              <p:nvPr/>
            </p:nvSpPr>
            <p:spPr bwMode="auto">
              <a:xfrm>
                <a:off x="2381" y="2160"/>
                <a:ext cx="13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" name="Line 63"/>
              <p:cNvSpPr>
                <a:spLocks noChangeShapeType="1"/>
              </p:cNvSpPr>
              <p:nvPr/>
            </p:nvSpPr>
            <p:spPr bwMode="auto">
              <a:xfrm>
                <a:off x="1927" y="2523"/>
                <a:ext cx="13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" name="Freeform 64"/>
              <p:cNvSpPr/>
              <p:nvPr/>
            </p:nvSpPr>
            <p:spPr bwMode="auto">
              <a:xfrm>
                <a:off x="1931" y="2160"/>
                <a:ext cx="450" cy="362"/>
              </a:xfrm>
              <a:custGeom>
                <a:avLst/>
                <a:gdLst>
                  <a:gd name="T0" fmla="*/ 450 w 450"/>
                  <a:gd name="T1" fmla="*/ 0 h 362"/>
                  <a:gd name="T2" fmla="*/ 0 w 450"/>
                  <a:gd name="T3" fmla="*/ 362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212" name="Freeform 65"/>
              <p:cNvSpPr/>
              <p:nvPr/>
            </p:nvSpPr>
            <p:spPr bwMode="auto">
              <a:xfrm>
                <a:off x="3292" y="2160"/>
                <a:ext cx="450" cy="362"/>
              </a:xfrm>
              <a:custGeom>
                <a:avLst/>
                <a:gdLst>
                  <a:gd name="T0" fmla="*/ 450 w 450"/>
                  <a:gd name="T1" fmla="*/ 0 h 362"/>
                  <a:gd name="T2" fmla="*/ 0 w 450"/>
                  <a:gd name="T3" fmla="*/ 362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204" name="Text Box 160"/>
            <p:cNvSpPr txBox="1">
              <a:spLocks noChangeArrowheads="1"/>
            </p:cNvSpPr>
            <p:nvPr/>
          </p:nvSpPr>
          <p:spPr bwMode="auto">
            <a:xfrm>
              <a:off x="3878" y="1434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5" name="Group 174"/>
          <p:cNvGrpSpPr/>
          <p:nvPr/>
        </p:nvGrpSpPr>
        <p:grpSpPr bwMode="auto">
          <a:xfrm>
            <a:off x="7019925" y="620713"/>
            <a:ext cx="1152525" cy="2022475"/>
            <a:chOff x="4740" y="391"/>
            <a:chExt cx="726" cy="1274"/>
          </a:xfrm>
        </p:grpSpPr>
        <p:grpSp>
          <p:nvGrpSpPr>
            <p:cNvPr id="5183" name="Group 38"/>
            <p:cNvGrpSpPr/>
            <p:nvPr/>
          </p:nvGrpSpPr>
          <p:grpSpPr bwMode="auto">
            <a:xfrm>
              <a:off x="4740" y="391"/>
              <a:ext cx="726" cy="998"/>
              <a:chOff x="2290" y="663"/>
              <a:chExt cx="1125" cy="1588"/>
            </a:xfrm>
          </p:grpSpPr>
          <p:sp>
            <p:nvSpPr>
              <p:cNvPr id="5185" name="Line 39"/>
              <p:cNvSpPr>
                <a:spLocks noChangeShapeType="1"/>
              </p:cNvSpPr>
              <p:nvPr/>
            </p:nvSpPr>
            <p:spPr bwMode="auto">
              <a:xfrm>
                <a:off x="2562" y="663"/>
                <a:ext cx="4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" name="Line 40"/>
              <p:cNvSpPr>
                <a:spLocks noChangeShapeType="1"/>
              </p:cNvSpPr>
              <p:nvPr/>
            </p:nvSpPr>
            <p:spPr bwMode="auto">
              <a:xfrm>
                <a:off x="2562" y="663"/>
                <a:ext cx="381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" name="Line 41"/>
              <p:cNvSpPr>
                <a:spLocks noChangeShapeType="1"/>
              </p:cNvSpPr>
              <p:nvPr/>
            </p:nvSpPr>
            <p:spPr bwMode="auto">
              <a:xfrm>
                <a:off x="2943" y="1112"/>
                <a:ext cx="4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" name="Line 42"/>
              <p:cNvSpPr>
                <a:spLocks noChangeShapeType="1"/>
              </p:cNvSpPr>
              <p:nvPr/>
            </p:nvSpPr>
            <p:spPr bwMode="auto">
              <a:xfrm>
                <a:off x="2998" y="663"/>
                <a:ext cx="381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" name="Line 43"/>
              <p:cNvSpPr>
                <a:spLocks noChangeShapeType="1"/>
              </p:cNvSpPr>
              <p:nvPr/>
            </p:nvSpPr>
            <p:spPr bwMode="auto">
              <a:xfrm>
                <a:off x="2943" y="1112"/>
                <a:ext cx="28" cy="7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" name="Line 44"/>
              <p:cNvSpPr>
                <a:spLocks noChangeShapeType="1"/>
              </p:cNvSpPr>
              <p:nvPr/>
            </p:nvSpPr>
            <p:spPr bwMode="auto">
              <a:xfrm>
                <a:off x="3378" y="1112"/>
                <a:ext cx="28" cy="7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" name="Line 45"/>
              <p:cNvSpPr>
                <a:spLocks noChangeShapeType="1"/>
              </p:cNvSpPr>
              <p:nvPr/>
            </p:nvSpPr>
            <p:spPr bwMode="auto">
              <a:xfrm>
                <a:off x="2971" y="1888"/>
                <a:ext cx="4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" name="Line 46"/>
              <p:cNvSpPr>
                <a:spLocks noChangeShapeType="1"/>
              </p:cNvSpPr>
              <p:nvPr/>
            </p:nvSpPr>
            <p:spPr bwMode="auto">
              <a:xfrm flipH="1">
                <a:off x="2290" y="663"/>
                <a:ext cx="272" cy="3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" name="Line 47"/>
              <p:cNvSpPr>
                <a:spLocks noChangeShapeType="1"/>
              </p:cNvSpPr>
              <p:nvPr/>
            </p:nvSpPr>
            <p:spPr bwMode="auto">
              <a:xfrm>
                <a:off x="2290" y="1026"/>
                <a:ext cx="28" cy="7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" name="Line 48"/>
              <p:cNvSpPr>
                <a:spLocks noChangeShapeType="1"/>
              </p:cNvSpPr>
              <p:nvPr/>
            </p:nvSpPr>
            <p:spPr bwMode="auto">
              <a:xfrm>
                <a:off x="2318" y="1802"/>
                <a:ext cx="381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" name="Line 49"/>
              <p:cNvSpPr>
                <a:spLocks noChangeShapeType="1"/>
              </p:cNvSpPr>
              <p:nvPr/>
            </p:nvSpPr>
            <p:spPr bwMode="auto">
              <a:xfrm flipH="1">
                <a:off x="2699" y="1888"/>
                <a:ext cx="272" cy="3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" name="Line 50"/>
              <p:cNvSpPr>
                <a:spLocks noChangeShapeType="1"/>
              </p:cNvSpPr>
              <p:nvPr/>
            </p:nvSpPr>
            <p:spPr bwMode="auto">
              <a:xfrm>
                <a:off x="2699" y="2251"/>
                <a:ext cx="4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" name="Line 51"/>
              <p:cNvSpPr>
                <a:spLocks noChangeShapeType="1"/>
              </p:cNvSpPr>
              <p:nvPr/>
            </p:nvSpPr>
            <p:spPr bwMode="auto">
              <a:xfrm>
                <a:off x="2290" y="1026"/>
                <a:ext cx="4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" name="Line 52"/>
              <p:cNvSpPr>
                <a:spLocks noChangeShapeType="1"/>
              </p:cNvSpPr>
              <p:nvPr/>
            </p:nvSpPr>
            <p:spPr bwMode="auto">
              <a:xfrm>
                <a:off x="2327" y="1797"/>
                <a:ext cx="4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" name="Line 53"/>
              <p:cNvSpPr>
                <a:spLocks noChangeShapeType="1"/>
              </p:cNvSpPr>
              <p:nvPr/>
            </p:nvSpPr>
            <p:spPr bwMode="auto">
              <a:xfrm>
                <a:off x="2725" y="1026"/>
                <a:ext cx="28" cy="7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" name="Line 54"/>
              <p:cNvSpPr>
                <a:spLocks noChangeShapeType="1"/>
              </p:cNvSpPr>
              <p:nvPr/>
            </p:nvSpPr>
            <p:spPr bwMode="auto">
              <a:xfrm flipH="1">
                <a:off x="2726" y="672"/>
                <a:ext cx="272" cy="3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" name="Line 55"/>
              <p:cNvSpPr>
                <a:spLocks noChangeShapeType="1"/>
              </p:cNvSpPr>
              <p:nvPr/>
            </p:nvSpPr>
            <p:spPr bwMode="auto">
              <a:xfrm>
                <a:off x="2762" y="1797"/>
                <a:ext cx="381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" name="Line 56"/>
              <p:cNvSpPr>
                <a:spLocks noChangeShapeType="1"/>
              </p:cNvSpPr>
              <p:nvPr/>
            </p:nvSpPr>
            <p:spPr bwMode="auto">
              <a:xfrm flipH="1">
                <a:off x="3143" y="1888"/>
                <a:ext cx="272" cy="3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84" name="Text Box 161"/>
            <p:cNvSpPr txBox="1">
              <a:spLocks noChangeArrowheads="1"/>
            </p:cNvSpPr>
            <p:nvPr/>
          </p:nvSpPr>
          <p:spPr bwMode="auto">
            <a:xfrm>
              <a:off x="4967" y="1434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6" name="Group 176"/>
          <p:cNvGrpSpPr/>
          <p:nvPr/>
        </p:nvGrpSpPr>
        <p:grpSpPr bwMode="auto">
          <a:xfrm>
            <a:off x="6804025" y="4508500"/>
            <a:ext cx="1800225" cy="1735138"/>
            <a:chOff x="4513" y="1661"/>
            <a:chExt cx="1134" cy="1093"/>
          </a:xfrm>
        </p:grpSpPr>
        <p:grpSp>
          <p:nvGrpSpPr>
            <p:cNvPr id="5175" name="Group 66"/>
            <p:cNvGrpSpPr/>
            <p:nvPr/>
          </p:nvGrpSpPr>
          <p:grpSpPr bwMode="auto">
            <a:xfrm>
              <a:off x="4513" y="1661"/>
              <a:ext cx="1134" cy="817"/>
              <a:chOff x="1565" y="1888"/>
              <a:chExt cx="2132" cy="1497"/>
            </a:xfrm>
          </p:grpSpPr>
          <p:sp>
            <p:nvSpPr>
              <p:cNvPr id="5177" name="Line 67"/>
              <p:cNvSpPr>
                <a:spLocks noChangeShapeType="1"/>
              </p:cNvSpPr>
              <p:nvPr/>
            </p:nvSpPr>
            <p:spPr bwMode="auto">
              <a:xfrm>
                <a:off x="1565" y="3385"/>
                <a:ext cx="104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" name="Line 68"/>
              <p:cNvSpPr>
                <a:spLocks noChangeShapeType="1"/>
              </p:cNvSpPr>
              <p:nvPr/>
            </p:nvSpPr>
            <p:spPr bwMode="auto">
              <a:xfrm flipV="1">
                <a:off x="2608" y="2704"/>
                <a:ext cx="1089" cy="6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" name="Line 69"/>
              <p:cNvSpPr>
                <a:spLocks noChangeShapeType="1"/>
              </p:cNvSpPr>
              <p:nvPr/>
            </p:nvSpPr>
            <p:spPr bwMode="auto">
              <a:xfrm flipV="1">
                <a:off x="1565" y="2704"/>
                <a:ext cx="2132" cy="6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" name="Line 70"/>
              <p:cNvSpPr>
                <a:spLocks noChangeShapeType="1"/>
              </p:cNvSpPr>
              <p:nvPr/>
            </p:nvSpPr>
            <p:spPr bwMode="auto">
              <a:xfrm flipH="1">
                <a:off x="1565" y="1888"/>
                <a:ext cx="771" cy="149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" name="Line 71"/>
              <p:cNvSpPr>
                <a:spLocks noChangeShapeType="1"/>
              </p:cNvSpPr>
              <p:nvPr/>
            </p:nvSpPr>
            <p:spPr bwMode="auto">
              <a:xfrm>
                <a:off x="2336" y="1888"/>
                <a:ext cx="136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Line 72"/>
              <p:cNvSpPr>
                <a:spLocks noChangeShapeType="1"/>
              </p:cNvSpPr>
              <p:nvPr/>
            </p:nvSpPr>
            <p:spPr bwMode="auto">
              <a:xfrm>
                <a:off x="2336" y="1888"/>
                <a:ext cx="272" cy="149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76" name="Text Box 162"/>
            <p:cNvSpPr txBox="1">
              <a:spLocks noChangeArrowheads="1"/>
            </p:cNvSpPr>
            <p:nvPr/>
          </p:nvSpPr>
          <p:spPr bwMode="auto">
            <a:xfrm>
              <a:off x="4967" y="2523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7" name="Group 181"/>
          <p:cNvGrpSpPr/>
          <p:nvPr/>
        </p:nvGrpSpPr>
        <p:grpSpPr bwMode="auto">
          <a:xfrm>
            <a:off x="4932363" y="4292600"/>
            <a:ext cx="1006475" cy="1951038"/>
            <a:chOff x="4785" y="2750"/>
            <a:chExt cx="634" cy="1229"/>
          </a:xfrm>
        </p:grpSpPr>
        <p:grpSp>
          <p:nvGrpSpPr>
            <p:cNvPr id="5163" name="Group 73"/>
            <p:cNvGrpSpPr/>
            <p:nvPr/>
          </p:nvGrpSpPr>
          <p:grpSpPr bwMode="auto">
            <a:xfrm>
              <a:off x="4785" y="2750"/>
              <a:ext cx="634" cy="1043"/>
              <a:chOff x="2200" y="663"/>
              <a:chExt cx="1451" cy="1905"/>
            </a:xfrm>
          </p:grpSpPr>
          <p:sp>
            <p:nvSpPr>
              <p:cNvPr id="5165" name="Line 74"/>
              <p:cNvSpPr>
                <a:spLocks noChangeShapeType="1"/>
              </p:cNvSpPr>
              <p:nvPr/>
            </p:nvSpPr>
            <p:spPr bwMode="auto">
              <a:xfrm flipV="1">
                <a:off x="2200" y="766"/>
                <a:ext cx="616" cy="5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Line 75"/>
              <p:cNvSpPr>
                <a:spLocks noChangeShapeType="1"/>
              </p:cNvSpPr>
              <p:nvPr/>
            </p:nvSpPr>
            <p:spPr bwMode="auto">
              <a:xfrm flipV="1">
                <a:off x="2816" y="663"/>
                <a:ext cx="561" cy="1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Line 76"/>
              <p:cNvSpPr>
                <a:spLocks noChangeShapeType="1"/>
              </p:cNvSpPr>
              <p:nvPr/>
            </p:nvSpPr>
            <p:spPr bwMode="auto">
              <a:xfrm>
                <a:off x="2200" y="1333"/>
                <a:ext cx="728" cy="1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" name="Freeform 77"/>
              <p:cNvSpPr/>
              <p:nvPr/>
            </p:nvSpPr>
            <p:spPr bwMode="auto">
              <a:xfrm>
                <a:off x="2930" y="1207"/>
                <a:ext cx="676" cy="229"/>
              </a:xfrm>
              <a:custGeom>
                <a:avLst/>
                <a:gdLst>
                  <a:gd name="T0" fmla="*/ 0 w 363"/>
                  <a:gd name="T1" fmla="*/ 231 h 227"/>
                  <a:gd name="T2" fmla="*/ 1259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69" name="Line 78"/>
              <p:cNvSpPr>
                <a:spLocks noChangeShapeType="1"/>
              </p:cNvSpPr>
              <p:nvPr/>
            </p:nvSpPr>
            <p:spPr bwMode="auto">
              <a:xfrm>
                <a:off x="3377" y="663"/>
                <a:ext cx="229" cy="5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" name="Freeform 79"/>
              <p:cNvSpPr/>
              <p:nvPr/>
            </p:nvSpPr>
            <p:spPr bwMode="auto">
              <a:xfrm>
                <a:off x="3606" y="1207"/>
                <a:ext cx="45" cy="1361"/>
              </a:xfrm>
              <a:custGeom>
                <a:avLst/>
                <a:gdLst>
                  <a:gd name="T0" fmla="*/ 7 w 273"/>
                  <a:gd name="T1" fmla="*/ 1333 h 1390"/>
                  <a:gd name="T2" fmla="*/ 0 w 273"/>
                  <a:gd name="T3" fmla="*/ 0 h 1390"/>
                  <a:gd name="T4" fmla="*/ 0 60000 65536"/>
                  <a:gd name="T5" fmla="*/ 0 60000 65536"/>
                  <a:gd name="T6" fmla="*/ 0 w 273"/>
                  <a:gd name="T7" fmla="*/ 0 h 1390"/>
                  <a:gd name="T8" fmla="*/ 273 w 273"/>
                  <a:gd name="T9" fmla="*/ 1390 h 13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3" h="1390">
                    <a:moveTo>
                      <a:pt x="273" y="1390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71" name="Freeform 80"/>
              <p:cNvSpPr/>
              <p:nvPr/>
            </p:nvSpPr>
            <p:spPr bwMode="auto">
              <a:xfrm>
                <a:off x="2202" y="1334"/>
                <a:ext cx="1449" cy="1234"/>
              </a:xfrm>
              <a:custGeom>
                <a:avLst/>
                <a:gdLst>
                  <a:gd name="T0" fmla="*/ 0 w 1449"/>
                  <a:gd name="T1" fmla="*/ 0 h 1234"/>
                  <a:gd name="T2" fmla="*/ 1449 w 1449"/>
                  <a:gd name="T3" fmla="*/ 1234 h 1234"/>
                  <a:gd name="T4" fmla="*/ 0 60000 65536"/>
                  <a:gd name="T5" fmla="*/ 0 60000 65536"/>
                  <a:gd name="T6" fmla="*/ 0 w 1449"/>
                  <a:gd name="T7" fmla="*/ 0 h 1234"/>
                  <a:gd name="T8" fmla="*/ 1449 w 1449"/>
                  <a:gd name="T9" fmla="*/ 1234 h 1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9" h="1234">
                    <a:moveTo>
                      <a:pt x="0" y="0"/>
                    </a:moveTo>
                    <a:lnTo>
                      <a:pt x="1449" y="123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72" name="Freeform 81"/>
              <p:cNvSpPr/>
              <p:nvPr/>
            </p:nvSpPr>
            <p:spPr bwMode="auto">
              <a:xfrm>
                <a:off x="2930" y="1436"/>
                <a:ext cx="721" cy="1132"/>
              </a:xfrm>
              <a:custGeom>
                <a:avLst/>
                <a:gdLst>
                  <a:gd name="T0" fmla="*/ 0 w 721"/>
                  <a:gd name="T1" fmla="*/ 0 h 1132"/>
                  <a:gd name="T2" fmla="*/ 721 w 721"/>
                  <a:gd name="T3" fmla="*/ 1132 h 1132"/>
                  <a:gd name="T4" fmla="*/ 0 60000 65536"/>
                  <a:gd name="T5" fmla="*/ 0 60000 65536"/>
                  <a:gd name="T6" fmla="*/ 0 w 721"/>
                  <a:gd name="T7" fmla="*/ 0 h 1132"/>
                  <a:gd name="T8" fmla="*/ 721 w 721"/>
                  <a:gd name="T9" fmla="*/ 1132 h 11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1" h="1132">
                    <a:moveTo>
                      <a:pt x="0" y="0"/>
                    </a:moveTo>
                    <a:lnTo>
                      <a:pt x="721" y="113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73" name="Freeform 82"/>
              <p:cNvSpPr/>
              <p:nvPr/>
            </p:nvSpPr>
            <p:spPr bwMode="auto">
              <a:xfrm>
                <a:off x="2816" y="767"/>
                <a:ext cx="835" cy="1801"/>
              </a:xfrm>
              <a:custGeom>
                <a:avLst/>
                <a:gdLst>
                  <a:gd name="T0" fmla="*/ 0 w 835"/>
                  <a:gd name="T1" fmla="*/ 0 h 1801"/>
                  <a:gd name="T2" fmla="*/ 835 w 835"/>
                  <a:gd name="T3" fmla="*/ 1801 h 1801"/>
                  <a:gd name="T4" fmla="*/ 0 60000 65536"/>
                  <a:gd name="T5" fmla="*/ 0 60000 65536"/>
                  <a:gd name="T6" fmla="*/ 0 w 835"/>
                  <a:gd name="T7" fmla="*/ 0 h 1801"/>
                  <a:gd name="T8" fmla="*/ 835 w 835"/>
                  <a:gd name="T9" fmla="*/ 1801 h 180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35" h="1801">
                    <a:moveTo>
                      <a:pt x="0" y="0"/>
                    </a:moveTo>
                    <a:lnTo>
                      <a:pt x="835" y="1801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74" name="Line 83"/>
              <p:cNvSpPr>
                <a:spLocks noChangeShapeType="1"/>
              </p:cNvSpPr>
              <p:nvPr/>
            </p:nvSpPr>
            <p:spPr bwMode="auto">
              <a:xfrm>
                <a:off x="3379" y="663"/>
                <a:ext cx="272" cy="19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64" name="Text Box 163"/>
            <p:cNvSpPr txBox="1">
              <a:spLocks noChangeArrowheads="1"/>
            </p:cNvSpPr>
            <p:nvPr/>
          </p:nvSpPr>
          <p:spPr bwMode="auto">
            <a:xfrm>
              <a:off x="5128" y="3748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8" name="Group 180"/>
          <p:cNvGrpSpPr/>
          <p:nvPr/>
        </p:nvGrpSpPr>
        <p:grpSpPr bwMode="auto">
          <a:xfrm>
            <a:off x="2484438" y="4221163"/>
            <a:ext cx="1225550" cy="2024062"/>
            <a:chOff x="3742" y="2704"/>
            <a:chExt cx="772" cy="1275"/>
          </a:xfrm>
        </p:grpSpPr>
        <p:grpSp>
          <p:nvGrpSpPr>
            <p:cNvPr id="5146" name="Group 22"/>
            <p:cNvGrpSpPr/>
            <p:nvPr/>
          </p:nvGrpSpPr>
          <p:grpSpPr bwMode="auto">
            <a:xfrm>
              <a:off x="3742" y="2704"/>
              <a:ext cx="772" cy="1043"/>
              <a:chOff x="1655" y="1026"/>
              <a:chExt cx="1543" cy="1996"/>
            </a:xfrm>
          </p:grpSpPr>
          <p:sp>
            <p:nvSpPr>
              <p:cNvPr id="5148" name="Line 23"/>
              <p:cNvSpPr>
                <a:spLocks noChangeShapeType="1"/>
              </p:cNvSpPr>
              <p:nvPr/>
            </p:nvSpPr>
            <p:spPr bwMode="auto">
              <a:xfrm flipV="1">
                <a:off x="1655" y="1117"/>
                <a:ext cx="499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9" name="Line 24"/>
              <p:cNvSpPr>
                <a:spLocks noChangeShapeType="1"/>
              </p:cNvSpPr>
              <p:nvPr/>
            </p:nvSpPr>
            <p:spPr bwMode="auto">
              <a:xfrm flipV="1">
                <a:off x="2154" y="1026"/>
                <a:ext cx="454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0" name="Line 25"/>
              <p:cNvSpPr>
                <a:spLocks noChangeShapeType="1"/>
              </p:cNvSpPr>
              <p:nvPr/>
            </p:nvSpPr>
            <p:spPr bwMode="auto">
              <a:xfrm>
                <a:off x="1655" y="1616"/>
                <a:ext cx="590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1" name="Freeform 26"/>
              <p:cNvSpPr/>
              <p:nvPr/>
            </p:nvSpPr>
            <p:spPr bwMode="auto">
              <a:xfrm>
                <a:off x="2246" y="1479"/>
                <a:ext cx="363" cy="227"/>
              </a:xfrm>
              <a:custGeom>
                <a:avLst/>
                <a:gdLst>
                  <a:gd name="T0" fmla="*/ 0 w 363"/>
                  <a:gd name="T1" fmla="*/ 227 h 227"/>
                  <a:gd name="T2" fmla="*/ 363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52" name="Line 27"/>
              <p:cNvSpPr>
                <a:spLocks noChangeShapeType="1"/>
              </p:cNvSpPr>
              <p:nvPr/>
            </p:nvSpPr>
            <p:spPr bwMode="auto">
              <a:xfrm>
                <a:off x="2608" y="1026"/>
                <a:ext cx="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3" name="Line 28"/>
              <p:cNvSpPr>
                <a:spLocks noChangeShapeType="1"/>
              </p:cNvSpPr>
              <p:nvPr/>
            </p:nvSpPr>
            <p:spPr bwMode="auto">
              <a:xfrm flipV="1">
                <a:off x="2244" y="2433"/>
                <a:ext cx="499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Line 29"/>
              <p:cNvSpPr>
                <a:spLocks noChangeShapeType="1"/>
              </p:cNvSpPr>
              <p:nvPr/>
            </p:nvSpPr>
            <p:spPr bwMode="auto">
              <a:xfrm flipV="1">
                <a:off x="2743" y="2342"/>
                <a:ext cx="454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Line 30"/>
              <p:cNvSpPr>
                <a:spLocks noChangeShapeType="1"/>
              </p:cNvSpPr>
              <p:nvPr/>
            </p:nvSpPr>
            <p:spPr bwMode="auto">
              <a:xfrm>
                <a:off x="2244" y="2932"/>
                <a:ext cx="590" cy="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Freeform 31"/>
              <p:cNvSpPr/>
              <p:nvPr/>
            </p:nvSpPr>
            <p:spPr bwMode="auto">
              <a:xfrm>
                <a:off x="2835" y="2795"/>
                <a:ext cx="363" cy="227"/>
              </a:xfrm>
              <a:custGeom>
                <a:avLst/>
                <a:gdLst>
                  <a:gd name="T0" fmla="*/ 0 w 363"/>
                  <a:gd name="T1" fmla="*/ 227 h 227"/>
                  <a:gd name="T2" fmla="*/ 363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57" name="Line 32"/>
              <p:cNvSpPr>
                <a:spLocks noChangeShapeType="1"/>
              </p:cNvSpPr>
              <p:nvPr/>
            </p:nvSpPr>
            <p:spPr bwMode="auto">
              <a:xfrm>
                <a:off x="3197" y="2342"/>
                <a:ext cx="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Line 33"/>
              <p:cNvSpPr>
                <a:spLocks noChangeShapeType="1"/>
              </p:cNvSpPr>
              <p:nvPr/>
            </p:nvSpPr>
            <p:spPr bwMode="auto">
              <a:xfrm>
                <a:off x="1655" y="1616"/>
                <a:ext cx="590" cy="13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9" name="Line 34"/>
              <p:cNvSpPr>
                <a:spLocks noChangeShapeType="1"/>
              </p:cNvSpPr>
              <p:nvPr/>
            </p:nvSpPr>
            <p:spPr bwMode="auto">
              <a:xfrm>
                <a:off x="2154" y="1117"/>
                <a:ext cx="590" cy="13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Line 35"/>
              <p:cNvSpPr>
                <a:spLocks noChangeShapeType="1"/>
              </p:cNvSpPr>
              <p:nvPr/>
            </p:nvSpPr>
            <p:spPr bwMode="auto">
              <a:xfrm>
                <a:off x="2245" y="1707"/>
                <a:ext cx="590" cy="13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Line 36"/>
              <p:cNvSpPr>
                <a:spLocks noChangeShapeType="1"/>
              </p:cNvSpPr>
              <p:nvPr/>
            </p:nvSpPr>
            <p:spPr bwMode="auto">
              <a:xfrm>
                <a:off x="2608" y="1480"/>
                <a:ext cx="590" cy="13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Line 37"/>
              <p:cNvSpPr>
                <a:spLocks noChangeShapeType="1"/>
              </p:cNvSpPr>
              <p:nvPr/>
            </p:nvSpPr>
            <p:spPr bwMode="auto">
              <a:xfrm>
                <a:off x="2608" y="1026"/>
                <a:ext cx="590" cy="131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7" name="Text Box 164"/>
            <p:cNvSpPr txBox="1">
              <a:spLocks noChangeArrowheads="1"/>
            </p:cNvSpPr>
            <p:nvPr/>
          </p:nvSpPr>
          <p:spPr bwMode="auto">
            <a:xfrm>
              <a:off x="4105" y="3748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b="1"/>
                <a:t>)</a:t>
              </a:r>
            </a:p>
          </p:txBody>
        </p:sp>
      </p:grpSp>
      <p:grpSp>
        <p:nvGrpSpPr>
          <p:cNvPr id="5129" name="Group 175"/>
          <p:cNvGrpSpPr/>
          <p:nvPr/>
        </p:nvGrpSpPr>
        <p:grpSpPr bwMode="auto">
          <a:xfrm>
            <a:off x="179388" y="4149725"/>
            <a:ext cx="1439862" cy="2022475"/>
            <a:chOff x="249" y="1661"/>
            <a:chExt cx="907" cy="1274"/>
          </a:xfrm>
        </p:grpSpPr>
        <p:grpSp>
          <p:nvGrpSpPr>
            <p:cNvPr id="5131" name="Group 143"/>
            <p:cNvGrpSpPr/>
            <p:nvPr/>
          </p:nvGrpSpPr>
          <p:grpSpPr bwMode="auto">
            <a:xfrm>
              <a:off x="249" y="1661"/>
              <a:ext cx="907" cy="1089"/>
              <a:chOff x="882" y="1296"/>
              <a:chExt cx="1055" cy="1255"/>
            </a:xfrm>
          </p:grpSpPr>
          <p:grpSp>
            <p:nvGrpSpPr>
              <p:cNvPr id="5133" name="Group 144"/>
              <p:cNvGrpSpPr/>
              <p:nvPr/>
            </p:nvGrpSpPr>
            <p:grpSpPr bwMode="auto">
              <a:xfrm>
                <a:off x="882" y="1912"/>
                <a:ext cx="1055" cy="639"/>
                <a:chOff x="882" y="1912"/>
                <a:chExt cx="1055" cy="639"/>
              </a:xfrm>
            </p:grpSpPr>
            <p:sp>
              <p:nvSpPr>
                <p:cNvPr id="5140" name="Line 145"/>
                <p:cNvSpPr>
                  <a:spLocks noChangeShapeType="1"/>
                </p:cNvSpPr>
                <p:nvPr/>
              </p:nvSpPr>
              <p:spPr bwMode="auto">
                <a:xfrm rot="5142651">
                  <a:off x="1629" y="2155"/>
                  <a:ext cx="321" cy="29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1" name="Freeform 146"/>
                <p:cNvSpPr/>
                <p:nvPr/>
              </p:nvSpPr>
              <p:spPr bwMode="auto">
                <a:xfrm rot="5142651">
                  <a:off x="1388" y="2253"/>
                  <a:ext cx="30" cy="508"/>
                </a:xfrm>
                <a:custGeom>
                  <a:avLst/>
                  <a:gdLst>
                    <a:gd name="T0" fmla="*/ 0 w 28"/>
                    <a:gd name="T1" fmla="*/ 0 h 862"/>
                    <a:gd name="T2" fmla="*/ 32 w 28"/>
                    <a:gd name="T3" fmla="*/ 299 h 862"/>
                    <a:gd name="T4" fmla="*/ 0 60000 65536"/>
                    <a:gd name="T5" fmla="*/ 0 60000 65536"/>
                    <a:gd name="T6" fmla="*/ 0 w 28"/>
                    <a:gd name="T7" fmla="*/ 0 h 862"/>
                    <a:gd name="T8" fmla="*/ 28 w 28"/>
                    <a:gd name="T9" fmla="*/ 862 h 8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" h="862">
                      <a:moveTo>
                        <a:pt x="0" y="0"/>
                      </a:moveTo>
                      <a:lnTo>
                        <a:pt x="28" y="86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/>
                </a:p>
              </p:txBody>
            </p:sp>
            <p:sp>
              <p:nvSpPr>
                <p:cNvPr id="5142" name="Freeform 147"/>
                <p:cNvSpPr/>
                <p:nvPr/>
              </p:nvSpPr>
              <p:spPr bwMode="auto">
                <a:xfrm rot="5142651">
                  <a:off x="1404" y="1703"/>
                  <a:ext cx="24" cy="502"/>
                </a:xfrm>
                <a:custGeom>
                  <a:avLst/>
                  <a:gdLst>
                    <a:gd name="T0" fmla="*/ 0 w 23"/>
                    <a:gd name="T1" fmla="*/ 0 h 852"/>
                    <a:gd name="T2" fmla="*/ 25 w 23"/>
                    <a:gd name="T3" fmla="*/ 296 h 852"/>
                    <a:gd name="T4" fmla="*/ 0 60000 65536"/>
                    <a:gd name="T5" fmla="*/ 0 60000 65536"/>
                    <a:gd name="T6" fmla="*/ 0 w 23"/>
                    <a:gd name="T7" fmla="*/ 0 h 852"/>
                    <a:gd name="T8" fmla="*/ 23 w 23"/>
                    <a:gd name="T9" fmla="*/ 852 h 8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3" h="852">
                      <a:moveTo>
                        <a:pt x="0" y="0"/>
                      </a:moveTo>
                      <a:lnTo>
                        <a:pt x="23" y="85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/>
                </a:p>
              </p:txBody>
            </p:sp>
            <p:sp>
              <p:nvSpPr>
                <p:cNvPr id="5143" name="Freeform 148"/>
                <p:cNvSpPr/>
                <p:nvPr/>
              </p:nvSpPr>
              <p:spPr bwMode="auto">
                <a:xfrm rot="5142651">
                  <a:off x="1679" y="1906"/>
                  <a:ext cx="229" cy="242"/>
                </a:xfrm>
                <a:custGeom>
                  <a:avLst/>
                  <a:gdLst>
                    <a:gd name="T0" fmla="*/ 245 w 214"/>
                    <a:gd name="T1" fmla="*/ 0 h 411"/>
                    <a:gd name="T2" fmla="*/ 0 w 214"/>
                    <a:gd name="T3" fmla="*/ 142 h 411"/>
                    <a:gd name="T4" fmla="*/ 0 60000 65536"/>
                    <a:gd name="T5" fmla="*/ 0 60000 65536"/>
                    <a:gd name="T6" fmla="*/ 0 w 214"/>
                    <a:gd name="T7" fmla="*/ 0 h 411"/>
                    <a:gd name="T8" fmla="*/ 214 w 214"/>
                    <a:gd name="T9" fmla="*/ 411 h 41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4" h="411">
                      <a:moveTo>
                        <a:pt x="214" y="0"/>
                      </a:moveTo>
                      <a:lnTo>
                        <a:pt x="0" y="411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/>
                </a:p>
              </p:txBody>
            </p:sp>
            <p:sp>
              <p:nvSpPr>
                <p:cNvPr id="5144" name="Freeform 149"/>
                <p:cNvSpPr/>
                <p:nvPr/>
              </p:nvSpPr>
              <p:spPr bwMode="auto">
                <a:xfrm rot="5142651">
                  <a:off x="871" y="2009"/>
                  <a:ext cx="320" cy="297"/>
                </a:xfrm>
                <a:custGeom>
                  <a:avLst/>
                  <a:gdLst>
                    <a:gd name="T0" fmla="*/ 0 w 299"/>
                    <a:gd name="T1" fmla="*/ 0 h 505"/>
                    <a:gd name="T2" fmla="*/ 342 w 299"/>
                    <a:gd name="T3" fmla="*/ 175 h 505"/>
                    <a:gd name="T4" fmla="*/ 0 60000 65536"/>
                    <a:gd name="T5" fmla="*/ 0 60000 65536"/>
                    <a:gd name="T6" fmla="*/ 0 w 299"/>
                    <a:gd name="T7" fmla="*/ 0 h 505"/>
                    <a:gd name="T8" fmla="*/ 299 w 299"/>
                    <a:gd name="T9" fmla="*/ 505 h 50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99" h="505">
                      <a:moveTo>
                        <a:pt x="0" y="0"/>
                      </a:moveTo>
                      <a:lnTo>
                        <a:pt x="299" y="50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vert="eaVert"/>
                <a:lstStyle/>
                <a:p>
                  <a:endParaRPr lang="zh-CN" altLang="zh-CN"/>
                </a:p>
              </p:txBody>
            </p:sp>
            <p:sp>
              <p:nvSpPr>
                <p:cNvPr id="5145" name="Line 150"/>
                <p:cNvSpPr>
                  <a:spLocks noChangeShapeType="1"/>
                </p:cNvSpPr>
                <p:nvPr/>
              </p:nvSpPr>
              <p:spPr bwMode="auto">
                <a:xfrm rot="5142651" flipH="1">
                  <a:off x="906" y="2316"/>
                  <a:ext cx="230" cy="2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134" name="Freeform 151"/>
              <p:cNvSpPr/>
              <p:nvPr/>
            </p:nvSpPr>
            <p:spPr bwMode="auto">
              <a:xfrm>
                <a:off x="890" y="1296"/>
                <a:ext cx="537" cy="1037"/>
              </a:xfrm>
              <a:custGeom>
                <a:avLst/>
                <a:gdLst>
                  <a:gd name="T0" fmla="*/ 0 w 537"/>
                  <a:gd name="T1" fmla="*/ 1037 h 1037"/>
                  <a:gd name="T2" fmla="*/ 537 w 537"/>
                  <a:gd name="T3" fmla="*/ 0 h 1037"/>
                  <a:gd name="T4" fmla="*/ 0 60000 65536"/>
                  <a:gd name="T5" fmla="*/ 0 60000 65536"/>
                  <a:gd name="T6" fmla="*/ 0 w 537"/>
                  <a:gd name="T7" fmla="*/ 0 h 1037"/>
                  <a:gd name="T8" fmla="*/ 537 w 537"/>
                  <a:gd name="T9" fmla="*/ 1037 h 10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37" h="1037">
                    <a:moveTo>
                      <a:pt x="0" y="1037"/>
                    </a:moveTo>
                    <a:lnTo>
                      <a:pt x="537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35" name="Freeform 152"/>
              <p:cNvSpPr/>
              <p:nvPr/>
            </p:nvSpPr>
            <p:spPr bwMode="auto">
              <a:xfrm>
                <a:off x="1167" y="1299"/>
                <a:ext cx="262" cy="686"/>
              </a:xfrm>
              <a:custGeom>
                <a:avLst/>
                <a:gdLst>
                  <a:gd name="T0" fmla="*/ 0 w 262"/>
                  <a:gd name="T1" fmla="*/ 686 h 686"/>
                  <a:gd name="T2" fmla="*/ 262 w 262"/>
                  <a:gd name="T3" fmla="*/ 0 h 686"/>
                  <a:gd name="T4" fmla="*/ 0 60000 65536"/>
                  <a:gd name="T5" fmla="*/ 0 60000 65536"/>
                  <a:gd name="T6" fmla="*/ 0 w 262"/>
                  <a:gd name="T7" fmla="*/ 0 h 686"/>
                  <a:gd name="T8" fmla="*/ 262 w 262"/>
                  <a:gd name="T9" fmla="*/ 686 h 6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2" h="686">
                    <a:moveTo>
                      <a:pt x="0" y="686"/>
                    </a:moveTo>
                    <a:lnTo>
                      <a:pt x="26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36" name="Freeform 153"/>
              <p:cNvSpPr/>
              <p:nvPr/>
            </p:nvSpPr>
            <p:spPr bwMode="auto">
              <a:xfrm>
                <a:off x="1149" y="1299"/>
                <a:ext cx="280" cy="1242"/>
              </a:xfrm>
              <a:custGeom>
                <a:avLst/>
                <a:gdLst>
                  <a:gd name="T0" fmla="*/ 0 w 280"/>
                  <a:gd name="T1" fmla="*/ 1242 h 1242"/>
                  <a:gd name="T2" fmla="*/ 280 w 280"/>
                  <a:gd name="T3" fmla="*/ 0 h 1242"/>
                  <a:gd name="T4" fmla="*/ 0 60000 65536"/>
                  <a:gd name="T5" fmla="*/ 0 60000 65536"/>
                  <a:gd name="T6" fmla="*/ 0 w 280"/>
                  <a:gd name="T7" fmla="*/ 0 h 1242"/>
                  <a:gd name="T8" fmla="*/ 280 w 280"/>
                  <a:gd name="T9" fmla="*/ 1242 h 124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0" h="1242">
                    <a:moveTo>
                      <a:pt x="0" y="1242"/>
                    </a:moveTo>
                    <a:lnTo>
                      <a:pt x="28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37" name="Freeform 154"/>
              <p:cNvSpPr/>
              <p:nvPr/>
            </p:nvSpPr>
            <p:spPr bwMode="auto">
              <a:xfrm>
                <a:off x="1429" y="1298"/>
                <a:ext cx="223" cy="1174"/>
              </a:xfrm>
              <a:custGeom>
                <a:avLst/>
                <a:gdLst>
                  <a:gd name="T0" fmla="*/ 223 w 223"/>
                  <a:gd name="T1" fmla="*/ 1174 h 1174"/>
                  <a:gd name="T2" fmla="*/ 0 w 223"/>
                  <a:gd name="T3" fmla="*/ 0 h 1174"/>
                  <a:gd name="T4" fmla="*/ 0 60000 65536"/>
                  <a:gd name="T5" fmla="*/ 0 60000 65536"/>
                  <a:gd name="T6" fmla="*/ 0 w 223"/>
                  <a:gd name="T7" fmla="*/ 0 h 1174"/>
                  <a:gd name="T8" fmla="*/ 223 w 223"/>
                  <a:gd name="T9" fmla="*/ 1174 h 11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3" h="1174">
                    <a:moveTo>
                      <a:pt x="223" y="117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38" name="Freeform 155"/>
              <p:cNvSpPr/>
              <p:nvPr/>
            </p:nvSpPr>
            <p:spPr bwMode="auto">
              <a:xfrm>
                <a:off x="1429" y="1299"/>
                <a:ext cx="496" cy="834"/>
              </a:xfrm>
              <a:custGeom>
                <a:avLst/>
                <a:gdLst>
                  <a:gd name="T0" fmla="*/ 496 w 496"/>
                  <a:gd name="T1" fmla="*/ 834 h 834"/>
                  <a:gd name="T2" fmla="*/ 0 w 496"/>
                  <a:gd name="T3" fmla="*/ 0 h 834"/>
                  <a:gd name="T4" fmla="*/ 0 60000 65536"/>
                  <a:gd name="T5" fmla="*/ 0 60000 65536"/>
                  <a:gd name="T6" fmla="*/ 0 w 496"/>
                  <a:gd name="T7" fmla="*/ 0 h 834"/>
                  <a:gd name="T8" fmla="*/ 496 w 496"/>
                  <a:gd name="T9" fmla="*/ 834 h 8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96" h="834">
                    <a:moveTo>
                      <a:pt x="496" y="834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5139" name="Freeform 156"/>
              <p:cNvSpPr/>
              <p:nvPr/>
            </p:nvSpPr>
            <p:spPr bwMode="auto">
              <a:xfrm>
                <a:off x="1429" y="1299"/>
                <a:ext cx="236" cy="623"/>
              </a:xfrm>
              <a:custGeom>
                <a:avLst/>
                <a:gdLst>
                  <a:gd name="T0" fmla="*/ 236 w 236"/>
                  <a:gd name="T1" fmla="*/ 623 h 623"/>
                  <a:gd name="T2" fmla="*/ 0 w 236"/>
                  <a:gd name="T3" fmla="*/ 0 h 623"/>
                  <a:gd name="T4" fmla="*/ 0 60000 65536"/>
                  <a:gd name="T5" fmla="*/ 0 60000 65536"/>
                  <a:gd name="T6" fmla="*/ 0 w 236"/>
                  <a:gd name="T7" fmla="*/ 0 h 623"/>
                  <a:gd name="T8" fmla="*/ 236 w 236"/>
                  <a:gd name="T9" fmla="*/ 623 h 6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6" h="623">
                    <a:moveTo>
                      <a:pt x="236" y="623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32" name="Text Box 168"/>
            <p:cNvSpPr txBox="1">
              <a:spLocks noChangeArrowheads="1"/>
            </p:cNvSpPr>
            <p:nvPr/>
          </p:nvSpPr>
          <p:spPr bwMode="auto">
            <a:xfrm>
              <a:off x="522" y="2704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/>
                <a:t>(</a:t>
              </a:r>
              <a:r>
                <a:rPr lang="en-US" altLang="zh-C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n-US" altLang="zh-CN" b="1"/>
                <a:t>)</a:t>
              </a:r>
            </a:p>
          </p:txBody>
        </p:sp>
      </p:grpSp>
      <p:sp>
        <p:nvSpPr>
          <p:cNvPr id="5130" name="Text Box 169"/>
          <p:cNvSpPr txBox="1">
            <a:spLocks noChangeArrowheads="1"/>
          </p:cNvSpPr>
          <p:nvPr/>
        </p:nvSpPr>
        <p:spPr bwMode="auto">
          <a:xfrm>
            <a:off x="684213" y="2781300"/>
            <a:ext cx="69627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zh-CN" altLang="en-US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思考</a:t>
            </a:r>
            <a:r>
              <a:rPr lang="en-US" altLang="zh-CN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：这些几何体可以分成几类</a:t>
            </a:r>
            <a:r>
              <a:rPr lang="en-US" altLang="zh-CN" sz="33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8"/>
          <p:cNvGrpSpPr/>
          <p:nvPr/>
        </p:nvGrpSpPr>
        <p:grpSpPr bwMode="auto">
          <a:xfrm>
            <a:off x="34925" y="757238"/>
            <a:ext cx="7202488" cy="2239962"/>
            <a:chOff x="22" y="28"/>
            <a:chExt cx="4537" cy="1411"/>
          </a:xfrm>
        </p:grpSpPr>
        <p:grpSp>
          <p:nvGrpSpPr>
            <p:cNvPr id="6200" name="Group 2"/>
            <p:cNvGrpSpPr/>
            <p:nvPr/>
          </p:nvGrpSpPr>
          <p:grpSpPr bwMode="auto">
            <a:xfrm>
              <a:off x="158" y="300"/>
              <a:ext cx="1088" cy="1047"/>
              <a:chOff x="204" y="482"/>
              <a:chExt cx="1088" cy="1047"/>
            </a:xfrm>
          </p:grpSpPr>
          <p:grpSp>
            <p:nvGrpSpPr>
              <p:cNvPr id="6253" name="Group 3"/>
              <p:cNvGrpSpPr/>
              <p:nvPr/>
            </p:nvGrpSpPr>
            <p:grpSpPr bwMode="auto">
              <a:xfrm>
                <a:off x="204" y="482"/>
                <a:ext cx="1088" cy="771"/>
                <a:chOff x="1655" y="1434"/>
                <a:chExt cx="2631" cy="1497"/>
              </a:xfrm>
            </p:grpSpPr>
            <p:sp>
              <p:nvSpPr>
                <p:cNvPr id="6255" name="Line 4"/>
                <p:cNvSpPr>
                  <a:spLocks noChangeShapeType="1"/>
                </p:cNvSpPr>
                <p:nvPr/>
              </p:nvSpPr>
              <p:spPr bwMode="auto">
                <a:xfrm>
                  <a:off x="1655" y="2931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56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655" y="2205"/>
                  <a:ext cx="454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57" name="Line 6"/>
                <p:cNvSpPr>
                  <a:spLocks noChangeShapeType="1"/>
                </p:cNvSpPr>
                <p:nvPr/>
              </p:nvSpPr>
              <p:spPr bwMode="auto">
                <a:xfrm>
                  <a:off x="2109" y="2205"/>
                  <a:ext cx="68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5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09" y="1434"/>
                  <a:ext cx="1497" cy="7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5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659" y="2157"/>
                  <a:ext cx="1497" cy="7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60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789" y="2160"/>
                  <a:ext cx="1497" cy="7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61" name="Line 10"/>
                <p:cNvSpPr>
                  <a:spLocks noChangeShapeType="1"/>
                </p:cNvSpPr>
                <p:nvPr/>
              </p:nvSpPr>
              <p:spPr bwMode="auto">
                <a:xfrm>
                  <a:off x="3606" y="1434"/>
                  <a:ext cx="68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62" name="Line 11"/>
                <p:cNvSpPr>
                  <a:spLocks noChangeShapeType="1"/>
                </p:cNvSpPr>
                <p:nvPr/>
              </p:nvSpPr>
              <p:spPr bwMode="auto">
                <a:xfrm>
                  <a:off x="3152" y="2160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63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152" y="1434"/>
                  <a:ext cx="454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254" name="Text Box 13"/>
              <p:cNvSpPr txBox="1">
                <a:spLocks noChangeArrowheads="1"/>
              </p:cNvSpPr>
              <p:nvPr/>
            </p:nvSpPr>
            <p:spPr bwMode="auto">
              <a:xfrm>
                <a:off x="476" y="129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(1)</a:t>
                </a:r>
              </a:p>
            </p:txBody>
          </p:sp>
        </p:grpSp>
        <p:grpSp>
          <p:nvGrpSpPr>
            <p:cNvPr id="6201" name="Group 14"/>
            <p:cNvGrpSpPr/>
            <p:nvPr/>
          </p:nvGrpSpPr>
          <p:grpSpPr bwMode="auto">
            <a:xfrm>
              <a:off x="1429" y="432"/>
              <a:ext cx="907" cy="957"/>
              <a:chOff x="1474" y="572"/>
              <a:chExt cx="907" cy="957"/>
            </a:xfrm>
          </p:grpSpPr>
          <p:grpSp>
            <p:nvGrpSpPr>
              <p:cNvPr id="6242" name="Group 15"/>
              <p:cNvGrpSpPr/>
              <p:nvPr/>
            </p:nvGrpSpPr>
            <p:grpSpPr bwMode="auto">
              <a:xfrm>
                <a:off x="1474" y="572"/>
                <a:ext cx="907" cy="680"/>
                <a:chOff x="1203" y="890"/>
                <a:chExt cx="1722" cy="1361"/>
              </a:xfrm>
            </p:grpSpPr>
            <p:sp>
              <p:nvSpPr>
                <p:cNvPr id="6244" name="AutoShape 16"/>
                <p:cNvSpPr>
                  <a:spLocks noChangeArrowheads="1"/>
                </p:cNvSpPr>
                <p:nvPr/>
              </p:nvSpPr>
              <p:spPr bwMode="auto">
                <a:xfrm>
                  <a:off x="1678" y="890"/>
                  <a:ext cx="1247" cy="266"/>
                </a:xfrm>
                <a:prstGeom prst="parallelogram">
                  <a:avLst>
                    <a:gd name="adj" fmla="val 11719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  <p:sp>
              <p:nvSpPr>
                <p:cNvPr id="6245" name="Freeform 17"/>
                <p:cNvSpPr/>
                <p:nvPr/>
              </p:nvSpPr>
              <p:spPr bwMode="auto">
                <a:xfrm>
                  <a:off x="1203" y="1156"/>
                  <a:ext cx="475" cy="1094"/>
                </a:xfrm>
                <a:custGeom>
                  <a:avLst/>
                  <a:gdLst>
                    <a:gd name="T0" fmla="*/ 384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46" name="Freeform 18"/>
                <p:cNvSpPr/>
                <p:nvPr/>
              </p:nvSpPr>
              <p:spPr bwMode="auto">
                <a:xfrm>
                  <a:off x="2136" y="1156"/>
                  <a:ext cx="475" cy="1094"/>
                </a:xfrm>
                <a:custGeom>
                  <a:avLst/>
                  <a:gdLst>
                    <a:gd name="T0" fmla="*/ 384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47" name="Freeform 19"/>
                <p:cNvSpPr/>
                <p:nvPr/>
              </p:nvSpPr>
              <p:spPr bwMode="auto">
                <a:xfrm>
                  <a:off x="2447" y="891"/>
                  <a:ext cx="476" cy="1094"/>
                </a:xfrm>
                <a:custGeom>
                  <a:avLst/>
                  <a:gdLst>
                    <a:gd name="T0" fmla="*/ 385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48" name="Freeform 20"/>
                <p:cNvSpPr/>
                <p:nvPr/>
              </p:nvSpPr>
              <p:spPr bwMode="auto">
                <a:xfrm>
                  <a:off x="1516" y="890"/>
                  <a:ext cx="475" cy="1094"/>
                </a:xfrm>
                <a:custGeom>
                  <a:avLst/>
                  <a:gdLst>
                    <a:gd name="T0" fmla="*/ 384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49" name="Freeform 21"/>
                <p:cNvSpPr/>
                <p:nvPr/>
              </p:nvSpPr>
              <p:spPr bwMode="auto">
                <a:xfrm>
                  <a:off x="1515" y="1983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50" name="Freeform 22"/>
                <p:cNvSpPr/>
                <p:nvPr/>
              </p:nvSpPr>
              <p:spPr bwMode="auto">
                <a:xfrm>
                  <a:off x="1207" y="2250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51" name="Freeform 23"/>
                <p:cNvSpPr/>
                <p:nvPr/>
              </p:nvSpPr>
              <p:spPr bwMode="auto">
                <a:xfrm>
                  <a:off x="2142" y="1982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52" name="Freeform 24"/>
                <p:cNvSpPr/>
                <p:nvPr/>
              </p:nvSpPr>
              <p:spPr bwMode="auto">
                <a:xfrm>
                  <a:off x="1211" y="1979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6243" name="Text Box 25"/>
              <p:cNvSpPr txBox="1">
                <a:spLocks noChangeArrowheads="1"/>
              </p:cNvSpPr>
              <p:nvPr/>
            </p:nvSpPr>
            <p:spPr bwMode="auto">
              <a:xfrm>
                <a:off x="1635" y="129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(2)</a:t>
                </a:r>
              </a:p>
            </p:txBody>
          </p:sp>
        </p:grpSp>
        <p:grpSp>
          <p:nvGrpSpPr>
            <p:cNvPr id="6202" name="Group 52"/>
            <p:cNvGrpSpPr/>
            <p:nvPr/>
          </p:nvGrpSpPr>
          <p:grpSpPr bwMode="auto">
            <a:xfrm>
              <a:off x="2653" y="164"/>
              <a:ext cx="726" cy="1274"/>
              <a:chOff x="4740" y="391"/>
              <a:chExt cx="726" cy="1274"/>
            </a:xfrm>
          </p:grpSpPr>
          <p:grpSp>
            <p:nvGrpSpPr>
              <p:cNvPr id="6222" name="Group 53"/>
              <p:cNvGrpSpPr/>
              <p:nvPr/>
            </p:nvGrpSpPr>
            <p:grpSpPr bwMode="auto">
              <a:xfrm>
                <a:off x="4740" y="391"/>
                <a:ext cx="726" cy="998"/>
                <a:chOff x="2290" y="663"/>
                <a:chExt cx="1125" cy="1588"/>
              </a:xfrm>
            </p:grpSpPr>
            <p:sp>
              <p:nvSpPr>
                <p:cNvPr id="6224" name="Line 54"/>
                <p:cNvSpPr>
                  <a:spLocks noChangeShapeType="1"/>
                </p:cNvSpPr>
                <p:nvPr/>
              </p:nvSpPr>
              <p:spPr bwMode="auto">
                <a:xfrm>
                  <a:off x="2562" y="663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5" name="Line 55"/>
                <p:cNvSpPr>
                  <a:spLocks noChangeShapeType="1"/>
                </p:cNvSpPr>
                <p:nvPr/>
              </p:nvSpPr>
              <p:spPr bwMode="auto">
                <a:xfrm>
                  <a:off x="2562" y="663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6" name="Line 56"/>
                <p:cNvSpPr>
                  <a:spLocks noChangeShapeType="1"/>
                </p:cNvSpPr>
                <p:nvPr/>
              </p:nvSpPr>
              <p:spPr bwMode="auto">
                <a:xfrm>
                  <a:off x="2943" y="1112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7" name="Line 57"/>
                <p:cNvSpPr>
                  <a:spLocks noChangeShapeType="1"/>
                </p:cNvSpPr>
                <p:nvPr/>
              </p:nvSpPr>
              <p:spPr bwMode="auto">
                <a:xfrm>
                  <a:off x="2998" y="663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8" name="Line 58"/>
                <p:cNvSpPr>
                  <a:spLocks noChangeShapeType="1"/>
                </p:cNvSpPr>
                <p:nvPr/>
              </p:nvSpPr>
              <p:spPr bwMode="auto">
                <a:xfrm>
                  <a:off x="2943" y="1112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9" name="Line 59"/>
                <p:cNvSpPr>
                  <a:spLocks noChangeShapeType="1"/>
                </p:cNvSpPr>
                <p:nvPr/>
              </p:nvSpPr>
              <p:spPr bwMode="auto">
                <a:xfrm>
                  <a:off x="3378" y="1112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0" name="Line 60"/>
                <p:cNvSpPr>
                  <a:spLocks noChangeShapeType="1"/>
                </p:cNvSpPr>
                <p:nvPr/>
              </p:nvSpPr>
              <p:spPr bwMode="auto">
                <a:xfrm>
                  <a:off x="2971" y="1888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1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290" y="663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2" name="Line 62"/>
                <p:cNvSpPr>
                  <a:spLocks noChangeShapeType="1"/>
                </p:cNvSpPr>
                <p:nvPr/>
              </p:nvSpPr>
              <p:spPr bwMode="auto">
                <a:xfrm>
                  <a:off x="2290" y="1026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3" name="Line 63"/>
                <p:cNvSpPr>
                  <a:spLocks noChangeShapeType="1"/>
                </p:cNvSpPr>
                <p:nvPr/>
              </p:nvSpPr>
              <p:spPr bwMode="auto">
                <a:xfrm>
                  <a:off x="2318" y="1802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699" y="1888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5" name="Line 65"/>
                <p:cNvSpPr>
                  <a:spLocks noChangeShapeType="1"/>
                </p:cNvSpPr>
                <p:nvPr/>
              </p:nvSpPr>
              <p:spPr bwMode="auto">
                <a:xfrm>
                  <a:off x="2699" y="2251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6" name="Line 66"/>
                <p:cNvSpPr>
                  <a:spLocks noChangeShapeType="1"/>
                </p:cNvSpPr>
                <p:nvPr/>
              </p:nvSpPr>
              <p:spPr bwMode="auto">
                <a:xfrm>
                  <a:off x="2290" y="1026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7" name="Line 67"/>
                <p:cNvSpPr>
                  <a:spLocks noChangeShapeType="1"/>
                </p:cNvSpPr>
                <p:nvPr/>
              </p:nvSpPr>
              <p:spPr bwMode="auto">
                <a:xfrm>
                  <a:off x="2327" y="1797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8" name="Line 68"/>
                <p:cNvSpPr>
                  <a:spLocks noChangeShapeType="1"/>
                </p:cNvSpPr>
                <p:nvPr/>
              </p:nvSpPr>
              <p:spPr bwMode="auto">
                <a:xfrm>
                  <a:off x="2725" y="1026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9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726" y="672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40" name="Line 70"/>
                <p:cNvSpPr>
                  <a:spLocks noChangeShapeType="1"/>
                </p:cNvSpPr>
                <p:nvPr/>
              </p:nvSpPr>
              <p:spPr bwMode="auto">
                <a:xfrm>
                  <a:off x="2762" y="1797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41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3143" y="1888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223" name="Text Box 72"/>
              <p:cNvSpPr txBox="1">
                <a:spLocks noChangeArrowheads="1"/>
              </p:cNvSpPr>
              <p:nvPr/>
            </p:nvSpPr>
            <p:spPr bwMode="auto">
              <a:xfrm>
                <a:off x="4967" y="1434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(4)</a:t>
                </a:r>
              </a:p>
            </p:txBody>
          </p:sp>
        </p:grpSp>
        <p:grpSp>
          <p:nvGrpSpPr>
            <p:cNvPr id="6203" name="Group 95"/>
            <p:cNvGrpSpPr/>
            <p:nvPr/>
          </p:nvGrpSpPr>
          <p:grpSpPr bwMode="auto">
            <a:xfrm>
              <a:off x="3787" y="164"/>
              <a:ext cx="772" cy="1275"/>
              <a:chOff x="3742" y="2704"/>
              <a:chExt cx="772" cy="1275"/>
            </a:xfrm>
          </p:grpSpPr>
          <p:grpSp>
            <p:nvGrpSpPr>
              <p:cNvPr id="6205" name="Group 96"/>
              <p:cNvGrpSpPr/>
              <p:nvPr/>
            </p:nvGrpSpPr>
            <p:grpSpPr bwMode="auto">
              <a:xfrm>
                <a:off x="3742" y="2704"/>
                <a:ext cx="772" cy="1043"/>
                <a:chOff x="1655" y="1026"/>
                <a:chExt cx="1543" cy="1996"/>
              </a:xfrm>
            </p:grpSpPr>
            <p:sp>
              <p:nvSpPr>
                <p:cNvPr id="6207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655" y="1117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08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154" y="1026"/>
                  <a:ext cx="454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09" name="Line 99"/>
                <p:cNvSpPr>
                  <a:spLocks noChangeShapeType="1"/>
                </p:cNvSpPr>
                <p:nvPr/>
              </p:nvSpPr>
              <p:spPr bwMode="auto">
                <a:xfrm>
                  <a:off x="1655" y="1616"/>
                  <a:ext cx="590" cy="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0" name="Freeform 100"/>
                <p:cNvSpPr/>
                <p:nvPr/>
              </p:nvSpPr>
              <p:spPr bwMode="auto">
                <a:xfrm>
                  <a:off x="2246" y="1479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11" name="Line 101"/>
                <p:cNvSpPr>
                  <a:spLocks noChangeShapeType="1"/>
                </p:cNvSpPr>
                <p:nvPr/>
              </p:nvSpPr>
              <p:spPr bwMode="auto">
                <a:xfrm>
                  <a:off x="2608" y="1026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244" y="243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743" y="2342"/>
                  <a:ext cx="454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4" name="Line 104"/>
                <p:cNvSpPr>
                  <a:spLocks noChangeShapeType="1"/>
                </p:cNvSpPr>
                <p:nvPr/>
              </p:nvSpPr>
              <p:spPr bwMode="auto">
                <a:xfrm>
                  <a:off x="2244" y="2932"/>
                  <a:ext cx="590" cy="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5" name="Freeform 105"/>
                <p:cNvSpPr/>
                <p:nvPr/>
              </p:nvSpPr>
              <p:spPr bwMode="auto">
                <a:xfrm>
                  <a:off x="2835" y="2795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216" name="Line 106"/>
                <p:cNvSpPr>
                  <a:spLocks noChangeShapeType="1"/>
                </p:cNvSpPr>
                <p:nvPr/>
              </p:nvSpPr>
              <p:spPr bwMode="auto">
                <a:xfrm>
                  <a:off x="3197" y="2342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7" name="Line 107"/>
                <p:cNvSpPr>
                  <a:spLocks noChangeShapeType="1"/>
                </p:cNvSpPr>
                <p:nvPr/>
              </p:nvSpPr>
              <p:spPr bwMode="auto">
                <a:xfrm>
                  <a:off x="1655" y="1616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8" name="Line 108"/>
                <p:cNvSpPr>
                  <a:spLocks noChangeShapeType="1"/>
                </p:cNvSpPr>
                <p:nvPr/>
              </p:nvSpPr>
              <p:spPr bwMode="auto">
                <a:xfrm>
                  <a:off x="2154" y="1117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9" name="Line 109"/>
                <p:cNvSpPr>
                  <a:spLocks noChangeShapeType="1"/>
                </p:cNvSpPr>
                <p:nvPr/>
              </p:nvSpPr>
              <p:spPr bwMode="auto">
                <a:xfrm>
                  <a:off x="2245" y="1707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0" name="Line 110"/>
                <p:cNvSpPr>
                  <a:spLocks noChangeShapeType="1"/>
                </p:cNvSpPr>
                <p:nvPr/>
              </p:nvSpPr>
              <p:spPr bwMode="auto">
                <a:xfrm>
                  <a:off x="2608" y="1480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1" name="Line 111"/>
                <p:cNvSpPr>
                  <a:spLocks noChangeShapeType="1"/>
                </p:cNvSpPr>
                <p:nvPr/>
              </p:nvSpPr>
              <p:spPr bwMode="auto">
                <a:xfrm>
                  <a:off x="2608" y="1026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206" name="Text Box 112"/>
              <p:cNvSpPr txBox="1">
                <a:spLocks noChangeArrowheads="1"/>
              </p:cNvSpPr>
              <p:nvPr/>
            </p:nvSpPr>
            <p:spPr bwMode="auto">
              <a:xfrm>
                <a:off x="4105" y="374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(7)</a:t>
                </a:r>
              </a:p>
            </p:txBody>
          </p:sp>
        </p:grpSp>
        <p:sp>
          <p:nvSpPr>
            <p:cNvPr id="6204" name="Text Box 182"/>
            <p:cNvSpPr txBox="1">
              <a:spLocks noChangeArrowheads="1"/>
            </p:cNvSpPr>
            <p:nvPr/>
          </p:nvSpPr>
          <p:spPr bwMode="auto">
            <a:xfrm>
              <a:off x="22" y="28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FF"/>
                  </a:solidFill>
                </a:rPr>
                <a:t>第一类：</a:t>
              </a:r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189"/>
          <p:cNvGrpSpPr/>
          <p:nvPr/>
        </p:nvGrpSpPr>
        <p:grpSpPr bwMode="auto">
          <a:xfrm>
            <a:off x="34925" y="3206750"/>
            <a:ext cx="7272338" cy="2382838"/>
            <a:chOff x="22" y="1389"/>
            <a:chExt cx="4581" cy="1501"/>
          </a:xfrm>
        </p:grpSpPr>
        <p:grpSp>
          <p:nvGrpSpPr>
            <p:cNvPr id="6150" name="Group 41"/>
            <p:cNvGrpSpPr/>
            <p:nvPr/>
          </p:nvGrpSpPr>
          <p:grpSpPr bwMode="auto">
            <a:xfrm>
              <a:off x="113" y="1752"/>
              <a:ext cx="1044" cy="1047"/>
              <a:chOff x="3514" y="618"/>
              <a:chExt cx="1044" cy="1047"/>
            </a:xfrm>
          </p:grpSpPr>
          <p:grpSp>
            <p:nvGrpSpPr>
              <p:cNvPr id="6190" name="Group 42"/>
              <p:cNvGrpSpPr/>
              <p:nvPr/>
            </p:nvGrpSpPr>
            <p:grpSpPr bwMode="auto">
              <a:xfrm>
                <a:off x="3514" y="618"/>
                <a:ext cx="1044" cy="726"/>
                <a:chOff x="1927" y="1207"/>
                <a:chExt cx="1815" cy="1316"/>
              </a:xfrm>
            </p:grpSpPr>
            <p:sp>
              <p:nvSpPr>
                <p:cNvPr id="6192" name="Line 43"/>
                <p:cNvSpPr>
                  <a:spLocks noChangeShapeType="1"/>
                </p:cNvSpPr>
                <p:nvPr/>
              </p:nvSpPr>
              <p:spPr bwMode="auto">
                <a:xfrm>
                  <a:off x="2835" y="1207"/>
                  <a:ext cx="453" cy="1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927" y="1207"/>
                  <a:ext cx="908" cy="1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4" name="Line 45"/>
                <p:cNvSpPr>
                  <a:spLocks noChangeShapeType="1"/>
                </p:cNvSpPr>
                <p:nvPr/>
              </p:nvSpPr>
              <p:spPr bwMode="auto">
                <a:xfrm>
                  <a:off x="2835" y="1207"/>
                  <a:ext cx="907" cy="9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5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381" y="1207"/>
                  <a:ext cx="454" cy="9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6" name="Line 47"/>
                <p:cNvSpPr>
                  <a:spLocks noChangeShapeType="1"/>
                </p:cNvSpPr>
                <p:nvPr/>
              </p:nvSpPr>
              <p:spPr bwMode="auto">
                <a:xfrm>
                  <a:off x="2381" y="2160"/>
                  <a:ext cx="13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7" name="Line 48"/>
                <p:cNvSpPr>
                  <a:spLocks noChangeShapeType="1"/>
                </p:cNvSpPr>
                <p:nvPr/>
              </p:nvSpPr>
              <p:spPr bwMode="auto">
                <a:xfrm>
                  <a:off x="1927" y="2523"/>
                  <a:ext cx="13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98" name="Freeform 49"/>
                <p:cNvSpPr/>
                <p:nvPr/>
              </p:nvSpPr>
              <p:spPr bwMode="auto">
                <a:xfrm>
                  <a:off x="1931" y="2160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99" name="Freeform 50"/>
                <p:cNvSpPr/>
                <p:nvPr/>
              </p:nvSpPr>
              <p:spPr bwMode="auto">
                <a:xfrm>
                  <a:off x="3292" y="2160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6191" name="Text Box 51"/>
              <p:cNvSpPr txBox="1">
                <a:spLocks noChangeArrowheads="1"/>
              </p:cNvSpPr>
              <p:nvPr/>
            </p:nvSpPr>
            <p:spPr bwMode="auto">
              <a:xfrm>
                <a:off x="3878" y="1434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(3)</a:t>
                </a:r>
              </a:p>
            </p:txBody>
          </p:sp>
        </p:grpSp>
        <p:grpSp>
          <p:nvGrpSpPr>
            <p:cNvPr id="6151" name="Group 73"/>
            <p:cNvGrpSpPr/>
            <p:nvPr/>
          </p:nvGrpSpPr>
          <p:grpSpPr bwMode="auto">
            <a:xfrm>
              <a:off x="1292" y="1747"/>
              <a:ext cx="1134" cy="1093"/>
              <a:chOff x="4513" y="1661"/>
              <a:chExt cx="1134" cy="1093"/>
            </a:xfrm>
          </p:grpSpPr>
          <p:grpSp>
            <p:nvGrpSpPr>
              <p:cNvPr id="6182" name="Group 74"/>
              <p:cNvGrpSpPr/>
              <p:nvPr/>
            </p:nvGrpSpPr>
            <p:grpSpPr bwMode="auto">
              <a:xfrm>
                <a:off x="4513" y="1661"/>
                <a:ext cx="1134" cy="817"/>
                <a:chOff x="1565" y="1888"/>
                <a:chExt cx="2132" cy="1497"/>
              </a:xfrm>
            </p:grpSpPr>
            <p:sp>
              <p:nvSpPr>
                <p:cNvPr id="6184" name="Line 75"/>
                <p:cNvSpPr>
                  <a:spLocks noChangeShapeType="1"/>
                </p:cNvSpPr>
                <p:nvPr/>
              </p:nvSpPr>
              <p:spPr bwMode="auto">
                <a:xfrm>
                  <a:off x="1565" y="3385"/>
                  <a:ext cx="104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608" y="2704"/>
                  <a:ext cx="1089" cy="6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6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65" y="2704"/>
                  <a:ext cx="2132" cy="6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7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565" y="1888"/>
                  <a:ext cx="771" cy="14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8" name="Line 79"/>
                <p:cNvSpPr>
                  <a:spLocks noChangeShapeType="1"/>
                </p:cNvSpPr>
                <p:nvPr/>
              </p:nvSpPr>
              <p:spPr bwMode="auto">
                <a:xfrm>
                  <a:off x="2336" y="1888"/>
                  <a:ext cx="1360" cy="8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9" name="Line 80"/>
                <p:cNvSpPr>
                  <a:spLocks noChangeShapeType="1"/>
                </p:cNvSpPr>
                <p:nvPr/>
              </p:nvSpPr>
              <p:spPr bwMode="auto">
                <a:xfrm>
                  <a:off x="2336" y="1888"/>
                  <a:ext cx="272" cy="14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83" name="Text Box 81"/>
              <p:cNvSpPr txBox="1">
                <a:spLocks noChangeArrowheads="1"/>
              </p:cNvSpPr>
              <p:nvPr/>
            </p:nvSpPr>
            <p:spPr bwMode="auto">
              <a:xfrm>
                <a:off x="4967" y="2523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(5)</a:t>
                </a:r>
              </a:p>
            </p:txBody>
          </p:sp>
        </p:grpSp>
        <p:grpSp>
          <p:nvGrpSpPr>
            <p:cNvPr id="6152" name="Group 82"/>
            <p:cNvGrpSpPr/>
            <p:nvPr/>
          </p:nvGrpSpPr>
          <p:grpSpPr bwMode="auto">
            <a:xfrm>
              <a:off x="2608" y="1616"/>
              <a:ext cx="635" cy="1229"/>
              <a:chOff x="4785" y="2750"/>
              <a:chExt cx="635" cy="1229"/>
            </a:xfrm>
          </p:grpSpPr>
          <p:grpSp>
            <p:nvGrpSpPr>
              <p:cNvPr id="6170" name="Group 83"/>
              <p:cNvGrpSpPr/>
              <p:nvPr/>
            </p:nvGrpSpPr>
            <p:grpSpPr bwMode="auto">
              <a:xfrm>
                <a:off x="4785" y="2750"/>
                <a:ext cx="634" cy="1043"/>
                <a:chOff x="2200" y="663"/>
                <a:chExt cx="1451" cy="1905"/>
              </a:xfrm>
            </p:grpSpPr>
            <p:sp>
              <p:nvSpPr>
                <p:cNvPr id="617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00" y="766"/>
                  <a:ext cx="616" cy="56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16" y="663"/>
                  <a:ext cx="561" cy="1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4" name="Line 86"/>
                <p:cNvSpPr>
                  <a:spLocks noChangeShapeType="1"/>
                </p:cNvSpPr>
                <p:nvPr/>
              </p:nvSpPr>
              <p:spPr bwMode="auto">
                <a:xfrm>
                  <a:off x="2200" y="1333"/>
                  <a:ext cx="728" cy="1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5" name="Freeform 87"/>
                <p:cNvSpPr/>
                <p:nvPr/>
              </p:nvSpPr>
              <p:spPr bwMode="auto">
                <a:xfrm>
                  <a:off x="2930" y="1207"/>
                  <a:ext cx="676" cy="229"/>
                </a:xfrm>
                <a:custGeom>
                  <a:avLst/>
                  <a:gdLst>
                    <a:gd name="T0" fmla="*/ 0 w 363"/>
                    <a:gd name="T1" fmla="*/ 231 h 227"/>
                    <a:gd name="T2" fmla="*/ 1259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76" name="Line 88"/>
                <p:cNvSpPr>
                  <a:spLocks noChangeShapeType="1"/>
                </p:cNvSpPr>
                <p:nvPr/>
              </p:nvSpPr>
              <p:spPr bwMode="auto">
                <a:xfrm>
                  <a:off x="3377" y="663"/>
                  <a:ext cx="229" cy="5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7" name="Freeform 89"/>
                <p:cNvSpPr/>
                <p:nvPr/>
              </p:nvSpPr>
              <p:spPr bwMode="auto">
                <a:xfrm>
                  <a:off x="3606" y="1207"/>
                  <a:ext cx="45" cy="1361"/>
                </a:xfrm>
                <a:custGeom>
                  <a:avLst/>
                  <a:gdLst>
                    <a:gd name="T0" fmla="*/ 7 w 273"/>
                    <a:gd name="T1" fmla="*/ 1333 h 1390"/>
                    <a:gd name="T2" fmla="*/ 0 w 273"/>
                    <a:gd name="T3" fmla="*/ 0 h 1390"/>
                    <a:gd name="T4" fmla="*/ 0 60000 65536"/>
                    <a:gd name="T5" fmla="*/ 0 60000 65536"/>
                    <a:gd name="T6" fmla="*/ 0 w 273"/>
                    <a:gd name="T7" fmla="*/ 0 h 1390"/>
                    <a:gd name="T8" fmla="*/ 273 w 273"/>
                    <a:gd name="T9" fmla="*/ 1390 h 139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3" h="1390">
                      <a:moveTo>
                        <a:pt x="273" y="139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78" name="Freeform 90"/>
                <p:cNvSpPr/>
                <p:nvPr/>
              </p:nvSpPr>
              <p:spPr bwMode="auto">
                <a:xfrm>
                  <a:off x="2202" y="1334"/>
                  <a:ext cx="1449" cy="1234"/>
                </a:xfrm>
                <a:custGeom>
                  <a:avLst/>
                  <a:gdLst>
                    <a:gd name="T0" fmla="*/ 0 w 1449"/>
                    <a:gd name="T1" fmla="*/ 0 h 1234"/>
                    <a:gd name="T2" fmla="*/ 1449 w 1449"/>
                    <a:gd name="T3" fmla="*/ 1234 h 1234"/>
                    <a:gd name="T4" fmla="*/ 0 60000 65536"/>
                    <a:gd name="T5" fmla="*/ 0 60000 65536"/>
                    <a:gd name="T6" fmla="*/ 0 w 1449"/>
                    <a:gd name="T7" fmla="*/ 0 h 1234"/>
                    <a:gd name="T8" fmla="*/ 1449 w 1449"/>
                    <a:gd name="T9" fmla="*/ 1234 h 12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9" h="1234">
                      <a:moveTo>
                        <a:pt x="0" y="0"/>
                      </a:moveTo>
                      <a:lnTo>
                        <a:pt x="1449" y="1234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79" name="Freeform 91"/>
                <p:cNvSpPr/>
                <p:nvPr/>
              </p:nvSpPr>
              <p:spPr bwMode="auto">
                <a:xfrm>
                  <a:off x="2930" y="1436"/>
                  <a:ext cx="721" cy="1132"/>
                </a:xfrm>
                <a:custGeom>
                  <a:avLst/>
                  <a:gdLst>
                    <a:gd name="T0" fmla="*/ 0 w 721"/>
                    <a:gd name="T1" fmla="*/ 0 h 1132"/>
                    <a:gd name="T2" fmla="*/ 721 w 721"/>
                    <a:gd name="T3" fmla="*/ 1132 h 1132"/>
                    <a:gd name="T4" fmla="*/ 0 60000 65536"/>
                    <a:gd name="T5" fmla="*/ 0 60000 65536"/>
                    <a:gd name="T6" fmla="*/ 0 w 721"/>
                    <a:gd name="T7" fmla="*/ 0 h 1132"/>
                    <a:gd name="T8" fmla="*/ 721 w 721"/>
                    <a:gd name="T9" fmla="*/ 1132 h 11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21" h="1132">
                      <a:moveTo>
                        <a:pt x="0" y="0"/>
                      </a:moveTo>
                      <a:lnTo>
                        <a:pt x="721" y="113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80" name="Freeform 92"/>
                <p:cNvSpPr/>
                <p:nvPr/>
              </p:nvSpPr>
              <p:spPr bwMode="auto">
                <a:xfrm>
                  <a:off x="2816" y="767"/>
                  <a:ext cx="835" cy="1801"/>
                </a:xfrm>
                <a:custGeom>
                  <a:avLst/>
                  <a:gdLst>
                    <a:gd name="T0" fmla="*/ 0 w 835"/>
                    <a:gd name="T1" fmla="*/ 0 h 1801"/>
                    <a:gd name="T2" fmla="*/ 835 w 835"/>
                    <a:gd name="T3" fmla="*/ 1801 h 1801"/>
                    <a:gd name="T4" fmla="*/ 0 60000 65536"/>
                    <a:gd name="T5" fmla="*/ 0 60000 65536"/>
                    <a:gd name="T6" fmla="*/ 0 w 835"/>
                    <a:gd name="T7" fmla="*/ 0 h 1801"/>
                    <a:gd name="T8" fmla="*/ 835 w 835"/>
                    <a:gd name="T9" fmla="*/ 1801 h 180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35" h="1801">
                      <a:moveTo>
                        <a:pt x="0" y="0"/>
                      </a:moveTo>
                      <a:lnTo>
                        <a:pt x="835" y="1801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81" name="Line 93"/>
                <p:cNvSpPr>
                  <a:spLocks noChangeShapeType="1"/>
                </p:cNvSpPr>
                <p:nvPr/>
              </p:nvSpPr>
              <p:spPr bwMode="auto">
                <a:xfrm>
                  <a:off x="3379" y="663"/>
                  <a:ext cx="272" cy="19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71" name="Text Box 94"/>
              <p:cNvSpPr txBox="1">
                <a:spLocks noChangeArrowheads="1"/>
              </p:cNvSpPr>
              <p:nvPr/>
            </p:nvSpPr>
            <p:spPr bwMode="auto">
              <a:xfrm>
                <a:off x="5128" y="374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(6)</a:t>
                </a:r>
              </a:p>
            </p:txBody>
          </p:sp>
        </p:grpSp>
        <p:grpSp>
          <p:nvGrpSpPr>
            <p:cNvPr id="6153" name="Group 165"/>
            <p:cNvGrpSpPr/>
            <p:nvPr/>
          </p:nvGrpSpPr>
          <p:grpSpPr bwMode="auto">
            <a:xfrm>
              <a:off x="3696" y="1616"/>
              <a:ext cx="907" cy="1274"/>
              <a:chOff x="249" y="1661"/>
              <a:chExt cx="907" cy="1274"/>
            </a:xfrm>
          </p:grpSpPr>
          <p:grpSp>
            <p:nvGrpSpPr>
              <p:cNvPr id="6155" name="Group 166"/>
              <p:cNvGrpSpPr/>
              <p:nvPr/>
            </p:nvGrpSpPr>
            <p:grpSpPr bwMode="auto">
              <a:xfrm>
                <a:off x="249" y="1661"/>
                <a:ext cx="907" cy="1089"/>
                <a:chOff x="882" y="1296"/>
                <a:chExt cx="1055" cy="1255"/>
              </a:xfrm>
            </p:grpSpPr>
            <p:grpSp>
              <p:nvGrpSpPr>
                <p:cNvPr id="6157" name="Group 167"/>
                <p:cNvGrpSpPr/>
                <p:nvPr/>
              </p:nvGrpSpPr>
              <p:grpSpPr bwMode="auto">
                <a:xfrm>
                  <a:off x="882" y="1912"/>
                  <a:ext cx="1055" cy="639"/>
                  <a:chOff x="882" y="1912"/>
                  <a:chExt cx="1055" cy="639"/>
                </a:xfrm>
              </p:grpSpPr>
              <p:sp>
                <p:nvSpPr>
                  <p:cNvPr id="6164" name="Line 168"/>
                  <p:cNvSpPr>
                    <a:spLocks noChangeShapeType="1"/>
                  </p:cNvSpPr>
                  <p:nvPr/>
                </p:nvSpPr>
                <p:spPr bwMode="auto">
                  <a:xfrm rot="5142651">
                    <a:off x="1629" y="2155"/>
                    <a:ext cx="321" cy="29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65" name="Freeform 169"/>
                  <p:cNvSpPr/>
                  <p:nvPr/>
                </p:nvSpPr>
                <p:spPr bwMode="auto">
                  <a:xfrm rot="5142651">
                    <a:off x="1388" y="2253"/>
                    <a:ext cx="30" cy="508"/>
                  </a:xfrm>
                  <a:custGeom>
                    <a:avLst/>
                    <a:gdLst>
                      <a:gd name="T0" fmla="*/ 0 w 28"/>
                      <a:gd name="T1" fmla="*/ 0 h 862"/>
                      <a:gd name="T2" fmla="*/ 32 w 28"/>
                      <a:gd name="T3" fmla="*/ 299 h 862"/>
                      <a:gd name="T4" fmla="*/ 0 60000 65536"/>
                      <a:gd name="T5" fmla="*/ 0 60000 65536"/>
                      <a:gd name="T6" fmla="*/ 0 w 28"/>
                      <a:gd name="T7" fmla="*/ 0 h 862"/>
                      <a:gd name="T8" fmla="*/ 28 w 28"/>
                      <a:gd name="T9" fmla="*/ 862 h 86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" h="862">
                        <a:moveTo>
                          <a:pt x="0" y="0"/>
                        </a:moveTo>
                        <a:lnTo>
                          <a:pt x="28" y="862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6166" name="Freeform 170"/>
                  <p:cNvSpPr/>
                  <p:nvPr/>
                </p:nvSpPr>
                <p:spPr bwMode="auto">
                  <a:xfrm rot="5142651">
                    <a:off x="1404" y="1703"/>
                    <a:ext cx="24" cy="502"/>
                  </a:xfrm>
                  <a:custGeom>
                    <a:avLst/>
                    <a:gdLst>
                      <a:gd name="T0" fmla="*/ 0 w 23"/>
                      <a:gd name="T1" fmla="*/ 0 h 852"/>
                      <a:gd name="T2" fmla="*/ 25 w 23"/>
                      <a:gd name="T3" fmla="*/ 296 h 852"/>
                      <a:gd name="T4" fmla="*/ 0 60000 65536"/>
                      <a:gd name="T5" fmla="*/ 0 60000 65536"/>
                      <a:gd name="T6" fmla="*/ 0 w 23"/>
                      <a:gd name="T7" fmla="*/ 0 h 852"/>
                      <a:gd name="T8" fmla="*/ 23 w 23"/>
                      <a:gd name="T9" fmla="*/ 852 h 85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3" h="852">
                        <a:moveTo>
                          <a:pt x="0" y="0"/>
                        </a:moveTo>
                        <a:lnTo>
                          <a:pt x="23" y="852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6167" name="Freeform 171"/>
                  <p:cNvSpPr/>
                  <p:nvPr/>
                </p:nvSpPr>
                <p:spPr bwMode="auto">
                  <a:xfrm rot="5142651">
                    <a:off x="1679" y="1906"/>
                    <a:ext cx="229" cy="242"/>
                  </a:xfrm>
                  <a:custGeom>
                    <a:avLst/>
                    <a:gdLst>
                      <a:gd name="T0" fmla="*/ 245 w 214"/>
                      <a:gd name="T1" fmla="*/ 0 h 411"/>
                      <a:gd name="T2" fmla="*/ 0 w 214"/>
                      <a:gd name="T3" fmla="*/ 142 h 411"/>
                      <a:gd name="T4" fmla="*/ 0 60000 65536"/>
                      <a:gd name="T5" fmla="*/ 0 60000 65536"/>
                      <a:gd name="T6" fmla="*/ 0 w 214"/>
                      <a:gd name="T7" fmla="*/ 0 h 411"/>
                      <a:gd name="T8" fmla="*/ 214 w 214"/>
                      <a:gd name="T9" fmla="*/ 411 h 41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14" h="411">
                        <a:moveTo>
                          <a:pt x="214" y="0"/>
                        </a:moveTo>
                        <a:lnTo>
                          <a:pt x="0" y="411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6168" name="Freeform 172"/>
                  <p:cNvSpPr/>
                  <p:nvPr/>
                </p:nvSpPr>
                <p:spPr bwMode="auto">
                  <a:xfrm rot="5142651">
                    <a:off x="871" y="2009"/>
                    <a:ext cx="320" cy="297"/>
                  </a:xfrm>
                  <a:custGeom>
                    <a:avLst/>
                    <a:gdLst>
                      <a:gd name="T0" fmla="*/ 0 w 299"/>
                      <a:gd name="T1" fmla="*/ 0 h 505"/>
                      <a:gd name="T2" fmla="*/ 342 w 299"/>
                      <a:gd name="T3" fmla="*/ 175 h 505"/>
                      <a:gd name="T4" fmla="*/ 0 60000 65536"/>
                      <a:gd name="T5" fmla="*/ 0 60000 65536"/>
                      <a:gd name="T6" fmla="*/ 0 w 299"/>
                      <a:gd name="T7" fmla="*/ 0 h 505"/>
                      <a:gd name="T8" fmla="*/ 299 w 299"/>
                      <a:gd name="T9" fmla="*/ 505 h 50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9" h="505">
                        <a:moveTo>
                          <a:pt x="0" y="0"/>
                        </a:moveTo>
                        <a:lnTo>
                          <a:pt x="299" y="505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6169" name="Line 173"/>
                  <p:cNvSpPr>
                    <a:spLocks noChangeShapeType="1"/>
                  </p:cNvSpPr>
                  <p:nvPr/>
                </p:nvSpPr>
                <p:spPr bwMode="auto">
                  <a:xfrm rot="5142651" flipH="1">
                    <a:off x="906" y="2316"/>
                    <a:ext cx="230" cy="23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158" name="Freeform 174"/>
                <p:cNvSpPr/>
                <p:nvPr/>
              </p:nvSpPr>
              <p:spPr bwMode="auto">
                <a:xfrm>
                  <a:off x="890" y="1296"/>
                  <a:ext cx="537" cy="1037"/>
                </a:xfrm>
                <a:custGeom>
                  <a:avLst/>
                  <a:gdLst>
                    <a:gd name="T0" fmla="*/ 0 w 537"/>
                    <a:gd name="T1" fmla="*/ 1037 h 1037"/>
                    <a:gd name="T2" fmla="*/ 537 w 537"/>
                    <a:gd name="T3" fmla="*/ 0 h 1037"/>
                    <a:gd name="T4" fmla="*/ 0 60000 65536"/>
                    <a:gd name="T5" fmla="*/ 0 60000 65536"/>
                    <a:gd name="T6" fmla="*/ 0 w 537"/>
                    <a:gd name="T7" fmla="*/ 0 h 1037"/>
                    <a:gd name="T8" fmla="*/ 537 w 537"/>
                    <a:gd name="T9" fmla="*/ 1037 h 10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37" h="1037">
                      <a:moveTo>
                        <a:pt x="0" y="1037"/>
                      </a:moveTo>
                      <a:lnTo>
                        <a:pt x="537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59" name="Freeform 175"/>
                <p:cNvSpPr/>
                <p:nvPr/>
              </p:nvSpPr>
              <p:spPr bwMode="auto">
                <a:xfrm>
                  <a:off x="1167" y="1299"/>
                  <a:ext cx="262" cy="686"/>
                </a:xfrm>
                <a:custGeom>
                  <a:avLst/>
                  <a:gdLst>
                    <a:gd name="T0" fmla="*/ 0 w 262"/>
                    <a:gd name="T1" fmla="*/ 686 h 686"/>
                    <a:gd name="T2" fmla="*/ 262 w 262"/>
                    <a:gd name="T3" fmla="*/ 0 h 686"/>
                    <a:gd name="T4" fmla="*/ 0 60000 65536"/>
                    <a:gd name="T5" fmla="*/ 0 60000 65536"/>
                    <a:gd name="T6" fmla="*/ 0 w 262"/>
                    <a:gd name="T7" fmla="*/ 0 h 686"/>
                    <a:gd name="T8" fmla="*/ 262 w 262"/>
                    <a:gd name="T9" fmla="*/ 686 h 68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62" h="686">
                      <a:moveTo>
                        <a:pt x="0" y="686"/>
                      </a:moveTo>
                      <a:lnTo>
                        <a:pt x="262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60" name="Freeform 176"/>
                <p:cNvSpPr/>
                <p:nvPr/>
              </p:nvSpPr>
              <p:spPr bwMode="auto">
                <a:xfrm>
                  <a:off x="1149" y="1299"/>
                  <a:ext cx="280" cy="1242"/>
                </a:xfrm>
                <a:custGeom>
                  <a:avLst/>
                  <a:gdLst>
                    <a:gd name="T0" fmla="*/ 0 w 280"/>
                    <a:gd name="T1" fmla="*/ 1242 h 1242"/>
                    <a:gd name="T2" fmla="*/ 280 w 280"/>
                    <a:gd name="T3" fmla="*/ 0 h 1242"/>
                    <a:gd name="T4" fmla="*/ 0 60000 65536"/>
                    <a:gd name="T5" fmla="*/ 0 60000 65536"/>
                    <a:gd name="T6" fmla="*/ 0 w 280"/>
                    <a:gd name="T7" fmla="*/ 0 h 1242"/>
                    <a:gd name="T8" fmla="*/ 280 w 280"/>
                    <a:gd name="T9" fmla="*/ 1242 h 12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0" h="1242">
                      <a:moveTo>
                        <a:pt x="0" y="1242"/>
                      </a:moveTo>
                      <a:lnTo>
                        <a:pt x="28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61" name="Freeform 177"/>
                <p:cNvSpPr/>
                <p:nvPr/>
              </p:nvSpPr>
              <p:spPr bwMode="auto">
                <a:xfrm>
                  <a:off x="1429" y="1298"/>
                  <a:ext cx="223" cy="1174"/>
                </a:xfrm>
                <a:custGeom>
                  <a:avLst/>
                  <a:gdLst>
                    <a:gd name="T0" fmla="*/ 223 w 223"/>
                    <a:gd name="T1" fmla="*/ 1174 h 1174"/>
                    <a:gd name="T2" fmla="*/ 0 w 223"/>
                    <a:gd name="T3" fmla="*/ 0 h 1174"/>
                    <a:gd name="T4" fmla="*/ 0 60000 65536"/>
                    <a:gd name="T5" fmla="*/ 0 60000 65536"/>
                    <a:gd name="T6" fmla="*/ 0 w 223"/>
                    <a:gd name="T7" fmla="*/ 0 h 1174"/>
                    <a:gd name="T8" fmla="*/ 223 w 223"/>
                    <a:gd name="T9" fmla="*/ 1174 h 11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23" h="1174">
                      <a:moveTo>
                        <a:pt x="223" y="11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62" name="Freeform 178"/>
                <p:cNvSpPr/>
                <p:nvPr/>
              </p:nvSpPr>
              <p:spPr bwMode="auto">
                <a:xfrm>
                  <a:off x="1429" y="1299"/>
                  <a:ext cx="496" cy="834"/>
                </a:xfrm>
                <a:custGeom>
                  <a:avLst/>
                  <a:gdLst>
                    <a:gd name="T0" fmla="*/ 496 w 496"/>
                    <a:gd name="T1" fmla="*/ 834 h 834"/>
                    <a:gd name="T2" fmla="*/ 0 w 496"/>
                    <a:gd name="T3" fmla="*/ 0 h 834"/>
                    <a:gd name="T4" fmla="*/ 0 60000 65536"/>
                    <a:gd name="T5" fmla="*/ 0 60000 65536"/>
                    <a:gd name="T6" fmla="*/ 0 w 496"/>
                    <a:gd name="T7" fmla="*/ 0 h 834"/>
                    <a:gd name="T8" fmla="*/ 496 w 496"/>
                    <a:gd name="T9" fmla="*/ 834 h 8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6" h="834">
                      <a:moveTo>
                        <a:pt x="496" y="83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6163" name="Freeform 179"/>
                <p:cNvSpPr/>
                <p:nvPr/>
              </p:nvSpPr>
              <p:spPr bwMode="auto">
                <a:xfrm>
                  <a:off x="1429" y="1299"/>
                  <a:ext cx="236" cy="623"/>
                </a:xfrm>
                <a:custGeom>
                  <a:avLst/>
                  <a:gdLst>
                    <a:gd name="T0" fmla="*/ 236 w 236"/>
                    <a:gd name="T1" fmla="*/ 623 h 623"/>
                    <a:gd name="T2" fmla="*/ 0 w 236"/>
                    <a:gd name="T3" fmla="*/ 0 h 623"/>
                    <a:gd name="T4" fmla="*/ 0 60000 65536"/>
                    <a:gd name="T5" fmla="*/ 0 60000 65536"/>
                    <a:gd name="T6" fmla="*/ 0 w 236"/>
                    <a:gd name="T7" fmla="*/ 0 h 623"/>
                    <a:gd name="T8" fmla="*/ 236 w 236"/>
                    <a:gd name="T9" fmla="*/ 623 h 6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36" h="623">
                      <a:moveTo>
                        <a:pt x="236" y="62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6156" name="Text Box 180"/>
              <p:cNvSpPr txBox="1">
                <a:spLocks noChangeArrowheads="1"/>
              </p:cNvSpPr>
              <p:nvPr/>
            </p:nvSpPr>
            <p:spPr bwMode="auto">
              <a:xfrm>
                <a:off x="522" y="2704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(8)</a:t>
                </a:r>
              </a:p>
            </p:txBody>
          </p:sp>
        </p:grpSp>
        <p:sp>
          <p:nvSpPr>
            <p:cNvPr id="6154" name="Text Box 184"/>
            <p:cNvSpPr txBox="1">
              <a:spLocks noChangeArrowheads="1"/>
            </p:cNvSpPr>
            <p:nvPr/>
          </p:nvSpPr>
          <p:spPr bwMode="auto">
            <a:xfrm>
              <a:off x="22" y="1389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FF"/>
                  </a:solidFill>
                </a:rPr>
                <a:t>第二类：</a:t>
              </a:r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3369" name="Text Box 185"/>
          <p:cNvSpPr txBox="1">
            <a:spLocks noChangeArrowheads="1"/>
          </p:cNvSpPr>
          <p:nvPr/>
        </p:nvSpPr>
        <p:spPr bwMode="auto">
          <a:xfrm>
            <a:off x="7380288" y="1693863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000" b="1">
                <a:solidFill>
                  <a:srgbClr val="0000FF"/>
                </a:solidFill>
                <a:ea typeface="隶书" panose="02010509060101010101" pitchFamily="49" charset="-122"/>
              </a:rPr>
              <a:t>棱柱</a:t>
            </a:r>
            <a:endParaRPr lang="zh-CN" altLang="en-US" sz="5000" b="1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93370" name="Text Box 186"/>
          <p:cNvSpPr txBox="1">
            <a:spLocks noChangeArrowheads="1"/>
          </p:cNvSpPr>
          <p:nvPr/>
        </p:nvSpPr>
        <p:spPr bwMode="auto">
          <a:xfrm>
            <a:off x="7380288" y="4070350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000" b="1">
                <a:solidFill>
                  <a:srgbClr val="0000FF"/>
                </a:solidFill>
                <a:ea typeface="隶书" panose="02010509060101010101" pitchFamily="49" charset="-122"/>
              </a:rPr>
              <a:t>棱锥</a:t>
            </a:r>
            <a:endParaRPr lang="zh-CN" altLang="en-US" sz="5000" b="1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69" grpId="0"/>
      <p:bldP spid="933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34925" y="525463"/>
            <a:ext cx="9361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棱柱的分类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331913" y="2781300"/>
            <a:ext cx="5943600" cy="1895475"/>
            <a:chOff x="1104" y="2352"/>
            <a:chExt cx="3744" cy="1194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1104" y="2352"/>
            <a:ext cx="1248" cy="1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BMP 图象" r:id="rId4" imgW="2619375" imgH="2505075" progId="PBrush">
                    <p:embed/>
                  </p:oleObj>
                </mc:Choice>
                <mc:Fallback>
                  <p:oleObj name="BMP 图象" r:id="rId4" imgW="2619375" imgH="2505075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314" r="9961"/>
                        <a:stretch>
                          <a:fillRect/>
                        </a:stretch>
                      </p:blipFill>
                      <p:spPr bwMode="auto">
                        <a:xfrm>
                          <a:off x="1104" y="2352"/>
                          <a:ext cx="1248" cy="1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"/>
            <p:cNvGraphicFramePr>
              <a:graphicFrameLocks noChangeAspect="1"/>
            </p:cNvGraphicFramePr>
            <p:nvPr/>
          </p:nvGraphicFramePr>
          <p:xfrm>
            <a:off x="2400" y="2352"/>
            <a:ext cx="1056" cy="1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BMP 图象" r:id="rId6" imgW="2743200" imgH="2457450" progId="PBrush">
                    <p:embed/>
                  </p:oleObj>
                </mc:Choice>
                <mc:Fallback>
                  <p:oleObj name="BMP 图象" r:id="rId6" imgW="2743200" imgH="2457450" progId="PBrush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068" r="24707"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1056" cy="1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6"/>
            <p:cNvGraphicFramePr>
              <a:graphicFrameLocks noChangeAspect="1"/>
            </p:cNvGraphicFramePr>
            <p:nvPr/>
          </p:nvGraphicFramePr>
          <p:xfrm>
            <a:off x="3504" y="2352"/>
            <a:ext cx="1344" cy="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BMP 图象" r:id="rId8" imgW="2438400" imgH="3124200" progId="PBrush">
                    <p:embed/>
                  </p:oleObj>
                </mc:Choice>
                <mc:Fallback>
                  <p:oleObj name="BMP 图象" r:id="rId8" imgW="2438400" imgH="3124200" progId="PBrush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435"/>
                        <a:stretch>
                          <a:fillRect/>
                        </a:stretch>
                      </p:blipFill>
                      <p:spPr bwMode="auto">
                        <a:xfrm>
                          <a:off x="3504" y="2352"/>
                          <a:ext cx="1344" cy="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689100" y="46529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三棱柱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746500" y="46529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四棱柱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651500" y="46529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五棱柱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755650" y="1173163"/>
            <a:ext cx="5472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00"/>
                </a:solidFill>
              </a:rPr>
              <a:t>根据棱柱底面多边形的边数，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755650" y="1773238"/>
            <a:ext cx="8820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棱柱的底面可以是三角形、四边形、五边形、</a:t>
            </a:r>
            <a:r>
              <a:rPr kumimoji="1" lang="en-US" altLang="zh-CN" sz="2800" b="1" dirty="0"/>
              <a:t>……</a:t>
            </a:r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107950" y="2286000"/>
            <a:ext cx="972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把这样的棱柱分别叫做三棱柱、四棱柱、五棱柱、</a:t>
            </a:r>
            <a:r>
              <a:rPr kumimoji="1" lang="en-US" altLang="zh-CN" sz="2800" b="1" dirty="0"/>
              <a:t>……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16013" y="5589588"/>
            <a:ext cx="7056437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棱柱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还可分为：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直棱柱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斜棱柱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 autoUpdateAnimBg="0"/>
      <p:bldP spid="81928" grpId="0" autoUpdateAnimBg="0"/>
      <p:bldP spid="819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07950" y="4276725"/>
            <a:ext cx="86106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棱锥的分类：</a:t>
            </a:r>
          </a:p>
          <a:p>
            <a:pPr eaLnBrk="1" hangingPunct="1"/>
            <a:r>
              <a:rPr lang="zh-CN" altLang="en-US" sz="3300" b="1" dirty="0"/>
              <a:t>       按底面多边形的边数，可以分为三棱锥、四棱锥、五棱锥、</a:t>
            </a:r>
            <a:r>
              <a:rPr lang="en-US" altLang="zh-CN" sz="3300" b="1" dirty="0"/>
              <a:t>……</a:t>
            </a:r>
          </a:p>
          <a:p>
            <a:pPr eaLnBrk="1" hangingPunct="1"/>
            <a:endParaRPr lang="en-US" altLang="zh-CN" sz="3300" b="1" dirty="0"/>
          </a:p>
        </p:txBody>
      </p:sp>
      <p:grpSp>
        <p:nvGrpSpPr>
          <p:cNvPr id="2" name="Group 3"/>
          <p:cNvGrpSpPr/>
          <p:nvPr/>
        </p:nvGrpSpPr>
        <p:grpSpPr bwMode="auto">
          <a:xfrm>
            <a:off x="3886200" y="1539875"/>
            <a:ext cx="1828800" cy="1600200"/>
            <a:chOff x="2448" y="336"/>
            <a:chExt cx="1152" cy="1008"/>
          </a:xfrm>
        </p:grpSpPr>
        <p:sp>
          <p:nvSpPr>
            <p:cNvPr id="7192" name="Line 4"/>
            <p:cNvSpPr>
              <a:spLocks noChangeShapeType="1"/>
            </p:cNvSpPr>
            <p:nvPr/>
          </p:nvSpPr>
          <p:spPr bwMode="auto">
            <a:xfrm flipH="1">
              <a:off x="2448" y="960"/>
              <a:ext cx="624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Line 5"/>
            <p:cNvSpPr>
              <a:spLocks noChangeShapeType="1"/>
            </p:cNvSpPr>
            <p:nvPr/>
          </p:nvSpPr>
          <p:spPr bwMode="auto">
            <a:xfrm>
              <a:off x="2448" y="1200"/>
              <a:ext cx="432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Line 6"/>
            <p:cNvSpPr>
              <a:spLocks noChangeShapeType="1"/>
            </p:cNvSpPr>
            <p:nvPr/>
          </p:nvSpPr>
          <p:spPr bwMode="auto">
            <a:xfrm flipH="1">
              <a:off x="2880" y="1104"/>
              <a:ext cx="720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Line 7"/>
            <p:cNvSpPr>
              <a:spLocks noChangeShapeType="1"/>
            </p:cNvSpPr>
            <p:nvPr/>
          </p:nvSpPr>
          <p:spPr bwMode="auto">
            <a:xfrm flipH="1">
              <a:off x="2448" y="336"/>
              <a:ext cx="528" cy="8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Line 8"/>
            <p:cNvSpPr>
              <a:spLocks noChangeShapeType="1"/>
            </p:cNvSpPr>
            <p:nvPr/>
          </p:nvSpPr>
          <p:spPr bwMode="auto">
            <a:xfrm flipH="1">
              <a:off x="2880" y="336"/>
              <a:ext cx="96" cy="10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Line 9"/>
            <p:cNvSpPr>
              <a:spLocks noChangeShapeType="1"/>
            </p:cNvSpPr>
            <p:nvPr/>
          </p:nvSpPr>
          <p:spPr bwMode="auto">
            <a:xfrm>
              <a:off x="2976" y="336"/>
              <a:ext cx="96" cy="62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Line 10"/>
            <p:cNvSpPr>
              <a:spLocks noChangeShapeType="1"/>
            </p:cNvSpPr>
            <p:nvPr/>
          </p:nvSpPr>
          <p:spPr bwMode="auto">
            <a:xfrm>
              <a:off x="2976" y="336"/>
              <a:ext cx="624" cy="76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Line 11"/>
            <p:cNvSpPr>
              <a:spLocks noChangeShapeType="1"/>
            </p:cNvSpPr>
            <p:nvPr/>
          </p:nvSpPr>
          <p:spPr bwMode="auto">
            <a:xfrm>
              <a:off x="3072" y="960"/>
              <a:ext cx="528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1295400" y="1374775"/>
            <a:ext cx="1828800" cy="1981200"/>
            <a:chOff x="816" y="240"/>
            <a:chExt cx="1152" cy="1248"/>
          </a:xfrm>
        </p:grpSpPr>
        <p:sp>
          <p:nvSpPr>
            <p:cNvPr id="7186" name="Line 13"/>
            <p:cNvSpPr>
              <a:spLocks noChangeShapeType="1"/>
            </p:cNvSpPr>
            <p:nvPr/>
          </p:nvSpPr>
          <p:spPr bwMode="auto">
            <a:xfrm>
              <a:off x="816" y="1104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Line 14"/>
            <p:cNvSpPr>
              <a:spLocks noChangeShapeType="1"/>
            </p:cNvSpPr>
            <p:nvPr/>
          </p:nvSpPr>
          <p:spPr bwMode="auto">
            <a:xfrm flipH="1">
              <a:off x="1248" y="1056"/>
              <a:ext cx="720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Line 15"/>
            <p:cNvSpPr>
              <a:spLocks noChangeShapeType="1"/>
            </p:cNvSpPr>
            <p:nvPr/>
          </p:nvSpPr>
          <p:spPr bwMode="auto">
            <a:xfrm flipH="1">
              <a:off x="816" y="240"/>
              <a:ext cx="384" cy="8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9" name="Line 16"/>
            <p:cNvSpPr>
              <a:spLocks noChangeShapeType="1"/>
            </p:cNvSpPr>
            <p:nvPr/>
          </p:nvSpPr>
          <p:spPr bwMode="auto">
            <a:xfrm>
              <a:off x="1200" y="240"/>
              <a:ext cx="48" cy="12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Line 17"/>
            <p:cNvSpPr>
              <a:spLocks noChangeShapeType="1"/>
            </p:cNvSpPr>
            <p:nvPr/>
          </p:nvSpPr>
          <p:spPr bwMode="auto">
            <a:xfrm>
              <a:off x="1200" y="240"/>
              <a:ext cx="768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Line 18"/>
            <p:cNvSpPr>
              <a:spLocks noChangeShapeType="1"/>
            </p:cNvSpPr>
            <p:nvPr/>
          </p:nvSpPr>
          <p:spPr bwMode="auto">
            <a:xfrm flipV="1">
              <a:off x="816" y="1056"/>
              <a:ext cx="1152" cy="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6477000" y="1320800"/>
            <a:ext cx="1828800" cy="1905000"/>
            <a:chOff x="4080" y="288"/>
            <a:chExt cx="1152" cy="1200"/>
          </a:xfrm>
        </p:grpSpPr>
        <p:sp>
          <p:nvSpPr>
            <p:cNvPr id="7176" name="Line 20"/>
            <p:cNvSpPr>
              <a:spLocks noChangeShapeType="1"/>
            </p:cNvSpPr>
            <p:nvPr/>
          </p:nvSpPr>
          <p:spPr bwMode="auto">
            <a:xfrm flipH="1">
              <a:off x="4080" y="1056"/>
              <a:ext cx="528" cy="2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Line 21"/>
            <p:cNvSpPr>
              <a:spLocks noChangeShapeType="1"/>
            </p:cNvSpPr>
            <p:nvPr/>
          </p:nvSpPr>
          <p:spPr bwMode="auto">
            <a:xfrm>
              <a:off x="4416" y="1488"/>
              <a:ext cx="48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Line 22"/>
            <p:cNvSpPr>
              <a:spLocks noChangeShapeType="1"/>
            </p:cNvSpPr>
            <p:nvPr/>
          </p:nvSpPr>
          <p:spPr bwMode="auto">
            <a:xfrm flipH="1">
              <a:off x="4896" y="1200"/>
              <a:ext cx="336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Line 23"/>
            <p:cNvSpPr>
              <a:spLocks noChangeShapeType="1"/>
            </p:cNvSpPr>
            <p:nvPr/>
          </p:nvSpPr>
          <p:spPr bwMode="auto">
            <a:xfrm flipH="1">
              <a:off x="4080" y="288"/>
              <a:ext cx="432" cy="10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Line 24"/>
            <p:cNvSpPr>
              <a:spLocks noChangeShapeType="1"/>
            </p:cNvSpPr>
            <p:nvPr/>
          </p:nvSpPr>
          <p:spPr bwMode="auto">
            <a:xfrm>
              <a:off x="4512" y="288"/>
              <a:ext cx="384" cy="1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Line 25"/>
            <p:cNvSpPr>
              <a:spLocks noChangeShapeType="1"/>
            </p:cNvSpPr>
            <p:nvPr/>
          </p:nvSpPr>
          <p:spPr bwMode="auto">
            <a:xfrm>
              <a:off x="4512" y="288"/>
              <a:ext cx="96" cy="76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Line 26"/>
            <p:cNvSpPr>
              <a:spLocks noChangeShapeType="1"/>
            </p:cNvSpPr>
            <p:nvPr/>
          </p:nvSpPr>
          <p:spPr bwMode="auto">
            <a:xfrm>
              <a:off x="4512" y="288"/>
              <a:ext cx="720" cy="9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Line 27"/>
            <p:cNvSpPr>
              <a:spLocks noChangeShapeType="1"/>
            </p:cNvSpPr>
            <p:nvPr/>
          </p:nvSpPr>
          <p:spPr bwMode="auto">
            <a:xfrm>
              <a:off x="4608" y="1056"/>
              <a:ext cx="62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lg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Line 28"/>
            <p:cNvSpPr>
              <a:spLocks noChangeShapeType="1"/>
            </p:cNvSpPr>
            <p:nvPr/>
          </p:nvSpPr>
          <p:spPr bwMode="auto">
            <a:xfrm>
              <a:off x="4080" y="1296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Line 29"/>
            <p:cNvSpPr>
              <a:spLocks noChangeShapeType="1"/>
            </p:cNvSpPr>
            <p:nvPr/>
          </p:nvSpPr>
          <p:spPr bwMode="auto">
            <a:xfrm flipH="1">
              <a:off x="4416" y="288"/>
              <a:ext cx="96" cy="1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6291" name="Text Box 35"/>
          <p:cNvSpPr txBox="1">
            <a:spLocks noChangeArrowheads="1"/>
          </p:cNvSpPr>
          <p:nvPr/>
        </p:nvSpPr>
        <p:spPr bwMode="auto">
          <a:xfrm>
            <a:off x="468313" y="3500438"/>
            <a:ext cx="78486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300" b="1" dirty="0">
                <a:solidFill>
                  <a:srgbClr val="FF3300"/>
                </a:solidFill>
              </a:rPr>
              <a:t>思考：仿照棱柱，说出棱锥的分类</a:t>
            </a:r>
          </a:p>
        </p:txBody>
      </p:sp>
      <p:sp>
        <p:nvSpPr>
          <p:cNvPr id="7175" name="Text Box 38"/>
          <p:cNvSpPr txBox="1">
            <a:spLocks noChangeArrowheads="1"/>
          </p:cNvSpPr>
          <p:nvPr/>
        </p:nvSpPr>
        <p:spPr bwMode="auto">
          <a:xfrm>
            <a:off x="0" y="863600"/>
            <a:ext cx="392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ea typeface="黑体" panose="02010609060101010101" pitchFamily="2" charset="-122"/>
              </a:rPr>
              <a:t>棱锥的分类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/>
          <p:cNvSpPr txBox="1">
            <a:spLocks noChangeArrowheads="1"/>
          </p:cNvSpPr>
          <p:nvPr/>
        </p:nvSpPr>
        <p:spPr bwMode="auto">
          <a:xfrm>
            <a:off x="395288" y="3357563"/>
            <a:ext cx="1624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三棱镜</a:t>
            </a:r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3708400" y="3357563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魔方</a:t>
            </a:r>
          </a:p>
        </p:txBody>
      </p:sp>
      <p:pic>
        <p:nvPicPr>
          <p:cNvPr id="8196" name="Picture 14" descr="lan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57338"/>
            <a:ext cx="1884363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8" descr="20044131357437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412875"/>
            <a:ext cx="213995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1403350" y="549275"/>
            <a:ext cx="61928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  <a:ea typeface="隶书" panose="02010509060101010101" pitchFamily="49" charset="-122"/>
              </a:rPr>
              <a:t>我们周围的几何体</a:t>
            </a:r>
          </a:p>
        </p:txBody>
      </p:sp>
      <p:sp>
        <p:nvSpPr>
          <p:cNvPr id="8199" name="AutoShape 21"/>
          <p:cNvSpPr>
            <a:spLocks noChangeArrowheads="1"/>
          </p:cNvSpPr>
          <p:nvPr/>
        </p:nvSpPr>
        <p:spPr bwMode="auto">
          <a:xfrm>
            <a:off x="6588125" y="1844675"/>
            <a:ext cx="1655763" cy="1430338"/>
          </a:xfrm>
          <a:prstGeom prst="hexagon">
            <a:avLst>
              <a:gd name="adj" fmla="val 25526"/>
              <a:gd name="vf" fmla="val 115470"/>
            </a:avLst>
          </a:prstGeom>
          <a:solidFill>
            <a:schemeClr val="accent1"/>
          </a:solidFill>
          <a:ln w="9525">
            <a:miter lim="800000"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zh-CN"/>
          </a:p>
        </p:txBody>
      </p:sp>
      <p:sp>
        <p:nvSpPr>
          <p:cNvPr id="8200" name="Rectangle 22"/>
          <p:cNvSpPr>
            <a:spLocks noChangeArrowheads="1"/>
          </p:cNvSpPr>
          <p:nvPr/>
        </p:nvSpPr>
        <p:spPr bwMode="auto">
          <a:xfrm>
            <a:off x="6372225" y="3429000"/>
            <a:ext cx="2224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螺杆的头部</a:t>
            </a:r>
          </a:p>
        </p:txBody>
      </p:sp>
      <p:pic>
        <p:nvPicPr>
          <p:cNvPr id="52234" name="Picture 10" descr="pic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1363" y="3933825"/>
            <a:ext cx="2967037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741363" y="5734050"/>
            <a:ext cx="3398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埃及卡夫拉王金字塔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859338" y="5661025"/>
            <a:ext cx="304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墨西哥太阳金字塔</a:t>
            </a:r>
          </a:p>
        </p:txBody>
      </p:sp>
      <p:pic>
        <p:nvPicPr>
          <p:cNvPr id="52237" name="Picture 13" descr="pic03"/>
          <p:cNvPicPr>
            <a:picLocks noChangeAspect="1" noChangeArrowheads="1"/>
          </p:cNvPicPr>
          <p:nvPr/>
        </p:nvPicPr>
        <p:blipFill>
          <a:blip r:embed="rId6">
            <a:lum contrast="42000"/>
          </a:blip>
          <a:srcRect/>
          <a:stretch>
            <a:fillRect/>
          </a:stretch>
        </p:blipFill>
        <p:spPr bwMode="auto">
          <a:xfrm>
            <a:off x="4716463" y="3914775"/>
            <a:ext cx="30956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/>
      <p:bldP spid="522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26"/>
          <p:cNvGrpSpPr/>
          <p:nvPr/>
        </p:nvGrpSpPr>
        <p:grpSpPr bwMode="auto">
          <a:xfrm>
            <a:off x="828675" y="2789238"/>
            <a:ext cx="1584325" cy="1592262"/>
            <a:chOff x="2472" y="572"/>
            <a:chExt cx="998" cy="1003"/>
          </a:xfrm>
        </p:grpSpPr>
        <p:grpSp>
          <p:nvGrpSpPr>
            <p:cNvPr id="9275" name="Group 27"/>
            <p:cNvGrpSpPr/>
            <p:nvPr/>
          </p:nvGrpSpPr>
          <p:grpSpPr bwMode="auto">
            <a:xfrm>
              <a:off x="2472" y="572"/>
              <a:ext cx="998" cy="681"/>
              <a:chOff x="1292" y="1764"/>
              <a:chExt cx="2631" cy="1576"/>
            </a:xfrm>
          </p:grpSpPr>
          <p:sp>
            <p:nvSpPr>
              <p:cNvPr id="9277" name="Line 28"/>
              <p:cNvSpPr>
                <a:spLocks noChangeShapeType="1"/>
              </p:cNvSpPr>
              <p:nvPr/>
            </p:nvSpPr>
            <p:spPr bwMode="auto">
              <a:xfrm>
                <a:off x="2925" y="2069"/>
                <a:ext cx="340" cy="127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78" name="Freeform 29"/>
              <p:cNvSpPr/>
              <p:nvPr/>
            </p:nvSpPr>
            <p:spPr bwMode="auto">
              <a:xfrm>
                <a:off x="1292" y="2066"/>
                <a:ext cx="683" cy="1274"/>
              </a:xfrm>
              <a:custGeom>
                <a:avLst/>
                <a:gdLst>
                  <a:gd name="T0" fmla="*/ 683 w 683"/>
                  <a:gd name="T1" fmla="*/ 0 h 1274"/>
                  <a:gd name="T2" fmla="*/ 0 w 683"/>
                  <a:gd name="T3" fmla="*/ 1274 h 1274"/>
                  <a:gd name="T4" fmla="*/ 0 60000 65536"/>
                  <a:gd name="T5" fmla="*/ 0 60000 65536"/>
                  <a:gd name="T6" fmla="*/ 0 w 683"/>
                  <a:gd name="T7" fmla="*/ 0 h 1274"/>
                  <a:gd name="T8" fmla="*/ 683 w 683"/>
                  <a:gd name="T9" fmla="*/ 1274 h 1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3" h="1274">
                    <a:moveTo>
                      <a:pt x="683" y="0"/>
                    </a:moveTo>
                    <a:lnTo>
                      <a:pt x="0" y="127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79" name="Freeform 30"/>
              <p:cNvSpPr/>
              <p:nvPr/>
            </p:nvSpPr>
            <p:spPr bwMode="auto">
              <a:xfrm>
                <a:off x="3273" y="1767"/>
                <a:ext cx="650" cy="885"/>
              </a:xfrm>
              <a:custGeom>
                <a:avLst/>
                <a:gdLst>
                  <a:gd name="T0" fmla="*/ 0 w 650"/>
                  <a:gd name="T1" fmla="*/ 0 h 885"/>
                  <a:gd name="T2" fmla="*/ 650 w 650"/>
                  <a:gd name="T3" fmla="*/ 885 h 885"/>
                  <a:gd name="T4" fmla="*/ 0 60000 65536"/>
                  <a:gd name="T5" fmla="*/ 0 60000 65536"/>
                  <a:gd name="T6" fmla="*/ 0 w 650"/>
                  <a:gd name="T7" fmla="*/ 0 h 885"/>
                  <a:gd name="T8" fmla="*/ 650 w 650"/>
                  <a:gd name="T9" fmla="*/ 885 h 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0" h="885">
                    <a:moveTo>
                      <a:pt x="0" y="0"/>
                    </a:moveTo>
                    <a:lnTo>
                      <a:pt x="650" y="88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0" name="Freeform 31"/>
              <p:cNvSpPr/>
              <p:nvPr/>
            </p:nvSpPr>
            <p:spPr bwMode="auto">
              <a:xfrm>
                <a:off x="1950" y="1774"/>
                <a:ext cx="354" cy="878"/>
              </a:xfrm>
              <a:custGeom>
                <a:avLst/>
                <a:gdLst>
                  <a:gd name="T0" fmla="*/ 354 w 354"/>
                  <a:gd name="T1" fmla="*/ 0 h 878"/>
                  <a:gd name="T2" fmla="*/ 0 w 354"/>
                  <a:gd name="T3" fmla="*/ 878 h 878"/>
                  <a:gd name="T4" fmla="*/ 0 60000 65536"/>
                  <a:gd name="T5" fmla="*/ 0 60000 65536"/>
                  <a:gd name="T6" fmla="*/ 0 w 354"/>
                  <a:gd name="T7" fmla="*/ 0 h 878"/>
                  <a:gd name="T8" fmla="*/ 354 w 354"/>
                  <a:gd name="T9" fmla="*/ 878 h 8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4" h="878">
                    <a:moveTo>
                      <a:pt x="354" y="0"/>
                    </a:moveTo>
                    <a:lnTo>
                      <a:pt x="0" y="87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1" name="Line 32"/>
              <p:cNvSpPr>
                <a:spLocks noChangeShapeType="1"/>
              </p:cNvSpPr>
              <p:nvPr/>
            </p:nvSpPr>
            <p:spPr bwMode="auto">
              <a:xfrm>
                <a:off x="1950" y="2652"/>
                <a:ext cx="19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2" name="Line 33"/>
              <p:cNvSpPr>
                <a:spLocks noChangeShapeType="1"/>
              </p:cNvSpPr>
              <p:nvPr/>
            </p:nvSpPr>
            <p:spPr bwMode="auto">
              <a:xfrm>
                <a:off x="1292" y="3340"/>
                <a:ext cx="19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3" name="Freeform 34"/>
              <p:cNvSpPr/>
              <p:nvPr/>
            </p:nvSpPr>
            <p:spPr bwMode="auto">
              <a:xfrm>
                <a:off x="1298" y="2652"/>
                <a:ext cx="652" cy="686"/>
              </a:xfrm>
              <a:custGeom>
                <a:avLst/>
                <a:gdLst>
                  <a:gd name="T0" fmla="*/ 945 w 450"/>
                  <a:gd name="T1" fmla="*/ 0 h 362"/>
                  <a:gd name="T2" fmla="*/ 0 w 450"/>
                  <a:gd name="T3" fmla="*/ 1300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4" name="Freeform 35"/>
              <p:cNvSpPr/>
              <p:nvPr/>
            </p:nvSpPr>
            <p:spPr bwMode="auto">
              <a:xfrm>
                <a:off x="3271" y="2652"/>
                <a:ext cx="652" cy="686"/>
              </a:xfrm>
              <a:custGeom>
                <a:avLst/>
                <a:gdLst>
                  <a:gd name="T0" fmla="*/ 945 w 450"/>
                  <a:gd name="T1" fmla="*/ 0 h 362"/>
                  <a:gd name="T2" fmla="*/ 0 w 450"/>
                  <a:gd name="T3" fmla="*/ 1300 h 362"/>
                  <a:gd name="T4" fmla="*/ 0 60000 65536"/>
                  <a:gd name="T5" fmla="*/ 0 60000 65536"/>
                  <a:gd name="T6" fmla="*/ 0 w 450"/>
                  <a:gd name="T7" fmla="*/ 0 h 362"/>
                  <a:gd name="T8" fmla="*/ 450 w 450"/>
                  <a:gd name="T9" fmla="*/ 362 h 36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0" h="362">
                    <a:moveTo>
                      <a:pt x="450" y="0"/>
                    </a:moveTo>
                    <a:lnTo>
                      <a:pt x="0" y="36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5" name="Freeform 36"/>
              <p:cNvSpPr/>
              <p:nvPr/>
            </p:nvSpPr>
            <p:spPr bwMode="auto">
              <a:xfrm>
                <a:off x="1973" y="2070"/>
                <a:ext cx="952" cy="2"/>
              </a:xfrm>
              <a:custGeom>
                <a:avLst/>
                <a:gdLst>
                  <a:gd name="T0" fmla="*/ 0 w 952"/>
                  <a:gd name="T1" fmla="*/ 2 h 2"/>
                  <a:gd name="T2" fmla="*/ 952 w 952"/>
                  <a:gd name="T3" fmla="*/ 0 h 2"/>
                  <a:gd name="T4" fmla="*/ 0 60000 65536"/>
                  <a:gd name="T5" fmla="*/ 0 60000 65536"/>
                  <a:gd name="T6" fmla="*/ 0 w 952"/>
                  <a:gd name="T7" fmla="*/ 0 h 2"/>
                  <a:gd name="T8" fmla="*/ 952 w 952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52" h="2">
                    <a:moveTo>
                      <a:pt x="0" y="2"/>
                    </a:moveTo>
                    <a:lnTo>
                      <a:pt x="95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6" name="Freeform 37"/>
              <p:cNvSpPr/>
              <p:nvPr/>
            </p:nvSpPr>
            <p:spPr bwMode="auto">
              <a:xfrm>
                <a:off x="2928" y="1766"/>
                <a:ext cx="345" cy="303"/>
              </a:xfrm>
              <a:custGeom>
                <a:avLst/>
                <a:gdLst>
                  <a:gd name="T0" fmla="*/ 0 w 345"/>
                  <a:gd name="T1" fmla="*/ 303 h 303"/>
                  <a:gd name="T2" fmla="*/ 345 w 345"/>
                  <a:gd name="T3" fmla="*/ 0 h 303"/>
                  <a:gd name="T4" fmla="*/ 0 60000 65536"/>
                  <a:gd name="T5" fmla="*/ 0 60000 65536"/>
                  <a:gd name="T6" fmla="*/ 0 w 345"/>
                  <a:gd name="T7" fmla="*/ 0 h 303"/>
                  <a:gd name="T8" fmla="*/ 345 w 345"/>
                  <a:gd name="T9" fmla="*/ 303 h 3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5" h="303">
                    <a:moveTo>
                      <a:pt x="0" y="303"/>
                    </a:moveTo>
                    <a:lnTo>
                      <a:pt x="34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7" name="Freeform 38"/>
              <p:cNvSpPr/>
              <p:nvPr/>
            </p:nvSpPr>
            <p:spPr bwMode="auto">
              <a:xfrm>
                <a:off x="1971" y="1769"/>
                <a:ext cx="336" cy="301"/>
              </a:xfrm>
              <a:custGeom>
                <a:avLst/>
                <a:gdLst>
                  <a:gd name="T0" fmla="*/ 2 w 336"/>
                  <a:gd name="T1" fmla="*/ 288 h 301"/>
                  <a:gd name="T2" fmla="*/ 0 w 336"/>
                  <a:gd name="T3" fmla="*/ 301 h 301"/>
                  <a:gd name="T4" fmla="*/ 336 w 336"/>
                  <a:gd name="T5" fmla="*/ 0 h 301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301"/>
                  <a:gd name="T11" fmla="*/ 336 w 336"/>
                  <a:gd name="T12" fmla="*/ 301 h 3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301">
                    <a:moveTo>
                      <a:pt x="2" y="288"/>
                    </a:moveTo>
                    <a:lnTo>
                      <a:pt x="0" y="301"/>
                    </a:lnTo>
                    <a:lnTo>
                      <a:pt x="336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88" name="Freeform 39"/>
              <p:cNvSpPr/>
              <p:nvPr/>
            </p:nvSpPr>
            <p:spPr bwMode="auto">
              <a:xfrm>
                <a:off x="2308" y="1764"/>
                <a:ext cx="970" cy="3"/>
              </a:xfrm>
              <a:custGeom>
                <a:avLst/>
                <a:gdLst>
                  <a:gd name="T0" fmla="*/ 0 w 970"/>
                  <a:gd name="T1" fmla="*/ 3 h 3"/>
                  <a:gd name="T2" fmla="*/ 970 w 970"/>
                  <a:gd name="T3" fmla="*/ 0 h 3"/>
                  <a:gd name="T4" fmla="*/ 0 60000 65536"/>
                  <a:gd name="T5" fmla="*/ 0 60000 65536"/>
                  <a:gd name="T6" fmla="*/ 0 w 970"/>
                  <a:gd name="T7" fmla="*/ 0 h 3"/>
                  <a:gd name="T8" fmla="*/ 970 w 970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70" h="3">
                    <a:moveTo>
                      <a:pt x="0" y="3"/>
                    </a:moveTo>
                    <a:lnTo>
                      <a:pt x="97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9276" name="Text Box 40"/>
            <p:cNvSpPr txBox="1">
              <a:spLocks noChangeArrowheads="1"/>
            </p:cNvSpPr>
            <p:nvPr/>
          </p:nvSpPr>
          <p:spPr bwMode="auto">
            <a:xfrm>
              <a:off x="2744" y="1344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</p:grpSp>
      <p:grpSp>
        <p:nvGrpSpPr>
          <p:cNvPr id="9220" name="Group 113"/>
          <p:cNvGrpSpPr/>
          <p:nvPr/>
        </p:nvGrpSpPr>
        <p:grpSpPr bwMode="auto">
          <a:xfrm>
            <a:off x="2555875" y="2573338"/>
            <a:ext cx="1439863" cy="1879600"/>
            <a:chOff x="2699" y="2795"/>
            <a:chExt cx="907" cy="1184"/>
          </a:xfrm>
        </p:grpSpPr>
        <p:grpSp>
          <p:nvGrpSpPr>
            <p:cNvPr id="9254" name="Group 114"/>
            <p:cNvGrpSpPr/>
            <p:nvPr/>
          </p:nvGrpSpPr>
          <p:grpSpPr bwMode="auto">
            <a:xfrm>
              <a:off x="2699" y="2795"/>
              <a:ext cx="907" cy="862"/>
              <a:chOff x="3111" y="1706"/>
              <a:chExt cx="1674" cy="1590"/>
            </a:xfrm>
          </p:grpSpPr>
          <p:sp>
            <p:nvSpPr>
              <p:cNvPr id="9256" name="Line 115"/>
              <p:cNvSpPr>
                <a:spLocks noChangeShapeType="1"/>
              </p:cNvSpPr>
              <p:nvPr/>
            </p:nvSpPr>
            <p:spPr bwMode="auto">
              <a:xfrm>
                <a:off x="3409" y="3294"/>
                <a:ext cx="93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7" name="Line 116"/>
              <p:cNvSpPr>
                <a:spLocks noChangeShapeType="1"/>
              </p:cNvSpPr>
              <p:nvPr/>
            </p:nvSpPr>
            <p:spPr bwMode="auto">
              <a:xfrm flipH="1" flipV="1">
                <a:off x="3115" y="2976"/>
                <a:ext cx="294" cy="3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8" name="Freeform 117"/>
              <p:cNvSpPr/>
              <p:nvPr/>
            </p:nvSpPr>
            <p:spPr bwMode="auto">
              <a:xfrm>
                <a:off x="4342" y="2840"/>
                <a:ext cx="443" cy="454"/>
              </a:xfrm>
              <a:custGeom>
                <a:avLst/>
                <a:gdLst>
                  <a:gd name="T0" fmla="*/ 0 w 409"/>
                  <a:gd name="T1" fmla="*/ 454 h 454"/>
                  <a:gd name="T2" fmla="*/ 480 w 409"/>
                  <a:gd name="T3" fmla="*/ 0 h 454"/>
                  <a:gd name="T4" fmla="*/ 0 60000 65536"/>
                  <a:gd name="T5" fmla="*/ 0 60000 65536"/>
                  <a:gd name="T6" fmla="*/ 0 w 409"/>
                  <a:gd name="T7" fmla="*/ 0 h 454"/>
                  <a:gd name="T8" fmla="*/ 409 w 409"/>
                  <a:gd name="T9" fmla="*/ 454 h 4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9" h="454">
                    <a:moveTo>
                      <a:pt x="0" y="454"/>
                    </a:moveTo>
                    <a:lnTo>
                      <a:pt x="409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59" name="Line 118"/>
              <p:cNvSpPr>
                <a:spLocks noChangeShapeType="1"/>
              </p:cNvSpPr>
              <p:nvPr/>
            </p:nvSpPr>
            <p:spPr bwMode="auto">
              <a:xfrm flipV="1">
                <a:off x="3115" y="2704"/>
                <a:ext cx="588" cy="2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0" name="Freeform 119"/>
              <p:cNvSpPr/>
              <p:nvPr/>
            </p:nvSpPr>
            <p:spPr bwMode="auto">
              <a:xfrm>
                <a:off x="3703" y="2662"/>
                <a:ext cx="690" cy="43"/>
              </a:xfrm>
              <a:custGeom>
                <a:avLst/>
                <a:gdLst>
                  <a:gd name="T0" fmla="*/ 0 w 637"/>
                  <a:gd name="T1" fmla="*/ 43 h 43"/>
                  <a:gd name="T2" fmla="*/ 747 w 637"/>
                  <a:gd name="T3" fmla="*/ 0 h 43"/>
                  <a:gd name="T4" fmla="*/ 0 60000 65536"/>
                  <a:gd name="T5" fmla="*/ 0 60000 65536"/>
                  <a:gd name="T6" fmla="*/ 0 w 637"/>
                  <a:gd name="T7" fmla="*/ 0 h 43"/>
                  <a:gd name="T8" fmla="*/ 637 w 637"/>
                  <a:gd name="T9" fmla="*/ 43 h 4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37" h="43">
                    <a:moveTo>
                      <a:pt x="0" y="43"/>
                    </a:moveTo>
                    <a:lnTo>
                      <a:pt x="637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61" name="Line 120"/>
              <p:cNvSpPr>
                <a:spLocks noChangeShapeType="1"/>
              </p:cNvSpPr>
              <p:nvPr/>
            </p:nvSpPr>
            <p:spPr bwMode="auto">
              <a:xfrm>
                <a:off x="4391" y="2659"/>
                <a:ext cx="393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262" name="Group 121"/>
              <p:cNvGrpSpPr/>
              <p:nvPr/>
            </p:nvGrpSpPr>
            <p:grpSpPr bwMode="auto">
              <a:xfrm>
                <a:off x="3334" y="1706"/>
                <a:ext cx="1225" cy="408"/>
                <a:chOff x="3016" y="981"/>
                <a:chExt cx="1670" cy="635"/>
              </a:xfrm>
            </p:grpSpPr>
            <p:sp>
              <p:nvSpPr>
                <p:cNvPr id="9269" name="Line 122"/>
                <p:cNvSpPr>
                  <a:spLocks noChangeShapeType="1"/>
                </p:cNvSpPr>
                <p:nvPr/>
              </p:nvSpPr>
              <p:spPr bwMode="auto">
                <a:xfrm>
                  <a:off x="3310" y="1616"/>
                  <a:ext cx="9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70" name="Line 123"/>
                <p:cNvSpPr>
                  <a:spLocks noChangeShapeType="1"/>
                </p:cNvSpPr>
                <p:nvPr/>
              </p:nvSpPr>
              <p:spPr bwMode="auto">
                <a:xfrm flipH="1" flipV="1">
                  <a:off x="3016" y="1298"/>
                  <a:ext cx="294" cy="3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71" name="Freeform 124"/>
                <p:cNvSpPr/>
                <p:nvPr/>
              </p:nvSpPr>
              <p:spPr bwMode="auto">
                <a:xfrm>
                  <a:off x="4244" y="1162"/>
                  <a:ext cx="442" cy="454"/>
                </a:xfrm>
                <a:custGeom>
                  <a:avLst/>
                  <a:gdLst>
                    <a:gd name="T0" fmla="*/ 0 w 409"/>
                    <a:gd name="T1" fmla="*/ 454 h 454"/>
                    <a:gd name="T2" fmla="*/ 478 w 409"/>
                    <a:gd name="T3" fmla="*/ 0 h 454"/>
                    <a:gd name="T4" fmla="*/ 0 60000 65536"/>
                    <a:gd name="T5" fmla="*/ 0 60000 65536"/>
                    <a:gd name="T6" fmla="*/ 0 w 409"/>
                    <a:gd name="T7" fmla="*/ 0 h 454"/>
                    <a:gd name="T8" fmla="*/ 409 w 409"/>
                    <a:gd name="T9" fmla="*/ 454 h 45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09" h="454">
                      <a:moveTo>
                        <a:pt x="0" y="454"/>
                      </a:moveTo>
                      <a:lnTo>
                        <a:pt x="409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9272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3016" y="1026"/>
                  <a:ext cx="589" cy="2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73" name="Freeform 126"/>
                <p:cNvSpPr/>
                <p:nvPr/>
              </p:nvSpPr>
              <p:spPr bwMode="auto">
                <a:xfrm>
                  <a:off x="3605" y="984"/>
                  <a:ext cx="690" cy="43"/>
                </a:xfrm>
                <a:custGeom>
                  <a:avLst/>
                  <a:gdLst>
                    <a:gd name="T0" fmla="*/ 0 w 637"/>
                    <a:gd name="T1" fmla="*/ 43 h 43"/>
                    <a:gd name="T2" fmla="*/ 747 w 637"/>
                    <a:gd name="T3" fmla="*/ 0 h 43"/>
                    <a:gd name="T4" fmla="*/ 0 60000 65536"/>
                    <a:gd name="T5" fmla="*/ 0 60000 65536"/>
                    <a:gd name="T6" fmla="*/ 0 w 637"/>
                    <a:gd name="T7" fmla="*/ 0 h 43"/>
                    <a:gd name="T8" fmla="*/ 637 w 637"/>
                    <a:gd name="T9" fmla="*/ 43 h 4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637" h="43">
                      <a:moveTo>
                        <a:pt x="0" y="43"/>
                      </a:moveTo>
                      <a:lnTo>
                        <a:pt x="637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9274" name="Line 127"/>
                <p:cNvSpPr>
                  <a:spLocks noChangeShapeType="1"/>
                </p:cNvSpPr>
                <p:nvPr/>
              </p:nvSpPr>
              <p:spPr bwMode="auto">
                <a:xfrm>
                  <a:off x="4292" y="981"/>
                  <a:ext cx="393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263" name="Freeform 128"/>
              <p:cNvSpPr/>
              <p:nvPr/>
            </p:nvSpPr>
            <p:spPr bwMode="auto">
              <a:xfrm>
                <a:off x="3111" y="1907"/>
                <a:ext cx="224" cy="1069"/>
              </a:xfrm>
              <a:custGeom>
                <a:avLst/>
                <a:gdLst>
                  <a:gd name="T0" fmla="*/ 224 w 224"/>
                  <a:gd name="T1" fmla="*/ 0 h 1069"/>
                  <a:gd name="T2" fmla="*/ 0 w 224"/>
                  <a:gd name="T3" fmla="*/ 1069 h 1069"/>
                  <a:gd name="T4" fmla="*/ 0 60000 65536"/>
                  <a:gd name="T5" fmla="*/ 0 60000 65536"/>
                  <a:gd name="T6" fmla="*/ 0 w 224"/>
                  <a:gd name="T7" fmla="*/ 0 h 1069"/>
                  <a:gd name="T8" fmla="*/ 224 w 224"/>
                  <a:gd name="T9" fmla="*/ 1069 h 10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4" h="1069">
                    <a:moveTo>
                      <a:pt x="224" y="0"/>
                    </a:moveTo>
                    <a:lnTo>
                      <a:pt x="0" y="106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64" name="Freeform 129"/>
              <p:cNvSpPr/>
              <p:nvPr/>
            </p:nvSpPr>
            <p:spPr bwMode="auto">
              <a:xfrm>
                <a:off x="3408" y="2115"/>
                <a:ext cx="143" cy="1181"/>
              </a:xfrm>
              <a:custGeom>
                <a:avLst/>
                <a:gdLst>
                  <a:gd name="T0" fmla="*/ 143 w 143"/>
                  <a:gd name="T1" fmla="*/ 0 h 1181"/>
                  <a:gd name="T2" fmla="*/ 0 w 143"/>
                  <a:gd name="T3" fmla="*/ 1181 h 1181"/>
                  <a:gd name="T4" fmla="*/ 0 60000 65536"/>
                  <a:gd name="T5" fmla="*/ 0 60000 65536"/>
                  <a:gd name="T6" fmla="*/ 0 w 143"/>
                  <a:gd name="T7" fmla="*/ 0 h 1181"/>
                  <a:gd name="T8" fmla="*/ 143 w 143"/>
                  <a:gd name="T9" fmla="*/ 1181 h 118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3" h="1181">
                    <a:moveTo>
                      <a:pt x="143" y="0"/>
                    </a:moveTo>
                    <a:lnTo>
                      <a:pt x="0" y="1181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65" name="Freeform 130"/>
              <p:cNvSpPr/>
              <p:nvPr/>
            </p:nvSpPr>
            <p:spPr bwMode="auto">
              <a:xfrm>
                <a:off x="4238" y="2118"/>
                <a:ext cx="103" cy="1173"/>
              </a:xfrm>
              <a:custGeom>
                <a:avLst/>
                <a:gdLst>
                  <a:gd name="T0" fmla="*/ 0 w 103"/>
                  <a:gd name="T1" fmla="*/ 0 h 1173"/>
                  <a:gd name="T2" fmla="*/ 103 w 103"/>
                  <a:gd name="T3" fmla="*/ 1173 h 1173"/>
                  <a:gd name="T4" fmla="*/ 0 60000 65536"/>
                  <a:gd name="T5" fmla="*/ 0 60000 65536"/>
                  <a:gd name="T6" fmla="*/ 0 w 103"/>
                  <a:gd name="T7" fmla="*/ 0 h 1173"/>
                  <a:gd name="T8" fmla="*/ 103 w 103"/>
                  <a:gd name="T9" fmla="*/ 1173 h 11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173">
                    <a:moveTo>
                      <a:pt x="0" y="0"/>
                    </a:moveTo>
                    <a:lnTo>
                      <a:pt x="103" y="117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66" name="Freeform 131"/>
              <p:cNvSpPr/>
              <p:nvPr/>
            </p:nvSpPr>
            <p:spPr bwMode="auto">
              <a:xfrm>
                <a:off x="4556" y="1821"/>
                <a:ext cx="229" cy="1019"/>
              </a:xfrm>
              <a:custGeom>
                <a:avLst/>
                <a:gdLst>
                  <a:gd name="T0" fmla="*/ 0 w 229"/>
                  <a:gd name="T1" fmla="*/ 0 h 1019"/>
                  <a:gd name="T2" fmla="*/ 229 w 229"/>
                  <a:gd name="T3" fmla="*/ 1019 h 1019"/>
                  <a:gd name="T4" fmla="*/ 0 60000 65536"/>
                  <a:gd name="T5" fmla="*/ 0 60000 65536"/>
                  <a:gd name="T6" fmla="*/ 0 w 229"/>
                  <a:gd name="T7" fmla="*/ 0 h 1019"/>
                  <a:gd name="T8" fmla="*/ 229 w 229"/>
                  <a:gd name="T9" fmla="*/ 1019 h 10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9" h="1019">
                    <a:moveTo>
                      <a:pt x="0" y="0"/>
                    </a:moveTo>
                    <a:lnTo>
                      <a:pt x="229" y="101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67" name="Freeform 132"/>
              <p:cNvSpPr/>
              <p:nvPr/>
            </p:nvSpPr>
            <p:spPr bwMode="auto">
              <a:xfrm>
                <a:off x="4275" y="1709"/>
                <a:ext cx="117" cy="954"/>
              </a:xfrm>
              <a:custGeom>
                <a:avLst/>
                <a:gdLst>
                  <a:gd name="T0" fmla="*/ 0 w 117"/>
                  <a:gd name="T1" fmla="*/ 0 h 954"/>
                  <a:gd name="T2" fmla="*/ 117 w 117"/>
                  <a:gd name="T3" fmla="*/ 954 h 954"/>
                  <a:gd name="T4" fmla="*/ 0 60000 65536"/>
                  <a:gd name="T5" fmla="*/ 0 60000 65536"/>
                  <a:gd name="T6" fmla="*/ 0 w 117"/>
                  <a:gd name="T7" fmla="*/ 0 h 954"/>
                  <a:gd name="T8" fmla="*/ 117 w 117"/>
                  <a:gd name="T9" fmla="*/ 954 h 95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7" h="954">
                    <a:moveTo>
                      <a:pt x="0" y="0"/>
                    </a:moveTo>
                    <a:lnTo>
                      <a:pt x="117" y="95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68" name="Freeform 133"/>
              <p:cNvSpPr/>
              <p:nvPr/>
            </p:nvSpPr>
            <p:spPr bwMode="auto">
              <a:xfrm>
                <a:off x="3696" y="1734"/>
                <a:ext cx="68" cy="970"/>
              </a:xfrm>
              <a:custGeom>
                <a:avLst/>
                <a:gdLst>
                  <a:gd name="T0" fmla="*/ 68 w 68"/>
                  <a:gd name="T1" fmla="*/ 0 h 970"/>
                  <a:gd name="T2" fmla="*/ 0 w 68"/>
                  <a:gd name="T3" fmla="*/ 970 h 970"/>
                  <a:gd name="T4" fmla="*/ 0 60000 65536"/>
                  <a:gd name="T5" fmla="*/ 0 60000 65536"/>
                  <a:gd name="T6" fmla="*/ 0 w 68"/>
                  <a:gd name="T7" fmla="*/ 0 h 970"/>
                  <a:gd name="T8" fmla="*/ 68 w 68"/>
                  <a:gd name="T9" fmla="*/ 970 h 9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" h="970">
                    <a:moveTo>
                      <a:pt x="68" y="0"/>
                    </a:moveTo>
                    <a:lnTo>
                      <a:pt x="0" y="97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9255" name="Text Box 134"/>
            <p:cNvSpPr txBox="1">
              <a:spLocks noChangeArrowheads="1"/>
            </p:cNvSpPr>
            <p:nvPr/>
          </p:nvSpPr>
          <p:spPr bwMode="auto">
            <a:xfrm>
              <a:off x="3061" y="3748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</p:grpSp>
      <p:grpSp>
        <p:nvGrpSpPr>
          <p:cNvPr id="9221" name="Group 135"/>
          <p:cNvGrpSpPr/>
          <p:nvPr/>
        </p:nvGrpSpPr>
        <p:grpSpPr bwMode="auto">
          <a:xfrm>
            <a:off x="6013450" y="2797175"/>
            <a:ext cx="2020888" cy="1590675"/>
            <a:chOff x="204" y="2931"/>
            <a:chExt cx="1273" cy="1002"/>
          </a:xfrm>
        </p:grpSpPr>
        <p:grpSp>
          <p:nvGrpSpPr>
            <p:cNvPr id="9243" name="Group 136"/>
            <p:cNvGrpSpPr/>
            <p:nvPr/>
          </p:nvGrpSpPr>
          <p:grpSpPr bwMode="auto">
            <a:xfrm>
              <a:off x="204" y="2931"/>
              <a:ext cx="1273" cy="774"/>
              <a:chOff x="1880" y="1704"/>
              <a:chExt cx="1683" cy="1139"/>
            </a:xfrm>
          </p:grpSpPr>
          <p:sp>
            <p:nvSpPr>
              <p:cNvPr id="9245" name="Line 137"/>
              <p:cNvSpPr>
                <a:spLocks noChangeShapeType="1"/>
              </p:cNvSpPr>
              <p:nvPr/>
            </p:nvSpPr>
            <p:spPr bwMode="auto">
              <a:xfrm>
                <a:off x="1882" y="2341"/>
                <a:ext cx="590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6" name="Line 138"/>
              <p:cNvSpPr>
                <a:spLocks noChangeShapeType="1"/>
              </p:cNvSpPr>
              <p:nvPr/>
            </p:nvSpPr>
            <p:spPr bwMode="auto">
              <a:xfrm flipV="1">
                <a:off x="2472" y="2341"/>
                <a:ext cx="1088" cy="4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7" name="Freeform 139"/>
              <p:cNvSpPr/>
              <p:nvPr/>
            </p:nvSpPr>
            <p:spPr bwMode="auto">
              <a:xfrm>
                <a:off x="1883" y="1704"/>
                <a:ext cx="429" cy="637"/>
              </a:xfrm>
              <a:custGeom>
                <a:avLst/>
                <a:gdLst>
                  <a:gd name="T0" fmla="*/ 429 w 429"/>
                  <a:gd name="T1" fmla="*/ 0 h 637"/>
                  <a:gd name="T2" fmla="*/ 0 w 429"/>
                  <a:gd name="T3" fmla="*/ 637 h 637"/>
                  <a:gd name="T4" fmla="*/ 0 60000 65536"/>
                  <a:gd name="T5" fmla="*/ 0 60000 65536"/>
                  <a:gd name="T6" fmla="*/ 0 w 429"/>
                  <a:gd name="T7" fmla="*/ 0 h 637"/>
                  <a:gd name="T8" fmla="*/ 429 w 429"/>
                  <a:gd name="T9" fmla="*/ 637 h 6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29" h="637">
                    <a:moveTo>
                      <a:pt x="429" y="0"/>
                    </a:moveTo>
                    <a:lnTo>
                      <a:pt x="0" y="637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48" name="Freeform 140"/>
              <p:cNvSpPr/>
              <p:nvPr/>
            </p:nvSpPr>
            <p:spPr bwMode="auto">
              <a:xfrm>
                <a:off x="2471" y="1935"/>
                <a:ext cx="120" cy="908"/>
              </a:xfrm>
              <a:custGeom>
                <a:avLst/>
                <a:gdLst>
                  <a:gd name="T0" fmla="*/ 120 w 120"/>
                  <a:gd name="T1" fmla="*/ 0 h 908"/>
                  <a:gd name="T2" fmla="*/ 0 w 120"/>
                  <a:gd name="T3" fmla="*/ 908 h 908"/>
                  <a:gd name="T4" fmla="*/ 0 60000 65536"/>
                  <a:gd name="T5" fmla="*/ 0 60000 65536"/>
                  <a:gd name="T6" fmla="*/ 0 w 120"/>
                  <a:gd name="T7" fmla="*/ 0 h 908"/>
                  <a:gd name="T8" fmla="*/ 120 w 120"/>
                  <a:gd name="T9" fmla="*/ 908 h 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0" h="908">
                    <a:moveTo>
                      <a:pt x="120" y="0"/>
                    </a:moveTo>
                    <a:lnTo>
                      <a:pt x="0" y="90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49" name="Freeform 141"/>
              <p:cNvSpPr/>
              <p:nvPr/>
            </p:nvSpPr>
            <p:spPr bwMode="auto">
              <a:xfrm>
                <a:off x="3107" y="1704"/>
                <a:ext cx="453" cy="637"/>
              </a:xfrm>
              <a:custGeom>
                <a:avLst/>
                <a:gdLst>
                  <a:gd name="T0" fmla="*/ 0 w 453"/>
                  <a:gd name="T1" fmla="*/ 0 h 637"/>
                  <a:gd name="T2" fmla="*/ 453 w 453"/>
                  <a:gd name="T3" fmla="*/ 637 h 637"/>
                  <a:gd name="T4" fmla="*/ 0 60000 65536"/>
                  <a:gd name="T5" fmla="*/ 0 60000 65536"/>
                  <a:gd name="T6" fmla="*/ 0 w 453"/>
                  <a:gd name="T7" fmla="*/ 0 h 637"/>
                  <a:gd name="T8" fmla="*/ 453 w 453"/>
                  <a:gd name="T9" fmla="*/ 637 h 6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3" h="637">
                    <a:moveTo>
                      <a:pt x="0" y="0"/>
                    </a:moveTo>
                    <a:lnTo>
                      <a:pt x="453" y="637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50" name="Freeform 142"/>
              <p:cNvSpPr/>
              <p:nvPr/>
            </p:nvSpPr>
            <p:spPr bwMode="auto">
              <a:xfrm>
                <a:off x="1880" y="2339"/>
                <a:ext cx="1683" cy="3"/>
              </a:xfrm>
              <a:custGeom>
                <a:avLst/>
                <a:gdLst>
                  <a:gd name="T0" fmla="*/ 0 w 1683"/>
                  <a:gd name="T1" fmla="*/ 3 h 3"/>
                  <a:gd name="T2" fmla="*/ 1683 w 1683"/>
                  <a:gd name="T3" fmla="*/ 0 h 3"/>
                  <a:gd name="T4" fmla="*/ 0 60000 65536"/>
                  <a:gd name="T5" fmla="*/ 0 60000 65536"/>
                  <a:gd name="T6" fmla="*/ 0 w 1683"/>
                  <a:gd name="T7" fmla="*/ 0 h 3"/>
                  <a:gd name="T8" fmla="*/ 1683 w 168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83" h="3">
                    <a:moveTo>
                      <a:pt x="0" y="3"/>
                    </a:moveTo>
                    <a:lnTo>
                      <a:pt x="1683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51" name="Freeform 143"/>
              <p:cNvSpPr/>
              <p:nvPr/>
            </p:nvSpPr>
            <p:spPr bwMode="auto">
              <a:xfrm>
                <a:off x="2312" y="1707"/>
                <a:ext cx="280" cy="230"/>
              </a:xfrm>
              <a:custGeom>
                <a:avLst/>
                <a:gdLst>
                  <a:gd name="T0" fmla="*/ 0 w 280"/>
                  <a:gd name="T1" fmla="*/ 0 h 230"/>
                  <a:gd name="T2" fmla="*/ 280 w 280"/>
                  <a:gd name="T3" fmla="*/ 230 h 230"/>
                  <a:gd name="T4" fmla="*/ 0 60000 65536"/>
                  <a:gd name="T5" fmla="*/ 0 60000 65536"/>
                  <a:gd name="T6" fmla="*/ 0 w 280"/>
                  <a:gd name="T7" fmla="*/ 0 h 230"/>
                  <a:gd name="T8" fmla="*/ 280 w 280"/>
                  <a:gd name="T9" fmla="*/ 230 h 2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0" h="230">
                    <a:moveTo>
                      <a:pt x="0" y="0"/>
                    </a:moveTo>
                    <a:lnTo>
                      <a:pt x="280" y="23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52" name="Freeform 144"/>
              <p:cNvSpPr/>
              <p:nvPr/>
            </p:nvSpPr>
            <p:spPr bwMode="auto">
              <a:xfrm>
                <a:off x="2594" y="1704"/>
                <a:ext cx="519" cy="230"/>
              </a:xfrm>
              <a:custGeom>
                <a:avLst/>
                <a:gdLst>
                  <a:gd name="T0" fmla="*/ 0 w 519"/>
                  <a:gd name="T1" fmla="*/ 230 h 230"/>
                  <a:gd name="T2" fmla="*/ 519 w 519"/>
                  <a:gd name="T3" fmla="*/ 0 h 230"/>
                  <a:gd name="T4" fmla="*/ 0 60000 65536"/>
                  <a:gd name="T5" fmla="*/ 0 60000 65536"/>
                  <a:gd name="T6" fmla="*/ 0 w 519"/>
                  <a:gd name="T7" fmla="*/ 0 h 230"/>
                  <a:gd name="T8" fmla="*/ 519 w 519"/>
                  <a:gd name="T9" fmla="*/ 230 h 2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19" h="230">
                    <a:moveTo>
                      <a:pt x="0" y="230"/>
                    </a:moveTo>
                    <a:lnTo>
                      <a:pt x="519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53" name="Freeform 145"/>
              <p:cNvSpPr/>
              <p:nvPr/>
            </p:nvSpPr>
            <p:spPr bwMode="auto">
              <a:xfrm>
                <a:off x="2306" y="1704"/>
                <a:ext cx="807" cy="2"/>
              </a:xfrm>
              <a:custGeom>
                <a:avLst/>
                <a:gdLst>
                  <a:gd name="T0" fmla="*/ 0 w 807"/>
                  <a:gd name="T1" fmla="*/ 2 h 2"/>
                  <a:gd name="T2" fmla="*/ 807 w 807"/>
                  <a:gd name="T3" fmla="*/ 0 h 2"/>
                  <a:gd name="T4" fmla="*/ 0 60000 65536"/>
                  <a:gd name="T5" fmla="*/ 0 60000 65536"/>
                  <a:gd name="T6" fmla="*/ 0 w 807"/>
                  <a:gd name="T7" fmla="*/ 0 h 2"/>
                  <a:gd name="T8" fmla="*/ 807 w 807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7" h="2">
                    <a:moveTo>
                      <a:pt x="0" y="2"/>
                    </a:moveTo>
                    <a:lnTo>
                      <a:pt x="807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9244" name="Text Box 146"/>
            <p:cNvSpPr txBox="1">
              <a:spLocks noChangeArrowheads="1"/>
            </p:cNvSpPr>
            <p:nvPr/>
          </p:nvSpPr>
          <p:spPr bwMode="auto">
            <a:xfrm>
              <a:off x="512" y="3702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</p:grpSp>
      <p:grpSp>
        <p:nvGrpSpPr>
          <p:cNvPr id="9222" name="Group 147"/>
          <p:cNvGrpSpPr/>
          <p:nvPr/>
        </p:nvGrpSpPr>
        <p:grpSpPr bwMode="auto">
          <a:xfrm>
            <a:off x="4356100" y="2436813"/>
            <a:ext cx="1304925" cy="1951037"/>
            <a:chOff x="1519" y="2750"/>
            <a:chExt cx="822" cy="1229"/>
          </a:xfrm>
        </p:grpSpPr>
        <p:grpSp>
          <p:nvGrpSpPr>
            <p:cNvPr id="9226" name="Group 148"/>
            <p:cNvGrpSpPr/>
            <p:nvPr/>
          </p:nvGrpSpPr>
          <p:grpSpPr bwMode="auto">
            <a:xfrm>
              <a:off x="1519" y="2750"/>
              <a:ext cx="822" cy="998"/>
              <a:chOff x="1292" y="663"/>
              <a:chExt cx="2411" cy="1979"/>
            </a:xfrm>
          </p:grpSpPr>
          <p:sp>
            <p:nvSpPr>
              <p:cNvPr id="9228" name="Line 149"/>
              <p:cNvSpPr>
                <a:spLocks noChangeShapeType="1"/>
              </p:cNvSpPr>
              <p:nvPr/>
            </p:nvSpPr>
            <p:spPr bwMode="auto">
              <a:xfrm flipV="1">
                <a:off x="1292" y="820"/>
                <a:ext cx="1039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9" name="Line 150"/>
              <p:cNvSpPr>
                <a:spLocks noChangeShapeType="1"/>
              </p:cNvSpPr>
              <p:nvPr/>
            </p:nvSpPr>
            <p:spPr bwMode="auto">
              <a:xfrm flipV="1">
                <a:off x="2331" y="663"/>
                <a:ext cx="947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0" name="Line 151"/>
              <p:cNvSpPr>
                <a:spLocks noChangeShapeType="1"/>
              </p:cNvSpPr>
              <p:nvPr/>
            </p:nvSpPr>
            <p:spPr bwMode="auto">
              <a:xfrm>
                <a:off x="1292" y="1684"/>
                <a:ext cx="122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1" name="Freeform 152"/>
              <p:cNvSpPr/>
              <p:nvPr/>
            </p:nvSpPr>
            <p:spPr bwMode="auto">
              <a:xfrm>
                <a:off x="2524" y="1492"/>
                <a:ext cx="1140" cy="349"/>
              </a:xfrm>
              <a:custGeom>
                <a:avLst/>
                <a:gdLst>
                  <a:gd name="T0" fmla="*/ 0 w 363"/>
                  <a:gd name="T1" fmla="*/ 537 h 227"/>
                  <a:gd name="T2" fmla="*/ 3580 w 363"/>
                  <a:gd name="T3" fmla="*/ 0 h 227"/>
                  <a:gd name="T4" fmla="*/ 0 60000 65536"/>
                  <a:gd name="T5" fmla="*/ 0 60000 65536"/>
                  <a:gd name="T6" fmla="*/ 0 w 363"/>
                  <a:gd name="T7" fmla="*/ 0 h 227"/>
                  <a:gd name="T8" fmla="*/ 363 w 363"/>
                  <a:gd name="T9" fmla="*/ 227 h 2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3" h="227">
                    <a:moveTo>
                      <a:pt x="0" y="227"/>
                    </a:moveTo>
                    <a:lnTo>
                      <a:pt x="363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2" name="Line 153"/>
              <p:cNvSpPr>
                <a:spLocks noChangeShapeType="1"/>
              </p:cNvSpPr>
              <p:nvPr/>
            </p:nvSpPr>
            <p:spPr bwMode="auto">
              <a:xfrm>
                <a:off x="3278" y="663"/>
                <a:ext cx="386" cy="8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3" name="Freeform 154"/>
              <p:cNvSpPr/>
              <p:nvPr/>
            </p:nvSpPr>
            <p:spPr bwMode="auto">
              <a:xfrm>
                <a:off x="3664" y="1492"/>
                <a:ext cx="38" cy="979"/>
              </a:xfrm>
              <a:custGeom>
                <a:avLst/>
                <a:gdLst>
                  <a:gd name="T0" fmla="*/ 38 w 38"/>
                  <a:gd name="T1" fmla="*/ 979 h 979"/>
                  <a:gd name="T2" fmla="*/ 0 w 38"/>
                  <a:gd name="T3" fmla="*/ 0 h 979"/>
                  <a:gd name="T4" fmla="*/ 0 60000 65536"/>
                  <a:gd name="T5" fmla="*/ 0 60000 65536"/>
                  <a:gd name="T6" fmla="*/ 0 w 38"/>
                  <a:gd name="T7" fmla="*/ 0 h 979"/>
                  <a:gd name="T8" fmla="*/ 38 w 38"/>
                  <a:gd name="T9" fmla="*/ 979 h 97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" h="979">
                    <a:moveTo>
                      <a:pt x="38" y="979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4" name="Freeform 155"/>
              <p:cNvSpPr/>
              <p:nvPr/>
            </p:nvSpPr>
            <p:spPr bwMode="auto">
              <a:xfrm>
                <a:off x="1295" y="1686"/>
                <a:ext cx="1147" cy="873"/>
              </a:xfrm>
              <a:custGeom>
                <a:avLst/>
                <a:gdLst>
                  <a:gd name="T0" fmla="*/ 0 w 1147"/>
                  <a:gd name="T1" fmla="*/ 0 h 873"/>
                  <a:gd name="T2" fmla="*/ 1147 w 1147"/>
                  <a:gd name="T3" fmla="*/ 873 h 873"/>
                  <a:gd name="T4" fmla="*/ 0 60000 65536"/>
                  <a:gd name="T5" fmla="*/ 0 60000 65536"/>
                  <a:gd name="T6" fmla="*/ 0 w 1147"/>
                  <a:gd name="T7" fmla="*/ 0 h 873"/>
                  <a:gd name="T8" fmla="*/ 1147 w 1147"/>
                  <a:gd name="T9" fmla="*/ 873 h 8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7" h="873">
                    <a:moveTo>
                      <a:pt x="0" y="0"/>
                    </a:moveTo>
                    <a:lnTo>
                      <a:pt x="1147" y="873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5" name="Freeform 156"/>
              <p:cNvSpPr/>
              <p:nvPr/>
            </p:nvSpPr>
            <p:spPr bwMode="auto">
              <a:xfrm>
                <a:off x="2524" y="1841"/>
                <a:ext cx="566" cy="799"/>
              </a:xfrm>
              <a:custGeom>
                <a:avLst/>
                <a:gdLst>
                  <a:gd name="T0" fmla="*/ 0 w 566"/>
                  <a:gd name="T1" fmla="*/ 0 h 799"/>
                  <a:gd name="T2" fmla="*/ 566 w 566"/>
                  <a:gd name="T3" fmla="*/ 799 h 799"/>
                  <a:gd name="T4" fmla="*/ 0 60000 65536"/>
                  <a:gd name="T5" fmla="*/ 0 60000 65536"/>
                  <a:gd name="T6" fmla="*/ 0 w 566"/>
                  <a:gd name="T7" fmla="*/ 0 h 799"/>
                  <a:gd name="T8" fmla="*/ 566 w 566"/>
                  <a:gd name="T9" fmla="*/ 799 h 79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66" h="799">
                    <a:moveTo>
                      <a:pt x="0" y="0"/>
                    </a:moveTo>
                    <a:lnTo>
                      <a:pt x="566" y="799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6" name="Freeform 157"/>
              <p:cNvSpPr/>
              <p:nvPr/>
            </p:nvSpPr>
            <p:spPr bwMode="auto">
              <a:xfrm>
                <a:off x="2331" y="821"/>
                <a:ext cx="659" cy="1282"/>
              </a:xfrm>
              <a:custGeom>
                <a:avLst/>
                <a:gdLst>
                  <a:gd name="T0" fmla="*/ 0 w 659"/>
                  <a:gd name="T1" fmla="*/ 0 h 1282"/>
                  <a:gd name="T2" fmla="*/ 659 w 659"/>
                  <a:gd name="T3" fmla="*/ 1282 h 1282"/>
                  <a:gd name="T4" fmla="*/ 0 60000 65536"/>
                  <a:gd name="T5" fmla="*/ 0 60000 65536"/>
                  <a:gd name="T6" fmla="*/ 0 w 659"/>
                  <a:gd name="T7" fmla="*/ 0 h 1282"/>
                  <a:gd name="T8" fmla="*/ 659 w 659"/>
                  <a:gd name="T9" fmla="*/ 1282 h 128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9" h="1282">
                    <a:moveTo>
                      <a:pt x="0" y="0"/>
                    </a:moveTo>
                    <a:lnTo>
                      <a:pt x="659" y="128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7" name="Freeform 158"/>
              <p:cNvSpPr/>
              <p:nvPr/>
            </p:nvSpPr>
            <p:spPr bwMode="auto">
              <a:xfrm>
                <a:off x="3281" y="663"/>
                <a:ext cx="212" cy="1376"/>
              </a:xfrm>
              <a:custGeom>
                <a:avLst/>
                <a:gdLst>
                  <a:gd name="T0" fmla="*/ 0 w 212"/>
                  <a:gd name="T1" fmla="*/ 0 h 1376"/>
                  <a:gd name="T2" fmla="*/ 212 w 212"/>
                  <a:gd name="T3" fmla="*/ 1376 h 1376"/>
                  <a:gd name="T4" fmla="*/ 0 60000 65536"/>
                  <a:gd name="T5" fmla="*/ 0 60000 65536"/>
                  <a:gd name="T6" fmla="*/ 0 w 212"/>
                  <a:gd name="T7" fmla="*/ 0 h 1376"/>
                  <a:gd name="T8" fmla="*/ 212 w 212"/>
                  <a:gd name="T9" fmla="*/ 1376 h 13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2" h="1376">
                    <a:moveTo>
                      <a:pt x="0" y="0"/>
                    </a:moveTo>
                    <a:lnTo>
                      <a:pt x="212" y="137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8" name="Freeform 159"/>
              <p:cNvSpPr/>
              <p:nvPr/>
            </p:nvSpPr>
            <p:spPr bwMode="auto">
              <a:xfrm>
                <a:off x="3081" y="2469"/>
                <a:ext cx="622" cy="173"/>
              </a:xfrm>
              <a:custGeom>
                <a:avLst/>
                <a:gdLst>
                  <a:gd name="T0" fmla="*/ 0 w 622"/>
                  <a:gd name="T1" fmla="*/ 173 h 173"/>
                  <a:gd name="T2" fmla="*/ 622 w 622"/>
                  <a:gd name="T3" fmla="*/ 0 h 173"/>
                  <a:gd name="T4" fmla="*/ 0 60000 65536"/>
                  <a:gd name="T5" fmla="*/ 0 60000 65536"/>
                  <a:gd name="T6" fmla="*/ 0 w 622"/>
                  <a:gd name="T7" fmla="*/ 0 h 173"/>
                  <a:gd name="T8" fmla="*/ 622 w 622"/>
                  <a:gd name="T9" fmla="*/ 173 h 1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22" h="173">
                    <a:moveTo>
                      <a:pt x="0" y="173"/>
                    </a:moveTo>
                    <a:lnTo>
                      <a:pt x="622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39" name="Freeform 160"/>
              <p:cNvSpPr/>
              <p:nvPr/>
            </p:nvSpPr>
            <p:spPr bwMode="auto">
              <a:xfrm>
                <a:off x="2438" y="2564"/>
                <a:ext cx="651" cy="78"/>
              </a:xfrm>
              <a:custGeom>
                <a:avLst/>
                <a:gdLst>
                  <a:gd name="T0" fmla="*/ 0 w 651"/>
                  <a:gd name="T1" fmla="*/ 0 h 78"/>
                  <a:gd name="T2" fmla="*/ 651 w 651"/>
                  <a:gd name="T3" fmla="*/ 78 h 78"/>
                  <a:gd name="T4" fmla="*/ 0 60000 65536"/>
                  <a:gd name="T5" fmla="*/ 0 60000 65536"/>
                  <a:gd name="T6" fmla="*/ 0 w 651"/>
                  <a:gd name="T7" fmla="*/ 0 h 78"/>
                  <a:gd name="T8" fmla="*/ 651 w 651"/>
                  <a:gd name="T9" fmla="*/ 78 h 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1" h="78">
                    <a:moveTo>
                      <a:pt x="0" y="0"/>
                    </a:moveTo>
                    <a:lnTo>
                      <a:pt x="651" y="7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40" name="Freeform 161"/>
              <p:cNvSpPr/>
              <p:nvPr/>
            </p:nvSpPr>
            <p:spPr bwMode="auto">
              <a:xfrm>
                <a:off x="2441" y="2103"/>
                <a:ext cx="549" cy="457"/>
              </a:xfrm>
              <a:custGeom>
                <a:avLst/>
                <a:gdLst>
                  <a:gd name="T0" fmla="*/ 0 w 549"/>
                  <a:gd name="T1" fmla="*/ 457 h 457"/>
                  <a:gd name="T2" fmla="*/ 549 w 549"/>
                  <a:gd name="T3" fmla="*/ 0 h 457"/>
                  <a:gd name="T4" fmla="*/ 0 60000 65536"/>
                  <a:gd name="T5" fmla="*/ 0 60000 65536"/>
                  <a:gd name="T6" fmla="*/ 0 w 549"/>
                  <a:gd name="T7" fmla="*/ 0 h 457"/>
                  <a:gd name="T8" fmla="*/ 549 w 549"/>
                  <a:gd name="T9" fmla="*/ 457 h 45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9" h="457">
                    <a:moveTo>
                      <a:pt x="0" y="457"/>
                    </a:moveTo>
                    <a:lnTo>
                      <a:pt x="549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41" name="Freeform 162"/>
              <p:cNvSpPr/>
              <p:nvPr/>
            </p:nvSpPr>
            <p:spPr bwMode="auto">
              <a:xfrm>
                <a:off x="2990" y="2031"/>
                <a:ext cx="501" cy="72"/>
              </a:xfrm>
              <a:custGeom>
                <a:avLst/>
                <a:gdLst>
                  <a:gd name="T0" fmla="*/ 0 w 501"/>
                  <a:gd name="T1" fmla="*/ 72 h 72"/>
                  <a:gd name="T2" fmla="*/ 501 w 501"/>
                  <a:gd name="T3" fmla="*/ 0 h 72"/>
                  <a:gd name="T4" fmla="*/ 0 60000 65536"/>
                  <a:gd name="T5" fmla="*/ 0 60000 65536"/>
                  <a:gd name="T6" fmla="*/ 0 w 501"/>
                  <a:gd name="T7" fmla="*/ 0 h 72"/>
                  <a:gd name="T8" fmla="*/ 501 w 501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01" h="72">
                    <a:moveTo>
                      <a:pt x="0" y="72"/>
                    </a:moveTo>
                    <a:lnTo>
                      <a:pt x="501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9242" name="Freeform 163"/>
              <p:cNvSpPr/>
              <p:nvPr/>
            </p:nvSpPr>
            <p:spPr bwMode="auto">
              <a:xfrm>
                <a:off x="3494" y="2031"/>
                <a:ext cx="208" cy="438"/>
              </a:xfrm>
              <a:custGeom>
                <a:avLst/>
                <a:gdLst>
                  <a:gd name="T0" fmla="*/ 0 w 208"/>
                  <a:gd name="T1" fmla="*/ 0 h 438"/>
                  <a:gd name="T2" fmla="*/ 208 w 208"/>
                  <a:gd name="T3" fmla="*/ 438 h 438"/>
                  <a:gd name="T4" fmla="*/ 0 60000 65536"/>
                  <a:gd name="T5" fmla="*/ 0 60000 65536"/>
                  <a:gd name="T6" fmla="*/ 0 w 208"/>
                  <a:gd name="T7" fmla="*/ 0 h 438"/>
                  <a:gd name="T8" fmla="*/ 208 w 208"/>
                  <a:gd name="T9" fmla="*/ 438 h 4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8" h="438">
                    <a:moveTo>
                      <a:pt x="0" y="0"/>
                    </a:moveTo>
                    <a:lnTo>
                      <a:pt x="208" y="438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9227" name="Text Box 164"/>
            <p:cNvSpPr txBox="1">
              <a:spLocks noChangeArrowheads="1"/>
            </p:cNvSpPr>
            <p:nvPr/>
          </p:nvSpPr>
          <p:spPr bwMode="auto">
            <a:xfrm>
              <a:off x="2018" y="3748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</p:grpSp>
      <p:sp>
        <p:nvSpPr>
          <p:cNvPr id="9223" name="Text Box 183"/>
          <p:cNvSpPr txBox="1">
            <a:spLocks noChangeArrowheads="1"/>
          </p:cNvSpPr>
          <p:nvPr/>
        </p:nvSpPr>
        <p:spPr bwMode="auto">
          <a:xfrm>
            <a:off x="539750" y="2133600"/>
            <a:ext cx="1512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371" name="Text Box 187"/>
          <p:cNvSpPr txBox="1">
            <a:spLocks noChangeArrowheads="1"/>
          </p:cNvSpPr>
          <p:nvPr/>
        </p:nvSpPr>
        <p:spPr bwMode="auto">
          <a:xfrm>
            <a:off x="827088" y="836613"/>
            <a:ext cx="72739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ea typeface="隶书" panose="02010509060101010101" pitchFamily="49" charset="-122"/>
              </a:rPr>
              <a:t>还有一类几何体也是我们常见的，我们把这类几何体称为</a:t>
            </a:r>
            <a:r>
              <a:rPr lang="zh-CN" altLang="en-US" sz="4000" b="1" dirty="0">
                <a:solidFill>
                  <a:srgbClr val="FF5050"/>
                </a:solidFill>
                <a:ea typeface="隶书" panose="02010509060101010101" pitchFamily="49" charset="-122"/>
              </a:rPr>
              <a:t>棱台</a:t>
            </a:r>
          </a:p>
        </p:txBody>
      </p:sp>
      <p:pic>
        <p:nvPicPr>
          <p:cNvPr id="9225" name="Picture 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005263"/>
            <a:ext cx="219233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85"/>
          <p:cNvSpPr txBox="1">
            <a:spLocks noChangeArrowheads="1"/>
          </p:cNvSpPr>
          <p:nvPr/>
        </p:nvSpPr>
        <p:spPr bwMode="auto">
          <a:xfrm>
            <a:off x="7380288" y="692150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000" b="1">
                <a:solidFill>
                  <a:srgbClr val="0000FF"/>
                </a:solidFill>
                <a:ea typeface="隶书" panose="02010509060101010101" pitchFamily="49" charset="-122"/>
              </a:rPr>
              <a:t>棱柱</a:t>
            </a:r>
            <a:endParaRPr lang="zh-CN" altLang="en-US" sz="5000" b="1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0243" name="Text Box 186"/>
          <p:cNvSpPr txBox="1">
            <a:spLocks noChangeArrowheads="1"/>
          </p:cNvSpPr>
          <p:nvPr/>
        </p:nvSpPr>
        <p:spPr bwMode="auto">
          <a:xfrm>
            <a:off x="7380288" y="4646613"/>
            <a:ext cx="15128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000" b="1">
                <a:solidFill>
                  <a:srgbClr val="0000FF"/>
                </a:solidFill>
                <a:ea typeface="隶书" panose="02010509060101010101" pitchFamily="49" charset="-122"/>
              </a:rPr>
              <a:t>棱锥</a:t>
            </a:r>
            <a:endParaRPr lang="zh-CN" altLang="en-US" sz="5000" b="1">
              <a:solidFill>
                <a:srgbClr val="00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0244" name="Text Box 169"/>
          <p:cNvSpPr txBox="1">
            <a:spLocks noChangeArrowheads="1"/>
          </p:cNvSpPr>
          <p:nvPr/>
        </p:nvSpPr>
        <p:spPr bwMode="auto">
          <a:xfrm>
            <a:off x="1281113" y="2636838"/>
            <a:ext cx="71786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zh-CN" altLang="en-US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思考</a:t>
            </a:r>
            <a:r>
              <a:rPr lang="en-US" altLang="zh-CN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：这些几何体各有多少个面</a:t>
            </a:r>
            <a:r>
              <a:rPr lang="en-US" altLang="zh-CN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33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每个面都是什么图形？</a:t>
            </a:r>
          </a:p>
        </p:txBody>
      </p:sp>
      <p:pic>
        <p:nvPicPr>
          <p:cNvPr id="67706" name="Picture 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622425"/>
            <a:ext cx="734377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89"/>
          <p:cNvGrpSpPr/>
          <p:nvPr/>
        </p:nvGrpSpPr>
        <p:grpSpPr bwMode="auto">
          <a:xfrm>
            <a:off x="34925" y="3783013"/>
            <a:ext cx="7272338" cy="2382837"/>
            <a:chOff x="22" y="1389"/>
            <a:chExt cx="4581" cy="1501"/>
          </a:xfrm>
        </p:grpSpPr>
        <p:grpSp>
          <p:nvGrpSpPr>
            <p:cNvPr id="10312" name="Group 41"/>
            <p:cNvGrpSpPr/>
            <p:nvPr/>
          </p:nvGrpSpPr>
          <p:grpSpPr bwMode="auto">
            <a:xfrm>
              <a:off x="113" y="1752"/>
              <a:ext cx="1044" cy="1047"/>
              <a:chOff x="3514" y="618"/>
              <a:chExt cx="1044" cy="1047"/>
            </a:xfrm>
          </p:grpSpPr>
          <p:grpSp>
            <p:nvGrpSpPr>
              <p:cNvPr id="10352" name="Group 42"/>
              <p:cNvGrpSpPr/>
              <p:nvPr/>
            </p:nvGrpSpPr>
            <p:grpSpPr bwMode="auto">
              <a:xfrm>
                <a:off x="3514" y="618"/>
                <a:ext cx="1044" cy="726"/>
                <a:chOff x="1927" y="1207"/>
                <a:chExt cx="1815" cy="1316"/>
              </a:xfrm>
            </p:grpSpPr>
            <p:sp>
              <p:nvSpPr>
                <p:cNvPr id="10354" name="Line 43"/>
                <p:cNvSpPr>
                  <a:spLocks noChangeShapeType="1"/>
                </p:cNvSpPr>
                <p:nvPr/>
              </p:nvSpPr>
              <p:spPr bwMode="auto">
                <a:xfrm>
                  <a:off x="2835" y="1207"/>
                  <a:ext cx="453" cy="1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5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927" y="1207"/>
                  <a:ext cx="908" cy="13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6" name="Line 45"/>
                <p:cNvSpPr>
                  <a:spLocks noChangeShapeType="1"/>
                </p:cNvSpPr>
                <p:nvPr/>
              </p:nvSpPr>
              <p:spPr bwMode="auto">
                <a:xfrm>
                  <a:off x="2835" y="1207"/>
                  <a:ext cx="907" cy="9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7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2381" y="1207"/>
                  <a:ext cx="454" cy="9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8" name="Line 47"/>
                <p:cNvSpPr>
                  <a:spLocks noChangeShapeType="1"/>
                </p:cNvSpPr>
                <p:nvPr/>
              </p:nvSpPr>
              <p:spPr bwMode="auto">
                <a:xfrm>
                  <a:off x="2381" y="2160"/>
                  <a:ext cx="13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9" name="Line 48"/>
                <p:cNvSpPr>
                  <a:spLocks noChangeShapeType="1"/>
                </p:cNvSpPr>
                <p:nvPr/>
              </p:nvSpPr>
              <p:spPr bwMode="auto">
                <a:xfrm>
                  <a:off x="1927" y="2523"/>
                  <a:ext cx="13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60" name="Freeform 49"/>
                <p:cNvSpPr/>
                <p:nvPr/>
              </p:nvSpPr>
              <p:spPr bwMode="auto">
                <a:xfrm>
                  <a:off x="1931" y="2160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61" name="Freeform 50"/>
                <p:cNvSpPr/>
                <p:nvPr/>
              </p:nvSpPr>
              <p:spPr bwMode="auto">
                <a:xfrm>
                  <a:off x="3292" y="2160"/>
                  <a:ext cx="450" cy="362"/>
                </a:xfrm>
                <a:custGeom>
                  <a:avLst/>
                  <a:gdLst>
                    <a:gd name="T0" fmla="*/ 450 w 450"/>
                    <a:gd name="T1" fmla="*/ 0 h 362"/>
                    <a:gd name="T2" fmla="*/ 0 w 450"/>
                    <a:gd name="T3" fmla="*/ 362 h 362"/>
                    <a:gd name="T4" fmla="*/ 0 60000 65536"/>
                    <a:gd name="T5" fmla="*/ 0 60000 65536"/>
                    <a:gd name="T6" fmla="*/ 0 w 450"/>
                    <a:gd name="T7" fmla="*/ 0 h 362"/>
                    <a:gd name="T8" fmla="*/ 450 w 450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50" h="362">
                      <a:moveTo>
                        <a:pt x="450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10353" name="Text Box 51"/>
              <p:cNvSpPr txBox="1">
                <a:spLocks noChangeArrowheads="1"/>
              </p:cNvSpPr>
              <p:nvPr/>
            </p:nvSpPr>
            <p:spPr bwMode="auto">
              <a:xfrm>
                <a:off x="3878" y="1434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(3)</a:t>
                </a:r>
              </a:p>
            </p:txBody>
          </p:sp>
        </p:grpSp>
        <p:grpSp>
          <p:nvGrpSpPr>
            <p:cNvPr id="10313" name="Group 73"/>
            <p:cNvGrpSpPr/>
            <p:nvPr/>
          </p:nvGrpSpPr>
          <p:grpSpPr bwMode="auto">
            <a:xfrm>
              <a:off x="1292" y="1747"/>
              <a:ext cx="1134" cy="1093"/>
              <a:chOff x="4513" y="1661"/>
              <a:chExt cx="1134" cy="1093"/>
            </a:xfrm>
          </p:grpSpPr>
          <p:grpSp>
            <p:nvGrpSpPr>
              <p:cNvPr id="10344" name="Group 74"/>
              <p:cNvGrpSpPr/>
              <p:nvPr/>
            </p:nvGrpSpPr>
            <p:grpSpPr bwMode="auto">
              <a:xfrm>
                <a:off x="4513" y="1661"/>
                <a:ext cx="1134" cy="817"/>
                <a:chOff x="1565" y="1888"/>
                <a:chExt cx="2132" cy="1497"/>
              </a:xfrm>
            </p:grpSpPr>
            <p:sp>
              <p:nvSpPr>
                <p:cNvPr id="10346" name="Line 75"/>
                <p:cNvSpPr>
                  <a:spLocks noChangeShapeType="1"/>
                </p:cNvSpPr>
                <p:nvPr/>
              </p:nvSpPr>
              <p:spPr bwMode="auto">
                <a:xfrm>
                  <a:off x="1565" y="3385"/>
                  <a:ext cx="104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7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608" y="2704"/>
                  <a:ext cx="1089" cy="6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8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565" y="2704"/>
                  <a:ext cx="2132" cy="6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9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1565" y="1888"/>
                  <a:ext cx="771" cy="14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0" name="Line 79"/>
                <p:cNvSpPr>
                  <a:spLocks noChangeShapeType="1"/>
                </p:cNvSpPr>
                <p:nvPr/>
              </p:nvSpPr>
              <p:spPr bwMode="auto">
                <a:xfrm>
                  <a:off x="2336" y="1888"/>
                  <a:ext cx="1360" cy="8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51" name="Line 80"/>
                <p:cNvSpPr>
                  <a:spLocks noChangeShapeType="1"/>
                </p:cNvSpPr>
                <p:nvPr/>
              </p:nvSpPr>
              <p:spPr bwMode="auto">
                <a:xfrm>
                  <a:off x="2336" y="1888"/>
                  <a:ext cx="272" cy="14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45" name="Text Box 81"/>
              <p:cNvSpPr txBox="1">
                <a:spLocks noChangeArrowheads="1"/>
              </p:cNvSpPr>
              <p:nvPr/>
            </p:nvSpPr>
            <p:spPr bwMode="auto">
              <a:xfrm>
                <a:off x="4967" y="2523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(5)</a:t>
                </a:r>
              </a:p>
            </p:txBody>
          </p:sp>
        </p:grpSp>
        <p:grpSp>
          <p:nvGrpSpPr>
            <p:cNvPr id="10314" name="Group 82"/>
            <p:cNvGrpSpPr/>
            <p:nvPr/>
          </p:nvGrpSpPr>
          <p:grpSpPr bwMode="auto">
            <a:xfrm>
              <a:off x="2608" y="1616"/>
              <a:ext cx="635" cy="1229"/>
              <a:chOff x="4785" y="2750"/>
              <a:chExt cx="635" cy="1229"/>
            </a:xfrm>
          </p:grpSpPr>
          <p:grpSp>
            <p:nvGrpSpPr>
              <p:cNvPr id="10332" name="Group 83"/>
              <p:cNvGrpSpPr/>
              <p:nvPr/>
            </p:nvGrpSpPr>
            <p:grpSpPr bwMode="auto">
              <a:xfrm>
                <a:off x="4785" y="2750"/>
                <a:ext cx="634" cy="1043"/>
                <a:chOff x="2200" y="663"/>
                <a:chExt cx="1451" cy="1905"/>
              </a:xfrm>
            </p:grpSpPr>
            <p:sp>
              <p:nvSpPr>
                <p:cNvPr id="10334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00" y="766"/>
                  <a:ext cx="616" cy="56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35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16" y="663"/>
                  <a:ext cx="561" cy="1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36" name="Line 86"/>
                <p:cNvSpPr>
                  <a:spLocks noChangeShapeType="1"/>
                </p:cNvSpPr>
                <p:nvPr/>
              </p:nvSpPr>
              <p:spPr bwMode="auto">
                <a:xfrm>
                  <a:off x="2200" y="1333"/>
                  <a:ext cx="728" cy="1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37" name="Freeform 87"/>
                <p:cNvSpPr/>
                <p:nvPr/>
              </p:nvSpPr>
              <p:spPr bwMode="auto">
                <a:xfrm>
                  <a:off x="2930" y="1207"/>
                  <a:ext cx="676" cy="229"/>
                </a:xfrm>
                <a:custGeom>
                  <a:avLst/>
                  <a:gdLst>
                    <a:gd name="T0" fmla="*/ 0 w 363"/>
                    <a:gd name="T1" fmla="*/ 231 h 227"/>
                    <a:gd name="T2" fmla="*/ 1259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38" name="Line 88"/>
                <p:cNvSpPr>
                  <a:spLocks noChangeShapeType="1"/>
                </p:cNvSpPr>
                <p:nvPr/>
              </p:nvSpPr>
              <p:spPr bwMode="auto">
                <a:xfrm>
                  <a:off x="3377" y="663"/>
                  <a:ext cx="229" cy="5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39" name="Freeform 89"/>
                <p:cNvSpPr/>
                <p:nvPr/>
              </p:nvSpPr>
              <p:spPr bwMode="auto">
                <a:xfrm>
                  <a:off x="3606" y="1207"/>
                  <a:ext cx="45" cy="1361"/>
                </a:xfrm>
                <a:custGeom>
                  <a:avLst/>
                  <a:gdLst>
                    <a:gd name="T0" fmla="*/ 7 w 273"/>
                    <a:gd name="T1" fmla="*/ 1333 h 1390"/>
                    <a:gd name="T2" fmla="*/ 0 w 273"/>
                    <a:gd name="T3" fmla="*/ 0 h 1390"/>
                    <a:gd name="T4" fmla="*/ 0 60000 65536"/>
                    <a:gd name="T5" fmla="*/ 0 60000 65536"/>
                    <a:gd name="T6" fmla="*/ 0 w 273"/>
                    <a:gd name="T7" fmla="*/ 0 h 1390"/>
                    <a:gd name="T8" fmla="*/ 273 w 273"/>
                    <a:gd name="T9" fmla="*/ 1390 h 139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73" h="1390">
                      <a:moveTo>
                        <a:pt x="273" y="139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40" name="Freeform 90"/>
                <p:cNvSpPr/>
                <p:nvPr/>
              </p:nvSpPr>
              <p:spPr bwMode="auto">
                <a:xfrm>
                  <a:off x="2202" y="1334"/>
                  <a:ext cx="1449" cy="1234"/>
                </a:xfrm>
                <a:custGeom>
                  <a:avLst/>
                  <a:gdLst>
                    <a:gd name="T0" fmla="*/ 0 w 1449"/>
                    <a:gd name="T1" fmla="*/ 0 h 1234"/>
                    <a:gd name="T2" fmla="*/ 1449 w 1449"/>
                    <a:gd name="T3" fmla="*/ 1234 h 1234"/>
                    <a:gd name="T4" fmla="*/ 0 60000 65536"/>
                    <a:gd name="T5" fmla="*/ 0 60000 65536"/>
                    <a:gd name="T6" fmla="*/ 0 w 1449"/>
                    <a:gd name="T7" fmla="*/ 0 h 1234"/>
                    <a:gd name="T8" fmla="*/ 1449 w 1449"/>
                    <a:gd name="T9" fmla="*/ 1234 h 12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9" h="1234">
                      <a:moveTo>
                        <a:pt x="0" y="0"/>
                      </a:moveTo>
                      <a:lnTo>
                        <a:pt x="1449" y="1234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41" name="Freeform 91"/>
                <p:cNvSpPr/>
                <p:nvPr/>
              </p:nvSpPr>
              <p:spPr bwMode="auto">
                <a:xfrm>
                  <a:off x="2930" y="1436"/>
                  <a:ext cx="721" cy="1132"/>
                </a:xfrm>
                <a:custGeom>
                  <a:avLst/>
                  <a:gdLst>
                    <a:gd name="T0" fmla="*/ 0 w 721"/>
                    <a:gd name="T1" fmla="*/ 0 h 1132"/>
                    <a:gd name="T2" fmla="*/ 721 w 721"/>
                    <a:gd name="T3" fmla="*/ 1132 h 1132"/>
                    <a:gd name="T4" fmla="*/ 0 60000 65536"/>
                    <a:gd name="T5" fmla="*/ 0 60000 65536"/>
                    <a:gd name="T6" fmla="*/ 0 w 721"/>
                    <a:gd name="T7" fmla="*/ 0 h 1132"/>
                    <a:gd name="T8" fmla="*/ 721 w 721"/>
                    <a:gd name="T9" fmla="*/ 1132 h 113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21" h="1132">
                      <a:moveTo>
                        <a:pt x="0" y="0"/>
                      </a:moveTo>
                      <a:lnTo>
                        <a:pt x="721" y="1132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42" name="Freeform 92"/>
                <p:cNvSpPr/>
                <p:nvPr/>
              </p:nvSpPr>
              <p:spPr bwMode="auto">
                <a:xfrm>
                  <a:off x="2816" y="767"/>
                  <a:ext cx="835" cy="1801"/>
                </a:xfrm>
                <a:custGeom>
                  <a:avLst/>
                  <a:gdLst>
                    <a:gd name="T0" fmla="*/ 0 w 835"/>
                    <a:gd name="T1" fmla="*/ 0 h 1801"/>
                    <a:gd name="T2" fmla="*/ 835 w 835"/>
                    <a:gd name="T3" fmla="*/ 1801 h 1801"/>
                    <a:gd name="T4" fmla="*/ 0 60000 65536"/>
                    <a:gd name="T5" fmla="*/ 0 60000 65536"/>
                    <a:gd name="T6" fmla="*/ 0 w 835"/>
                    <a:gd name="T7" fmla="*/ 0 h 1801"/>
                    <a:gd name="T8" fmla="*/ 835 w 835"/>
                    <a:gd name="T9" fmla="*/ 1801 h 180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35" h="1801">
                      <a:moveTo>
                        <a:pt x="0" y="0"/>
                      </a:moveTo>
                      <a:lnTo>
                        <a:pt x="835" y="1801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43" name="Line 93"/>
                <p:cNvSpPr>
                  <a:spLocks noChangeShapeType="1"/>
                </p:cNvSpPr>
                <p:nvPr/>
              </p:nvSpPr>
              <p:spPr bwMode="auto">
                <a:xfrm>
                  <a:off x="3379" y="663"/>
                  <a:ext cx="272" cy="19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33" name="Text Box 94"/>
              <p:cNvSpPr txBox="1">
                <a:spLocks noChangeArrowheads="1"/>
              </p:cNvSpPr>
              <p:nvPr/>
            </p:nvSpPr>
            <p:spPr bwMode="auto">
              <a:xfrm>
                <a:off x="5128" y="374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(6)</a:t>
                </a:r>
              </a:p>
            </p:txBody>
          </p:sp>
        </p:grpSp>
        <p:grpSp>
          <p:nvGrpSpPr>
            <p:cNvPr id="10315" name="Group 165"/>
            <p:cNvGrpSpPr/>
            <p:nvPr/>
          </p:nvGrpSpPr>
          <p:grpSpPr bwMode="auto">
            <a:xfrm>
              <a:off x="3696" y="1616"/>
              <a:ext cx="907" cy="1274"/>
              <a:chOff x="249" y="1661"/>
              <a:chExt cx="907" cy="1274"/>
            </a:xfrm>
          </p:grpSpPr>
          <p:grpSp>
            <p:nvGrpSpPr>
              <p:cNvPr id="10317" name="Group 166"/>
              <p:cNvGrpSpPr/>
              <p:nvPr/>
            </p:nvGrpSpPr>
            <p:grpSpPr bwMode="auto">
              <a:xfrm>
                <a:off x="249" y="1661"/>
                <a:ext cx="907" cy="1089"/>
                <a:chOff x="882" y="1296"/>
                <a:chExt cx="1055" cy="1255"/>
              </a:xfrm>
            </p:grpSpPr>
            <p:grpSp>
              <p:nvGrpSpPr>
                <p:cNvPr id="10319" name="Group 167"/>
                <p:cNvGrpSpPr/>
                <p:nvPr/>
              </p:nvGrpSpPr>
              <p:grpSpPr bwMode="auto">
                <a:xfrm>
                  <a:off x="882" y="1912"/>
                  <a:ext cx="1055" cy="639"/>
                  <a:chOff x="882" y="1912"/>
                  <a:chExt cx="1055" cy="639"/>
                </a:xfrm>
              </p:grpSpPr>
              <p:sp>
                <p:nvSpPr>
                  <p:cNvPr id="10326" name="Line 168"/>
                  <p:cNvSpPr>
                    <a:spLocks noChangeShapeType="1"/>
                  </p:cNvSpPr>
                  <p:nvPr/>
                </p:nvSpPr>
                <p:spPr bwMode="auto">
                  <a:xfrm rot="5142651">
                    <a:off x="1629" y="2155"/>
                    <a:ext cx="321" cy="29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27" name="Freeform 169"/>
                  <p:cNvSpPr/>
                  <p:nvPr/>
                </p:nvSpPr>
                <p:spPr bwMode="auto">
                  <a:xfrm rot="5142651">
                    <a:off x="1388" y="2253"/>
                    <a:ext cx="30" cy="508"/>
                  </a:xfrm>
                  <a:custGeom>
                    <a:avLst/>
                    <a:gdLst>
                      <a:gd name="T0" fmla="*/ 0 w 28"/>
                      <a:gd name="T1" fmla="*/ 0 h 862"/>
                      <a:gd name="T2" fmla="*/ 32 w 28"/>
                      <a:gd name="T3" fmla="*/ 299 h 862"/>
                      <a:gd name="T4" fmla="*/ 0 60000 65536"/>
                      <a:gd name="T5" fmla="*/ 0 60000 65536"/>
                      <a:gd name="T6" fmla="*/ 0 w 28"/>
                      <a:gd name="T7" fmla="*/ 0 h 862"/>
                      <a:gd name="T8" fmla="*/ 28 w 28"/>
                      <a:gd name="T9" fmla="*/ 862 h 86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" h="862">
                        <a:moveTo>
                          <a:pt x="0" y="0"/>
                        </a:moveTo>
                        <a:lnTo>
                          <a:pt x="28" y="862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10328" name="Freeform 170"/>
                  <p:cNvSpPr/>
                  <p:nvPr/>
                </p:nvSpPr>
                <p:spPr bwMode="auto">
                  <a:xfrm rot="5142651">
                    <a:off x="1404" y="1703"/>
                    <a:ext cx="24" cy="502"/>
                  </a:xfrm>
                  <a:custGeom>
                    <a:avLst/>
                    <a:gdLst>
                      <a:gd name="T0" fmla="*/ 0 w 23"/>
                      <a:gd name="T1" fmla="*/ 0 h 852"/>
                      <a:gd name="T2" fmla="*/ 25 w 23"/>
                      <a:gd name="T3" fmla="*/ 296 h 852"/>
                      <a:gd name="T4" fmla="*/ 0 60000 65536"/>
                      <a:gd name="T5" fmla="*/ 0 60000 65536"/>
                      <a:gd name="T6" fmla="*/ 0 w 23"/>
                      <a:gd name="T7" fmla="*/ 0 h 852"/>
                      <a:gd name="T8" fmla="*/ 23 w 23"/>
                      <a:gd name="T9" fmla="*/ 852 h 85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3" h="852">
                        <a:moveTo>
                          <a:pt x="0" y="0"/>
                        </a:moveTo>
                        <a:lnTo>
                          <a:pt x="23" y="852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10329" name="Freeform 171"/>
                  <p:cNvSpPr/>
                  <p:nvPr/>
                </p:nvSpPr>
                <p:spPr bwMode="auto">
                  <a:xfrm rot="5142651">
                    <a:off x="1679" y="1906"/>
                    <a:ext cx="229" cy="242"/>
                  </a:xfrm>
                  <a:custGeom>
                    <a:avLst/>
                    <a:gdLst>
                      <a:gd name="T0" fmla="*/ 245 w 214"/>
                      <a:gd name="T1" fmla="*/ 0 h 411"/>
                      <a:gd name="T2" fmla="*/ 0 w 214"/>
                      <a:gd name="T3" fmla="*/ 142 h 411"/>
                      <a:gd name="T4" fmla="*/ 0 60000 65536"/>
                      <a:gd name="T5" fmla="*/ 0 60000 65536"/>
                      <a:gd name="T6" fmla="*/ 0 w 214"/>
                      <a:gd name="T7" fmla="*/ 0 h 411"/>
                      <a:gd name="T8" fmla="*/ 214 w 214"/>
                      <a:gd name="T9" fmla="*/ 411 h 41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14" h="411">
                        <a:moveTo>
                          <a:pt x="214" y="0"/>
                        </a:moveTo>
                        <a:lnTo>
                          <a:pt x="0" y="411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10330" name="Freeform 172"/>
                  <p:cNvSpPr/>
                  <p:nvPr/>
                </p:nvSpPr>
                <p:spPr bwMode="auto">
                  <a:xfrm rot="5142651">
                    <a:off x="871" y="2009"/>
                    <a:ext cx="320" cy="297"/>
                  </a:xfrm>
                  <a:custGeom>
                    <a:avLst/>
                    <a:gdLst>
                      <a:gd name="T0" fmla="*/ 0 w 299"/>
                      <a:gd name="T1" fmla="*/ 0 h 505"/>
                      <a:gd name="T2" fmla="*/ 342 w 299"/>
                      <a:gd name="T3" fmla="*/ 175 h 505"/>
                      <a:gd name="T4" fmla="*/ 0 60000 65536"/>
                      <a:gd name="T5" fmla="*/ 0 60000 65536"/>
                      <a:gd name="T6" fmla="*/ 0 w 299"/>
                      <a:gd name="T7" fmla="*/ 0 h 505"/>
                      <a:gd name="T8" fmla="*/ 299 w 299"/>
                      <a:gd name="T9" fmla="*/ 505 h 50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99" h="505">
                        <a:moveTo>
                          <a:pt x="0" y="0"/>
                        </a:moveTo>
                        <a:lnTo>
                          <a:pt x="299" y="505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 vert="eaVert"/>
                  <a:lstStyle/>
                  <a:p>
                    <a:endParaRPr lang="zh-CN" altLang="zh-CN"/>
                  </a:p>
                </p:txBody>
              </p:sp>
              <p:sp>
                <p:nvSpPr>
                  <p:cNvPr id="10331" name="Line 173"/>
                  <p:cNvSpPr>
                    <a:spLocks noChangeShapeType="1"/>
                  </p:cNvSpPr>
                  <p:nvPr/>
                </p:nvSpPr>
                <p:spPr bwMode="auto">
                  <a:xfrm rot="5142651" flipH="1">
                    <a:off x="906" y="2316"/>
                    <a:ext cx="230" cy="23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320" name="Freeform 174"/>
                <p:cNvSpPr/>
                <p:nvPr/>
              </p:nvSpPr>
              <p:spPr bwMode="auto">
                <a:xfrm>
                  <a:off x="890" y="1296"/>
                  <a:ext cx="537" cy="1037"/>
                </a:xfrm>
                <a:custGeom>
                  <a:avLst/>
                  <a:gdLst>
                    <a:gd name="T0" fmla="*/ 0 w 537"/>
                    <a:gd name="T1" fmla="*/ 1037 h 1037"/>
                    <a:gd name="T2" fmla="*/ 537 w 537"/>
                    <a:gd name="T3" fmla="*/ 0 h 1037"/>
                    <a:gd name="T4" fmla="*/ 0 60000 65536"/>
                    <a:gd name="T5" fmla="*/ 0 60000 65536"/>
                    <a:gd name="T6" fmla="*/ 0 w 537"/>
                    <a:gd name="T7" fmla="*/ 0 h 1037"/>
                    <a:gd name="T8" fmla="*/ 537 w 537"/>
                    <a:gd name="T9" fmla="*/ 1037 h 10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37" h="1037">
                      <a:moveTo>
                        <a:pt x="0" y="1037"/>
                      </a:moveTo>
                      <a:lnTo>
                        <a:pt x="537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21" name="Freeform 175"/>
                <p:cNvSpPr/>
                <p:nvPr/>
              </p:nvSpPr>
              <p:spPr bwMode="auto">
                <a:xfrm>
                  <a:off x="1167" y="1299"/>
                  <a:ext cx="262" cy="686"/>
                </a:xfrm>
                <a:custGeom>
                  <a:avLst/>
                  <a:gdLst>
                    <a:gd name="T0" fmla="*/ 0 w 262"/>
                    <a:gd name="T1" fmla="*/ 686 h 686"/>
                    <a:gd name="T2" fmla="*/ 262 w 262"/>
                    <a:gd name="T3" fmla="*/ 0 h 686"/>
                    <a:gd name="T4" fmla="*/ 0 60000 65536"/>
                    <a:gd name="T5" fmla="*/ 0 60000 65536"/>
                    <a:gd name="T6" fmla="*/ 0 w 262"/>
                    <a:gd name="T7" fmla="*/ 0 h 686"/>
                    <a:gd name="T8" fmla="*/ 262 w 262"/>
                    <a:gd name="T9" fmla="*/ 686 h 68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62" h="686">
                      <a:moveTo>
                        <a:pt x="0" y="686"/>
                      </a:moveTo>
                      <a:lnTo>
                        <a:pt x="262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22" name="Freeform 176"/>
                <p:cNvSpPr/>
                <p:nvPr/>
              </p:nvSpPr>
              <p:spPr bwMode="auto">
                <a:xfrm>
                  <a:off x="1149" y="1299"/>
                  <a:ext cx="280" cy="1242"/>
                </a:xfrm>
                <a:custGeom>
                  <a:avLst/>
                  <a:gdLst>
                    <a:gd name="T0" fmla="*/ 0 w 280"/>
                    <a:gd name="T1" fmla="*/ 1242 h 1242"/>
                    <a:gd name="T2" fmla="*/ 280 w 280"/>
                    <a:gd name="T3" fmla="*/ 0 h 1242"/>
                    <a:gd name="T4" fmla="*/ 0 60000 65536"/>
                    <a:gd name="T5" fmla="*/ 0 60000 65536"/>
                    <a:gd name="T6" fmla="*/ 0 w 280"/>
                    <a:gd name="T7" fmla="*/ 0 h 1242"/>
                    <a:gd name="T8" fmla="*/ 280 w 280"/>
                    <a:gd name="T9" fmla="*/ 1242 h 12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0" h="1242">
                      <a:moveTo>
                        <a:pt x="0" y="1242"/>
                      </a:moveTo>
                      <a:lnTo>
                        <a:pt x="28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23" name="Freeform 177"/>
                <p:cNvSpPr/>
                <p:nvPr/>
              </p:nvSpPr>
              <p:spPr bwMode="auto">
                <a:xfrm>
                  <a:off x="1429" y="1298"/>
                  <a:ext cx="223" cy="1174"/>
                </a:xfrm>
                <a:custGeom>
                  <a:avLst/>
                  <a:gdLst>
                    <a:gd name="T0" fmla="*/ 223 w 223"/>
                    <a:gd name="T1" fmla="*/ 1174 h 1174"/>
                    <a:gd name="T2" fmla="*/ 0 w 223"/>
                    <a:gd name="T3" fmla="*/ 0 h 1174"/>
                    <a:gd name="T4" fmla="*/ 0 60000 65536"/>
                    <a:gd name="T5" fmla="*/ 0 60000 65536"/>
                    <a:gd name="T6" fmla="*/ 0 w 223"/>
                    <a:gd name="T7" fmla="*/ 0 h 1174"/>
                    <a:gd name="T8" fmla="*/ 223 w 223"/>
                    <a:gd name="T9" fmla="*/ 1174 h 117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23" h="1174">
                      <a:moveTo>
                        <a:pt x="223" y="117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24" name="Freeform 178"/>
                <p:cNvSpPr/>
                <p:nvPr/>
              </p:nvSpPr>
              <p:spPr bwMode="auto">
                <a:xfrm>
                  <a:off x="1429" y="1299"/>
                  <a:ext cx="496" cy="834"/>
                </a:xfrm>
                <a:custGeom>
                  <a:avLst/>
                  <a:gdLst>
                    <a:gd name="T0" fmla="*/ 496 w 496"/>
                    <a:gd name="T1" fmla="*/ 834 h 834"/>
                    <a:gd name="T2" fmla="*/ 0 w 496"/>
                    <a:gd name="T3" fmla="*/ 0 h 834"/>
                    <a:gd name="T4" fmla="*/ 0 60000 65536"/>
                    <a:gd name="T5" fmla="*/ 0 60000 65536"/>
                    <a:gd name="T6" fmla="*/ 0 w 496"/>
                    <a:gd name="T7" fmla="*/ 0 h 834"/>
                    <a:gd name="T8" fmla="*/ 496 w 496"/>
                    <a:gd name="T9" fmla="*/ 834 h 83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6" h="834">
                      <a:moveTo>
                        <a:pt x="496" y="83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25" name="Freeform 179"/>
                <p:cNvSpPr/>
                <p:nvPr/>
              </p:nvSpPr>
              <p:spPr bwMode="auto">
                <a:xfrm>
                  <a:off x="1429" y="1299"/>
                  <a:ext cx="236" cy="623"/>
                </a:xfrm>
                <a:custGeom>
                  <a:avLst/>
                  <a:gdLst>
                    <a:gd name="T0" fmla="*/ 236 w 236"/>
                    <a:gd name="T1" fmla="*/ 623 h 623"/>
                    <a:gd name="T2" fmla="*/ 0 w 236"/>
                    <a:gd name="T3" fmla="*/ 0 h 623"/>
                    <a:gd name="T4" fmla="*/ 0 60000 65536"/>
                    <a:gd name="T5" fmla="*/ 0 60000 65536"/>
                    <a:gd name="T6" fmla="*/ 0 w 236"/>
                    <a:gd name="T7" fmla="*/ 0 h 623"/>
                    <a:gd name="T8" fmla="*/ 236 w 236"/>
                    <a:gd name="T9" fmla="*/ 623 h 6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36" h="623">
                      <a:moveTo>
                        <a:pt x="236" y="62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10318" name="Text Box 180"/>
              <p:cNvSpPr txBox="1">
                <a:spLocks noChangeArrowheads="1"/>
              </p:cNvSpPr>
              <p:nvPr/>
            </p:nvSpPr>
            <p:spPr bwMode="auto">
              <a:xfrm>
                <a:off x="522" y="2704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(8)</a:t>
                </a:r>
              </a:p>
            </p:txBody>
          </p:sp>
        </p:grpSp>
        <p:sp>
          <p:nvSpPr>
            <p:cNvPr id="10316" name="Text Box 184"/>
            <p:cNvSpPr txBox="1">
              <a:spLocks noChangeArrowheads="1"/>
            </p:cNvSpPr>
            <p:nvPr/>
          </p:nvSpPr>
          <p:spPr bwMode="auto">
            <a:xfrm>
              <a:off x="22" y="1389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" name="Group 188"/>
          <p:cNvGrpSpPr/>
          <p:nvPr/>
        </p:nvGrpSpPr>
        <p:grpSpPr bwMode="auto">
          <a:xfrm>
            <a:off x="0" y="188913"/>
            <a:ext cx="7202488" cy="2239962"/>
            <a:chOff x="22" y="28"/>
            <a:chExt cx="4537" cy="1411"/>
          </a:xfrm>
        </p:grpSpPr>
        <p:grpSp>
          <p:nvGrpSpPr>
            <p:cNvPr id="10248" name="Group 2"/>
            <p:cNvGrpSpPr/>
            <p:nvPr/>
          </p:nvGrpSpPr>
          <p:grpSpPr bwMode="auto">
            <a:xfrm>
              <a:off x="158" y="300"/>
              <a:ext cx="1088" cy="1047"/>
              <a:chOff x="204" y="482"/>
              <a:chExt cx="1088" cy="1047"/>
            </a:xfrm>
          </p:grpSpPr>
          <p:grpSp>
            <p:nvGrpSpPr>
              <p:cNvPr id="10301" name="Group 3"/>
              <p:cNvGrpSpPr/>
              <p:nvPr/>
            </p:nvGrpSpPr>
            <p:grpSpPr bwMode="auto">
              <a:xfrm>
                <a:off x="204" y="482"/>
                <a:ext cx="1088" cy="771"/>
                <a:chOff x="1655" y="1434"/>
                <a:chExt cx="2631" cy="1497"/>
              </a:xfrm>
            </p:grpSpPr>
            <p:sp>
              <p:nvSpPr>
                <p:cNvPr id="10303" name="Line 4"/>
                <p:cNvSpPr>
                  <a:spLocks noChangeShapeType="1"/>
                </p:cNvSpPr>
                <p:nvPr/>
              </p:nvSpPr>
              <p:spPr bwMode="auto">
                <a:xfrm>
                  <a:off x="1655" y="2931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4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655" y="2205"/>
                  <a:ext cx="454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5" name="Line 6"/>
                <p:cNvSpPr>
                  <a:spLocks noChangeShapeType="1"/>
                </p:cNvSpPr>
                <p:nvPr/>
              </p:nvSpPr>
              <p:spPr bwMode="auto">
                <a:xfrm>
                  <a:off x="2109" y="2205"/>
                  <a:ext cx="68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6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09" y="1434"/>
                  <a:ext cx="1497" cy="7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7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659" y="2157"/>
                  <a:ext cx="1497" cy="7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8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789" y="2160"/>
                  <a:ext cx="1497" cy="7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9" name="Line 10"/>
                <p:cNvSpPr>
                  <a:spLocks noChangeShapeType="1"/>
                </p:cNvSpPr>
                <p:nvPr/>
              </p:nvSpPr>
              <p:spPr bwMode="auto">
                <a:xfrm>
                  <a:off x="3606" y="1434"/>
                  <a:ext cx="680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10" name="Line 11"/>
                <p:cNvSpPr>
                  <a:spLocks noChangeShapeType="1"/>
                </p:cNvSpPr>
                <p:nvPr/>
              </p:nvSpPr>
              <p:spPr bwMode="auto">
                <a:xfrm>
                  <a:off x="3152" y="2160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1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152" y="1434"/>
                  <a:ext cx="454" cy="7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02" name="Text Box 13"/>
              <p:cNvSpPr txBox="1">
                <a:spLocks noChangeArrowheads="1"/>
              </p:cNvSpPr>
              <p:nvPr/>
            </p:nvSpPr>
            <p:spPr bwMode="auto">
              <a:xfrm>
                <a:off x="476" y="129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(1)</a:t>
                </a:r>
              </a:p>
            </p:txBody>
          </p:sp>
        </p:grpSp>
        <p:grpSp>
          <p:nvGrpSpPr>
            <p:cNvPr id="10249" name="Group 14"/>
            <p:cNvGrpSpPr/>
            <p:nvPr/>
          </p:nvGrpSpPr>
          <p:grpSpPr bwMode="auto">
            <a:xfrm>
              <a:off x="1429" y="432"/>
              <a:ext cx="907" cy="957"/>
              <a:chOff x="1474" y="572"/>
              <a:chExt cx="907" cy="957"/>
            </a:xfrm>
          </p:grpSpPr>
          <p:grpSp>
            <p:nvGrpSpPr>
              <p:cNvPr id="10290" name="Group 15"/>
              <p:cNvGrpSpPr/>
              <p:nvPr/>
            </p:nvGrpSpPr>
            <p:grpSpPr bwMode="auto">
              <a:xfrm>
                <a:off x="1474" y="572"/>
                <a:ext cx="907" cy="680"/>
                <a:chOff x="1203" y="890"/>
                <a:chExt cx="1722" cy="1361"/>
              </a:xfrm>
            </p:grpSpPr>
            <p:sp>
              <p:nvSpPr>
                <p:cNvPr id="10292" name="AutoShape 16"/>
                <p:cNvSpPr>
                  <a:spLocks noChangeArrowheads="1"/>
                </p:cNvSpPr>
                <p:nvPr/>
              </p:nvSpPr>
              <p:spPr bwMode="auto">
                <a:xfrm>
                  <a:off x="1678" y="890"/>
                  <a:ext cx="1247" cy="266"/>
                </a:xfrm>
                <a:prstGeom prst="parallelogram">
                  <a:avLst>
                    <a:gd name="adj" fmla="val 117199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  <p:sp>
              <p:nvSpPr>
                <p:cNvPr id="10293" name="Freeform 17"/>
                <p:cNvSpPr/>
                <p:nvPr/>
              </p:nvSpPr>
              <p:spPr bwMode="auto">
                <a:xfrm>
                  <a:off x="1203" y="1156"/>
                  <a:ext cx="475" cy="1094"/>
                </a:xfrm>
                <a:custGeom>
                  <a:avLst/>
                  <a:gdLst>
                    <a:gd name="T0" fmla="*/ 384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94" name="Freeform 18"/>
                <p:cNvSpPr/>
                <p:nvPr/>
              </p:nvSpPr>
              <p:spPr bwMode="auto">
                <a:xfrm>
                  <a:off x="2136" y="1156"/>
                  <a:ext cx="475" cy="1094"/>
                </a:xfrm>
                <a:custGeom>
                  <a:avLst/>
                  <a:gdLst>
                    <a:gd name="T0" fmla="*/ 384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95" name="Freeform 19"/>
                <p:cNvSpPr/>
                <p:nvPr/>
              </p:nvSpPr>
              <p:spPr bwMode="auto">
                <a:xfrm>
                  <a:off x="2447" y="891"/>
                  <a:ext cx="476" cy="1094"/>
                </a:xfrm>
                <a:custGeom>
                  <a:avLst/>
                  <a:gdLst>
                    <a:gd name="T0" fmla="*/ 385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96" name="Freeform 20"/>
                <p:cNvSpPr/>
                <p:nvPr/>
              </p:nvSpPr>
              <p:spPr bwMode="auto">
                <a:xfrm>
                  <a:off x="1516" y="890"/>
                  <a:ext cx="475" cy="1094"/>
                </a:xfrm>
                <a:custGeom>
                  <a:avLst/>
                  <a:gdLst>
                    <a:gd name="T0" fmla="*/ 384 w 588"/>
                    <a:gd name="T1" fmla="*/ 0 h 1495"/>
                    <a:gd name="T2" fmla="*/ 0 w 588"/>
                    <a:gd name="T3" fmla="*/ 801 h 1495"/>
                    <a:gd name="T4" fmla="*/ 0 60000 65536"/>
                    <a:gd name="T5" fmla="*/ 0 60000 65536"/>
                    <a:gd name="T6" fmla="*/ 0 w 588"/>
                    <a:gd name="T7" fmla="*/ 0 h 1495"/>
                    <a:gd name="T8" fmla="*/ 588 w 588"/>
                    <a:gd name="T9" fmla="*/ 1495 h 149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88" h="1495">
                      <a:moveTo>
                        <a:pt x="588" y="0"/>
                      </a:moveTo>
                      <a:lnTo>
                        <a:pt x="0" y="1495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97" name="Freeform 21"/>
                <p:cNvSpPr/>
                <p:nvPr/>
              </p:nvSpPr>
              <p:spPr bwMode="auto">
                <a:xfrm>
                  <a:off x="1515" y="1983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98" name="Freeform 22"/>
                <p:cNvSpPr/>
                <p:nvPr/>
              </p:nvSpPr>
              <p:spPr bwMode="auto">
                <a:xfrm>
                  <a:off x="1207" y="2250"/>
                  <a:ext cx="935" cy="1"/>
                </a:xfrm>
                <a:custGeom>
                  <a:avLst/>
                  <a:gdLst>
                    <a:gd name="T0" fmla="*/ 0 w 935"/>
                    <a:gd name="T1" fmla="*/ 0 h 1"/>
                    <a:gd name="T2" fmla="*/ 935 w 935"/>
                    <a:gd name="T3" fmla="*/ 0 h 1"/>
                    <a:gd name="T4" fmla="*/ 0 60000 65536"/>
                    <a:gd name="T5" fmla="*/ 0 60000 65536"/>
                    <a:gd name="T6" fmla="*/ 0 w 935"/>
                    <a:gd name="T7" fmla="*/ 0 h 1"/>
                    <a:gd name="T8" fmla="*/ 935 w 935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35" h="1">
                      <a:moveTo>
                        <a:pt x="0" y="0"/>
                      </a:moveTo>
                      <a:lnTo>
                        <a:pt x="935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99" name="Freeform 23"/>
                <p:cNvSpPr/>
                <p:nvPr/>
              </p:nvSpPr>
              <p:spPr bwMode="auto">
                <a:xfrm>
                  <a:off x="2142" y="1982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300" name="Freeform 24"/>
                <p:cNvSpPr/>
                <p:nvPr/>
              </p:nvSpPr>
              <p:spPr bwMode="auto">
                <a:xfrm>
                  <a:off x="1211" y="1979"/>
                  <a:ext cx="308" cy="266"/>
                </a:xfrm>
                <a:custGeom>
                  <a:avLst/>
                  <a:gdLst>
                    <a:gd name="T0" fmla="*/ 0 w 308"/>
                    <a:gd name="T1" fmla="*/ 266 h 266"/>
                    <a:gd name="T2" fmla="*/ 308 w 308"/>
                    <a:gd name="T3" fmla="*/ 0 h 266"/>
                    <a:gd name="T4" fmla="*/ 0 60000 65536"/>
                    <a:gd name="T5" fmla="*/ 0 60000 65536"/>
                    <a:gd name="T6" fmla="*/ 0 w 308"/>
                    <a:gd name="T7" fmla="*/ 0 h 266"/>
                    <a:gd name="T8" fmla="*/ 308 w 308"/>
                    <a:gd name="T9" fmla="*/ 266 h 26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08" h="266">
                      <a:moveTo>
                        <a:pt x="0" y="266"/>
                      </a:moveTo>
                      <a:lnTo>
                        <a:pt x="308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</p:grpSp>
          <p:sp>
            <p:nvSpPr>
              <p:cNvPr id="10291" name="Text Box 25"/>
              <p:cNvSpPr txBox="1">
                <a:spLocks noChangeArrowheads="1"/>
              </p:cNvSpPr>
              <p:nvPr/>
            </p:nvSpPr>
            <p:spPr bwMode="auto">
              <a:xfrm>
                <a:off x="1635" y="129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(2)</a:t>
                </a:r>
              </a:p>
            </p:txBody>
          </p:sp>
        </p:grpSp>
        <p:grpSp>
          <p:nvGrpSpPr>
            <p:cNvPr id="10250" name="Group 52"/>
            <p:cNvGrpSpPr/>
            <p:nvPr/>
          </p:nvGrpSpPr>
          <p:grpSpPr bwMode="auto">
            <a:xfrm>
              <a:off x="2653" y="164"/>
              <a:ext cx="726" cy="1274"/>
              <a:chOff x="4740" y="391"/>
              <a:chExt cx="726" cy="1274"/>
            </a:xfrm>
          </p:grpSpPr>
          <p:grpSp>
            <p:nvGrpSpPr>
              <p:cNvPr id="10270" name="Group 53"/>
              <p:cNvGrpSpPr/>
              <p:nvPr/>
            </p:nvGrpSpPr>
            <p:grpSpPr bwMode="auto">
              <a:xfrm>
                <a:off x="4740" y="391"/>
                <a:ext cx="726" cy="998"/>
                <a:chOff x="2290" y="663"/>
                <a:chExt cx="1125" cy="1588"/>
              </a:xfrm>
            </p:grpSpPr>
            <p:sp>
              <p:nvSpPr>
                <p:cNvPr id="10272" name="Line 54"/>
                <p:cNvSpPr>
                  <a:spLocks noChangeShapeType="1"/>
                </p:cNvSpPr>
                <p:nvPr/>
              </p:nvSpPr>
              <p:spPr bwMode="auto">
                <a:xfrm>
                  <a:off x="2562" y="663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3" name="Line 55"/>
                <p:cNvSpPr>
                  <a:spLocks noChangeShapeType="1"/>
                </p:cNvSpPr>
                <p:nvPr/>
              </p:nvSpPr>
              <p:spPr bwMode="auto">
                <a:xfrm>
                  <a:off x="2562" y="663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4" name="Line 56"/>
                <p:cNvSpPr>
                  <a:spLocks noChangeShapeType="1"/>
                </p:cNvSpPr>
                <p:nvPr/>
              </p:nvSpPr>
              <p:spPr bwMode="auto">
                <a:xfrm>
                  <a:off x="2943" y="1112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5" name="Line 57"/>
                <p:cNvSpPr>
                  <a:spLocks noChangeShapeType="1"/>
                </p:cNvSpPr>
                <p:nvPr/>
              </p:nvSpPr>
              <p:spPr bwMode="auto">
                <a:xfrm>
                  <a:off x="2998" y="663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6" name="Line 58"/>
                <p:cNvSpPr>
                  <a:spLocks noChangeShapeType="1"/>
                </p:cNvSpPr>
                <p:nvPr/>
              </p:nvSpPr>
              <p:spPr bwMode="auto">
                <a:xfrm>
                  <a:off x="2943" y="1112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7" name="Line 59"/>
                <p:cNvSpPr>
                  <a:spLocks noChangeShapeType="1"/>
                </p:cNvSpPr>
                <p:nvPr/>
              </p:nvSpPr>
              <p:spPr bwMode="auto">
                <a:xfrm>
                  <a:off x="3378" y="1112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8" name="Line 60"/>
                <p:cNvSpPr>
                  <a:spLocks noChangeShapeType="1"/>
                </p:cNvSpPr>
                <p:nvPr/>
              </p:nvSpPr>
              <p:spPr bwMode="auto">
                <a:xfrm>
                  <a:off x="2971" y="1888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9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290" y="663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0" name="Line 62"/>
                <p:cNvSpPr>
                  <a:spLocks noChangeShapeType="1"/>
                </p:cNvSpPr>
                <p:nvPr/>
              </p:nvSpPr>
              <p:spPr bwMode="auto">
                <a:xfrm>
                  <a:off x="2290" y="1026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1" name="Line 63"/>
                <p:cNvSpPr>
                  <a:spLocks noChangeShapeType="1"/>
                </p:cNvSpPr>
                <p:nvPr/>
              </p:nvSpPr>
              <p:spPr bwMode="auto">
                <a:xfrm>
                  <a:off x="2318" y="1802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2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699" y="1888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3" name="Line 65"/>
                <p:cNvSpPr>
                  <a:spLocks noChangeShapeType="1"/>
                </p:cNvSpPr>
                <p:nvPr/>
              </p:nvSpPr>
              <p:spPr bwMode="auto">
                <a:xfrm>
                  <a:off x="2699" y="2251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4" name="Line 66"/>
                <p:cNvSpPr>
                  <a:spLocks noChangeShapeType="1"/>
                </p:cNvSpPr>
                <p:nvPr/>
              </p:nvSpPr>
              <p:spPr bwMode="auto">
                <a:xfrm>
                  <a:off x="2290" y="1026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5" name="Line 67"/>
                <p:cNvSpPr>
                  <a:spLocks noChangeShapeType="1"/>
                </p:cNvSpPr>
                <p:nvPr/>
              </p:nvSpPr>
              <p:spPr bwMode="auto">
                <a:xfrm>
                  <a:off x="2327" y="1797"/>
                  <a:ext cx="4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6" name="Line 68"/>
                <p:cNvSpPr>
                  <a:spLocks noChangeShapeType="1"/>
                </p:cNvSpPr>
                <p:nvPr/>
              </p:nvSpPr>
              <p:spPr bwMode="auto">
                <a:xfrm>
                  <a:off x="2725" y="1026"/>
                  <a:ext cx="28" cy="77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7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726" y="672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8" name="Line 70"/>
                <p:cNvSpPr>
                  <a:spLocks noChangeShapeType="1"/>
                </p:cNvSpPr>
                <p:nvPr/>
              </p:nvSpPr>
              <p:spPr bwMode="auto">
                <a:xfrm>
                  <a:off x="2762" y="1797"/>
                  <a:ext cx="381" cy="4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9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3143" y="1888"/>
                  <a:ext cx="272" cy="3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71" name="Text Box 72"/>
              <p:cNvSpPr txBox="1">
                <a:spLocks noChangeArrowheads="1"/>
              </p:cNvSpPr>
              <p:nvPr/>
            </p:nvSpPr>
            <p:spPr bwMode="auto">
              <a:xfrm>
                <a:off x="4967" y="1434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(4)</a:t>
                </a:r>
              </a:p>
            </p:txBody>
          </p:sp>
        </p:grpSp>
        <p:grpSp>
          <p:nvGrpSpPr>
            <p:cNvPr id="10251" name="Group 95"/>
            <p:cNvGrpSpPr/>
            <p:nvPr/>
          </p:nvGrpSpPr>
          <p:grpSpPr bwMode="auto">
            <a:xfrm>
              <a:off x="3787" y="164"/>
              <a:ext cx="772" cy="1275"/>
              <a:chOff x="3742" y="2704"/>
              <a:chExt cx="772" cy="1275"/>
            </a:xfrm>
          </p:grpSpPr>
          <p:grpSp>
            <p:nvGrpSpPr>
              <p:cNvPr id="10253" name="Group 96"/>
              <p:cNvGrpSpPr/>
              <p:nvPr/>
            </p:nvGrpSpPr>
            <p:grpSpPr bwMode="auto">
              <a:xfrm>
                <a:off x="3742" y="2704"/>
                <a:ext cx="772" cy="1043"/>
                <a:chOff x="1655" y="1026"/>
                <a:chExt cx="1543" cy="1996"/>
              </a:xfrm>
            </p:grpSpPr>
            <p:sp>
              <p:nvSpPr>
                <p:cNvPr id="10255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655" y="1117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6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154" y="1026"/>
                  <a:ext cx="454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7" name="Line 99"/>
                <p:cNvSpPr>
                  <a:spLocks noChangeShapeType="1"/>
                </p:cNvSpPr>
                <p:nvPr/>
              </p:nvSpPr>
              <p:spPr bwMode="auto">
                <a:xfrm>
                  <a:off x="1655" y="1616"/>
                  <a:ext cx="590" cy="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8" name="Freeform 100"/>
                <p:cNvSpPr/>
                <p:nvPr/>
              </p:nvSpPr>
              <p:spPr bwMode="auto">
                <a:xfrm>
                  <a:off x="2246" y="1479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59" name="Line 101"/>
                <p:cNvSpPr>
                  <a:spLocks noChangeShapeType="1"/>
                </p:cNvSpPr>
                <p:nvPr/>
              </p:nvSpPr>
              <p:spPr bwMode="auto">
                <a:xfrm>
                  <a:off x="2608" y="1026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0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244" y="2433"/>
                  <a:ext cx="499" cy="4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1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743" y="2342"/>
                  <a:ext cx="454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2" name="Line 104"/>
                <p:cNvSpPr>
                  <a:spLocks noChangeShapeType="1"/>
                </p:cNvSpPr>
                <p:nvPr/>
              </p:nvSpPr>
              <p:spPr bwMode="auto">
                <a:xfrm>
                  <a:off x="2244" y="2932"/>
                  <a:ext cx="590" cy="9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3" name="Freeform 105"/>
                <p:cNvSpPr/>
                <p:nvPr/>
              </p:nvSpPr>
              <p:spPr bwMode="auto">
                <a:xfrm>
                  <a:off x="2835" y="2795"/>
                  <a:ext cx="363" cy="227"/>
                </a:xfrm>
                <a:custGeom>
                  <a:avLst/>
                  <a:gdLst>
                    <a:gd name="T0" fmla="*/ 0 w 363"/>
                    <a:gd name="T1" fmla="*/ 227 h 227"/>
                    <a:gd name="T2" fmla="*/ 363 w 363"/>
                    <a:gd name="T3" fmla="*/ 0 h 227"/>
                    <a:gd name="T4" fmla="*/ 0 60000 65536"/>
                    <a:gd name="T5" fmla="*/ 0 60000 65536"/>
                    <a:gd name="T6" fmla="*/ 0 w 363"/>
                    <a:gd name="T7" fmla="*/ 0 h 227"/>
                    <a:gd name="T8" fmla="*/ 363 w 363"/>
                    <a:gd name="T9" fmla="*/ 227 h 22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63" h="227">
                      <a:moveTo>
                        <a:pt x="0" y="227"/>
                      </a:moveTo>
                      <a:lnTo>
                        <a:pt x="363" y="0"/>
                      </a:ln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zh-CN"/>
                </a:p>
              </p:txBody>
            </p:sp>
            <p:sp>
              <p:nvSpPr>
                <p:cNvPr id="10264" name="Line 106"/>
                <p:cNvSpPr>
                  <a:spLocks noChangeShapeType="1"/>
                </p:cNvSpPr>
                <p:nvPr/>
              </p:nvSpPr>
              <p:spPr bwMode="auto">
                <a:xfrm>
                  <a:off x="3197" y="2342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5" name="Line 107"/>
                <p:cNvSpPr>
                  <a:spLocks noChangeShapeType="1"/>
                </p:cNvSpPr>
                <p:nvPr/>
              </p:nvSpPr>
              <p:spPr bwMode="auto">
                <a:xfrm>
                  <a:off x="1655" y="1616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6" name="Line 108"/>
                <p:cNvSpPr>
                  <a:spLocks noChangeShapeType="1"/>
                </p:cNvSpPr>
                <p:nvPr/>
              </p:nvSpPr>
              <p:spPr bwMode="auto">
                <a:xfrm>
                  <a:off x="2154" y="1117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7" name="Line 109"/>
                <p:cNvSpPr>
                  <a:spLocks noChangeShapeType="1"/>
                </p:cNvSpPr>
                <p:nvPr/>
              </p:nvSpPr>
              <p:spPr bwMode="auto">
                <a:xfrm>
                  <a:off x="2245" y="1707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8" name="Line 110"/>
                <p:cNvSpPr>
                  <a:spLocks noChangeShapeType="1"/>
                </p:cNvSpPr>
                <p:nvPr/>
              </p:nvSpPr>
              <p:spPr bwMode="auto">
                <a:xfrm>
                  <a:off x="2608" y="1480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9" name="Line 111"/>
                <p:cNvSpPr>
                  <a:spLocks noChangeShapeType="1"/>
                </p:cNvSpPr>
                <p:nvPr/>
              </p:nvSpPr>
              <p:spPr bwMode="auto">
                <a:xfrm>
                  <a:off x="2608" y="1026"/>
                  <a:ext cx="590" cy="131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54" name="Text Box 112"/>
              <p:cNvSpPr txBox="1">
                <a:spLocks noChangeArrowheads="1"/>
              </p:cNvSpPr>
              <p:nvPr/>
            </p:nvSpPr>
            <p:spPr bwMode="auto">
              <a:xfrm>
                <a:off x="4105" y="374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b="1"/>
                  <a:t>(7)</a:t>
                </a:r>
              </a:p>
            </p:txBody>
          </p:sp>
        </p:grpSp>
        <p:sp>
          <p:nvSpPr>
            <p:cNvPr id="10252" name="Text Box 182"/>
            <p:cNvSpPr txBox="1">
              <a:spLocks noChangeArrowheads="1"/>
            </p:cNvSpPr>
            <p:nvPr/>
          </p:nvSpPr>
          <p:spPr bwMode="auto">
            <a:xfrm>
              <a:off x="22" y="28"/>
              <a:ext cx="9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sz="28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全屏显示(4:3)</PresentationFormat>
  <Paragraphs>151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BMP 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2015-03-20T06:04:00Z</dcterms:created>
  <dcterms:modified xsi:type="dcterms:W3CDTF">2023-01-16T16:30:42Z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9703291E9C1C438CB9047D81288F6757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