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397" r:id="rId4"/>
    <p:sldId id="416" r:id="rId5"/>
    <p:sldId id="417" r:id="rId6"/>
    <p:sldId id="418" r:id="rId7"/>
    <p:sldId id="419" r:id="rId8"/>
    <p:sldId id="412" r:id="rId9"/>
    <p:sldId id="399" r:id="rId10"/>
    <p:sldId id="420" r:id="rId11"/>
    <p:sldId id="422" r:id="rId12"/>
    <p:sldId id="423" r:id="rId13"/>
    <p:sldId id="413" r:id="rId14"/>
    <p:sldId id="41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E9A"/>
    <a:srgbClr val="80DEEA"/>
    <a:srgbClr val="FF8100"/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1776725-76A7-4A7C-9F0C-37CAA1446547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710CE08-0EA8-47CC-BB12-7CB27FD897C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6.png"/><Relationship Id="rId5" Type="http://schemas.openxmlformats.org/officeDocument/2006/relationships/tags" Target="../tags/tag27.xml"/><Relationship Id="rId10" Type="http://schemas.microsoft.com/office/2007/relationships/hdphoto" Target="../media/hdphoto1.wdp"/><Relationship Id="rId4" Type="http://schemas.openxmlformats.org/officeDocument/2006/relationships/tags" Target="../tags/tag26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读书，读书，学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864"/>
          <a:stretch>
            <a:fillRect/>
          </a:stretch>
        </p:blipFill>
        <p:spPr bwMode="auto">
          <a:xfrm>
            <a:off x="0" y="-11113"/>
            <a:ext cx="1871660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读书，读书，学习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0" y="-11113"/>
            <a:ext cx="10320340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4"/>
          <p:cNvSpPr>
            <a:spLocks noChangeArrowheads="1"/>
          </p:cNvSpPr>
          <p:nvPr/>
        </p:nvSpPr>
        <p:spPr bwMode="auto">
          <a:xfrm>
            <a:off x="523579" y="-11113"/>
            <a:ext cx="5526681" cy="6881813"/>
          </a:xfrm>
          <a:prstGeom prst="rect">
            <a:avLst/>
          </a:prstGeom>
          <a:solidFill>
            <a:srgbClr val="FFD6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1" name="Shape 40"/>
          <p:cNvSpPr/>
          <p:nvPr/>
        </p:nvSpPr>
        <p:spPr>
          <a:xfrm>
            <a:off x="897244" y="4535025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</a:t>
            </a:r>
            <a:r>
              <a:rPr lang="zh-CN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68216" y="1775641"/>
            <a:ext cx="5257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06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/>
          <p:cNvSpPr/>
          <p:nvPr/>
        </p:nvSpPr>
        <p:spPr>
          <a:xfrm>
            <a:off x="810160" y="2462976"/>
            <a:ext cx="5115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二次根式的加减</a:t>
            </a:r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40786" y="4302664"/>
            <a:ext cx="473415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622738" y="341076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（加减运算）</a:t>
            </a:r>
            <a:endParaRPr lang="en-US" altLang="zh-CN" sz="66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7649" y="179150"/>
            <a:ext cx="11816821" cy="651030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16" name="文本框 15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1853" y="2129378"/>
                <a:ext cx="1805751" cy="539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0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  <m:r>
                      <a:rPr lang="en-US" altLang="zh-CN" sz="200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rad>
                  </m:oMath>
                </a14:m>
                <a:endParaRPr lang="en-US" altLang="zh-CN" sz="2000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3" y="2129378"/>
                <a:ext cx="1805751" cy="539763"/>
              </a:xfrm>
              <a:prstGeom prst="rect">
                <a:avLst/>
              </a:prstGeom>
              <a:blipFill rotWithShape="1">
                <a:blip r:embed="rId5"/>
                <a:stretch>
                  <a:fillRect l="-29" t="-41" r="18" b="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00928" y="2781300"/>
                <a:ext cx="2655794" cy="212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  <m:r>
                      <a:rPr lang="en-US" altLang="zh-CN" sz="160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rad>
                  </m:oMath>
                </a14:m>
                <a:endParaRPr lang="en-US" altLang="zh-CN" sz="1600" i="1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60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altLang="zh-CN" sz="16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×5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</a:t>
                </a: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altLang="zh-CN" sz="16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×5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en-US" altLang="zh-CN" sz="1600" i="1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600" i="1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</a:t>
                </a: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en-US" altLang="zh-CN" sz="1600" i="1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600" i="1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</a:t>
                </a: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160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28" y="2781300"/>
                <a:ext cx="2655794" cy="2126672"/>
              </a:xfrm>
              <a:prstGeom prst="rect">
                <a:avLst/>
              </a:prstGeom>
              <a:blipFill rotWithShape="1">
                <a:blip r:embed="rId6"/>
                <a:stretch>
                  <a:fillRect l="-20" r="4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057661" y="2781300"/>
                <a:ext cx="2655794" cy="202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en-US" altLang="zh-CN" sz="1600" i="1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60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altLang="zh-CN" sz="16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altLang="zh-CN" sz="16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en-US" altLang="zh-CN" sz="1600" i="1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600" i="1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en-US" altLang="zh-CN" sz="1600" i="1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600" i="1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(3</m:t>
                    </m:r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160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1600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661" y="2781300"/>
                <a:ext cx="2655794" cy="2028569"/>
              </a:xfrm>
              <a:prstGeom prst="rect">
                <a:avLst/>
              </a:prstGeom>
              <a:blipFill rotWithShape="1">
                <a:blip r:embed="rId7"/>
                <a:stretch>
                  <a:fillRect l="-5" r="14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838586" y="2129378"/>
                <a:ext cx="1960986" cy="539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sz="2000" dirty="0">
                    <a:ln w="6350"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000" dirty="0">
                    <a:ln w="6350"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zh-CN" altLang="en-US" sz="2000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zh-CN" altLang="en-US" sz="200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en-US" sz="2000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zh-CN" altLang="en-US" sz="2000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en-US" altLang="zh-CN" sz="2000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86" y="2129378"/>
                <a:ext cx="1960986" cy="539700"/>
              </a:xfrm>
              <a:prstGeom prst="rect">
                <a:avLst/>
              </a:prstGeom>
              <a:blipFill rotWithShape="1">
                <a:blip r:embed="rId8"/>
                <a:stretch>
                  <a:fillRect l="-7" t="-41" r="12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5592765" y="2781300"/>
                <a:ext cx="3756541" cy="2250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3)</a:t>
                </a:r>
                <a14:m>
                  <m:oMath xmlns:m="http://schemas.openxmlformats.org/officeDocument/2006/math">
                    <m:r>
                      <a:rPr lang="en-US" altLang="zh-CN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  <m:r>
                      <a:rPr lang="en-US" altLang="zh-CN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−6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6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rad>
                  </m:oMath>
                </a14:m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1600" b="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×3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</a:t>
                </a: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1600" i="1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×3</m:t>
                        </m:r>
                      </m:e>
                    </m:rad>
                  </m:oMath>
                </a14:m>
                <a:endParaRPr lang="en-US" altLang="zh-CN" sz="1600" i="1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i="1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×3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</a:t>
                </a: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altLang="zh-CN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1600" i="1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×3</m:t>
                        </m:r>
                      </m:e>
                    </m:rad>
                  </m:oMath>
                </a14:m>
                <a:endParaRPr lang="en-US" altLang="zh-CN" sz="1600" i="1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i="1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</a:t>
                </a: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+12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altLang="zh-CN" sz="1600" i="1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i="1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</a:t>
                </a: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0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2+12</m:t>
                    </m:r>
                    <m:r>
                      <a:rPr lang="en-US" altLang="zh-CN" sz="1600" b="0" i="1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1600" b="0" i="0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14</m:t>
                    </m:r>
                    <m:rad>
                      <m:radPr>
                        <m:degHide m:val="on"/>
                        <m:ctrlPr>
                          <a:rPr lang="en-US" altLang="zh-CN" sz="16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765" y="2781300"/>
                <a:ext cx="3756541" cy="2250744"/>
              </a:xfrm>
              <a:prstGeom prst="rect">
                <a:avLst/>
              </a:prstGeom>
              <a:blipFill rotWithShape="1">
                <a:blip r:embed="rId9"/>
                <a:stretch>
                  <a:fillRect l="-9" r="5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749809" y="2205822"/>
                <a:ext cx="3261518" cy="432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685800"/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zh-CN" altLang="en-U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)+(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</a:t>
                </a:r>
                <a:r>
                  <a:rPr lang="zh-CN" altLang="en-U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endParaRPr lang="zh-CN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809" y="2205822"/>
                <a:ext cx="3261518" cy="432298"/>
              </a:xfrm>
              <a:prstGeom prst="rect">
                <a:avLst/>
              </a:prstGeom>
              <a:blipFill rotWithShape="1">
                <a:blip r:embed="rId10"/>
                <a:stretch>
                  <a:fillRect l="-4" t="-108" r="9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373690" y="2062642"/>
                <a:ext cx="2681311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685800"/>
                <a:r>
                  <a:rPr lang="en-US" altLang="zh-CN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3)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  <m:r>
                      <a:rPr lang="en-US" altLang="zh-CN" sz="200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−6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i="1" dirty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dirty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dirty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 sz="200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rad>
                  </m:oMath>
                </a14:m>
                <a:endPara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690" y="2062642"/>
                <a:ext cx="2681311" cy="718658"/>
              </a:xfrm>
              <a:prstGeom prst="rect">
                <a:avLst/>
              </a:prstGeom>
              <a:blipFill rotWithShape="1">
                <a:blip r:embed="rId11"/>
                <a:stretch>
                  <a:fillRect l="-12" t="-23" r="-2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8968884" y="2828413"/>
                <a:ext cx="3756541" cy="2029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)+(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b="0" i="0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altLang="zh-CN" sz="1600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i="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4×3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4×</m:t>
                        </m:r>
                        <m:r>
                          <a:rPr lang="en-US" altLang="zh-CN" sz="1600" b="0" i="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+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altLang="zh-CN" sz="1600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i="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0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1600" i="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altLang="zh-CN" sz="1600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i="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 2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+</a:t>
                </a:r>
                <a14:m>
                  <m:oMath xmlns:m="http://schemas.openxmlformats.org/officeDocument/2006/math">
                    <m:r>
                      <a:rPr lang="en-US" altLang="zh-CN" sz="1600" i="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altLang="zh-CN" sz="1600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i="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0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(2+1)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0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2−1</m:t>
                    </m:r>
                    <m:r>
                      <a:rPr lang="en-US" altLang="zh-CN" sz="1600" i="0" dirty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1600" b="0" i="0" dirty="0" smtClean="0">
                        <a:ln w="6350"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altLang="zh-CN" sz="1600" i="1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0" dirty="0" smtClean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0" dirty="0">
                            <a:ln w="6350"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884" y="2828413"/>
                <a:ext cx="3756541" cy="2029786"/>
              </a:xfrm>
              <a:prstGeom prst="rect">
                <a:avLst/>
              </a:prstGeom>
              <a:blipFill rotWithShape="1">
                <a:blip r:embed="rId12"/>
                <a:stretch>
                  <a:fillRect l="-4" t="-6" r="1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16" name="文本框 15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70434" y="1495664"/>
                <a:ext cx="6683188" cy="1392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．下列各式中，与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是同类二次根式的是（　　）</a:t>
                </a:r>
                <a:endParaRPr lang="en-US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C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e>
                    </m:rad>
                  </m:oMath>
                </a14:m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rad>
                  </m:oMath>
                </a14:m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34" y="1495664"/>
                <a:ext cx="6683188" cy="1392561"/>
              </a:xfrm>
              <a:prstGeom prst="rect">
                <a:avLst/>
              </a:prstGeom>
              <a:blipFill rotWithShape="1">
                <a:blip r:embed="rId5"/>
                <a:stretch>
                  <a:fillRect l="-3" t="-17" r="9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60177" y="3222351"/>
                <a:ext cx="4572000" cy="27812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不是同类二次根式；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不是同类二次根式；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不是同类二次根式；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是同类二次根式；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7" y="3222351"/>
                <a:ext cx="4572000" cy="2781211"/>
              </a:xfrm>
              <a:prstGeom prst="rect">
                <a:avLst/>
              </a:prstGeom>
              <a:blipFill rotWithShape="1">
                <a:blip r:embed="rId6"/>
                <a:stretch>
                  <a:fillRect l="-9" t="-13" r="9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笑脸 10"/>
          <p:cNvSpPr/>
          <p:nvPr/>
        </p:nvSpPr>
        <p:spPr>
          <a:xfrm>
            <a:off x="4198578" y="2359654"/>
            <a:ext cx="346868" cy="37977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390184" y="1531265"/>
                <a:ext cx="4973141" cy="1467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1800" b="1" kern="100" dirty="0">
                    <a:latin typeface="Times New Roman" panose="02020603050405020304" pitchFamily="18" charset="0"/>
                  </a:rPr>
                  <a:t>2</a:t>
                </a:r>
                <a:r>
                  <a:rPr lang="zh-CN" altLang="zh-CN" sz="1800" b="1" kern="100" dirty="0">
                    <a:latin typeface="Times New Roman" panose="02020603050405020304" pitchFamily="18" charset="0"/>
                  </a:rPr>
                  <a:t>．下列计算中正确的是（</a:t>
                </a:r>
                <a:r>
                  <a:rPr lang="en-US" altLang="zh-CN" sz="1800" b="1" kern="100" dirty="0">
                    <a:latin typeface="Times New Roman" panose="02020603050405020304" pitchFamily="18" charset="0"/>
                  </a:rPr>
                  <a:t>    </a:t>
                </a:r>
                <a:r>
                  <a:rPr lang="zh-CN" altLang="zh-CN" sz="1800" b="1" kern="100" dirty="0">
                    <a:latin typeface="Times New Roman" panose="02020603050405020304" pitchFamily="18" charset="0"/>
                  </a:rPr>
                  <a:t>）</a:t>
                </a:r>
                <a:endParaRPr lang="zh-CN" altLang="zh-CN" sz="1800" kern="100" dirty="0">
                  <a:latin typeface="Times New Roman" panose="02020603050405020304" pitchFamily="18" charset="0"/>
                </a:endParaRPr>
              </a:p>
              <a:p>
                <a:pPr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1800" b="1" kern="100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zh-CN" sz="1800" b="1" kern="100" dirty="0">
                    <a:latin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altLang="zh-CN" sz="1800" b="1" i="0" kern="100" smtClean="0">
                        <a:latin typeface="Cambria Math" panose="02040503050406030204" pitchFamily="18" charset="0"/>
                      </a:rPr>
                      <m:t>                </m:t>
                    </m:r>
                  </m:oMath>
                </a14:m>
                <a:r>
                  <a:rPr lang="en-US" altLang="zh-CN" sz="1800" b="1" kern="100" dirty="0">
                    <a:latin typeface="Times New Roman" panose="02020603050405020304" pitchFamily="18" charset="0"/>
                  </a:rPr>
                  <a:t>B</a:t>
                </a:r>
                <a:r>
                  <a:rPr lang="zh-CN" altLang="zh-CN" sz="1800" b="1" kern="100" dirty="0">
                    <a:latin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8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800" b="1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1" i="1" kern="1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1" i="1" kern="10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800" b="1" i="1" kern="10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zh-CN" sz="1800" kern="100" dirty="0">
                    <a:latin typeface="Times New Roman" panose="02020603050405020304" pitchFamily="18" charset="0"/>
                  </a:rPr>
                  <a:t>	</a:t>
                </a:r>
              </a:p>
              <a:p>
                <a:pPr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1800" b="1" kern="100" dirty="0">
                    <a:latin typeface="Times New Roman" panose="02020603050405020304" pitchFamily="18" charset="0"/>
                  </a:rPr>
                  <a:t>C</a:t>
                </a:r>
                <a:r>
                  <a:rPr lang="zh-CN" altLang="zh-CN" sz="1800" b="1" kern="100" dirty="0">
                    <a:latin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𝟐𝟒</m:t>
                        </m:r>
                      </m:e>
                    </m:rad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altLang="zh-CN" sz="1800" kern="100" dirty="0">
                    <a:latin typeface="Times New Roman" panose="02020603050405020304" pitchFamily="18" charset="0"/>
                  </a:rPr>
                  <a:t>	</a:t>
                </a:r>
                <a:r>
                  <a:rPr lang="en-US" altLang="zh-CN" sz="1800" b="1" kern="100" dirty="0">
                    <a:latin typeface="Times New Roman" panose="02020603050405020304" pitchFamily="18" charset="0"/>
                  </a:rPr>
                  <a:t>D</a:t>
                </a:r>
                <a:r>
                  <a:rPr lang="zh-CN" altLang="zh-CN" sz="1800" b="1" kern="100" dirty="0">
                    <a:latin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altLang="zh-CN" sz="1800" b="1" i="1" kern="1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zh-CN" altLang="zh-CN" sz="1800" kern="1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184" y="1531265"/>
                <a:ext cx="4973141" cy="1467005"/>
              </a:xfrm>
              <a:prstGeom prst="rect">
                <a:avLst/>
              </a:prstGeom>
              <a:blipFill rotWithShape="1">
                <a:blip r:embed="rId7"/>
                <a:stretch>
                  <a:fillRect l="-4" t="-19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390184" y="3222351"/>
                <a:ext cx="4572000" cy="21310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1400" b="1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【答案】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</a:t>
                </a:r>
                <a:endParaRPr lang="zh-CN" altLang="zh-CN" sz="1400" kern="100" dirty="0">
                  <a:latin typeface="Times New Roman" panose="02020603050405020304" pitchFamily="18" charset="0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【详解】</a:t>
                </a:r>
                <a:endParaRPr lang="zh-CN" altLang="zh-CN" sz="1400" kern="100" dirty="0">
                  <a:latin typeface="Times New Roman" panose="02020603050405020304" pitchFamily="18" charset="0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、原式无法计算，故此选项不合题意；</a:t>
                </a:r>
                <a:endParaRPr lang="zh-CN" altLang="zh-CN" sz="1400" kern="100" dirty="0">
                  <a:latin typeface="Times New Roman" panose="02020603050405020304" pitchFamily="18" charset="0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B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4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=|−3|=3</m:t>
                    </m:r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，故此选项不合题意；</a:t>
                </a:r>
                <a:endParaRPr lang="zh-CN" altLang="zh-CN" sz="1400" kern="100" dirty="0">
                  <a:latin typeface="Times New Roman" panose="02020603050405020304" pitchFamily="18" charset="0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C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，故此选项不合题意；</a:t>
                </a:r>
                <a:endParaRPr lang="zh-CN" altLang="zh-CN" sz="1400" kern="100" dirty="0">
                  <a:latin typeface="Times New Roman" panose="02020603050405020304" pitchFamily="18" charset="0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D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正确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故选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D.</a:t>
                </a:r>
                <a:endParaRPr lang="zh-CN" altLang="zh-CN" sz="1400" kern="1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184" y="3222351"/>
                <a:ext cx="4572000" cy="2131033"/>
              </a:xfrm>
              <a:prstGeom prst="rect">
                <a:avLst/>
              </a:prstGeom>
              <a:blipFill rotWithShape="1">
                <a:blip r:embed="rId8"/>
                <a:stretch>
                  <a:fillRect l="-4" t="-17" r="4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笑脸 14"/>
          <p:cNvSpPr/>
          <p:nvPr/>
        </p:nvSpPr>
        <p:spPr>
          <a:xfrm>
            <a:off x="9018228" y="2567989"/>
            <a:ext cx="346868" cy="37977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zh-CN" altLang="en-US" sz="1350" kern="0">
              <a:solidFill>
                <a:prstClr val="whit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16" name="文本框 15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996875" y="1274682"/>
                <a:ext cx="8155641" cy="1249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．下列各式中与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是同类二次根式的是（　　）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rad>
                  </m:oMath>
                </a14:m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C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sz="1600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75" y="1274682"/>
                <a:ext cx="8155641" cy="1249445"/>
              </a:xfrm>
              <a:prstGeom prst="rect">
                <a:avLst/>
              </a:prstGeom>
              <a:blipFill rotWithShape="1">
                <a:blip r:embed="rId5"/>
                <a:stretch>
                  <a:fillRect l="-7" t="-19" r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179068" y="1336916"/>
                <a:ext cx="4572000" cy="29427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rad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是同类二次根式；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不是同类二次根式；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不是同类二次根式；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不是同类二次根式；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068" y="1336916"/>
                <a:ext cx="4572000" cy="2942729"/>
              </a:xfrm>
              <a:prstGeom prst="rect">
                <a:avLst/>
              </a:prstGeom>
              <a:blipFill rotWithShape="1">
                <a:blip r:embed="rId6"/>
                <a:stretch>
                  <a:fillRect l="-11" t="-8" r="11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笑脸 12"/>
          <p:cNvSpPr/>
          <p:nvPr/>
        </p:nvSpPr>
        <p:spPr>
          <a:xfrm>
            <a:off x="1036543" y="2029244"/>
            <a:ext cx="346868" cy="37977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996875" y="2584922"/>
                <a:ext cx="3418115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ctr"/>
                <a:r>
                  <a:rPr lang="en-US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．计算：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18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b="1" i="1" kern="100">
                                <a:latin typeface="Cambria Math" panose="02040503050406030204" pitchFamily="18" charset="0"/>
                              </a:rPr>
                              <m:t>𝟐𝟒</m:t>
                            </m:r>
                          </m:e>
                        </m:rad>
                      </m:num>
                      <m:den>
                        <m:r>
                          <a:rPr lang="en-US" altLang="zh-CN" sz="1800" b="1" i="1" kern="10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18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1" i="1" kern="10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1800" b="1" i="1" kern="10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</a:t>
                </a:r>
                <a:r>
                  <a:rPr lang="zh-CN" altLang="zh-CN" sz="18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8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75" y="2584922"/>
                <a:ext cx="3418115" cy="656013"/>
              </a:xfrm>
              <a:prstGeom prst="rect">
                <a:avLst/>
              </a:prstGeom>
              <a:blipFill rotWithShape="1">
                <a:blip r:embed="rId7"/>
                <a:stretch>
                  <a:fillRect l="-16" t="-72" r="14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224204" y="3095599"/>
                <a:ext cx="4572000" cy="16380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4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原式＝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5×2</m:t>
                        </m:r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−3×</m:t>
                    </m:r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zh-CN" sz="14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zh-CN" altLang="zh-CN" sz="14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4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204" y="3095599"/>
                <a:ext cx="4572000" cy="1638077"/>
              </a:xfrm>
              <a:prstGeom prst="rect">
                <a:avLst/>
              </a:prstGeom>
              <a:blipFill rotWithShape="1">
                <a:blip r:embed="rId8"/>
                <a:stretch>
                  <a:fillRect l="-12" t="-37" r="12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996875" y="4620453"/>
                <a:ext cx="7715475" cy="900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16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sz="16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．（</a:t>
                </a:r>
                <a:r>
                  <a:rPr lang="en-US" altLang="zh-CN" sz="16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sz="16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四川戴氏教育集团广元总校初二期中）最简二次根式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1600" b="1" i="1" kern="10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1600" b="1" i="1" kern="1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1" i="1" kern="10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zh-CN" altLang="zh-CN" sz="16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1" i="1" kern="100"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altLang="zh-CN" sz="1600" b="1" i="1" kern="1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1" i="1" kern="1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1600" b="1" i="1" kern="10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zh-CN" altLang="zh-CN" sz="16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可以合并，则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1600" b="1" i="1" kern="1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6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_____________</a:t>
                </a:r>
                <a:r>
                  <a:rPr lang="zh-CN" altLang="zh-CN" sz="16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6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75" y="4620453"/>
                <a:ext cx="7715475" cy="900631"/>
              </a:xfrm>
              <a:prstGeom prst="rect">
                <a:avLst/>
              </a:prstGeom>
              <a:blipFill rotWithShape="1">
                <a:blip r:embed="rId9"/>
                <a:stretch>
                  <a:fillRect l="-7" t="-21" r="2" b="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170415" y="5486267"/>
                <a:ext cx="6817659" cy="109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4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最简二次根式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17−2</m:t>
                        </m:r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可以合并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3x-8=17-2x</a:t>
                </a:r>
                <a:endParaRPr lang="zh-CN" altLang="zh-CN" sz="14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解得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x=5</a:t>
                </a:r>
                <a:r>
                  <a:rPr lang="zh-CN" altLang="en-US" sz="1400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故答案为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endParaRPr lang="zh-CN" altLang="zh-CN" sz="14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415" y="5486267"/>
                <a:ext cx="6817659" cy="1092222"/>
              </a:xfrm>
              <a:prstGeom prst="rect">
                <a:avLst/>
              </a:prstGeom>
              <a:blipFill rotWithShape="1">
                <a:blip r:embed="rId10"/>
                <a:stretch>
                  <a:fillRect l="-2" t="-46" r="6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 flipH="1">
            <a:off x="0" y="-11113"/>
            <a:ext cx="12192000" cy="6880226"/>
            <a:chOff x="0" y="-11113"/>
            <a:chExt cx="12192000" cy="6880226"/>
          </a:xfrm>
        </p:grpSpPr>
        <p:pic>
          <p:nvPicPr>
            <p:cNvPr id="34" name="Picture 2" descr="读书，读书，学习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64"/>
            <a:stretch>
              <a:fillRect/>
            </a:stretch>
          </p:blipFill>
          <p:spPr bwMode="auto">
            <a:xfrm>
              <a:off x="0" y="-11113"/>
              <a:ext cx="1871660" cy="688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读书，读书，学习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660" y="-11113"/>
              <a:ext cx="10320340" cy="688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Rectangle 84"/>
          <p:cNvSpPr>
            <a:spLocks noChangeArrowheads="1"/>
          </p:cNvSpPr>
          <p:nvPr/>
        </p:nvSpPr>
        <p:spPr bwMode="auto">
          <a:xfrm>
            <a:off x="5076781" y="-11113"/>
            <a:ext cx="6634048" cy="6881813"/>
          </a:xfrm>
          <a:prstGeom prst="rect">
            <a:avLst/>
          </a:prstGeom>
          <a:solidFill>
            <a:srgbClr val="FFD6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444462" y="1659129"/>
            <a:ext cx="5909338" cy="1344152"/>
            <a:chOff x="4865892" y="1070507"/>
            <a:chExt cx="5909338" cy="1344152"/>
          </a:xfrm>
        </p:grpSpPr>
        <p:sp>
          <p:nvSpPr>
            <p:cNvPr id="50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6743238" y="1617432"/>
              <a:ext cx="4031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理解同类二次根式概念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53" name="矩形: 圆角 52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文本框 3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59" name="组合 58"/>
          <p:cNvGrpSpPr/>
          <p:nvPr/>
        </p:nvGrpSpPr>
        <p:grpSpPr>
          <a:xfrm>
            <a:off x="5444462" y="3223896"/>
            <a:ext cx="6416220" cy="1344152"/>
            <a:chOff x="4865892" y="1070507"/>
            <a:chExt cx="6416220" cy="1344152"/>
          </a:xfrm>
        </p:grpSpPr>
        <p:sp>
          <p:nvSpPr>
            <p:cNvPr id="60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743237" y="1612991"/>
              <a:ext cx="4538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二次根式加减法步骤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62" name="矩形: 圆角 6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3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65" name="组合 64"/>
          <p:cNvGrpSpPr/>
          <p:nvPr/>
        </p:nvGrpSpPr>
        <p:grpSpPr>
          <a:xfrm>
            <a:off x="5444462" y="4788663"/>
            <a:ext cx="5909338" cy="1344152"/>
            <a:chOff x="4865892" y="1070507"/>
            <a:chExt cx="5909338" cy="1344152"/>
          </a:xfrm>
        </p:grpSpPr>
        <p:sp>
          <p:nvSpPr>
            <p:cNvPr id="66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743238" y="1598382"/>
              <a:ext cx="4031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熟练进行二次根式加减法运算</a:t>
              </a: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77" name="矩形: 圆角 76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8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sp>
        <p:nvSpPr>
          <p:cNvPr id="36" name="矩形 35"/>
          <p:cNvSpPr/>
          <p:nvPr/>
        </p:nvSpPr>
        <p:spPr>
          <a:xfrm>
            <a:off x="187649" y="179150"/>
            <a:ext cx="11816821" cy="651030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37" name="文本框 38"/>
          <p:cNvSpPr txBox="1"/>
          <p:nvPr>
            <p:custDataLst>
              <p:tags r:id="rId1"/>
            </p:custDataLst>
          </p:nvPr>
        </p:nvSpPr>
        <p:spPr>
          <a:xfrm>
            <a:off x="5282420" y="676866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读书，读书，学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864"/>
          <a:stretch>
            <a:fillRect/>
          </a:stretch>
        </p:blipFill>
        <p:spPr bwMode="auto">
          <a:xfrm>
            <a:off x="0" y="-11113"/>
            <a:ext cx="1871660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读书，读书，学习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0" y="-11113"/>
            <a:ext cx="10320340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4"/>
          <p:cNvSpPr>
            <a:spLocks noChangeArrowheads="1"/>
          </p:cNvSpPr>
          <p:nvPr/>
        </p:nvSpPr>
        <p:spPr bwMode="auto">
          <a:xfrm>
            <a:off x="523579" y="-11113"/>
            <a:ext cx="5526681" cy="6881813"/>
          </a:xfrm>
          <a:prstGeom prst="rect">
            <a:avLst/>
          </a:prstGeom>
          <a:solidFill>
            <a:srgbClr val="FFD6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1" name="Shape 40"/>
          <p:cNvSpPr/>
          <p:nvPr/>
        </p:nvSpPr>
        <p:spPr>
          <a:xfrm>
            <a:off x="897244" y="4321527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</a:t>
            </a:r>
            <a:r>
              <a:rPr lang="zh-CN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68216" y="2230389"/>
            <a:ext cx="5257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06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/>
          <p:cNvSpPr/>
          <p:nvPr/>
        </p:nvSpPr>
        <p:spPr>
          <a:xfrm>
            <a:off x="810160" y="2917724"/>
            <a:ext cx="5115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谢谢同学倾听！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940786" y="4089166"/>
            <a:ext cx="473415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87649" y="179150"/>
            <a:ext cx="11816821" cy="651030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 flipH="1">
            <a:off x="0" y="-11113"/>
            <a:ext cx="12192000" cy="6880226"/>
            <a:chOff x="0" y="-11113"/>
            <a:chExt cx="12192000" cy="6880226"/>
          </a:xfrm>
        </p:grpSpPr>
        <p:pic>
          <p:nvPicPr>
            <p:cNvPr id="50" name="Picture 2" descr="读书，读书，学习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64"/>
            <a:stretch>
              <a:fillRect/>
            </a:stretch>
          </p:blipFill>
          <p:spPr bwMode="auto">
            <a:xfrm>
              <a:off x="0" y="-11113"/>
              <a:ext cx="1871660" cy="688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读书，读书，学习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660" y="-11113"/>
              <a:ext cx="10320340" cy="688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Rectangle 84"/>
          <p:cNvSpPr>
            <a:spLocks noChangeArrowheads="1"/>
          </p:cNvSpPr>
          <p:nvPr/>
        </p:nvSpPr>
        <p:spPr bwMode="auto">
          <a:xfrm>
            <a:off x="5076781" y="-11113"/>
            <a:ext cx="6634048" cy="6881813"/>
          </a:xfrm>
          <a:prstGeom prst="rect">
            <a:avLst/>
          </a:prstGeom>
          <a:solidFill>
            <a:srgbClr val="FFD6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67756" y="1732503"/>
            <a:ext cx="5540639" cy="1422765"/>
            <a:chOff x="5243091" y="1396648"/>
            <a:chExt cx="5540639" cy="1422765"/>
          </a:xfrm>
        </p:grpSpPr>
        <p:sp>
          <p:nvSpPr>
            <p:cNvPr id="89" name="文本框 38"/>
            <p:cNvSpPr txBox="1"/>
            <p:nvPr>
              <p:custDataLst>
                <p:tags r:id="rId5"/>
              </p:custDataLst>
            </p:nvPr>
          </p:nvSpPr>
          <p:spPr>
            <a:xfrm>
              <a:off x="6969641" y="1506274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8313710" y="1726292"/>
              <a:ext cx="236804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243091" y="1396648"/>
              <a:ext cx="1699684" cy="1324690"/>
              <a:chOff x="5243091" y="1396648"/>
              <a:chExt cx="1699684" cy="1324690"/>
            </a:xfrm>
          </p:grpSpPr>
          <p:sp>
            <p:nvSpPr>
              <p:cNvPr id="57" name="矩形: 圆角 56"/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56" name="矩形 55"/>
            <p:cNvSpPr/>
            <p:nvPr/>
          </p:nvSpPr>
          <p:spPr>
            <a:xfrm>
              <a:off x="7000569" y="1924809"/>
              <a:ext cx="3783161" cy="894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、了解同类二次根式的意义。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、能熟练进行二次根式的加减运算。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</a:t>
              </a:r>
              <a:r>
                <a:rPr lang="zh-CN" altLang="en-US" sz="12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、在探索中培养学生分析、转化、归纳、总结的能力。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67756" y="3256070"/>
            <a:ext cx="5357103" cy="1324690"/>
            <a:chOff x="5243091" y="2772147"/>
            <a:chExt cx="5357103" cy="1324690"/>
          </a:xfrm>
        </p:grpSpPr>
        <p:grpSp>
          <p:nvGrpSpPr>
            <p:cNvPr id="92" name="组合 91"/>
            <p:cNvGrpSpPr/>
            <p:nvPr/>
          </p:nvGrpSpPr>
          <p:grpSpPr>
            <a:xfrm>
              <a:off x="7020330" y="3082543"/>
              <a:ext cx="3102514" cy="461665"/>
              <a:chOff x="9650039" y="892924"/>
              <a:chExt cx="2762497" cy="411069"/>
            </a:xfrm>
          </p:grpSpPr>
          <p:sp>
            <p:nvSpPr>
              <p:cNvPr id="98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9650039" y="892924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10304018" y="1087460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sp>
          <p:nvSpPr>
            <p:cNvPr id="95" name="矩形: 圆角 94"/>
            <p:cNvSpPr/>
            <p:nvPr/>
          </p:nvSpPr>
          <p:spPr>
            <a:xfrm>
              <a:off x="5978475" y="3311540"/>
              <a:ext cx="980398" cy="45023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7051259" y="3501078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二次根式加减法的运算。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243091" y="2772147"/>
              <a:ext cx="1699684" cy="1324690"/>
              <a:chOff x="5243091" y="1396648"/>
              <a:chExt cx="1699684" cy="1324690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</p:grpSp>
      <p:grpSp>
        <p:nvGrpSpPr>
          <p:cNvPr id="7" name="组合 6"/>
          <p:cNvGrpSpPr/>
          <p:nvPr/>
        </p:nvGrpSpPr>
        <p:grpSpPr>
          <a:xfrm>
            <a:off x="5767756" y="4547870"/>
            <a:ext cx="5540639" cy="1324690"/>
            <a:chOff x="5243091" y="4212015"/>
            <a:chExt cx="5540639" cy="1324690"/>
          </a:xfrm>
        </p:grpSpPr>
        <p:grpSp>
          <p:nvGrpSpPr>
            <p:cNvPr id="101" name="组合 100"/>
            <p:cNvGrpSpPr/>
            <p:nvPr/>
          </p:nvGrpSpPr>
          <p:grpSpPr>
            <a:xfrm>
              <a:off x="7007649" y="4555853"/>
              <a:ext cx="1940208" cy="461665"/>
              <a:chOff x="9650040" y="880720"/>
              <a:chExt cx="1727573" cy="411069"/>
            </a:xfrm>
          </p:grpSpPr>
          <p:sp>
            <p:nvSpPr>
              <p:cNvPr id="10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9650040" y="880720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10304018" y="1075256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sp>
          <p:nvSpPr>
            <p:cNvPr id="103" name="矩形 102"/>
            <p:cNvSpPr/>
            <p:nvPr/>
          </p:nvSpPr>
          <p:spPr>
            <a:xfrm>
              <a:off x="7038580" y="4974388"/>
              <a:ext cx="3745150" cy="380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熟练进行二次根式加减法的运算。 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5243091" y="4212015"/>
              <a:ext cx="1699684" cy="1324690"/>
              <a:chOff x="5243091" y="1396648"/>
              <a:chExt cx="1699684" cy="1324690"/>
            </a:xfrm>
          </p:grpSpPr>
          <p:sp>
            <p:nvSpPr>
              <p:cNvPr id="47" name="矩形: 圆角 46"/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</p:grpSp>
      <p:sp>
        <p:nvSpPr>
          <p:cNvPr id="54" name="矩形 53"/>
          <p:cNvSpPr/>
          <p:nvPr/>
        </p:nvSpPr>
        <p:spPr>
          <a:xfrm>
            <a:off x="187649" y="179150"/>
            <a:ext cx="11816821" cy="651030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56720" y="71124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读书，读书，学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864"/>
          <a:stretch>
            <a:fillRect/>
          </a:stretch>
        </p:blipFill>
        <p:spPr bwMode="auto">
          <a:xfrm>
            <a:off x="0" y="-11113"/>
            <a:ext cx="1871660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读书，读书，学习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0" y="-11113"/>
            <a:ext cx="10320340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84"/>
          <p:cNvSpPr>
            <a:spLocks noChangeArrowheads="1"/>
          </p:cNvSpPr>
          <p:nvPr/>
        </p:nvSpPr>
        <p:spPr bwMode="auto">
          <a:xfrm>
            <a:off x="969197" y="-11113"/>
            <a:ext cx="4635446" cy="6881813"/>
          </a:xfrm>
          <a:prstGeom prst="rect">
            <a:avLst/>
          </a:prstGeom>
          <a:solidFill>
            <a:srgbClr val="FFD6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398614" y="2419091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01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340558" y="3108149"/>
            <a:ext cx="3670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学习目标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460533" y="4455064"/>
            <a:ext cx="3644867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87649" y="179150"/>
            <a:ext cx="11816821" cy="651030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合并同类项知识点回顾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14" name="矩形 13"/>
          <p:cNvSpPr/>
          <p:nvPr/>
        </p:nvSpPr>
        <p:spPr>
          <a:xfrm>
            <a:off x="1567462" y="1608567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0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合并同类项概念：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67462" y="3178454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0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合并同类项注意事项：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67462" y="3556638"/>
            <a:ext cx="8540885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合并同类项后，所得项的系数是合并前各同类项的系数的和。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合并同类项后，字母连同它的指数不变。</a:t>
            </a:r>
          </a:p>
        </p:txBody>
      </p:sp>
      <p:sp>
        <p:nvSpPr>
          <p:cNvPr id="17" name="矩形 16"/>
          <p:cNvSpPr/>
          <p:nvPr/>
        </p:nvSpPr>
        <p:spPr>
          <a:xfrm>
            <a:off x="3640451" y="1495047"/>
            <a:ext cx="7456174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运用</a:t>
            </a: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加法交换律、结合律以及乘法对于加法的分配律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，可以把</a:t>
            </a: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多项式中的同类项合并成一项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，叫做合并同类项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67462" y="5031286"/>
            <a:ext cx="2137124" cy="127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0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练一练：</a:t>
            </a:r>
            <a:endParaRPr lang="en-US" altLang="zh-CN" sz="2000" b="1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2x</a:t>
            </a:r>
            <a:r>
              <a:rPr lang="en-US" altLang="zh-CN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-6x</a:t>
            </a:r>
            <a:r>
              <a:rPr lang="en-US" altLang="zh-CN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+5x</a:t>
            </a:r>
            <a:r>
              <a:rPr lang="en-US" altLang="zh-CN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endParaRPr lang="en-US" altLang="zh-CN" sz="200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3a</a:t>
            </a:r>
            <a:r>
              <a:rPr lang="en-US" altLang="zh-CN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-4a</a:t>
            </a:r>
            <a:r>
              <a:rPr lang="en-US" altLang="zh-CN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+a</a:t>
            </a:r>
            <a:r>
              <a:rPr lang="en-US" altLang="zh-CN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68133" y="5409543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lang="en-US" altLang="zh-CN" sz="2000" b="1" baseline="30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 </a:t>
            </a:r>
            <a:endParaRPr lang="zh-CN" altLang="en-US" sz="20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40451" y="5887920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="1" baseline="30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-a</a:t>
            </a:r>
            <a:r>
              <a:rPr lang="en-US" altLang="zh-CN" b="1" baseline="30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444226" y="1526472"/>
            <a:ext cx="9634664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现有一块长7.5dm、宽5dm的木板，能否采用如图的方式，在这块木板上截出两个分别是8dm</a:t>
            </a:r>
            <a:r>
              <a:rPr lang="zh-CN" altLang="zh-CN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和18dm</a:t>
            </a:r>
            <a:r>
              <a:rPr lang="zh-CN" altLang="zh-CN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的正方形木板？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366323" y="3088959"/>
            <a:ext cx="3946701" cy="2651860"/>
            <a:chOff x="4612726" y="2311400"/>
            <a:chExt cx="4423324" cy="2819400"/>
          </a:xfrm>
        </p:grpSpPr>
        <p:sp>
          <p:nvSpPr>
            <p:cNvPr id="11" name="Rectangle 3" descr="编织物"/>
            <p:cNvSpPr>
              <a:spLocks noChangeArrowheads="1"/>
            </p:cNvSpPr>
            <p:nvPr/>
          </p:nvSpPr>
          <p:spPr bwMode="auto">
            <a:xfrm>
              <a:off x="5607050" y="2844800"/>
              <a:ext cx="3429000" cy="22860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5607050" y="2387600"/>
              <a:ext cx="0" cy="3810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9036050" y="2387600"/>
              <a:ext cx="0" cy="3810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7893050" y="2540000"/>
              <a:ext cx="11430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6826250" y="2311400"/>
              <a:ext cx="1295400" cy="49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7.5dm</a:t>
              </a: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5607050" y="2540000"/>
              <a:ext cx="11430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5149850" y="2844800"/>
              <a:ext cx="4572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5149850" y="5130800"/>
              <a:ext cx="4572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5378450" y="4064000"/>
              <a:ext cx="0" cy="10668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5378450" y="2844800"/>
              <a:ext cx="0" cy="7620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612726" y="3535068"/>
              <a:ext cx="1230461" cy="49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5dm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545887" y="4057415"/>
            <a:ext cx="2782374" cy="1683404"/>
            <a:chOff x="1233600" y="2377516"/>
            <a:chExt cx="1814591" cy="1097872"/>
          </a:xfrm>
        </p:grpSpPr>
        <p:sp>
          <p:nvSpPr>
            <p:cNvPr id="23" name="矩形 22"/>
            <p:cNvSpPr/>
            <p:nvPr/>
          </p:nvSpPr>
          <p:spPr>
            <a:xfrm>
              <a:off x="1233600" y="2758669"/>
              <a:ext cx="716719" cy="71671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50742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50319" y="2377516"/>
              <a:ext cx="1097872" cy="1097872"/>
            </a:xfrm>
            <a:prstGeom prst="rect">
              <a:avLst/>
            </a:prstGeom>
            <a:solidFill>
              <a:srgbClr val="004646">
                <a:lumMod val="50000"/>
                <a:lumOff val="50000"/>
              </a:srgbClr>
            </a:solidFill>
            <a:ln w="25400" cap="flat" cmpd="sng" algn="ctr">
              <a:solidFill>
                <a:srgbClr val="50742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009634" y="2989060"/>
            <a:ext cx="5069258" cy="279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分析：</a:t>
            </a:r>
            <a:endParaRPr lang="en-US" altLang="zh-CN" sz="20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）根据题意，截出的两个正方形边长分别为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_________.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原木板可以截出这两个正方形，</a:t>
            </a:r>
            <a:endParaRPr lang="en-US" altLang="zh-CN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那么截的正方形的边长与原木板的长、宽的关系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__________________________.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7959316" y="3765219"/>
                <a:ext cx="584947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6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316" y="3765219"/>
                <a:ext cx="584947" cy="367601"/>
              </a:xfrm>
              <a:prstGeom prst="rect">
                <a:avLst/>
              </a:prstGeom>
              <a:blipFill rotWithShape="1">
                <a:blip r:embed="rId6"/>
                <a:stretch>
                  <a:fillRect l="-39" t="-83" r="58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6620585" y="3765220"/>
                <a:ext cx="584947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585" y="3765220"/>
                <a:ext cx="584947" cy="367601"/>
              </a:xfrm>
              <a:prstGeom prst="rect">
                <a:avLst/>
              </a:prstGeom>
              <a:blipFill rotWithShape="1">
                <a:blip r:embed="rId7"/>
                <a:stretch>
                  <a:fillRect l="-13" t="-83" r="32" b="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6620585" y="5307026"/>
                <a:ext cx="42813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大正方形的</m:t>
                    </m:r>
                    <m:r>
                      <a:rPr lang="zh-CN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边长</m:t>
                    </m:r>
                    <m:r>
                      <a:rPr lang="zh-CN" altLang="en-US" sz="16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5,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两</m:t>
                    </m:r>
                    <m:r>
                      <a:rPr lang="zh-CN" alt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正方</m:t>
                    </m:r>
                    <m:r>
                      <a:rPr lang="zh-CN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形</m:t>
                    </m:r>
                    <m:r>
                      <a:rPr lang="zh-CN" alt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边长</m:t>
                    </m:r>
                    <m:r>
                      <a:rPr lang="zh-CN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和</m:t>
                    </m:r>
                    <m:r>
                      <a:rPr lang="zh-CN" altLang="en-US" sz="1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7.5</m:t>
                    </m:r>
                  </m:oMath>
                </a14:m>
                <a:endParaRPr lang="zh-CN" altLang="en-US" sz="16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585" y="5307026"/>
                <a:ext cx="428138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2" t="-98" r="7" b="-11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587906" y="1467299"/>
            <a:ext cx="9016187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现有一块长7.5dm、宽5dm的木板，能否采用如图的方式，在这块木板上截出两个分别是8dm</a:t>
            </a:r>
            <a:r>
              <a:rPr lang="zh-CN" altLang="zh-CN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和18dm</a:t>
            </a:r>
            <a:r>
              <a:rPr lang="zh-CN" altLang="zh-CN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的正方形木板？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37464" y="3258585"/>
            <a:ext cx="3946701" cy="2651860"/>
            <a:chOff x="4612726" y="2311400"/>
            <a:chExt cx="4423324" cy="2819400"/>
          </a:xfrm>
        </p:grpSpPr>
        <p:sp>
          <p:nvSpPr>
            <p:cNvPr id="11" name="Rectangle 3" descr="编织物"/>
            <p:cNvSpPr>
              <a:spLocks noChangeArrowheads="1"/>
            </p:cNvSpPr>
            <p:nvPr/>
          </p:nvSpPr>
          <p:spPr bwMode="auto">
            <a:xfrm>
              <a:off x="5607050" y="2844800"/>
              <a:ext cx="3429000" cy="22860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5607050" y="2387600"/>
              <a:ext cx="0" cy="3810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9036050" y="2387600"/>
              <a:ext cx="0" cy="3810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7893050" y="2540000"/>
              <a:ext cx="11430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6826250" y="2311400"/>
              <a:ext cx="1295400" cy="49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7.5dm</a:t>
              </a: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5607050" y="2540000"/>
              <a:ext cx="11430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5149850" y="2844800"/>
              <a:ext cx="4572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5149850" y="5130800"/>
              <a:ext cx="4572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5378450" y="4064000"/>
              <a:ext cx="0" cy="10668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5378450" y="2844800"/>
              <a:ext cx="0" cy="7620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612726" y="3535068"/>
              <a:ext cx="1230461" cy="49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5dm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317028" y="4227041"/>
            <a:ext cx="2782374" cy="1683404"/>
            <a:chOff x="1233600" y="2377516"/>
            <a:chExt cx="1814591" cy="1097872"/>
          </a:xfrm>
        </p:grpSpPr>
        <p:sp>
          <p:nvSpPr>
            <p:cNvPr id="23" name="矩形 22"/>
            <p:cNvSpPr/>
            <p:nvPr/>
          </p:nvSpPr>
          <p:spPr>
            <a:xfrm>
              <a:off x="1233600" y="2758669"/>
              <a:ext cx="716719" cy="71671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50742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50319" y="2377516"/>
              <a:ext cx="1097872" cy="1097872"/>
            </a:xfrm>
            <a:prstGeom prst="rect">
              <a:avLst/>
            </a:prstGeom>
            <a:solidFill>
              <a:srgbClr val="004646">
                <a:lumMod val="50000"/>
                <a:lumOff val="50000"/>
              </a:srgbClr>
            </a:solidFill>
            <a:ln w="25400" cap="flat" cmpd="sng" algn="ctr">
              <a:solidFill>
                <a:srgbClr val="50742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743508" y="3237282"/>
            <a:ext cx="437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现在我们比较√</a:t>
            </a:r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 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5, (√8+√18)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7.5</a:t>
            </a:r>
          </a:p>
        </p:txBody>
      </p:sp>
      <p:sp>
        <p:nvSpPr>
          <p:cNvPr id="3" name="矩形 2"/>
          <p:cNvSpPr/>
          <p:nvPr/>
        </p:nvSpPr>
        <p:spPr>
          <a:xfrm>
            <a:off x="5743508" y="3706447"/>
            <a:ext cx="33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18−5= 3√2 - 5&lt;0 ,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故宽符合</a:t>
            </a:r>
          </a:p>
        </p:txBody>
      </p:sp>
      <p:sp>
        <p:nvSpPr>
          <p:cNvPr id="5" name="矩形 4"/>
          <p:cNvSpPr/>
          <p:nvPr/>
        </p:nvSpPr>
        <p:spPr>
          <a:xfrm>
            <a:off x="5743508" y="4075779"/>
            <a:ext cx="5000689" cy="1941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(√8+√18)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=2√2+3√(2 )   </a:t>
            </a:r>
            <a:r>
              <a:rPr lang="zh-CN" altLang="en-US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（由于被开方数相同，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可以利用分配律进行合并）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=(2+3)√2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5√2≈7.07"&lt;7.5,</a:t>
            </a:r>
            <a:r>
              <a:rPr lang="zh-CN" altLang="en-US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故</a:t>
            </a:r>
            <a:r>
              <a:rPr lang="en-US" altLang="zh-CN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" </a:t>
            </a:r>
            <a:r>
              <a:rPr lang="zh-CN" altLang="en-US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长</a:t>
            </a:r>
            <a:r>
              <a:rPr lang="en-US" altLang="zh-CN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"</a:t>
            </a:r>
            <a:r>
              <a:rPr lang="zh-CN" altLang="en-US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符合</a:t>
            </a:r>
            <a:r>
              <a:rPr lang="en-US" altLang="zh-CN" sz="16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"</a:t>
            </a:r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二次根式加减的方法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grpSp>
        <p:nvGrpSpPr>
          <p:cNvPr id="5" name="组合 4"/>
          <p:cNvGrpSpPr/>
          <p:nvPr/>
        </p:nvGrpSpPr>
        <p:grpSpPr>
          <a:xfrm>
            <a:off x="1432395" y="1576534"/>
            <a:ext cx="9680974" cy="1362075"/>
            <a:chOff x="1375795" y="1576534"/>
            <a:chExt cx="9680974" cy="1362075"/>
          </a:xfrm>
        </p:grpSpPr>
        <p:sp>
          <p:nvSpPr>
            <p:cNvPr id="2" name="矩形: 圆角 1"/>
            <p:cNvSpPr/>
            <p:nvPr/>
          </p:nvSpPr>
          <p:spPr>
            <a:xfrm>
              <a:off x="1375795" y="1576534"/>
              <a:ext cx="9680974" cy="1362075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53262" y="1776093"/>
              <a:ext cx="9126041" cy="96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同类二次根式的概念：几个二次根式化为</a:t>
              </a:r>
              <a:r>
                <a:rPr lang="zh-CN" altLang="en-US" sz="20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最简二次根式</a:t>
              </a:r>
              <a:r>
                <a:rPr lang="zh-CN" altLang="en-US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后，若</a:t>
              </a:r>
              <a:r>
                <a:rPr lang="zh-CN" altLang="en-US" sz="20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被开方数相同</a:t>
              </a:r>
              <a:r>
                <a:rPr lang="zh-CN" altLang="en-US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，则这几个二次根式就叫做</a:t>
              </a:r>
              <a:r>
                <a:rPr lang="zh-CN" altLang="en-US" sz="20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同类二次根式</a:t>
              </a:r>
              <a:r>
                <a:rPr lang="zh-CN" altLang="en-US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2395" y="3153654"/>
            <a:ext cx="9680974" cy="1575450"/>
            <a:chOff x="1375795" y="3113364"/>
            <a:chExt cx="9680974" cy="1575450"/>
          </a:xfrm>
        </p:grpSpPr>
        <p:sp>
          <p:nvSpPr>
            <p:cNvPr id="10" name="文本框 9"/>
            <p:cNvSpPr txBox="1"/>
            <p:nvPr/>
          </p:nvSpPr>
          <p:spPr>
            <a:xfrm>
              <a:off x="1653262" y="3186278"/>
              <a:ext cx="9126041" cy="1429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二次根式加减的方法：二次根式加减时，可以先将二次根式化为</a:t>
              </a:r>
              <a:r>
                <a:rPr lang="zh-CN" altLang="en-US" sz="20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最简二次根式</a:t>
              </a:r>
              <a:r>
                <a:rPr lang="zh-CN" altLang="en-US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，再将</a:t>
              </a:r>
              <a:r>
                <a:rPr lang="zh-CN" altLang="en-US" sz="20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同类二次根式</a:t>
              </a:r>
              <a:r>
                <a:rPr lang="zh-CN" altLang="en-US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进行合并。</a:t>
              </a:r>
              <a:endPara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defTabSz="68580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（口诀：一化二找三合并）</a:t>
              </a: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375795" y="3113364"/>
              <a:ext cx="9680974" cy="1575450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32395" y="4944148"/>
            <a:ext cx="9680974" cy="1362075"/>
            <a:chOff x="1488995" y="4944148"/>
            <a:chExt cx="9680974" cy="1362075"/>
          </a:xfrm>
        </p:grpSpPr>
        <p:sp>
          <p:nvSpPr>
            <p:cNvPr id="11" name="矩形 10"/>
            <p:cNvSpPr/>
            <p:nvPr/>
          </p:nvSpPr>
          <p:spPr>
            <a:xfrm>
              <a:off x="1766462" y="5141655"/>
              <a:ext cx="9126041" cy="967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【</a:t>
              </a:r>
              <a:r>
                <a:rPr lang="zh-CN" altLang="zh-CN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注意</a:t>
              </a:r>
              <a:r>
                <a:rPr lang="en-US" altLang="zh-CN" sz="2000" b="1" dirty="0">
                  <a:solidFill>
                    <a:srgbClr val="50742F">
                      <a:lumMod val="5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】</a:t>
              </a:r>
              <a:r>
                <a:rPr lang="zh-CN" altLang="zh-CN" sz="2000" b="1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对被开方数相同的二次根式进行合并，</a:t>
              </a:r>
              <a:r>
                <a:rPr lang="zh-CN" altLang="zh-CN" sz="20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实质是</a:t>
              </a:r>
              <a:r>
                <a:rPr lang="zh-CN" altLang="zh-CN" sz="2000" b="1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对被开方数相同的二次根式的</a:t>
              </a:r>
              <a:r>
                <a:rPr lang="zh-CN" altLang="zh-CN" sz="20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系数进行合并</a:t>
              </a:r>
              <a:r>
                <a:rPr lang="zh-CN" altLang="zh-CN" sz="2000" b="1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。</a:t>
              </a:r>
              <a:endPara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1488995" y="4944148"/>
              <a:ext cx="9680974" cy="1362075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读书，读书，学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864"/>
          <a:stretch>
            <a:fillRect/>
          </a:stretch>
        </p:blipFill>
        <p:spPr bwMode="auto">
          <a:xfrm>
            <a:off x="0" y="-11113"/>
            <a:ext cx="1871660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读书，读书，学习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0" y="-11113"/>
            <a:ext cx="10320340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84"/>
          <p:cNvSpPr>
            <a:spLocks noChangeArrowheads="1"/>
          </p:cNvSpPr>
          <p:nvPr/>
        </p:nvSpPr>
        <p:spPr bwMode="auto">
          <a:xfrm>
            <a:off x="969197" y="-11113"/>
            <a:ext cx="4635446" cy="6881813"/>
          </a:xfrm>
          <a:prstGeom prst="rect">
            <a:avLst/>
          </a:prstGeom>
          <a:solidFill>
            <a:srgbClr val="FFD6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398614" y="2419091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340558" y="3108149"/>
            <a:ext cx="3670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练一练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460533" y="4455064"/>
            <a:ext cx="3644867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87649" y="179150"/>
            <a:ext cx="11816821" cy="651030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6714" y="217753"/>
            <a:ext cx="6621987" cy="1137512"/>
            <a:chOff x="611701" y="260323"/>
            <a:chExt cx="6621987" cy="1137512"/>
          </a:xfrm>
        </p:grpSpPr>
        <p:sp>
          <p:nvSpPr>
            <p:cNvPr id="16" name="文本框 15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84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783920" y="2687036"/>
                <a:ext cx="5868753" cy="2971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rad>
                    <m:r>
                      <a:rPr lang="zh-CN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与</m:t>
                    </m:r>
                    <m:rad>
                      <m:radPr>
                        <m:degHide m:val="on"/>
                        <m:ctrlPr>
                          <a:rPr lang="en-US" altLang="zh-CN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rad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  <m:r>
                      <a:rPr lang="zh-CN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与</m:t>
                    </m:r>
                    <m:rad>
                      <m:radPr>
                        <m:degHide m:val="on"/>
                        <m:ctrlPr>
                          <a:rPr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rad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zh-CN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与</m:t>
                    </m:r>
                    <m:rad>
                      <m:radPr>
                        <m:degHide m:val="on"/>
                        <m:ctrlPr>
                          <a:rPr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zh-CN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与</m:t>
                    </m:r>
                    <m:rad>
                      <m:radPr>
                        <m:degHide m:val="on"/>
                        <m:ctrlPr>
                          <a:rPr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20" y="2687036"/>
                <a:ext cx="5868753" cy="2971904"/>
              </a:xfrm>
              <a:prstGeom prst="rect">
                <a:avLst/>
              </a:prstGeom>
              <a:blipFill rotWithShape="1">
                <a:blip r:embed="rId5"/>
                <a:stretch>
                  <a:fillRect l="-3" t="-12" r="5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4881420" y="2687621"/>
                <a:ext cx="4265462" cy="742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ad>
                        <m:radPr>
                          <m:degHide m:val="on"/>
                          <m:ctrlP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rad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与</m:t>
                      </m:r>
                      <m:rad>
                        <m:radPr>
                          <m:degHide m:val="on"/>
                          <m:ctrlP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rad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的</m:t>
                      </m:r>
                      <m:r>
                        <a:rPr lang="zh-CN" alt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开方数</m:t>
                      </m:r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相同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20" y="2687621"/>
                <a:ext cx="4265462" cy="742960"/>
              </a:xfrm>
              <a:prstGeom prst="rect">
                <a:avLst/>
              </a:prstGeom>
              <a:blipFill rotWithShape="1">
                <a:blip r:embed="rId6"/>
                <a:stretch>
                  <a:fillRect l="-4" t="-41" r="8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4881420" y="3559282"/>
                <a:ext cx="5178149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ad>
                        <m:radPr>
                          <m:degHide m:val="on"/>
                          <m:ctrlP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与</m:t>
                      </m:r>
                      <m:rad>
                        <m:radPr>
                          <m:degHide m:val="on"/>
                          <m:ctrlP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的</m:t>
                      </m:r>
                      <m:r>
                        <a:rPr lang="zh-CN" alt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开方数</m:t>
                      </m:r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不相同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20" y="3559282"/>
                <a:ext cx="5178149" cy="436402"/>
              </a:xfrm>
              <a:prstGeom prst="rect">
                <a:avLst/>
              </a:prstGeom>
              <a:blipFill rotWithShape="1">
                <a:blip r:embed="rId7"/>
                <a:stretch>
                  <a:fillRect l="-3" t="-25" r="10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881420" y="4172988"/>
                <a:ext cx="4931222" cy="47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en-US" altLang="zh-CN" sz="2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与</m:t>
                      </m:r>
                      <m:rad>
                        <m:radPr>
                          <m:degHide m:val="on"/>
                          <m:ctrlP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的</m:t>
                      </m:r>
                      <m:r>
                        <a:rPr lang="zh-CN" alt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开方数</m:t>
                      </m:r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相同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20" y="4172988"/>
                <a:ext cx="4931222" cy="476156"/>
              </a:xfrm>
              <a:prstGeom prst="rect">
                <a:avLst/>
              </a:prstGeom>
              <a:blipFill rotWithShape="1">
                <a:blip r:embed="rId8"/>
                <a:stretch>
                  <a:fillRect l="-4" t="-85" r="13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812669" y="4803317"/>
                <a:ext cx="4873642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ad>
                        <m:radPr>
                          <m:degHide m:val="on"/>
                          <m:ctrlP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与</m:t>
                      </m:r>
                      <m:rad>
                        <m:radPr>
                          <m:degHide m:val="on"/>
                          <m:ctrlP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的</m:t>
                      </m:r>
                      <m:r>
                        <a:rPr lang="zh-CN" alt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开方数</m:t>
                      </m:r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相同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69" y="4803317"/>
                <a:ext cx="4873642" cy="1001684"/>
              </a:xfrm>
              <a:prstGeom prst="rect">
                <a:avLst/>
              </a:prstGeom>
              <a:blipFill rotWithShape="1">
                <a:blip r:embed="rId9"/>
                <a:stretch>
                  <a:fillRect t="-18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783920" y="1537701"/>
            <a:ext cx="5314275" cy="505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判断下列各组二次根式是否是同类二次根式？</a:t>
            </a:r>
            <a:endParaRPr lang="en-US" altLang="zh-CN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宽屏</PresentationFormat>
  <Paragraphs>169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FandolFang R</vt:lpstr>
      <vt:lpstr>思源黑体 CN Bold</vt:lpstr>
      <vt:lpstr>思源黑体 CN Heavy</vt:lpstr>
      <vt:lpstr>思源黑体 CN Light</vt:lpstr>
      <vt:lpstr>思源黑体 CN Medium</vt:lpstr>
      <vt:lpstr>宋体</vt:lpstr>
      <vt:lpstr>微软雅黑</vt:lpstr>
      <vt:lpstr>Arial</vt:lpstr>
      <vt:lpstr>Calibri</vt:lpstr>
      <vt:lpstr>Cambria Math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264</cp:revision>
  <dcterms:created xsi:type="dcterms:W3CDTF">2020-03-19T09:30:00Z</dcterms:created>
  <dcterms:modified xsi:type="dcterms:W3CDTF">2023-01-16T16:30:57Z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8DCF6A5188704ED289D1222B0C9407AD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