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5"/>
  </p:notesMasterIdLst>
  <p:sldIdLst>
    <p:sldId id="256" r:id="rId2"/>
    <p:sldId id="479" r:id="rId3"/>
    <p:sldId id="599" r:id="rId4"/>
    <p:sldId id="705" r:id="rId5"/>
    <p:sldId id="823" r:id="rId6"/>
    <p:sldId id="824" r:id="rId7"/>
    <p:sldId id="410" r:id="rId8"/>
    <p:sldId id="825" r:id="rId9"/>
    <p:sldId id="765" r:id="rId10"/>
    <p:sldId id="766" r:id="rId11"/>
    <p:sldId id="767" r:id="rId12"/>
    <p:sldId id="768" r:id="rId13"/>
    <p:sldId id="769" r:id="rId14"/>
    <p:sldId id="770" r:id="rId15"/>
    <p:sldId id="771" r:id="rId16"/>
    <p:sldId id="548" r:id="rId17"/>
    <p:sldId id="742" r:id="rId18"/>
    <p:sldId id="310" r:id="rId19"/>
    <p:sldId id="671" r:id="rId20"/>
    <p:sldId id="312" r:id="rId21"/>
    <p:sldId id="743" r:id="rId22"/>
    <p:sldId id="800" r:id="rId23"/>
    <p:sldId id="802" r:id="rId24"/>
    <p:sldId id="801" r:id="rId25"/>
    <p:sldId id="744" r:id="rId26"/>
    <p:sldId id="745" r:id="rId27"/>
    <p:sldId id="748" r:id="rId28"/>
    <p:sldId id="634" r:id="rId29"/>
    <p:sldId id="746" r:id="rId30"/>
    <p:sldId id="657" r:id="rId31"/>
    <p:sldId id="319" r:id="rId32"/>
    <p:sldId id="359" r:id="rId33"/>
    <p:sldId id="258" r:id="rId34"/>
  </p:sldIdLst>
  <p:sldSz cx="12192000" cy="6858000"/>
  <p:notesSz cx="6858000" cy="9144000"/>
  <p:embeddedFontLst>
    <p:embeddedFont>
      <p:font typeface="微软雅黑" panose="020B0503020204020204" pitchFamily="34" charset="-122"/>
      <p:regular r:id="rId36"/>
      <p:bold r:id="rId37"/>
    </p:embeddedFont>
    <p:embeddedFont>
      <p:font typeface="等线" panose="02010600030101010101" pitchFamily="2" charset="-122"/>
      <p:regular r:id="rId38"/>
      <p:bold r:id="rId39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AFC7ACC1-086E-4678-A0F5-78B204A1C43C}">
          <p14:sldIdLst>
            <p14:sldId id="256"/>
          </p14:sldIdLst>
        </p14:section>
        <p14:section name="无标题节" id="{A3A36061-1B90-4AE8-A077-0BF652A3CA9B}">
          <p14:sldIdLst>
            <p14:sldId id="479"/>
            <p14:sldId id="599"/>
            <p14:sldId id="705"/>
            <p14:sldId id="823"/>
            <p14:sldId id="824"/>
            <p14:sldId id="410"/>
            <p14:sldId id="825"/>
            <p14:sldId id="765"/>
            <p14:sldId id="766"/>
            <p14:sldId id="767"/>
            <p14:sldId id="768"/>
            <p14:sldId id="769"/>
            <p14:sldId id="770"/>
            <p14:sldId id="771"/>
            <p14:sldId id="548"/>
            <p14:sldId id="742"/>
            <p14:sldId id="310"/>
            <p14:sldId id="671"/>
            <p14:sldId id="312"/>
            <p14:sldId id="743"/>
            <p14:sldId id="800"/>
            <p14:sldId id="802"/>
            <p14:sldId id="801"/>
            <p14:sldId id="744"/>
            <p14:sldId id="745"/>
            <p14:sldId id="748"/>
            <p14:sldId id="634"/>
            <p14:sldId id="746"/>
            <p14:sldId id="657"/>
            <p14:sldId id="319"/>
            <p14:sldId id="359"/>
            <p14:sldId id="25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B48A"/>
    <a:srgbClr val="129C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04" autoAdjust="0"/>
    <p:restoredTop sz="94660"/>
  </p:normalViewPr>
  <p:slideViewPr>
    <p:cSldViewPr snapToGrid="0">
      <p:cViewPr varScale="1">
        <p:scale>
          <a:sx n="97" d="100"/>
          <a:sy n="97" d="100"/>
        </p:scale>
        <p:origin x="102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4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fld id="{384D4971-EEA0-43C2-9182-D43410F72C2D}" type="datetimeFigureOut">
              <a:rPr lang="zh-CN" altLang="en-US" smtClean="0"/>
              <a:t>2023-01-14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fld id="{25B71A38-9659-451C-8E9C-CF9B88C5C04E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30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31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32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 flipH="1">
            <a:off x="-1" y="0"/>
            <a:ext cx="4614153" cy="99391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Light" panose="020B0300000000000000" pitchFamily="34" charset="-122"/>
              <a:ea typeface="思源黑体 CN Bold" panose="020B0800000000000000" pitchFamily="34" charset="-122"/>
              <a:sym typeface="+mn-lt"/>
            </a:endParaRPr>
          </a:p>
        </p:txBody>
      </p:sp>
      <p:sp>
        <p:nvSpPr>
          <p:cNvPr id="10" name="矩形 9"/>
          <p:cNvSpPr/>
          <p:nvPr userDrawn="1"/>
        </p:nvSpPr>
        <p:spPr>
          <a:xfrm flipH="1">
            <a:off x="10038521" y="6624536"/>
            <a:ext cx="2153479" cy="233464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Light" panose="020B0300000000000000" pitchFamily="34" charset="-122"/>
              <a:ea typeface="思源黑体 CN Bold" panose="020B0800000000000000" pitchFamily="34" charset="-122"/>
              <a:sym typeface="+mn-lt"/>
            </a:endParaRPr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0" hasCustomPrompt="1"/>
          </p:nvPr>
        </p:nvSpPr>
        <p:spPr>
          <a:xfrm>
            <a:off x="339152" y="264622"/>
            <a:ext cx="2762250" cy="4984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2AB48A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pPr lvl="0"/>
            <a:r>
              <a:rPr lang="en-US" altLang="zh-CN" dirty="0"/>
              <a:t>01   </a:t>
            </a:r>
            <a:r>
              <a:rPr lang="zh-CN" altLang="en-US" dirty="0"/>
              <a:t>输入标题</a:t>
            </a:r>
          </a:p>
        </p:txBody>
      </p:sp>
      <p:sp>
        <p:nvSpPr>
          <p:cNvPr id="13" name="矩形: 圆角 12"/>
          <p:cNvSpPr/>
          <p:nvPr userDrawn="1"/>
        </p:nvSpPr>
        <p:spPr>
          <a:xfrm>
            <a:off x="647700" y="1270000"/>
            <a:ext cx="10896600" cy="4940300"/>
          </a:xfrm>
          <a:prstGeom prst="roundRect">
            <a:avLst>
              <a:gd name="adj" fmla="val 6851"/>
            </a:avLst>
          </a:prstGeom>
          <a:noFill/>
          <a:ln>
            <a:solidFill>
              <a:srgbClr val="2AB4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</p:sldLayoutIdLst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 flipH="1">
            <a:off x="0" y="2049510"/>
            <a:ext cx="12192000" cy="2758980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Light" panose="020B0300000000000000" pitchFamily="34" charset="-122"/>
              <a:ea typeface="思源黑体 CN Bold" panose="020B0800000000000000" pitchFamily="34" charset="-122"/>
              <a:sym typeface="+mn-lt"/>
            </a:endParaRPr>
          </a:p>
        </p:txBody>
      </p:sp>
      <p:sp>
        <p:nvSpPr>
          <p:cNvPr id="6" name="任意多边形: 形状 5"/>
          <p:cNvSpPr/>
          <p:nvPr/>
        </p:nvSpPr>
        <p:spPr>
          <a:xfrm flipV="1">
            <a:off x="601594" y="1624522"/>
            <a:ext cx="6635093" cy="3677054"/>
          </a:xfrm>
          <a:custGeom>
            <a:avLst/>
            <a:gdLst>
              <a:gd name="connsiteX0" fmla="*/ 128585 w 6635093"/>
              <a:gd name="connsiteY0" fmla="*/ 5026479 h 5026479"/>
              <a:gd name="connsiteX1" fmla="*/ 0 w 6635093"/>
              <a:gd name="connsiteY1" fmla="*/ 5026479 h 5026479"/>
              <a:gd name="connsiteX2" fmla="*/ 0 w 6635093"/>
              <a:gd name="connsiteY2" fmla="*/ 0 h 5026479"/>
              <a:gd name="connsiteX3" fmla="*/ 128585 w 6635093"/>
              <a:gd name="connsiteY3" fmla="*/ 0 h 5026479"/>
              <a:gd name="connsiteX4" fmla="*/ 128585 w 6635093"/>
              <a:gd name="connsiteY4" fmla="*/ 4891494 h 5026479"/>
              <a:gd name="connsiteX5" fmla="*/ 6506501 w 6635093"/>
              <a:gd name="connsiteY5" fmla="*/ 4891494 h 5026479"/>
              <a:gd name="connsiteX6" fmla="*/ 6506501 w 6635093"/>
              <a:gd name="connsiteY6" fmla="*/ 4527223 h 5026479"/>
              <a:gd name="connsiteX7" fmla="*/ 6635089 w 6635093"/>
              <a:gd name="connsiteY7" fmla="*/ 4527223 h 5026479"/>
              <a:gd name="connsiteX8" fmla="*/ 6635089 w 6635093"/>
              <a:gd name="connsiteY8" fmla="*/ 4891494 h 5026479"/>
              <a:gd name="connsiteX9" fmla="*/ 6635093 w 6635093"/>
              <a:gd name="connsiteY9" fmla="*/ 4891494 h 5026479"/>
              <a:gd name="connsiteX10" fmla="*/ 6635093 w 6635093"/>
              <a:gd name="connsiteY10" fmla="*/ 5026477 h 5026479"/>
              <a:gd name="connsiteX11" fmla="*/ 128585 w 6635093"/>
              <a:gd name="connsiteY11" fmla="*/ 5026477 h 5026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635093" h="5026479">
                <a:moveTo>
                  <a:pt x="128585" y="5026479"/>
                </a:moveTo>
                <a:lnTo>
                  <a:pt x="0" y="5026479"/>
                </a:lnTo>
                <a:lnTo>
                  <a:pt x="0" y="0"/>
                </a:lnTo>
                <a:lnTo>
                  <a:pt x="128585" y="0"/>
                </a:lnTo>
                <a:lnTo>
                  <a:pt x="128585" y="4891494"/>
                </a:lnTo>
                <a:lnTo>
                  <a:pt x="6506501" y="4891494"/>
                </a:lnTo>
                <a:lnTo>
                  <a:pt x="6506501" y="4527223"/>
                </a:lnTo>
                <a:lnTo>
                  <a:pt x="6635089" y="4527223"/>
                </a:lnTo>
                <a:lnTo>
                  <a:pt x="6635089" y="4891494"/>
                </a:lnTo>
                <a:lnTo>
                  <a:pt x="6635093" y="4891494"/>
                </a:lnTo>
                <a:lnTo>
                  <a:pt x="6635093" y="5026477"/>
                </a:lnTo>
                <a:lnTo>
                  <a:pt x="128585" y="50264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lt1"/>
              </a:solidFill>
              <a:latin typeface="思源黑体 CN Light" panose="020B0300000000000000" pitchFamily="34" charset="-122"/>
              <a:ea typeface="思源黑体 CN Bold" panose="020B0800000000000000" pitchFamily="34" charset="-122"/>
              <a:sym typeface="+mn-lt"/>
            </a:endParaRPr>
          </a:p>
        </p:txBody>
      </p:sp>
      <p:sp>
        <p:nvSpPr>
          <p:cNvPr id="13" name="任意多边形: 形状 12"/>
          <p:cNvSpPr/>
          <p:nvPr/>
        </p:nvSpPr>
        <p:spPr>
          <a:xfrm rot="5400000" flipH="1">
            <a:off x="6992273" y="635346"/>
            <a:ext cx="3538413" cy="5657851"/>
          </a:xfrm>
          <a:custGeom>
            <a:avLst/>
            <a:gdLst>
              <a:gd name="connsiteX0" fmla="*/ 4244211 w 4244211"/>
              <a:gd name="connsiteY0" fmla="*/ 1 h 5657851"/>
              <a:gd name="connsiteX1" fmla="*/ 4244211 w 4244211"/>
              <a:gd name="connsiteY1" fmla="*/ 128587 h 5657851"/>
              <a:gd name="connsiteX2" fmla="*/ 126206 w 4244211"/>
              <a:gd name="connsiteY2" fmla="*/ 128587 h 5657851"/>
              <a:gd name="connsiteX3" fmla="*/ 126206 w 4244211"/>
              <a:gd name="connsiteY3" fmla="*/ 5657851 h 5657851"/>
              <a:gd name="connsiteX4" fmla="*/ 0 w 4244211"/>
              <a:gd name="connsiteY4" fmla="*/ 5657851 h 5657851"/>
              <a:gd name="connsiteX5" fmla="*/ 0 w 4244211"/>
              <a:gd name="connsiteY5" fmla="*/ 0 h 5657851"/>
              <a:gd name="connsiteX6" fmla="*/ 126206 w 4244211"/>
              <a:gd name="connsiteY6" fmla="*/ 0 h 5657851"/>
              <a:gd name="connsiteX7" fmla="*/ 126206 w 4244211"/>
              <a:gd name="connsiteY7" fmla="*/ 1 h 5657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44211" h="5657851">
                <a:moveTo>
                  <a:pt x="4244211" y="1"/>
                </a:moveTo>
                <a:lnTo>
                  <a:pt x="4244211" y="128587"/>
                </a:lnTo>
                <a:lnTo>
                  <a:pt x="126206" y="128587"/>
                </a:lnTo>
                <a:lnTo>
                  <a:pt x="126206" y="5657851"/>
                </a:lnTo>
                <a:lnTo>
                  <a:pt x="0" y="5657851"/>
                </a:lnTo>
                <a:lnTo>
                  <a:pt x="0" y="0"/>
                </a:lnTo>
                <a:lnTo>
                  <a:pt x="126206" y="0"/>
                </a:lnTo>
                <a:lnTo>
                  <a:pt x="126206" y="1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38100"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prstClr val="black"/>
              </a:solidFill>
              <a:latin typeface="思源黑体 CN Light" panose="020B03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 flipH="1">
            <a:off x="11338034" y="1315055"/>
            <a:ext cx="390140" cy="482738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Light" panose="020B0300000000000000" pitchFamily="34" charset="-122"/>
              <a:ea typeface="思源黑体 CN Bold" panose="020B0800000000000000" pitchFamily="34" charset="-122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 flipH="1">
            <a:off x="709742" y="5729400"/>
            <a:ext cx="666648" cy="48273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prstClr val="black"/>
              </a:solidFill>
              <a:latin typeface="思源黑体 CN Light" panose="020B03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 flipH="1">
            <a:off x="0" y="0"/>
            <a:ext cx="4614153" cy="233464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Light" panose="020B0300000000000000" pitchFamily="34" charset="-122"/>
              <a:ea typeface="思源黑体 CN Bold" panose="020B0800000000000000" pitchFamily="34" charset="-122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 flipH="1">
            <a:off x="-1" y="304800"/>
            <a:ext cx="3508442" cy="23346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prstClr val="black"/>
              </a:solidFill>
              <a:latin typeface="思源黑体 CN Light" panose="020B03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 flipH="1">
            <a:off x="7236688" y="6624536"/>
            <a:ext cx="4955313" cy="233464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Light" panose="020B0300000000000000" pitchFamily="34" charset="-122"/>
              <a:ea typeface="思源黑体 CN Bold" panose="020B0800000000000000" pitchFamily="34" charset="-122"/>
              <a:sym typeface="+mn-lt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894963" y="2284695"/>
            <a:ext cx="6336886" cy="1774498"/>
            <a:chOff x="894963" y="2284695"/>
            <a:chExt cx="6336886" cy="1774498"/>
          </a:xfrm>
        </p:grpSpPr>
        <p:sp>
          <p:nvSpPr>
            <p:cNvPr id="22" name="文本框 21"/>
            <p:cNvSpPr txBox="1"/>
            <p:nvPr/>
          </p:nvSpPr>
          <p:spPr>
            <a:xfrm>
              <a:off x="894963" y="2284695"/>
              <a:ext cx="6063194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6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rPr>
                <a:t>语文园地（三）</a:t>
              </a: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946398" y="3470314"/>
              <a:ext cx="5808814" cy="58887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dist">
                <a:lnSpc>
                  <a:spcPct val="150000"/>
                </a:lnSpc>
              </a:pPr>
              <a:r>
                <a:rPr lang="zh-CN" altLang="en-US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+mn-ea"/>
                  <a:sym typeface="+mn-lt"/>
                </a:rPr>
                <a:t>语文精品课件 二年级下册 </a:t>
              </a:r>
              <a:r>
                <a:rPr lang="en-US" altLang="zh-CN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+mn-ea"/>
                  <a:sym typeface="+mn-lt"/>
                </a:rPr>
                <a:t>3.6</a:t>
              </a:r>
            </a:p>
          </p:txBody>
        </p:sp>
        <p:cxnSp>
          <p:nvCxnSpPr>
            <p:cNvPr id="24" name="直接连接符 23"/>
            <p:cNvCxnSpPr/>
            <p:nvPr/>
          </p:nvCxnSpPr>
          <p:spPr>
            <a:xfrm>
              <a:off x="1033541" y="3460789"/>
              <a:ext cx="6198308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BY YUSHEN</a:t>
            </a:r>
            <a:endParaRPr lang="zh-CN" altLang="en-US" dirty="0">
              <a:noFill/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pic>
        <p:nvPicPr>
          <p:cNvPr id="3" name="图片 2" descr="图片包含 草, 户外, 建筑, 房子&#10;&#10;描述已自动生成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759" y="515739"/>
            <a:ext cx="3889514" cy="5826522"/>
          </a:xfrm>
          <a:prstGeom prst="rect">
            <a:avLst/>
          </a:prstGeom>
          <a:ln w="22225">
            <a:solidFill>
              <a:schemeClr val="bg1"/>
            </a:solidFill>
          </a:ln>
          <a:effectLst>
            <a:outerShdw blurRad="114300" sx="101000" sy="101000" algn="ctr" rotWithShape="0">
              <a:prstClr val="black">
                <a:alpha val="10000"/>
              </a:prstClr>
            </a:outerShdw>
          </a:effectLst>
        </p:spPr>
      </p:pic>
      <p:grpSp>
        <p:nvGrpSpPr>
          <p:cNvPr id="31" name="组合 30"/>
          <p:cNvGrpSpPr/>
          <p:nvPr/>
        </p:nvGrpSpPr>
        <p:grpSpPr>
          <a:xfrm>
            <a:off x="1043066" y="4224439"/>
            <a:ext cx="3861068" cy="316802"/>
            <a:chOff x="1043066" y="4224439"/>
            <a:chExt cx="3861068" cy="316802"/>
          </a:xfrm>
        </p:grpSpPr>
        <p:grpSp>
          <p:nvGrpSpPr>
            <p:cNvPr id="26" name="组合 25"/>
            <p:cNvGrpSpPr/>
            <p:nvPr/>
          </p:nvGrpSpPr>
          <p:grpSpPr>
            <a:xfrm>
              <a:off x="1043066" y="4224439"/>
              <a:ext cx="1765300" cy="316802"/>
              <a:chOff x="1043066" y="4044835"/>
              <a:chExt cx="1765300" cy="316802"/>
            </a:xfrm>
          </p:grpSpPr>
          <p:sp>
            <p:nvSpPr>
              <p:cNvPr id="19" name="矩形 18"/>
              <p:cNvSpPr/>
              <p:nvPr/>
            </p:nvSpPr>
            <p:spPr>
              <a:xfrm>
                <a:off x="1043066" y="4044835"/>
                <a:ext cx="1765300" cy="316802"/>
              </a:xfrm>
              <a:prstGeom prst="rect">
                <a:avLst/>
              </a:prstGeom>
              <a:solidFill>
                <a:schemeClr val="bg1"/>
              </a:solidFill>
              <a:ln w="38100"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200" dirty="0">
                  <a:solidFill>
                    <a:prstClr val="black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0" name="文本框 19"/>
              <p:cNvSpPr txBox="1"/>
              <p:nvPr/>
            </p:nvSpPr>
            <p:spPr>
              <a:xfrm>
                <a:off x="1190173" y="4064737"/>
                <a:ext cx="147108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zh-CN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Light" panose="020B0300000000000000" pitchFamily="34" charset="-122"/>
                    <a:ea typeface="思源黑体 CN Light" panose="020B0300000000000000" pitchFamily="34" charset="-122"/>
                    <a:cs typeface="+mn-ea"/>
                    <a:sym typeface="+mn-lt"/>
                  </a:rPr>
                  <a:t>授课老师：某某</a:t>
                </a:r>
              </a:p>
            </p:txBody>
          </p:sp>
        </p:grpSp>
        <p:grpSp>
          <p:nvGrpSpPr>
            <p:cNvPr id="27" name="组合 26"/>
            <p:cNvGrpSpPr/>
            <p:nvPr/>
          </p:nvGrpSpPr>
          <p:grpSpPr>
            <a:xfrm>
              <a:off x="3138834" y="4224439"/>
              <a:ext cx="1765300" cy="316802"/>
              <a:chOff x="1043066" y="4044835"/>
              <a:chExt cx="1765300" cy="316802"/>
            </a:xfrm>
          </p:grpSpPr>
          <p:sp>
            <p:nvSpPr>
              <p:cNvPr id="28" name="矩形 27"/>
              <p:cNvSpPr/>
              <p:nvPr/>
            </p:nvSpPr>
            <p:spPr>
              <a:xfrm>
                <a:off x="1043066" y="4044835"/>
                <a:ext cx="1765300" cy="316802"/>
              </a:xfrm>
              <a:prstGeom prst="rect">
                <a:avLst/>
              </a:prstGeom>
              <a:solidFill>
                <a:schemeClr val="bg1"/>
              </a:solidFill>
              <a:ln w="38100"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200" dirty="0">
                  <a:solidFill>
                    <a:prstClr val="black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9" name="文本框 28"/>
              <p:cNvSpPr txBox="1"/>
              <p:nvPr/>
            </p:nvSpPr>
            <p:spPr>
              <a:xfrm>
                <a:off x="1190173" y="4064737"/>
                <a:ext cx="147108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zh-CN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Light" panose="020B0300000000000000" pitchFamily="34" charset="-122"/>
                    <a:ea typeface="思源黑体 CN Light" panose="020B0300000000000000" pitchFamily="34" charset="-122"/>
                    <a:cs typeface="+mn-ea"/>
                    <a:sym typeface="+mn-lt"/>
                  </a:rPr>
                  <a:t>授课时间：</a:t>
                </a:r>
                <a:r>
                  <a:rPr lang="en-US" altLang="zh-CN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Light" panose="020B0300000000000000" pitchFamily="34" charset="-122"/>
                    <a:ea typeface="思源黑体 CN Light" panose="020B0300000000000000" pitchFamily="34" charset="-122"/>
                    <a:cs typeface="+mn-ea"/>
                    <a:sym typeface="+mn-lt"/>
                  </a:rPr>
                  <a:t>20XX</a:t>
                </a:r>
                <a:endPara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+mn-ea"/>
                  <a:sym typeface="+mn-lt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014840" y="3095182"/>
            <a:ext cx="1544244" cy="1428268"/>
            <a:chOff x="-2214610" y="714356"/>
            <a:chExt cx="1785950" cy="1643868"/>
          </a:xfrm>
          <a:noFill/>
        </p:grpSpPr>
        <p:sp>
          <p:nvSpPr>
            <p:cNvPr id="4" name="矩形 3"/>
            <p:cNvSpPr/>
            <p:nvPr/>
          </p:nvSpPr>
          <p:spPr>
            <a:xfrm>
              <a:off x="-2214610" y="714356"/>
              <a:ext cx="1785950" cy="1643074"/>
            </a:xfrm>
            <a:prstGeom prst="rect">
              <a:avLst/>
            </a:prstGeom>
            <a:grp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cxnSp>
          <p:nvCxnSpPr>
            <p:cNvPr id="7" name="直接连接符 6"/>
            <p:cNvCxnSpPr>
              <a:stCxn id="4" idx="1"/>
              <a:endCxn id="4" idx="3"/>
            </p:cNvCxnSpPr>
            <p:nvPr/>
          </p:nvCxnSpPr>
          <p:spPr>
            <a:xfrm rot="10800000" flipH="1">
              <a:off x="-2214610" y="1535893"/>
              <a:ext cx="1785950" cy="1588"/>
            </a:xfrm>
            <a:prstGeom prst="line">
              <a:avLst/>
            </a:prstGeom>
            <a:grpFill/>
            <a:ln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>
              <a:stCxn id="4" idx="0"/>
              <a:endCxn id="4" idx="2"/>
            </p:cNvCxnSpPr>
            <p:nvPr/>
          </p:nvCxnSpPr>
          <p:spPr>
            <a:xfrm rot="16200000" flipH="1">
              <a:off x="-2143172" y="1535893"/>
              <a:ext cx="1643074" cy="1588"/>
            </a:xfrm>
            <a:prstGeom prst="line">
              <a:avLst/>
            </a:prstGeom>
            <a:grpFill/>
            <a:ln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TextBox 23"/>
          <p:cNvSpPr txBox="1">
            <a:spLocks noChangeArrowheads="1"/>
          </p:cNvSpPr>
          <p:nvPr/>
        </p:nvSpPr>
        <p:spPr bwMode="auto">
          <a:xfrm>
            <a:off x="2172991" y="3148281"/>
            <a:ext cx="1227942" cy="13220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乎</a:t>
            </a:r>
          </a:p>
        </p:txBody>
      </p:sp>
      <p:sp>
        <p:nvSpPr>
          <p:cNvPr id="48141" name="Text Box 13"/>
          <p:cNvSpPr txBox="1"/>
          <p:nvPr/>
        </p:nvSpPr>
        <p:spPr>
          <a:xfrm>
            <a:off x="4547235" y="3927185"/>
            <a:ext cx="393001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组词： 在乎    几乎   </a:t>
            </a:r>
          </a:p>
        </p:txBody>
      </p:sp>
      <p:sp>
        <p:nvSpPr>
          <p:cNvPr id="12" name="Text Box 13"/>
          <p:cNvSpPr txBox="1"/>
          <p:nvPr/>
        </p:nvSpPr>
        <p:spPr>
          <a:xfrm>
            <a:off x="4547235" y="4834836"/>
            <a:ext cx="940054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造句：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我上学几乎没迟到过。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</p:txBody>
      </p:sp>
      <p:sp>
        <p:nvSpPr>
          <p:cNvPr id="13" name="文本框 75"/>
          <p:cNvSpPr txBox="1"/>
          <p:nvPr/>
        </p:nvSpPr>
        <p:spPr>
          <a:xfrm>
            <a:off x="4547235" y="2157605"/>
            <a:ext cx="3774316" cy="56070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部首：丿</a:t>
            </a:r>
          </a:p>
        </p:txBody>
      </p:sp>
      <p:sp>
        <p:nvSpPr>
          <p:cNvPr id="14" name="文本框 75"/>
          <p:cNvSpPr txBox="1"/>
          <p:nvPr/>
        </p:nvSpPr>
        <p:spPr>
          <a:xfrm>
            <a:off x="4547235" y="3042395"/>
            <a:ext cx="3427730" cy="56070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结构：独体字</a:t>
            </a:r>
          </a:p>
        </p:txBody>
      </p:sp>
      <p:sp>
        <p:nvSpPr>
          <p:cNvPr id="15" name="TextBox 2"/>
          <p:cNvSpPr txBox="1"/>
          <p:nvPr/>
        </p:nvSpPr>
        <p:spPr>
          <a:xfrm>
            <a:off x="2455628" y="2508871"/>
            <a:ext cx="662667" cy="561684"/>
          </a:xfrm>
          <a:prstGeom prst="rect">
            <a:avLst/>
          </a:prstGeom>
          <a:noFill/>
        </p:spPr>
        <p:txBody>
          <a:bodyPr wrap="none" lIns="68573" tIns="34286" rIns="68573" bIns="34286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汉语拼音" panose="02010600030101010101" pitchFamily="34" charset="0"/>
                <a:sym typeface="+mn-ea"/>
              </a:rPr>
              <a:t>hū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汉语拼音" panose="02010600030101010101" pitchFamily="34" charset="0"/>
            </a:endParaRPr>
          </a:p>
        </p:txBody>
      </p:sp>
      <p:sp>
        <p:nvSpPr>
          <p:cNvPr id="53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39725" y="265113"/>
            <a:ext cx="2762250" cy="498475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识字加油站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8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8141" grpId="0"/>
      <p:bldP spid="12" grpId="0"/>
      <p:bldP spid="13" grpId="0"/>
      <p:bldP spid="14" grpId="0"/>
      <p:bldP spid="15" grpId="0"/>
      <p:bldP spid="15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组合 35"/>
          <p:cNvGrpSpPr/>
          <p:nvPr/>
        </p:nvGrpSpPr>
        <p:grpSpPr>
          <a:xfrm>
            <a:off x="2155810" y="3206587"/>
            <a:ext cx="1544244" cy="1428268"/>
            <a:chOff x="-2214610" y="714356"/>
            <a:chExt cx="1785950" cy="1643868"/>
          </a:xfrm>
          <a:noFill/>
        </p:grpSpPr>
        <p:sp>
          <p:nvSpPr>
            <p:cNvPr id="37" name="矩形 36"/>
            <p:cNvSpPr/>
            <p:nvPr/>
          </p:nvSpPr>
          <p:spPr>
            <a:xfrm>
              <a:off x="-2214610" y="714356"/>
              <a:ext cx="1785950" cy="1643074"/>
            </a:xfrm>
            <a:prstGeom prst="rect">
              <a:avLst/>
            </a:prstGeom>
            <a:grp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cxnSp>
          <p:nvCxnSpPr>
            <p:cNvPr id="38" name="直接连接符 37"/>
            <p:cNvCxnSpPr>
              <a:stCxn id="37" idx="1"/>
              <a:endCxn id="37" idx="3"/>
            </p:cNvCxnSpPr>
            <p:nvPr/>
          </p:nvCxnSpPr>
          <p:spPr>
            <a:xfrm rot="10800000" flipH="1">
              <a:off x="-2214610" y="1535893"/>
              <a:ext cx="1785950" cy="1588"/>
            </a:xfrm>
            <a:prstGeom prst="line">
              <a:avLst/>
            </a:prstGeom>
            <a:grpFill/>
            <a:ln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>
              <a:stCxn id="37" idx="0"/>
              <a:endCxn id="37" idx="2"/>
            </p:cNvCxnSpPr>
            <p:nvPr/>
          </p:nvCxnSpPr>
          <p:spPr>
            <a:xfrm rot="16200000" flipH="1">
              <a:off x="-2143172" y="1535893"/>
              <a:ext cx="1643074" cy="1588"/>
            </a:xfrm>
            <a:prstGeom prst="line">
              <a:avLst/>
            </a:prstGeom>
            <a:grpFill/>
            <a:ln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TextBox 23"/>
          <p:cNvSpPr txBox="1">
            <a:spLocks noChangeArrowheads="1"/>
          </p:cNvSpPr>
          <p:nvPr/>
        </p:nvSpPr>
        <p:spPr bwMode="auto">
          <a:xfrm>
            <a:off x="2313961" y="3259686"/>
            <a:ext cx="1227942" cy="13220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喷</a:t>
            </a:r>
          </a:p>
        </p:txBody>
      </p:sp>
      <p:sp>
        <p:nvSpPr>
          <p:cNvPr id="48141" name="Text Box 13"/>
          <p:cNvSpPr txBox="1"/>
          <p:nvPr/>
        </p:nvSpPr>
        <p:spPr>
          <a:xfrm>
            <a:off x="4708525" y="3994778"/>
            <a:ext cx="393001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组词： 喷泉   喷水</a:t>
            </a:r>
          </a:p>
        </p:txBody>
      </p:sp>
      <p:sp>
        <p:nvSpPr>
          <p:cNvPr id="24" name="Text Box 13"/>
          <p:cNvSpPr txBox="1"/>
          <p:nvPr/>
        </p:nvSpPr>
        <p:spPr>
          <a:xfrm>
            <a:off x="4708525" y="4943087"/>
            <a:ext cx="940054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造句：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公园的中心有个音乐喷泉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。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</p:txBody>
      </p:sp>
      <p:sp>
        <p:nvSpPr>
          <p:cNvPr id="2" name="文本框 75"/>
          <p:cNvSpPr txBox="1"/>
          <p:nvPr/>
        </p:nvSpPr>
        <p:spPr>
          <a:xfrm>
            <a:off x="4708525" y="2143882"/>
            <a:ext cx="3774316" cy="56070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部首：口</a:t>
            </a:r>
          </a:p>
        </p:txBody>
      </p:sp>
      <p:sp>
        <p:nvSpPr>
          <p:cNvPr id="4" name="文本框 75"/>
          <p:cNvSpPr txBox="1"/>
          <p:nvPr/>
        </p:nvSpPr>
        <p:spPr>
          <a:xfrm>
            <a:off x="4708525" y="3069330"/>
            <a:ext cx="3427730" cy="56070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结构：左右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75572" y="2345139"/>
            <a:ext cx="904721" cy="561684"/>
          </a:xfrm>
          <a:prstGeom prst="rect">
            <a:avLst/>
          </a:prstGeom>
          <a:noFill/>
        </p:spPr>
        <p:txBody>
          <a:bodyPr wrap="none" lIns="68573" tIns="34286" rIns="68573" bIns="34286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汉语拼音" panose="02010600030101010101" pitchFamily="34" charset="0"/>
                <a:sym typeface="+mn-ea"/>
              </a:rPr>
              <a:t>pēn</a:t>
            </a:r>
            <a:endParaRPr kumimoji="0" lang="en-US" altLang="zh-CN" sz="3200" b="1" i="0" u="none" strike="noStrike" kern="1200" cap="none" spc="0" normalizeH="0" baseline="0" noProof="0" dirty="0" err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汉语拼音" panose="02010600030101010101" pitchFamily="34" charset="0"/>
            </a:endParaRPr>
          </a:p>
        </p:txBody>
      </p:sp>
      <p:sp>
        <p:nvSpPr>
          <p:cNvPr id="53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39725" y="265113"/>
            <a:ext cx="2762250" cy="498475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识字加油站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8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8141" grpId="0"/>
      <p:bldP spid="24" grpId="0"/>
      <p:bldP spid="2" grpId="0"/>
      <p:bldP spid="4" grpId="0"/>
      <p:bldP spid="9" grpId="0"/>
      <p:bldP spid="9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组合 35"/>
          <p:cNvGrpSpPr/>
          <p:nvPr/>
        </p:nvGrpSpPr>
        <p:grpSpPr>
          <a:xfrm>
            <a:off x="2421240" y="3128520"/>
            <a:ext cx="1544244" cy="1428268"/>
            <a:chOff x="-2214610" y="714356"/>
            <a:chExt cx="1785950" cy="1643868"/>
          </a:xfrm>
          <a:noFill/>
        </p:grpSpPr>
        <p:sp>
          <p:nvSpPr>
            <p:cNvPr id="37" name="矩形 36"/>
            <p:cNvSpPr/>
            <p:nvPr/>
          </p:nvSpPr>
          <p:spPr>
            <a:xfrm>
              <a:off x="-2214610" y="714356"/>
              <a:ext cx="1785950" cy="1643074"/>
            </a:xfrm>
            <a:prstGeom prst="rect">
              <a:avLst/>
            </a:prstGeom>
            <a:grp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cxnSp>
          <p:nvCxnSpPr>
            <p:cNvPr id="38" name="直接连接符 37"/>
            <p:cNvCxnSpPr>
              <a:stCxn id="37" idx="1"/>
              <a:endCxn id="37" idx="3"/>
            </p:cNvCxnSpPr>
            <p:nvPr/>
          </p:nvCxnSpPr>
          <p:spPr>
            <a:xfrm rot="10800000" flipH="1">
              <a:off x="-2214610" y="1535893"/>
              <a:ext cx="1785950" cy="1588"/>
            </a:xfrm>
            <a:prstGeom prst="line">
              <a:avLst/>
            </a:prstGeom>
            <a:grpFill/>
            <a:ln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>
              <a:stCxn id="37" idx="0"/>
              <a:endCxn id="37" idx="2"/>
            </p:cNvCxnSpPr>
            <p:nvPr/>
          </p:nvCxnSpPr>
          <p:spPr>
            <a:xfrm rot="16200000" flipH="1">
              <a:off x="-2143172" y="1535893"/>
              <a:ext cx="1643074" cy="1588"/>
            </a:xfrm>
            <a:prstGeom prst="line">
              <a:avLst/>
            </a:prstGeom>
            <a:grpFill/>
            <a:ln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TextBox 23"/>
          <p:cNvSpPr txBox="1">
            <a:spLocks noChangeArrowheads="1"/>
          </p:cNvSpPr>
          <p:nvPr/>
        </p:nvSpPr>
        <p:spPr bwMode="auto">
          <a:xfrm>
            <a:off x="2579391" y="3178206"/>
            <a:ext cx="1227942" cy="13220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腻</a:t>
            </a:r>
          </a:p>
        </p:txBody>
      </p:sp>
      <p:sp>
        <p:nvSpPr>
          <p:cNvPr id="48141" name="Text Box 13"/>
          <p:cNvSpPr txBox="1"/>
          <p:nvPr/>
        </p:nvSpPr>
        <p:spPr>
          <a:xfrm>
            <a:off x="4783455" y="3937175"/>
            <a:ext cx="393001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组词：细腻    油腻</a:t>
            </a:r>
          </a:p>
        </p:txBody>
      </p:sp>
      <p:sp>
        <p:nvSpPr>
          <p:cNvPr id="24" name="Text Box 13"/>
          <p:cNvSpPr txBox="1"/>
          <p:nvPr/>
        </p:nvSpPr>
        <p:spPr>
          <a:xfrm>
            <a:off x="4783455" y="4806744"/>
            <a:ext cx="940054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造句：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我不喜欢吃油腻的食物。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</p:txBody>
      </p:sp>
      <p:sp>
        <p:nvSpPr>
          <p:cNvPr id="2" name="文本框 75"/>
          <p:cNvSpPr txBox="1"/>
          <p:nvPr/>
        </p:nvSpPr>
        <p:spPr>
          <a:xfrm>
            <a:off x="4783455" y="2243759"/>
            <a:ext cx="3774316" cy="56070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部首：月</a:t>
            </a:r>
          </a:p>
        </p:txBody>
      </p:sp>
      <p:sp>
        <p:nvSpPr>
          <p:cNvPr id="4" name="文本框 75"/>
          <p:cNvSpPr txBox="1"/>
          <p:nvPr/>
        </p:nvSpPr>
        <p:spPr>
          <a:xfrm>
            <a:off x="4783455" y="3090467"/>
            <a:ext cx="3427730" cy="56070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结构：左右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</p:txBody>
      </p:sp>
      <p:sp>
        <p:nvSpPr>
          <p:cNvPr id="6" name="TextBox 2"/>
          <p:cNvSpPr txBox="1"/>
          <p:nvPr/>
        </p:nvSpPr>
        <p:spPr>
          <a:xfrm>
            <a:off x="2930156" y="2408859"/>
            <a:ext cx="526412" cy="561684"/>
          </a:xfrm>
          <a:prstGeom prst="rect">
            <a:avLst/>
          </a:prstGeom>
          <a:noFill/>
        </p:spPr>
        <p:txBody>
          <a:bodyPr wrap="none" lIns="68573" tIns="34286" rIns="68573" bIns="34286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汉语拼音" panose="02010600030101010101" pitchFamily="34" charset="0"/>
                <a:sym typeface="+mn-ea"/>
              </a:rPr>
              <a:t>nì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汉语拼音" panose="02010600030101010101" pitchFamily="34" charset="0"/>
            </a:endParaRPr>
          </a:p>
        </p:txBody>
      </p:sp>
      <p:sp>
        <p:nvSpPr>
          <p:cNvPr id="53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39725" y="265113"/>
            <a:ext cx="2762250" cy="498475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识字加油站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8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8141" grpId="0"/>
      <p:bldP spid="24" grpId="0"/>
      <p:bldP spid="2" grpId="0"/>
      <p:bldP spid="4" grpId="0"/>
      <p:bldP spid="6" grpId="0"/>
      <p:bldP spid="6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组合 35"/>
          <p:cNvGrpSpPr/>
          <p:nvPr/>
        </p:nvGrpSpPr>
        <p:grpSpPr>
          <a:xfrm>
            <a:off x="2329853" y="3128494"/>
            <a:ext cx="1544244" cy="1428268"/>
            <a:chOff x="-2214610" y="714356"/>
            <a:chExt cx="1785950" cy="1643868"/>
          </a:xfrm>
          <a:noFill/>
        </p:grpSpPr>
        <p:sp>
          <p:nvSpPr>
            <p:cNvPr id="37" name="矩形 36"/>
            <p:cNvSpPr/>
            <p:nvPr/>
          </p:nvSpPr>
          <p:spPr>
            <a:xfrm>
              <a:off x="-2214610" y="714356"/>
              <a:ext cx="1785950" cy="1643074"/>
            </a:xfrm>
            <a:prstGeom prst="rect">
              <a:avLst/>
            </a:prstGeom>
            <a:grp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cxnSp>
          <p:nvCxnSpPr>
            <p:cNvPr id="38" name="直接连接符 37"/>
            <p:cNvCxnSpPr>
              <a:stCxn id="37" idx="1"/>
              <a:endCxn id="37" idx="3"/>
            </p:cNvCxnSpPr>
            <p:nvPr/>
          </p:nvCxnSpPr>
          <p:spPr>
            <a:xfrm rot="10800000" flipH="1">
              <a:off x="-2214610" y="1535893"/>
              <a:ext cx="1785950" cy="1588"/>
            </a:xfrm>
            <a:prstGeom prst="line">
              <a:avLst/>
            </a:prstGeom>
            <a:grpFill/>
            <a:ln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>
              <a:stCxn id="37" idx="0"/>
              <a:endCxn id="37" idx="2"/>
            </p:cNvCxnSpPr>
            <p:nvPr/>
          </p:nvCxnSpPr>
          <p:spPr>
            <a:xfrm rot="16200000" flipH="1">
              <a:off x="-2143172" y="1535893"/>
              <a:ext cx="1643074" cy="1588"/>
            </a:xfrm>
            <a:prstGeom prst="line">
              <a:avLst/>
            </a:prstGeom>
            <a:grpFill/>
            <a:ln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TextBox 23"/>
          <p:cNvSpPr txBox="1">
            <a:spLocks noChangeArrowheads="1"/>
          </p:cNvSpPr>
          <p:nvPr/>
        </p:nvSpPr>
        <p:spPr bwMode="auto">
          <a:xfrm>
            <a:off x="2488004" y="3181990"/>
            <a:ext cx="1227942" cy="13220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ea"/>
              </a:rPr>
              <a:t>绵</a:t>
            </a:r>
          </a:p>
        </p:txBody>
      </p:sp>
      <p:sp>
        <p:nvSpPr>
          <p:cNvPr id="48141" name="Text Box 13"/>
          <p:cNvSpPr txBox="1"/>
          <p:nvPr/>
        </p:nvSpPr>
        <p:spPr>
          <a:xfrm>
            <a:off x="4819015" y="3847600"/>
            <a:ext cx="393001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组词：绵阳   绵羊</a:t>
            </a:r>
          </a:p>
        </p:txBody>
      </p:sp>
      <p:sp>
        <p:nvSpPr>
          <p:cNvPr id="24" name="Text Box 13"/>
          <p:cNvSpPr txBox="1"/>
          <p:nvPr/>
        </p:nvSpPr>
        <p:spPr>
          <a:xfrm>
            <a:off x="4819015" y="4751969"/>
            <a:ext cx="940054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造句：大山上有很多绵羊在吃草。</a:t>
            </a:r>
          </a:p>
        </p:txBody>
      </p:sp>
      <p:sp>
        <p:nvSpPr>
          <p:cNvPr id="2" name="文本框 75"/>
          <p:cNvSpPr txBox="1"/>
          <p:nvPr/>
        </p:nvSpPr>
        <p:spPr>
          <a:xfrm>
            <a:off x="4819015" y="2084580"/>
            <a:ext cx="3774316" cy="56070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部首：纟</a:t>
            </a:r>
          </a:p>
        </p:txBody>
      </p:sp>
      <p:sp>
        <p:nvSpPr>
          <p:cNvPr id="4" name="文本框 75"/>
          <p:cNvSpPr txBox="1"/>
          <p:nvPr/>
        </p:nvSpPr>
        <p:spPr>
          <a:xfrm>
            <a:off x="4819015" y="2966090"/>
            <a:ext cx="3427730" cy="56070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结构：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左右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58858" y="2396226"/>
            <a:ext cx="1286235" cy="561684"/>
          </a:xfrm>
          <a:prstGeom prst="rect">
            <a:avLst/>
          </a:prstGeom>
          <a:noFill/>
        </p:spPr>
        <p:txBody>
          <a:bodyPr wrap="none" lIns="68573" tIns="34286" rIns="68573" bIns="34286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汉语拼音" panose="02010600030101010101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汉语拼音" panose="02010600030101010101" pitchFamily="34" charset="0"/>
                <a:sym typeface="+mn-ea"/>
              </a:rPr>
              <a:t>mián</a:t>
            </a:r>
          </a:p>
        </p:txBody>
      </p:sp>
      <p:sp>
        <p:nvSpPr>
          <p:cNvPr id="53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39725" y="265113"/>
            <a:ext cx="2762250" cy="498475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识字加油站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8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8141" grpId="0"/>
      <p:bldP spid="24" grpId="0"/>
      <p:bldP spid="2" grpId="0"/>
      <p:bldP spid="4" grpId="0"/>
      <p:bldP spid="9" grpId="0"/>
      <p:bldP spid="9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组合 35"/>
          <p:cNvGrpSpPr/>
          <p:nvPr/>
        </p:nvGrpSpPr>
        <p:grpSpPr>
          <a:xfrm>
            <a:off x="1715882" y="3245225"/>
            <a:ext cx="1544244" cy="1428268"/>
            <a:chOff x="-2214610" y="714356"/>
            <a:chExt cx="1785950" cy="1643868"/>
          </a:xfrm>
          <a:noFill/>
        </p:grpSpPr>
        <p:sp>
          <p:nvSpPr>
            <p:cNvPr id="37" name="矩形 36"/>
            <p:cNvSpPr/>
            <p:nvPr/>
          </p:nvSpPr>
          <p:spPr>
            <a:xfrm>
              <a:off x="-2214610" y="714356"/>
              <a:ext cx="1785950" cy="1643074"/>
            </a:xfrm>
            <a:prstGeom prst="rect">
              <a:avLst/>
            </a:prstGeom>
            <a:grp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cxnSp>
          <p:nvCxnSpPr>
            <p:cNvPr id="38" name="直接连接符 37"/>
            <p:cNvCxnSpPr>
              <a:stCxn id="37" idx="1"/>
              <a:endCxn id="37" idx="3"/>
            </p:cNvCxnSpPr>
            <p:nvPr/>
          </p:nvCxnSpPr>
          <p:spPr>
            <a:xfrm rot="10800000" flipH="1">
              <a:off x="-2214610" y="1535893"/>
              <a:ext cx="1785950" cy="1588"/>
            </a:xfrm>
            <a:prstGeom prst="line">
              <a:avLst/>
            </a:prstGeom>
            <a:grpFill/>
            <a:ln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>
              <a:stCxn id="37" idx="0"/>
              <a:endCxn id="37" idx="2"/>
            </p:cNvCxnSpPr>
            <p:nvPr/>
          </p:nvCxnSpPr>
          <p:spPr>
            <a:xfrm rot="16200000" flipH="1">
              <a:off x="-2143172" y="1535893"/>
              <a:ext cx="1643074" cy="1588"/>
            </a:xfrm>
            <a:prstGeom prst="line">
              <a:avLst/>
            </a:prstGeom>
            <a:grpFill/>
            <a:ln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TextBox 23"/>
          <p:cNvSpPr txBox="1">
            <a:spLocks noChangeArrowheads="1"/>
          </p:cNvSpPr>
          <p:nvPr/>
        </p:nvSpPr>
        <p:spPr bwMode="auto">
          <a:xfrm>
            <a:off x="1874033" y="3298324"/>
            <a:ext cx="1227942" cy="13220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脆</a:t>
            </a:r>
          </a:p>
        </p:txBody>
      </p:sp>
      <p:sp>
        <p:nvSpPr>
          <p:cNvPr id="48141" name="Text Box 13"/>
          <p:cNvSpPr txBox="1"/>
          <p:nvPr/>
        </p:nvSpPr>
        <p:spPr>
          <a:xfrm>
            <a:off x="4109085" y="4036829"/>
            <a:ext cx="393001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组词： 干脆   清脆</a:t>
            </a:r>
          </a:p>
        </p:txBody>
      </p:sp>
      <p:sp>
        <p:nvSpPr>
          <p:cNvPr id="24" name="Text Box 13"/>
          <p:cNvSpPr txBox="1"/>
          <p:nvPr/>
        </p:nvSpPr>
        <p:spPr>
          <a:xfrm>
            <a:off x="4109085" y="4949136"/>
            <a:ext cx="940054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造句：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走在森林里，耳边传来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清脆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的鸟叫声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11813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。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</p:txBody>
      </p:sp>
      <p:sp>
        <p:nvSpPr>
          <p:cNvPr id="2" name="文本框 75"/>
          <p:cNvSpPr txBox="1"/>
          <p:nvPr/>
        </p:nvSpPr>
        <p:spPr>
          <a:xfrm>
            <a:off x="4109085" y="2257935"/>
            <a:ext cx="3774316" cy="56070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部首： 月 </a:t>
            </a:r>
          </a:p>
        </p:txBody>
      </p:sp>
      <p:sp>
        <p:nvSpPr>
          <p:cNvPr id="4" name="文本框 75"/>
          <p:cNvSpPr txBox="1"/>
          <p:nvPr/>
        </p:nvSpPr>
        <p:spPr>
          <a:xfrm>
            <a:off x="4109085" y="3147382"/>
            <a:ext cx="3427730" cy="56070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结构：左右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17397" y="2488927"/>
            <a:ext cx="741214" cy="561684"/>
          </a:xfrm>
          <a:prstGeom prst="rect">
            <a:avLst/>
          </a:prstGeom>
          <a:noFill/>
        </p:spPr>
        <p:txBody>
          <a:bodyPr wrap="none" lIns="68573" tIns="34286" rIns="68573" bIns="34286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汉语拼音" panose="02010600030101010101" pitchFamily="34" charset="0"/>
              </a:rPr>
              <a:t>cuì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汉语拼音" panose="02010600030101010101" pitchFamily="34" charset="0"/>
            </a:endParaRPr>
          </a:p>
        </p:txBody>
      </p:sp>
      <p:sp>
        <p:nvSpPr>
          <p:cNvPr id="53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39725" y="265113"/>
            <a:ext cx="2762250" cy="498475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识字加油站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8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8141" grpId="0"/>
      <p:bldP spid="24" grpId="0"/>
      <p:bldP spid="2" grpId="0"/>
      <p:bldP spid="4" grpId="0"/>
      <p:bldP spid="9" grpId="0"/>
      <p:bldP spid="9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组合 35"/>
          <p:cNvGrpSpPr/>
          <p:nvPr/>
        </p:nvGrpSpPr>
        <p:grpSpPr>
          <a:xfrm>
            <a:off x="1555100" y="2951990"/>
            <a:ext cx="1544244" cy="1428268"/>
            <a:chOff x="-2214610" y="714356"/>
            <a:chExt cx="1785950" cy="1643868"/>
          </a:xfrm>
          <a:noFill/>
        </p:grpSpPr>
        <p:sp>
          <p:nvSpPr>
            <p:cNvPr id="37" name="矩形 36"/>
            <p:cNvSpPr/>
            <p:nvPr/>
          </p:nvSpPr>
          <p:spPr>
            <a:xfrm>
              <a:off x="-2214610" y="714356"/>
              <a:ext cx="1785950" cy="1643074"/>
            </a:xfrm>
            <a:prstGeom prst="rect">
              <a:avLst/>
            </a:prstGeom>
            <a:grp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cxnSp>
          <p:nvCxnSpPr>
            <p:cNvPr id="38" name="直接连接符 37"/>
            <p:cNvCxnSpPr>
              <a:stCxn id="37" idx="1"/>
              <a:endCxn id="37" idx="3"/>
            </p:cNvCxnSpPr>
            <p:nvPr/>
          </p:nvCxnSpPr>
          <p:spPr>
            <a:xfrm rot="10800000" flipH="1">
              <a:off x="-2214610" y="1535893"/>
              <a:ext cx="1785950" cy="1588"/>
            </a:xfrm>
            <a:prstGeom prst="line">
              <a:avLst/>
            </a:prstGeom>
            <a:grpFill/>
            <a:ln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>
              <a:stCxn id="37" idx="0"/>
              <a:endCxn id="37" idx="2"/>
            </p:cNvCxnSpPr>
            <p:nvPr/>
          </p:nvCxnSpPr>
          <p:spPr>
            <a:xfrm rot="16200000" flipH="1">
              <a:off x="-2143172" y="1535893"/>
              <a:ext cx="1643074" cy="1588"/>
            </a:xfrm>
            <a:prstGeom prst="line">
              <a:avLst/>
            </a:prstGeom>
            <a:grpFill/>
            <a:ln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TextBox 23"/>
          <p:cNvSpPr txBox="1">
            <a:spLocks noChangeArrowheads="1"/>
          </p:cNvSpPr>
          <p:nvPr/>
        </p:nvSpPr>
        <p:spPr bwMode="auto">
          <a:xfrm>
            <a:off x="1713107" y="3058191"/>
            <a:ext cx="1227942" cy="13220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ea"/>
              </a:rPr>
              <a:t>邦</a:t>
            </a:r>
          </a:p>
        </p:txBody>
      </p:sp>
      <p:sp>
        <p:nvSpPr>
          <p:cNvPr id="48141" name="Text Box 13"/>
          <p:cNvSpPr txBox="1"/>
          <p:nvPr/>
        </p:nvSpPr>
        <p:spPr>
          <a:xfrm>
            <a:off x="1978660" y="4872355"/>
            <a:ext cx="393001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组词：友邦   邻邦</a:t>
            </a:r>
          </a:p>
        </p:txBody>
      </p:sp>
      <p:sp>
        <p:nvSpPr>
          <p:cNvPr id="24" name="Text Box 13"/>
          <p:cNvSpPr txBox="1"/>
          <p:nvPr/>
        </p:nvSpPr>
        <p:spPr>
          <a:xfrm>
            <a:off x="1845310" y="5559425"/>
            <a:ext cx="940054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造句：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这个美丽的国家是我们的友好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邻邦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。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75"/>
          <p:cNvSpPr txBox="1"/>
          <p:nvPr/>
        </p:nvSpPr>
        <p:spPr>
          <a:xfrm>
            <a:off x="3619455" y="2951990"/>
            <a:ext cx="3774316" cy="56070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部首：阝</a:t>
            </a:r>
          </a:p>
        </p:txBody>
      </p:sp>
      <p:sp>
        <p:nvSpPr>
          <p:cNvPr id="4" name="文本框 75"/>
          <p:cNvSpPr txBox="1"/>
          <p:nvPr/>
        </p:nvSpPr>
        <p:spPr>
          <a:xfrm>
            <a:off x="3619500" y="4142105"/>
            <a:ext cx="3427730" cy="56070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结构：左右</a:t>
            </a:r>
            <a:endParaRPr kumimoji="0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</p:txBody>
      </p:sp>
      <p:sp>
        <p:nvSpPr>
          <p:cNvPr id="6" name="TextBox 12"/>
          <p:cNvSpPr txBox="1"/>
          <p:nvPr/>
        </p:nvSpPr>
        <p:spPr>
          <a:xfrm>
            <a:off x="1978486" y="2185339"/>
            <a:ext cx="1153187" cy="561684"/>
          </a:xfrm>
          <a:prstGeom prst="rect">
            <a:avLst/>
          </a:prstGeom>
          <a:noFill/>
        </p:spPr>
        <p:txBody>
          <a:bodyPr wrap="none" lIns="68573" tIns="34286" rIns="68573" bIns="34286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汉语拼音" panose="02010600030101010101" pitchFamily="34" charset="0"/>
              </a:rPr>
              <a:t>bāng</a:t>
            </a:r>
          </a:p>
        </p:txBody>
      </p:sp>
      <p:sp>
        <p:nvSpPr>
          <p:cNvPr id="53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39725" y="265113"/>
            <a:ext cx="2762250" cy="498475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识字加油站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8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8141" grpId="0"/>
      <p:bldP spid="24" grpId="0"/>
      <p:bldP spid="2" grpId="0"/>
      <p:bldP spid="4" grpId="0"/>
      <p:bldP spid="6" grpId="0"/>
      <p:bldP spid="6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1306288" y="1774649"/>
            <a:ext cx="7395210" cy="642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选一选，连一连。</a:t>
            </a:r>
          </a:p>
        </p:txBody>
      </p:sp>
      <p:sp>
        <p:nvSpPr>
          <p:cNvPr id="10" name="圆角矩形 9"/>
          <p:cNvSpPr/>
          <p:nvPr/>
        </p:nvSpPr>
        <p:spPr>
          <a:xfrm>
            <a:off x="1731046" y="3109595"/>
            <a:ext cx="3895090" cy="1836420"/>
          </a:xfrm>
          <a:prstGeom prst="roundRect">
            <a:avLst/>
          </a:prstGeom>
          <a:ln>
            <a:solidFill>
              <a:srgbClr val="2AB48A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霄               元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____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宵              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____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苹果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削              九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___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云外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2313976" y="3513134"/>
            <a:ext cx="1037590" cy="1080141"/>
            <a:chOff x="1578610" y="3619385"/>
            <a:chExt cx="1296716" cy="1080141"/>
          </a:xfrm>
        </p:grpSpPr>
        <p:cxnSp>
          <p:nvCxnSpPr>
            <p:cNvPr id="11" name="直接连接符 10"/>
            <p:cNvCxnSpPr/>
            <p:nvPr/>
          </p:nvCxnSpPr>
          <p:spPr>
            <a:xfrm flipV="1">
              <a:off x="1578700" y="3694388"/>
              <a:ext cx="1296626" cy="51921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 flipV="1">
              <a:off x="1578610" y="4264551"/>
              <a:ext cx="1255395" cy="43497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>
              <a:off x="1578700" y="3619385"/>
              <a:ext cx="1296626" cy="10800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</p:grpSp>
      <p:sp>
        <p:nvSpPr>
          <p:cNvPr id="23" name="圆角矩形 22"/>
          <p:cNvSpPr/>
          <p:nvPr/>
        </p:nvSpPr>
        <p:spPr>
          <a:xfrm>
            <a:off x="7007755" y="3107690"/>
            <a:ext cx="3132838" cy="1836231"/>
          </a:xfrm>
          <a:prstGeom prst="roundRect">
            <a:avLst/>
          </a:prstGeom>
          <a:ln>
            <a:solidFill>
              <a:srgbClr val="2AB48A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赔             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____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土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陪             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____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伴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培             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____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钱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7627695" y="3466417"/>
            <a:ext cx="817805" cy="1242016"/>
            <a:chOff x="7627695" y="3466417"/>
            <a:chExt cx="1404003" cy="1242016"/>
          </a:xfrm>
        </p:grpSpPr>
        <p:cxnSp>
          <p:nvCxnSpPr>
            <p:cNvPr id="24" name="直接连接符 23"/>
            <p:cNvCxnSpPr/>
            <p:nvPr/>
          </p:nvCxnSpPr>
          <p:spPr>
            <a:xfrm>
              <a:off x="7735724" y="4024702"/>
              <a:ext cx="1295974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 flipV="1">
              <a:off x="7627695" y="3505490"/>
              <a:ext cx="1404003" cy="113484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>
              <a:off x="7735724" y="3466417"/>
              <a:ext cx="1295974" cy="124201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</p:cxnSp>
      </p:grp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03  </a:t>
            </a:r>
            <a:r>
              <a:rPr lang="zh-CN" altLang="en-US" dirty="0"/>
              <a:t>字词句运用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2686050" y="2023110"/>
            <a:ext cx="6429375" cy="556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下面这些字查什么部首？查一查，记一记。</a:t>
            </a:r>
          </a:p>
        </p:txBody>
      </p:sp>
      <p:sp>
        <p:nvSpPr>
          <p:cNvPr id="15" name="圆角矩形 14"/>
          <p:cNvSpPr/>
          <p:nvPr/>
        </p:nvSpPr>
        <p:spPr>
          <a:xfrm>
            <a:off x="2810510" y="3031376"/>
            <a:ext cx="1394460" cy="594360"/>
          </a:xfrm>
          <a:prstGeom prst="roundRect">
            <a:avLst/>
          </a:prstGeom>
          <a:noFill/>
          <a:ln>
            <a:solidFill>
              <a:srgbClr val="2AB48A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鹿  麝</a:t>
            </a:r>
          </a:p>
        </p:txBody>
      </p:sp>
      <p:sp>
        <p:nvSpPr>
          <p:cNvPr id="4" name="圆角矩形 3"/>
          <p:cNvSpPr/>
          <p:nvPr/>
        </p:nvSpPr>
        <p:spPr>
          <a:xfrm>
            <a:off x="4422775" y="3031376"/>
            <a:ext cx="1348105" cy="594360"/>
          </a:xfrm>
          <a:prstGeom prst="roundRect">
            <a:avLst/>
          </a:prstGeom>
          <a:noFill/>
          <a:ln>
            <a:solidFill>
              <a:srgbClr val="2AB48A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金  鉴</a:t>
            </a:r>
          </a:p>
        </p:txBody>
      </p:sp>
      <p:sp>
        <p:nvSpPr>
          <p:cNvPr id="8" name="圆角矩形 7"/>
          <p:cNvSpPr/>
          <p:nvPr/>
        </p:nvSpPr>
        <p:spPr>
          <a:xfrm>
            <a:off x="5988685" y="3031376"/>
            <a:ext cx="1400810" cy="594360"/>
          </a:xfrm>
          <a:prstGeom prst="roundRect">
            <a:avLst/>
          </a:prstGeom>
          <a:noFill/>
          <a:ln>
            <a:solidFill>
              <a:srgbClr val="2AB48A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高  敲</a:t>
            </a:r>
          </a:p>
        </p:txBody>
      </p:sp>
      <p:sp>
        <p:nvSpPr>
          <p:cNvPr id="11" name="圆角矩形 10"/>
          <p:cNvSpPr/>
          <p:nvPr/>
        </p:nvSpPr>
        <p:spPr>
          <a:xfrm>
            <a:off x="7607300" y="3031376"/>
            <a:ext cx="1365250" cy="594360"/>
          </a:xfrm>
          <a:prstGeom prst="roundRect">
            <a:avLst/>
          </a:prstGeom>
          <a:noFill/>
          <a:ln>
            <a:solidFill>
              <a:srgbClr val="2AB48A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音  章</a:t>
            </a:r>
          </a:p>
        </p:txBody>
      </p:sp>
      <p:sp>
        <p:nvSpPr>
          <p:cNvPr id="12" name="圆角矩形 11"/>
          <p:cNvSpPr/>
          <p:nvPr/>
        </p:nvSpPr>
        <p:spPr>
          <a:xfrm>
            <a:off x="2810510" y="3896246"/>
            <a:ext cx="1394460" cy="594360"/>
          </a:xfrm>
          <a:prstGeom prst="roundRect">
            <a:avLst/>
          </a:prstGeom>
          <a:noFill/>
          <a:ln>
            <a:solidFill>
              <a:srgbClr val="2AB48A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黑</a:t>
            </a:r>
            <a:r>
              <a:rPr kumimoji="0" lang="en-US" altLang="zh-CN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 </a:t>
            </a:r>
            <a:r>
              <a:rPr kumimoji="0" lang="zh-CN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默</a:t>
            </a:r>
          </a:p>
        </p:txBody>
      </p:sp>
      <p:sp>
        <p:nvSpPr>
          <p:cNvPr id="13" name="圆角矩形 12"/>
          <p:cNvSpPr/>
          <p:nvPr/>
        </p:nvSpPr>
        <p:spPr>
          <a:xfrm>
            <a:off x="4422775" y="3896246"/>
            <a:ext cx="1348105" cy="594360"/>
          </a:xfrm>
          <a:prstGeom prst="roundRect">
            <a:avLst/>
          </a:prstGeom>
          <a:noFill/>
          <a:ln>
            <a:solidFill>
              <a:srgbClr val="2AB48A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衣</a:t>
            </a:r>
            <a:r>
              <a:rPr kumimoji="0" lang="en-US" altLang="zh-CN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 </a:t>
            </a:r>
            <a:r>
              <a:rPr kumimoji="0" lang="zh-CN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装</a:t>
            </a:r>
          </a:p>
        </p:txBody>
      </p:sp>
      <p:sp>
        <p:nvSpPr>
          <p:cNvPr id="23" name="圆角矩形 22"/>
          <p:cNvSpPr/>
          <p:nvPr/>
        </p:nvSpPr>
        <p:spPr>
          <a:xfrm>
            <a:off x="5988685" y="3896246"/>
            <a:ext cx="1400810" cy="594360"/>
          </a:xfrm>
          <a:prstGeom prst="roundRect">
            <a:avLst/>
          </a:prstGeom>
          <a:noFill/>
          <a:ln>
            <a:solidFill>
              <a:srgbClr val="2AB48A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辛</a:t>
            </a:r>
            <a:r>
              <a:rPr kumimoji="0" lang="en-US" altLang="zh-CN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 </a:t>
            </a:r>
            <a:r>
              <a:rPr kumimoji="0" lang="zh-CN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辣</a:t>
            </a:r>
          </a:p>
        </p:txBody>
      </p:sp>
      <p:sp>
        <p:nvSpPr>
          <p:cNvPr id="24" name="圆角矩形 23"/>
          <p:cNvSpPr/>
          <p:nvPr/>
        </p:nvSpPr>
        <p:spPr>
          <a:xfrm>
            <a:off x="7607300" y="3896246"/>
            <a:ext cx="1365250" cy="594360"/>
          </a:xfrm>
          <a:prstGeom prst="roundRect">
            <a:avLst/>
          </a:prstGeom>
          <a:noFill/>
          <a:ln>
            <a:solidFill>
              <a:srgbClr val="2AB48A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鱼</a:t>
            </a:r>
            <a:r>
              <a:rPr kumimoji="0" lang="en-US" altLang="zh-CN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 </a:t>
            </a:r>
            <a:r>
              <a:rPr kumimoji="0" lang="zh-CN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鲁</a:t>
            </a:r>
          </a:p>
        </p:txBody>
      </p:sp>
      <p:sp>
        <p:nvSpPr>
          <p:cNvPr id="14" name="矩形 1"/>
          <p:cNvSpPr/>
          <p:nvPr/>
        </p:nvSpPr>
        <p:spPr>
          <a:xfrm>
            <a:off x="2617470" y="4930026"/>
            <a:ext cx="656653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每组的前一个字是后一个字的部首。</a:t>
            </a:r>
          </a:p>
        </p:txBody>
      </p:sp>
      <p:sp>
        <p:nvSpPr>
          <p:cNvPr id="52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339725" y="265113"/>
            <a:ext cx="2762250" cy="498475"/>
          </a:xfrm>
        </p:spPr>
        <p:txBody>
          <a:bodyPr/>
          <a:lstStyle/>
          <a:p>
            <a:r>
              <a:rPr lang="en-US" altLang="zh-CN" dirty="0"/>
              <a:t>03  </a:t>
            </a:r>
            <a:r>
              <a:rPr lang="zh-CN" altLang="en-US"/>
              <a:t>字词句运用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1256983" y="1969453"/>
            <a:ext cx="2809240" cy="1575435"/>
          </a:xfrm>
          <a:prstGeom prst="roundRect">
            <a:avLst/>
          </a:prstGeom>
          <a:noFill/>
          <a:ln>
            <a:solidFill>
              <a:srgbClr val="2AB48A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炒   烤   烧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煎   蒸   煮</a:t>
            </a:r>
          </a:p>
        </p:txBody>
      </p:sp>
      <p:sp>
        <p:nvSpPr>
          <p:cNvPr id="8" name="圆角矩形 7"/>
          <p:cNvSpPr/>
          <p:nvPr/>
        </p:nvSpPr>
        <p:spPr>
          <a:xfrm>
            <a:off x="6275705" y="1969770"/>
            <a:ext cx="2700655" cy="1574800"/>
          </a:xfrm>
          <a:prstGeom prst="roundRect">
            <a:avLst/>
          </a:prstGeom>
          <a:noFill/>
          <a:ln>
            <a:solidFill>
              <a:srgbClr val="2AB48A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怒   恋   感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慌   惊   怕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149408" y="2288382"/>
            <a:ext cx="1328420" cy="937576"/>
          </a:xfrm>
          <a:prstGeom prst="leftArrow">
            <a:avLst>
              <a:gd name="adj1" fmla="val 50000"/>
              <a:gd name="adj2" fmla="val 34351"/>
            </a:avLst>
          </a:prstGeom>
          <a:noFill/>
          <a:ln w="38100"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火字旁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1631950" y="3909774"/>
            <a:ext cx="1138555" cy="1407476"/>
          </a:xfrm>
          <a:prstGeom prst="upArrow">
            <a:avLst>
              <a:gd name="adj1" fmla="val 50000"/>
              <a:gd name="adj2" fmla="val 36642"/>
            </a:avLst>
          </a:prstGeom>
          <a:noFill/>
          <a:ln w="38100"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四点底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9174480" y="2296558"/>
            <a:ext cx="1308100" cy="921225"/>
          </a:xfrm>
          <a:prstGeom prst="leftArrow">
            <a:avLst>
              <a:gd name="adj1" fmla="val 50000"/>
              <a:gd name="adj2" fmla="val 25991"/>
            </a:avLst>
          </a:prstGeom>
          <a:noFill/>
          <a:ln w="38100"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心字底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6499859" y="3909774"/>
            <a:ext cx="1138555" cy="1407476"/>
          </a:xfrm>
          <a:prstGeom prst="upArrow">
            <a:avLst>
              <a:gd name="adj1" fmla="val 50000"/>
              <a:gd name="adj2" fmla="val 36642"/>
            </a:avLst>
          </a:prstGeom>
          <a:noFill/>
          <a:ln w="38100"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四点底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7790814" y="4393591"/>
            <a:ext cx="3384550" cy="923659"/>
          </a:xfrm>
          <a:prstGeom prst="wedgeRoundRectCallout">
            <a:avLst>
              <a:gd name="adj1" fmla="val -33226"/>
              <a:gd name="adj2" fmla="val -78274"/>
              <a:gd name="adj3" fmla="val 16667"/>
            </a:avLst>
          </a:prstGeom>
          <a:noFill/>
          <a:ln w="9525"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带“心”和“忄”的字多与心理活动有关。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2847975" y="4393621"/>
            <a:ext cx="3159125" cy="923629"/>
          </a:xfrm>
          <a:prstGeom prst="wedgeRoundRectCallout">
            <a:avLst>
              <a:gd name="adj1" fmla="val -36273"/>
              <a:gd name="adj2" fmla="val -64910"/>
              <a:gd name="adj3" fmla="val 16667"/>
            </a:avLst>
          </a:prstGeom>
          <a:noFill/>
          <a:ln w="9525"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带“火”和“灬”的字多与“火”有关。</a:t>
            </a:r>
          </a:p>
        </p:txBody>
      </p:sp>
      <p:sp>
        <p:nvSpPr>
          <p:cNvPr id="52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339725" y="265113"/>
            <a:ext cx="2762250" cy="498475"/>
          </a:xfrm>
        </p:spPr>
        <p:txBody>
          <a:bodyPr/>
          <a:lstStyle/>
          <a:p>
            <a:r>
              <a:rPr lang="en-US" altLang="zh-CN" dirty="0"/>
              <a:t>03  </a:t>
            </a:r>
            <a:r>
              <a:rPr lang="zh-CN" altLang="en-US"/>
              <a:t>字词句运用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3" grpId="0" bldLvl="0" animBg="1"/>
      <p:bldP spid="14" grpId="0" bldLvl="0" animBg="1"/>
      <p:bldP spid="23" grpId="0" bldLvl="0" animBg="1"/>
      <p:bldP spid="24" grpId="0" bldLvl="0" animBg="1"/>
      <p:bldP spid="25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3994785" y="2323465"/>
            <a:ext cx="5073650" cy="1169670"/>
          </a:xfrm>
          <a:prstGeom prst="roundRect">
            <a:avLst/>
          </a:prstGeom>
          <a:noFill/>
          <a:ln>
            <a:solidFill>
              <a:srgbClr val="2AB48A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刺剑割          分剪切</a:t>
            </a:r>
          </a:p>
        </p:txBody>
      </p:sp>
      <p:sp>
        <p:nvSpPr>
          <p:cNvPr id="3" name="文本框 2"/>
          <p:cNvSpPr txBox="1"/>
          <p:nvPr/>
        </p:nvSpPr>
        <p:spPr>
          <a:xfrm flipH="1">
            <a:off x="1786255" y="2378075"/>
            <a:ext cx="1988185" cy="917079"/>
          </a:xfrm>
          <a:prstGeom prst="leftArrow">
            <a:avLst>
              <a:gd name="adj1" fmla="val 50000"/>
              <a:gd name="adj2" fmla="val 34351"/>
            </a:avLst>
          </a:prstGeom>
          <a:noFill/>
          <a:ln w="38100"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“立刀”旁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7483475" y="3797935"/>
            <a:ext cx="1138555" cy="1777044"/>
          </a:xfrm>
          <a:prstGeom prst="upArrow">
            <a:avLst>
              <a:gd name="adj1" fmla="val 50000"/>
              <a:gd name="adj2" fmla="val 36642"/>
            </a:avLst>
          </a:prstGeom>
          <a:noFill/>
          <a:ln w="38100"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“刀”字旁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3859530" y="4035425"/>
            <a:ext cx="3159125" cy="916215"/>
          </a:xfrm>
          <a:prstGeom prst="wedgeRoundRectCallout">
            <a:avLst>
              <a:gd name="adj1" fmla="val 15185"/>
              <a:gd name="adj2" fmla="val -79246"/>
              <a:gd name="adj3" fmla="val 16667"/>
            </a:avLst>
          </a:prstGeom>
          <a:noFill/>
          <a:ln w="9525"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带“刂”和“刀”的字多与刀有关。</a:t>
            </a:r>
          </a:p>
        </p:txBody>
      </p:sp>
      <p:sp>
        <p:nvSpPr>
          <p:cNvPr id="45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339725" y="265113"/>
            <a:ext cx="2762250" cy="498475"/>
          </a:xfrm>
        </p:spPr>
        <p:txBody>
          <a:bodyPr/>
          <a:lstStyle/>
          <a:p>
            <a:r>
              <a:rPr lang="en-US" altLang="zh-CN" dirty="0"/>
              <a:t>03  </a:t>
            </a:r>
            <a:r>
              <a:rPr lang="zh-CN" altLang="en-US"/>
              <a:t>字词句运用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23" grpId="0" bldLvl="0" animBg="1"/>
      <p:bldP spid="25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1118235" y="4569460"/>
            <a:ext cx="995553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这些词由三个字组成，第一个字不同，后面两个字相同</a:t>
            </a:r>
          </a:p>
        </p:txBody>
      </p:sp>
      <p:sp>
        <p:nvSpPr>
          <p:cNvPr id="12" name="文本框 7"/>
          <p:cNvSpPr txBox="1"/>
          <p:nvPr/>
        </p:nvSpPr>
        <p:spPr>
          <a:xfrm>
            <a:off x="4349986" y="2148017"/>
            <a:ext cx="3492028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读词语，知规律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2711624" y="3327356"/>
            <a:ext cx="6768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绿油油 　亮晶晶 　 光闪闪 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01  </a:t>
            </a:r>
            <a:r>
              <a:rPr lang="zh-CN" altLang="en-US" dirty="0"/>
              <a:t>课前导读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圆角矩形 7"/>
          <p:cNvSpPr/>
          <p:nvPr/>
        </p:nvSpPr>
        <p:spPr>
          <a:xfrm>
            <a:off x="2244465" y="4029729"/>
            <a:ext cx="2700759" cy="1296793"/>
          </a:xfrm>
          <a:prstGeom prst="round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裳   装   袋</a:t>
            </a:r>
            <a:endParaRPr kumimoji="0" lang="en-US" altLang="zh-CN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袄   裙   裤</a:t>
            </a:r>
          </a:p>
        </p:txBody>
      </p:sp>
      <p:sp>
        <p:nvSpPr>
          <p:cNvPr id="12" name="圆角矩形 11"/>
          <p:cNvSpPr/>
          <p:nvPr/>
        </p:nvSpPr>
        <p:spPr>
          <a:xfrm>
            <a:off x="6538473" y="4030324"/>
            <a:ext cx="2700759" cy="1295602"/>
          </a:xfrm>
          <a:prstGeom prst="round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树   枝   杖</a:t>
            </a:r>
            <a:endParaRPr kumimoji="0" lang="en-US" altLang="zh-CN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茎   菜   花</a:t>
            </a:r>
          </a:p>
        </p:txBody>
      </p:sp>
      <p:sp>
        <p:nvSpPr>
          <p:cNvPr id="13" name="云形标注 12"/>
          <p:cNvSpPr/>
          <p:nvPr/>
        </p:nvSpPr>
        <p:spPr>
          <a:xfrm>
            <a:off x="3101975" y="2128858"/>
            <a:ext cx="3295015" cy="1397635"/>
          </a:xfrm>
          <a:prstGeom prst="cloudCallout">
            <a:avLst>
              <a:gd name="adj1" fmla="val -48742"/>
              <a:gd name="adj2" fmla="val 65954"/>
            </a:avLst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我发现带“衤”和“衣”的字多与衣物有关。</a:t>
            </a:r>
          </a:p>
        </p:txBody>
      </p:sp>
      <p:sp>
        <p:nvSpPr>
          <p:cNvPr id="14" name="云形标注 13"/>
          <p:cNvSpPr/>
          <p:nvPr/>
        </p:nvSpPr>
        <p:spPr>
          <a:xfrm>
            <a:off x="7186930" y="1754208"/>
            <a:ext cx="3024505" cy="1780540"/>
          </a:xfrm>
          <a:prstGeom prst="cloudCallout">
            <a:avLst>
              <a:gd name="adj1" fmla="val -41287"/>
              <a:gd name="adj2" fmla="val 66726"/>
            </a:avLst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我发现带“艹”和“木”的字多与植物有关。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</p:txBody>
      </p:sp>
      <p:sp>
        <p:nvSpPr>
          <p:cNvPr id="49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339725" y="265113"/>
            <a:ext cx="2762250" cy="498475"/>
          </a:xfrm>
        </p:spPr>
        <p:txBody>
          <a:bodyPr/>
          <a:lstStyle/>
          <a:p>
            <a:r>
              <a:rPr lang="en-US" altLang="zh-CN" dirty="0"/>
              <a:t>03  </a:t>
            </a:r>
            <a:r>
              <a:rPr lang="zh-CN" altLang="en-US"/>
              <a:t>字词句运用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4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033145" y="1867218"/>
            <a:ext cx="10320655" cy="4246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      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老鼠和牛马羊等当选十二属相后，老鼠说:“我应该摆在第一位。”牛、马、羊它们不服气，说:“你凭什么排第一位呢？”鼠说:“我大，所以我要排在第一。”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      牛马等忍俊不禁笑了:“你有我们大吗？”老鼠说:“我们几个争了不算数，还是让人来说吧。”牛马羊等都同意让人来评议。于是它们商量了办法:由牛领头，马、羊、鼠先后一个接一个从大街上走过，看人们怎么评议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      在大街上，牛走过来了，人们说:“这头牛很壮。”马过来了，人们说:“这匹马真高。”羊走过来的时候，人们说:“这只羊很肥。”最后，老鼠大摇大摆地挺着肚子走过来，人们看见大街上突然走出一只大老鼠，都追着它喊:“好大一只老鼠呀，好大的一只老鼠呀！”这样一来，牛马羊也无话可说了，让老鼠排在了第一位。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1214120" y="876459"/>
            <a:ext cx="2938780" cy="1079500"/>
            <a:chOff x="6512" y="1872"/>
            <a:chExt cx="4628" cy="1700"/>
          </a:xfrm>
        </p:grpSpPr>
        <p:pic>
          <p:nvPicPr>
            <p:cNvPr id="2" name="图片 1" descr="2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76" y="1872"/>
              <a:ext cx="4464" cy="1701"/>
            </a:xfrm>
            <a:prstGeom prst="rect">
              <a:avLst/>
            </a:prstGeom>
          </p:spPr>
        </p:pic>
        <p:sp>
          <p:nvSpPr>
            <p:cNvPr id="100" name="文本框 99"/>
            <p:cNvSpPr txBox="1"/>
            <p:nvPr/>
          </p:nvSpPr>
          <p:spPr>
            <a:xfrm>
              <a:off x="6512" y="2389"/>
              <a:ext cx="3521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十二生肖排位</a:t>
              </a:r>
            </a:p>
          </p:txBody>
        </p:sp>
      </p:grpSp>
      <p:sp>
        <p:nvSpPr>
          <p:cNvPr id="46" name="文本占位符 13"/>
          <p:cNvSpPr>
            <a:spLocks noGrp="1"/>
          </p:cNvSpPr>
          <p:nvPr>
            <p:ph type="body" sz="quarter" idx="10"/>
          </p:nvPr>
        </p:nvSpPr>
        <p:spPr>
          <a:xfrm>
            <a:off x="339725" y="265113"/>
            <a:ext cx="2762250" cy="498475"/>
          </a:xfrm>
        </p:spPr>
        <p:txBody>
          <a:bodyPr/>
          <a:lstStyle/>
          <a:p>
            <a:r>
              <a:rPr lang="en-US" altLang="zh-CN" dirty="0"/>
              <a:t>04  </a:t>
            </a:r>
            <a:r>
              <a:rPr lang="zh-CN" altLang="en-US"/>
              <a:t>日积月累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244600" y="2745105"/>
            <a:ext cx="9702800" cy="28613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  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我国古籍中记载，我国古代的中原地区，最初使用的是“干支纪年法”，即用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10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个天干符号（甲、乙、丙、丁、戊（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wù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）、己、庚（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gēng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）、辛、壬（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rén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）、癸（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guǐ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）和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12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个地支符号（子 、丑、寅、卯、辰、巳（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sì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）、午、未、申、酉、戌、亥）相配合来纪年。在我国西北地区的少数游牧民族则以动物来纪年。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720277" y="2085975"/>
            <a:ext cx="31582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12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生肖的来历如何呢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?</a:t>
            </a:r>
          </a:p>
        </p:txBody>
      </p:sp>
      <p:sp>
        <p:nvSpPr>
          <p:cNvPr id="45" name="文本占位符 13"/>
          <p:cNvSpPr>
            <a:spLocks noGrp="1"/>
          </p:cNvSpPr>
          <p:nvPr>
            <p:ph type="body" sz="quarter" idx="10"/>
          </p:nvPr>
        </p:nvSpPr>
        <p:spPr>
          <a:xfrm>
            <a:off x="339152" y="264622"/>
            <a:ext cx="2762250" cy="498475"/>
          </a:xfrm>
        </p:spPr>
        <p:txBody>
          <a:bodyPr/>
          <a:lstStyle/>
          <a:p>
            <a:r>
              <a:rPr lang="en-US" altLang="zh-CN" dirty="0"/>
              <a:t>04  </a:t>
            </a:r>
            <a:r>
              <a:rPr lang="zh-CN" altLang="en-US"/>
              <a:t>日积月累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3683001" y="1443990"/>
            <a:ext cx="5130800" cy="454861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十二生肖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小老鼠打头来，牛把蹄儿抬；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老虎回头一声吼，兔儿跳得快；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龙和蛇尾巴甩，马羊步儿迈；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小猴机灵蹦又跳，鸡唱天下白；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狗儿跳猪儿叫，老鼠又跟来。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十二动物转圈跑，请把顺序排</a:t>
            </a:r>
          </a:p>
        </p:txBody>
      </p:sp>
      <p:sp>
        <p:nvSpPr>
          <p:cNvPr id="50" name="文本占位符 13"/>
          <p:cNvSpPr>
            <a:spLocks noGrp="1"/>
          </p:cNvSpPr>
          <p:nvPr>
            <p:ph type="body" sz="quarter" idx="10"/>
          </p:nvPr>
        </p:nvSpPr>
        <p:spPr>
          <a:xfrm>
            <a:off x="339725" y="265113"/>
            <a:ext cx="2762250" cy="498475"/>
          </a:xfrm>
        </p:spPr>
        <p:txBody>
          <a:bodyPr/>
          <a:lstStyle/>
          <a:p>
            <a:r>
              <a:rPr lang="en-US" altLang="zh-CN" dirty="0"/>
              <a:t>04  </a:t>
            </a:r>
            <a:r>
              <a:rPr lang="zh-CN" altLang="en-US"/>
              <a:t>日积月累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462020" y="2124710"/>
            <a:ext cx="6109335" cy="3784494"/>
          </a:xfrm>
          <a:prstGeom prst="wedgeRoundRectCallout">
            <a:avLst>
              <a:gd name="adj1" fmla="val -59325"/>
              <a:gd name="adj2" fmla="val 36432"/>
              <a:gd name="adj3" fmla="val 16667"/>
            </a:avLst>
          </a:prstGeom>
          <a:noFill/>
          <a:ln w="57150">
            <a:solidFill>
              <a:schemeClr val="accent1"/>
            </a:solidFill>
            <a:prstDash val="lgDashDotDot"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小柳树和小枣树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  <a:sym typeface="+mn-ea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作者</a:t>
            </a: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孙幼军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  <a:sym typeface="+mn-ea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原文见教材第40页 </a:t>
            </a:r>
          </a:p>
        </p:txBody>
      </p:sp>
      <p:sp>
        <p:nvSpPr>
          <p:cNvPr id="44" name="文本占位符 13"/>
          <p:cNvSpPr>
            <a:spLocks noGrp="1"/>
          </p:cNvSpPr>
          <p:nvPr>
            <p:ph type="body" sz="quarter" idx="10"/>
          </p:nvPr>
        </p:nvSpPr>
        <p:spPr>
          <a:xfrm>
            <a:off x="339725" y="265113"/>
            <a:ext cx="2762250" cy="498475"/>
          </a:xfrm>
        </p:spPr>
        <p:txBody>
          <a:bodyPr/>
          <a:lstStyle/>
          <a:p>
            <a:r>
              <a:rPr lang="en-US" altLang="zh-CN" dirty="0"/>
              <a:t>05  </a:t>
            </a:r>
            <a:r>
              <a:rPr lang="zh-CN" altLang="en-US" dirty="0"/>
              <a:t>我爱阅读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1508125" y="2299335"/>
            <a:ext cx="8888730" cy="3358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弯弯曲曲：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曲折不直的。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得    意：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称心如意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；感到非常满意。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光 秃 秃：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形容没有草木、树叶、毛发等盖着的样子。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温    和：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（性情、态度、言语等）不严厉，不粗暴，     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         使人感到亲切。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乘    凉：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热天在阴凉通风的地方休息。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508125" y="1837670"/>
            <a:ext cx="15506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词语理解</a:t>
            </a:r>
          </a:p>
        </p:txBody>
      </p:sp>
      <p:sp>
        <p:nvSpPr>
          <p:cNvPr id="46" name="文本占位符 13"/>
          <p:cNvSpPr>
            <a:spLocks noGrp="1"/>
          </p:cNvSpPr>
          <p:nvPr>
            <p:ph type="body" sz="quarter" idx="10"/>
          </p:nvPr>
        </p:nvSpPr>
        <p:spPr>
          <a:xfrm>
            <a:off x="339725" y="265113"/>
            <a:ext cx="2762250" cy="498475"/>
          </a:xfrm>
        </p:spPr>
        <p:txBody>
          <a:bodyPr/>
          <a:lstStyle/>
          <a:p>
            <a:r>
              <a:rPr lang="en-US" altLang="zh-CN" dirty="0"/>
              <a:t>05  </a:t>
            </a:r>
            <a:r>
              <a:rPr lang="zh-CN" altLang="en-US"/>
              <a:t>我爱阅读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 Box 16"/>
          <p:cNvSpPr txBox="1">
            <a:spLocks noChangeArrowheads="1"/>
          </p:cNvSpPr>
          <p:nvPr/>
        </p:nvSpPr>
        <p:spPr bwMode="auto">
          <a:xfrm>
            <a:off x="1173480" y="2912964"/>
            <a:ext cx="9672320" cy="605895"/>
          </a:xfrm>
          <a:prstGeom prst="flowChartTerminator">
            <a:avLst/>
          </a:prstGeom>
          <a:noFill/>
          <a:ln w="9525">
            <a:solidFill>
              <a:schemeClr val="tx1"/>
            </a:solidFill>
            <a:miter lim="800000"/>
          </a:ln>
        </p:spPr>
        <p:txBody>
          <a:bodyPr wrap="square" lIns="121909" tIns="60955" rIns="121909" bIns="60955">
            <a:spAutoFit/>
          </a:bodyPr>
          <a:lstStyle/>
          <a:p>
            <a:pPr marL="384175" marR="0" lvl="0" indent="-384175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 第1 自然段：写院子里有一棵小柳树和一棵小枣树。</a:t>
            </a:r>
          </a:p>
        </p:txBody>
      </p:sp>
      <p:sp>
        <p:nvSpPr>
          <p:cNvPr id="44" name="Text Box 16"/>
          <p:cNvSpPr txBox="1">
            <a:spLocks noChangeArrowheads="1"/>
          </p:cNvSpPr>
          <p:nvPr/>
        </p:nvSpPr>
        <p:spPr bwMode="auto">
          <a:xfrm>
            <a:off x="1173480" y="3904834"/>
            <a:ext cx="9672320" cy="605895"/>
          </a:xfrm>
          <a:prstGeom prst="flowChartTerminator">
            <a:avLst/>
          </a:prstGeom>
          <a:noFill/>
          <a:ln w="9525">
            <a:solidFill>
              <a:schemeClr val="tx1"/>
            </a:solidFill>
            <a:miter lim="800000"/>
          </a:ln>
        </p:spPr>
        <p:txBody>
          <a:bodyPr wrap="square" lIns="121909" tIns="60955" rIns="121909" bIns="60955">
            <a:spAutoFit/>
          </a:bodyPr>
          <a:lstStyle/>
          <a:p>
            <a:pPr marL="384175" marR="0" lvl="0" indent="-384175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 第2-4 自然段：写小柳树嘲笑小枣树长得丑，发芽晚。</a:t>
            </a:r>
          </a:p>
        </p:txBody>
      </p:sp>
      <p:sp>
        <p:nvSpPr>
          <p:cNvPr id="45" name="Text Box 16"/>
          <p:cNvSpPr txBox="1">
            <a:spLocks noChangeArrowheads="1"/>
          </p:cNvSpPr>
          <p:nvPr/>
        </p:nvSpPr>
        <p:spPr bwMode="auto">
          <a:xfrm>
            <a:off x="1173480" y="4896704"/>
            <a:ext cx="9672320" cy="605895"/>
          </a:xfrm>
          <a:prstGeom prst="flowChartTerminator">
            <a:avLst/>
          </a:prstGeom>
          <a:noFill/>
          <a:ln w="9525">
            <a:solidFill>
              <a:schemeClr val="tx1"/>
            </a:solidFill>
            <a:miter lim="800000"/>
          </a:ln>
        </p:spPr>
        <p:txBody>
          <a:bodyPr wrap="square" lIns="121909" tIns="60955" rIns="121909" bIns="60955">
            <a:spAutoFit/>
          </a:bodyPr>
          <a:lstStyle/>
          <a:p>
            <a:pPr marL="384175" marR="0" lvl="0" indent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第5-8 自然段：写秋天小枣树结了很多枣子，小柳树认识到自己错了。 </a:t>
            </a:r>
          </a:p>
        </p:txBody>
      </p:sp>
      <p:sp>
        <p:nvSpPr>
          <p:cNvPr id="14340" name="AutoShape 4"/>
          <p:cNvSpPr>
            <a:spLocks noChangeArrowheads="1"/>
          </p:cNvSpPr>
          <p:nvPr/>
        </p:nvSpPr>
        <p:spPr bwMode="auto">
          <a:xfrm>
            <a:off x="1173480" y="1794997"/>
            <a:ext cx="2620010" cy="692453"/>
          </a:xfrm>
          <a:prstGeom prst="cloudCallout">
            <a:avLst>
              <a:gd name="adj1" fmla="val 75188"/>
              <a:gd name="adj2" fmla="val 55893"/>
            </a:avLst>
          </a:prstGeom>
          <a:noFill/>
          <a:ln w="9525">
            <a:solidFill>
              <a:srgbClr val="2AB48A"/>
            </a:solidFill>
            <a:round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脉络梳理</a:t>
            </a:r>
          </a:p>
        </p:txBody>
      </p:sp>
      <p:sp>
        <p:nvSpPr>
          <p:cNvPr id="46" name="文本占位符 13"/>
          <p:cNvSpPr>
            <a:spLocks noGrp="1"/>
          </p:cNvSpPr>
          <p:nvPr>
            <p:ph type="body" sz="quarter" idx="10"/>
          </p:nvPr>
        </p:nvSpPr>
        <p:spPr>
          <a:xfrm>
            <a:off x="339725" y="265113"/>
            <a:ext cx="2762250" cy="498475"/>
          </a:xfrm>
        </p:spPr>
        <p:txBody>
          <a:bodyPr/>
          <a:lstStyle/>
          <a:p>
            <a:r>
              <a:rPr lang="en-US" altLang="zh-CN" dirty="0"/>
              <a:t>05  </a:t>
            </a:r>
            <a:r>
              <a:rPr lang="zh-CN" altLang="en-US"/>
              <a:t>我爱阅读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animBg="1"/>
      <p:bldP spid="44" grpId="0" animBg="1"/>
      <p:bldP spid="45" grpId="0" animBg="1"/>
      <p:bldP spid="14340" grpId="0" bldLvl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1041082" y="2617470"/>
            <a:ext cx="10109835" cy="2024096"/>
          </a:xfrm>
          <a:prstGeom prst="snip2Diag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     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这篇童话通过小柳树和小枣树对待自己的长处和短处的不同态度，告诉我们：要正确看待每个人的长处和短处，用全面发展的眼光看问题，懂得“尺有所短，寸有所长”的道理。</a:t>
            </a:r>
          </a:p>
        </p:txBody>
      </p:sp>
      <p:sp>
        <p:nvSpPr>
          <p:cNvPr id="44" name="文本占位符 13"/>
          <p:cNvSpPr>
            <a:spLocks noGrp="1"/>
          </p:cNvSpPr>
          <p:nvPr>
            <p:ph type="body" sz="quarter" idx="10"/>
          </p:nvPr>
        </p:nvSpPr>
        <p:spPr>
          <a:xfrm>
            <a:off x="339725" y="265113"/>
            <a:ext cx="2762250" cy="498475"/>
          </a:xfrm>
        </p:spPr>
        <p:txBody>
          <a:bodyPr/>
          <a:lstStyle/>
          <a:p>
            <a:r>
              <a:rPr lang="en-US" altLang="zh-CN" dirty="0"/>
              <a:t>05  </a:t>
            </a:r>
            <a:r>
              <a:rPr lang="zh-CN" altLang="en-US"/>
              <a:t>我爱阅读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bldLvl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941070" y="1089243"/>
            <a:ext cx="3381375" cy="1883479"/>
          </a:xfrm>
          <a:prstGeom prst="irregularSeal1">
            <a:avLst/>
          </a:prstGeom>
          <a:noFill/>
          <a:ln w="952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我的收获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771650" y="3153519"/>
            <a:ext cx="7830656" cy="550962"/>
          </a:xfrm>
          <a:prstGeom prst="snip2Diag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1.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人都是有长处的，但每个人的长处可能或有所不同。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771650" y="4122529"/>
            <a:ext cx="7830656" cy="550962"/>
          </a:xfrm>
          <a:prstGeom prst="snip2Diag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2.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取得一点成绩，不要认为自己了不起。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771650" y="5091539"/>
            <a:ext cx="7830656" cy="550962"/>
          </a:xfrm>
          <a:prstGeom prst="snip2Diag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3.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要多看看别人的长处，努力学习，才能进步得更快。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</p:txBody>
      </p:sp>
      <p:sp>
        <p:nvSpPr>
          <p:cNvPr id="46" name="文本占位符 13"/>
          <p:cNvSpPr>
            <a:spLocks noGrp="1"/>
          </p:cNvSpPr>
          <p:nvPr>
            <p:ph type="body" sz="quarter" idx="10"/>
          </p:nvPr>
        </p:nvSpPr>
        <p:spPr>
          <a:xfrm>
            <a:off x="339725" y="265113"/>
            <a:ext cx="2762250" cy="498475"/>
          </a:xfrm>
        </p:spPr>
        <p:txBody>
          <a:bodyPr/>
          <a:lstStyle/>
          <a:p>
            <a:r>
              <a:rPr lang="en-US" altLang="zh-CN" dirty="0"/>
              <a:t>05  </a:t>
            </a:r>
            <a:r>
              <a:rPr lang="zh-CN" altLang="en-US"/>
              <a:t>我爱阅读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bldLvl="0" animBg="1"/>
      <p:bldP spid="3" grpId="0" bldLvl="0" animBg="1"/>
      <p:bldP spid="4" grpId="0" bldLvl="0" animBg="1"/>
      <p:bldP spid="8" grpId="0" bldLvl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1261745" y="1540510"/>
            <a:ext cx="4834255" cy="53264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说说你喜欢谁？为什么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？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1261745" y="2279056"/>
            <a:ext cx="9453245" cy="1142044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        </a:t>
            </a:r>
            <a:r>
              <a:rPr kumimoji="0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小柳树和小枣树都值得我们去喜欢，它们既有长处，也有短处，我们要善于发现别人的长处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。</a:t>
            </a:r>
          </a:p>
        </p:txBody>
      </p:sp>
      <p:sp>
        <p:nvSpPr>
          <p:cNvPr id="46" name="文本占位符 13"/>
          <p:cNvSpPr>
            <a:spLocks noGrp="1"/>
          </p:cNvSpPr>
          <p:nvPr>
            <p:ph type="body" sz="quarter" idx="10"/>
          </p:nvPr>
        </p:nvSpPr>
        <p:spPr>
          <a:xfrm>
            <a:off x="339725" y="265113"/>
            <a:ext cx="2762250" cy="498475"/>
          </a:xfrm>
        </p:spPr>
        <p:txBody>
          <a:bodyPr/>
          <a:lstStyle/>
          <a:p>
            <a:r>
              <a:rPr lang="en-US" altLang="zh-CN" dirty="0"/>
              <a:t>05  </a:t>
            </a:r>
            <a:r>
              <a:rPr lang="zh-CN" altLang="en-US"/>
              <a:t>我爱阅读</a:t>
            </a:r>
          </a:p>
        </p:txBody>
      </p:sp>
      <p:sp>
        <p:nvSpPr>
          <p:cNvPr id="47" name="文本框 46"/>
          <p:cNvSpPr txBox="1"/>
          <p:nvPr/>
        </p:nvSpPr>
        <p:spPr>
          <a:xfrm>
            <a:off x="1261746" y="3901440"/>
            <a:ext cx="9596754" cy="1580716"/>
          </a:xfrm>
          <a:prstGeom prst="roundRect">
            <a:avLst/>
          </a:prstGeom>
          <a:noFill/>
          <a:ln w="38100">
            <a:solidFill>
              <a:schemeClr val="tx1"/>
            </a:solidFill>
            <a:prstDash val="lgDashDotDot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     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同学们，同学们，这节课我们学习了汉字的偏旁部首与意义的关系，还学习了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《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十二生肖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》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，希望同学们在学习中去探索发现，也注意日积月累，让自己变得更加聪明，知识更加丰富。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47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"/>
          <p:cNvSpPr txBox="1">
            <a:spLocks noChangeArrowheads="1"/>
          </p:cNvSpPr>
          <p:nvPr/>
        </p:nvSpPr>
        <p:spPr bwMode="auto">
          <a:xfrm>
            <a:off x="2881332" y="1731352"/>
            <a:ext cx="6429337" cy="573683"/>
          </a:xfrm>
          <a:prstGeom prst="rect">
            <a:avLst/>
          </a:prstGeom>
          <a:noFill/>
          <a:ln w="9525">
            <a:solidFill>
              <a:srgbClr val="2AB48A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读下面的词语，你会想到什么食物。</a:t>
            </a:r>
          </a:p>
        </p:txBody>
      </p:sp>
      <p:sp>
        <p:nvSpPr>
          <p:cNvPr id="14" name="矩形 1"/>
          <p:cNvSpPr>
            <a:spLocks noChangeArrowheads="1"/>
          </p:cNvSpPr>
          <p:nvPr/>
        </p:nvSpPr>
        <p:spPr bwMode="auto">
          <a:xfrm>
            <a:off x="2279034" y="2921708"/>
            <a:ext cx="6776066" cy="2646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甜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津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津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   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酸溜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溜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        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辣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乎乎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  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香喷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喷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  <a:p>
            <a:pPr marL="0" marR="0" lvl="0" indent="0" algn="dist" defTabSz="914400" rtl="0" eaLnBrk="1" fontAlgn="auto" latinLnBrk="0" hangingPunct="1">
              <a:lnSpc>
                <a:spcPct val="15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  <a:p>
            <a:pPr marL="0" marR="0" lvl="0" indent="0" algn="dist" defTabSz="914400" rtl="0" eaLnBrk="1" fontAlgn="auto" latinLnBrk="0" hangingPunct="1">
              <a:lnSpc>
                <a:spcPct val="15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油腻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腻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     软绵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绵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        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脆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生生      硬邦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邦</a:t>
            </a:r>
          </a:p>
        </p:txBody>
      </p:sp>
      <p:sp>
        <p:nvSpPr>
          <p:cNvPr id="15" name="矩形 14"/>
          <p:cNvSpPr/>
          <p:nvPr/>
        </p:nvSpPr>
        <p:spPr>
          <a:xfrm>
            <a:off x="2621207" y="2601244"/>
            <a:ext cx="6335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汉语拼音" panose="02010600030101010101" pitchFamily="34" charset="0"/>
              </a:rPr>
              <a:t>jīn</a:t>
            </a:r>
          </a:p>
        </p:txBody>
      </p:sp>
      <p:sp>
        <p:nvSpPr>
          <p:cNvPr id="13" name="矩形 12"/>
          <p:cNvSpPr/>
          <p:nvPr/>
        </p:nvSpPr>
        <p:spPr>
          <a:xfrm>
            <a:off x="4695029" y="2601231"/>
            <a:ext cx="6367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汉语拼音" panose="02010600030101010101" pitchFamily="34" charset="0"/>
              </a:rPr>
              <a:t>liū</a:t>
            </a:r>
          </a:p>
        </p:txBody>
      </p:sp>
      <p:sp>
        <p:nvSpPr>
          <p:cNvPr id="28" name="矩形 27"/>
          <p:cNvSpPr/>
          <p:nvPr/>
        </p:nvSpPr>
        <p:spPr>
          <a:xfrm>
            <a:off x="6199619" y="2601245"/>
            <a:ext cx="5100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汉语拼音" panose="02010600030101010101" pitchFamily="34" charset="0"/>
              </a:rPr>
              <a:t>là</a:t>
            </a:r>
          </a:p>
        </p:txBody>
      </p:sp>
      <p:sp>
        <p:nvSpPr>
          <p:cNvPr id="29" name="矩形 28"/>
          <p:cNvSpPr/>
          <p:nvPr/>
        </p:nvSpPr>
        <p:spPr>
          <a:xfrm>
            <a:off x="8403431" y="2600770"/>
            <a:ext cx="8547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汉语拼音" panose="02010600030101010101" pitchFamily="34" charset="0"/>
              </a:rPr>
              <a:t>pēn</a:t>
            </a:r>
          </a:p>
        </p:txBody>
      </p:sp>
      <p:sp>
        <p:nvSpPr>
          <p:cNvPr id="30" name="矩形 29"/>
          <p:cNvSpPr/>
          <p:nvPr/>
        </p:nvSpPr>
        <p:spPr>
          <a:xfrm>
            <a:off x="3021539" y="4366194"/>
            <a:ext cx="5245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汉语拼音" panose="02010600030101010101" pitchFamily="34" charset="0"/>
              </a:rPr>
              <a:t>nì</a:t>
            </a:r>
          </a:p>
        </p:txBody>
      </p:sp>
      <p:sp>
        <p:nvSpPr>
          <p:cNvPr id="31" name="矩形 30"/>
          <p:cNvSpPr/>
          <p:nvPr/>
        </p:nvSpPr>
        <p:spPr>
          <a:xfrm>
            <a:off x="4317059" y="4312328"/>
            <a:ext cx="10823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汉语拼音" panose="02010600030101010101" pitchFamily="34" charset="0"/>
              </a:rPr>
              <a:t>mián</a:t>
            </a:r>
          </a:p>
        </p:txBody>
      </p:sp>
      <p:sp>
        <p:nvSpPr>
          <p:cNvPr id="32" name="矩形 31"/>
          <p:cNvSpPr/>
          <p:nvPr/>
        </p:nvSpPr>
        <p:spPr>
          <a:xfrm>
            <a:off x="6119932" y="4312328"/>
            <a:ext cx="7120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汉语拼音" panose="02010600030101010101" pitchFamily="34" charset="0"/>
              </a:rPr>
              <a:t>cuì</a:t>
            </a:r>
          </a:p>
        </p:txBody>
      </p:sp>
      <p:sp>
        <p:nvSpPr>
          <p:cNvPr id="33" name="矩形 32"/>
          <p:cNvSpPr/>
          <p:nvPr/>
        </p:nvSpPr>
        <p:spPr>
          <a:xfrm>
            <a:off x="8403755" y="4289143"/>
            <a:ext cx="10919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汉语拼音" panose="02010600030101010101" pitchFamily="34" charset="0"/>
              </a:rPr>
              <a:t>bānɡ</a:t>
            </a:r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识字加油站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3" grpId="0"/>
      <p:bldP spid="13" grpId="1"/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  <p:bldP spid="32" grpId="0"/>
      <p:bldP spid="32" grpId="1"/>
      <p:bldP spid="33" grpId="0"/>
      <p:bldP spid="33" grpId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1449705" y="1565910"/>
            <a:ext cx="7133590" cy="4398875"/>
          </a:xfrm>
          <a:prstGeom prst="round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30480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语文园地三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  <a:p>
            <a:pPr marL="0" marR="0" lvl="0" indent="30480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识字：从食物的味道中识字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  <a:p>
            <a:pPr marL="0" marR="0" lvl="0" indent="30480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字词句运用：同音字使用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 </a:t>
            </a:r>
            <a:r>
              <a:rPr kumimoji="0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查字典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  <a:p>
            <a:pPr marL="0" marR="0" lvl="0" indent="30480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我的发现：偏旁部首与字义的关系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  <a:p>
            <a:pPr marL="0" marR="0" lvl="0" indent="30480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日积月累：十二生肖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  <a:p>
            <a:pPr marL="0" marR="0" lvl="0" indent="30480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我爱阅读：小柳树和小枣树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</p:txBody>
      </p:sp>
      <p:sp>
        <p:nvSpPr>
          <p:cNvPr id="43" name="文本占位符 3"/>
          <p:cNvSpPr>
            <a:spLocks noGrp="1"/>
          </p:cNvSpPr>
          <p:nvPr>
            <p:ph type="body" sz="quarter" idx="10"/>
          </p:nvPr>
        </p:nvSpPr>
        <p:spPr>
          <a:xfrm>
            <a:off x="339725" y="265113"/>
            <a:ext cx="2762250" cy="498475"/>
          </a:xfrm>
        </p:spPr>
        <p:txBody>
          <a:bodyPr/>
          <a:lstStyle/>
          <a:p>
            <a:r>
              <a:rPr lang="en-US" altLang="zh-CN" dirty="0"/>
              <a:t>06  </a:t>
            </a:r>
            <a:r>
              <a:rPr lang="zh-CN" altLang="en-US" dirty="0"/>
              <a:t>课堂小结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17"/>
          <p:cNvSpPr/>
          <p:nvPr/>
        </p:nvSpPr>
        <p:spPr>
          <a:xfrm>
            <a:off x="1915160" y="1443355"/>
            <a:ext cx="9377045" cy="372678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3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一、同音字组词。</a:t>
            </a:r>
          </a:p>
          <a:p>
            <a:pPr marL="0" marR="0" lvl="0" indent="0" algn="l" defTabSz="457200" rtl="0" eaLnBrk="1" fontAlgn="base" latinLnBrk="0" hangingPunct="1">
              <a:lnSpc>
                <a:spcPct val="3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dǔ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   打（      ）      耳闻目（     ）       （    ）住</a:t>
            </a:r>
          </a:p>
          <a:p>
            <a:pPr marL="0" marR="0" lvl="0" indent="0" algn="l" defTabSz="457200" rtl="0" eaLnBrk="1" fontAlgn="base" latinLnBrk="0" hangingPunct="1">
              <a:lnSpc>
                <a:spcPct val="3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dīnɡ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钢（      ）     （      ） 咛             （    ）防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  　　　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3625215" y="3304540"/>
            <a:ext cx="5384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赌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334760" y="3304540"/>
            <a:ext cx="5384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睹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988300" y="3304540"/>
            <a:ext cx="5384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堵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663315" y="4608824"/>
            <a:ext cx="6254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钉 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221605" y="4609449"/>
            <a:ext cx="64389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 叮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7971790" y="4609449"/>
            <a:ext cx="5384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盯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07  </a:t>
            </a:r>
            <a:r>
              <a:rPr lang="zh-CN" altLang="en-US" dirty="0"/>
              <a:t>课堂练习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13" grpId="0"/>
      <p:bldP spid="14" grpId="0"/>
      <p:bldP spid="1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17"/>
          <p:cNvSpPr/>
          <p:nvPr/>
        </p:nvSpPr>
        <p:spPr>
          <a:xfrm>
            <a:off x="3101975" y="1489075"/>
            <a:ext cx="5657215" cy="439991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二、连一连。</a:t>
            </a:r>
          </a:p>
          <a:p>
            <a:pPr marL="0" marR="0" lvl="0" indent="0" algn="l" defTabSz="4572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            丑                                    羊</a:t>
            </a:r>
          </a:p>
          <a:p>
            <a:pPr marL="0" marR="0" lvl="0" indent="0" algn="l" defTabSz="4572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            酉                                    猴</a:t>
            </a:r>
          </a:p>
          <a:p>
            <a:pPr marL="0" marR="0" lvl="0" indent="0" algn="l" defTabSz="4572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            申                                    鸡</a:t>
            </a:r>
          </a:p>
          <a:p>
            <a:pPr marL="0" marR="0" lvl="0" indent="0" algn="l" defTabSz="4572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            未                                    牛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         </a:t>
            </a:r>
          </a:p>
        </p:txBody>
      </p:sp>
      <p:cxnSp>
        <p:nvCxnSpPr>
          <p:cNvPr id="2" name="直接连接符 1"/>
          <p:cNvCxnSpPr/>
          <p:nvPr/>
        </p:nvCxnSpPr>
        <p:spPr>
          <a:xfrm>
            <a:off x="5057140" y="3024505"/>
            <a:ext cx="2243455" cy="2442845"/>
          </a:xfrm>
          <a:prstGeom prst="line">
            <a:avLst/>
          </a:prstGeom>
          <a:ln w="57150">
            <a:solidFill>
              <a:srgbClr val="F36D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>
            <a:off x="5057140" y="3810635"/>
            <a:ext cx="2273935" cy="857885"/>
          </a:xfrm>
          <a:prstGeom prst="line">
            <a:avLst/>
          </a:prstGeom>
          <a:ln w="57150">
            <a:solidFill>
              <a:srgbClr val="F36D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V="1">
            <a:off x="5041900" y="3810635"/>
            <a:ext cx="2227580" cy="829310"/>
          </a:xfrm>
          <a:prstGeom prst="line">
            <a:avLst/>
          </a:prstGeom>
          <a:ln w="57150">
            <a:solidFill>
              <a:srgbClr val="F36D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 flipV="1">
            <a:off x="5041900" y="2932430"/>
            <a:ext cx="2212340" cy="2611755"/>
          </a:xfrm>
          <a:prstGeom prst="line">
            <a:avLst/>
          </a:prstGeom>
          <a:ln w="57150">
            <a:solidFill>
              <a:srgbClr val="F36D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39725" y="265113"/>
            <a:ext cx="2762250" cy="498475"/>
          </a:xfrm>
        </p:spPr>
        <p:txBody>
          <a:bodyPr/>
          <a:lstStyle/>
          <a:p>
            <a:r>
              <a:rPr lang="en-US" altLang="zh-CN" dirty="0"/>
              <a:t>07  </a:t>
            </a:r>
            <a:r>
              <a:rPr lang="zh-CN" altLang="en-US"/>
              <a:t>课堂练习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 flipH="1">
            <a:off x="0" y="2049510"/>
            <a:ext cx="12192000" cy="2758980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Light" panose="020B0300000000000000" pitchFamily="34" charset="-122"/>
              <a:ea typeface="思源黑体 CN Bold" panose="020B0800000000000000" pitchFamily="34" charset="-122"/>
              <a:sym typeface="+mn-lt"/>
            </a:endParaRPr>
          </a:p>
        </p:txBody>
      </p:sp>
      <p:sp>
        <p:nvSpPr>
          <p:cNvPr id="6" name="任意多边形: 形状 5"/>
          <p:cNvSpPr/>
          <p:nvPr/>
        </p:nvSpPr>
        <p:spPr>
          <a:xfrm flipV="1">
            <a:off x="601594" y="1624522"/>
            <a:ext cx="6635093" cy="3677054"/>
          </a:xfrm>
          <a:custGeom>
            <a:avLst/>
            <a:gdLst>
              <a:gd name="connsiteX0" fmla="*/ 128585 w 6635093"/>
              <a:gd name="connsiteY0" fmla="*/ 5026479 h 5026479"/>
              <a:gd name="connsiteX1" fmla="*/ 0 w 6635093"/>
              <a:gd name="connsiteY1" fmla="*/ 5026479 h 5026479"/>
              <a:gd name="connsiteX2" fmla="*/ 0 w 6635093"/>
              <a:gd name="connsiteY2" fmla="*/ 0 h 5026479"/>
              <a:gd name="connsiteX3" fmla="*/ 128585 w 6635093"/>
              <a:gd name="connsiteY3" fmla="*/ 0 h 5026479"/>
              <a:gd name="connsiteX4" fmla="*/ 128585 w 6635093"/>
              <a:gd name="connsiteY4" fmla="*/ 4891494 h 5026479"/>
              <a:gd name="connsiteX5" fmla="*/ 6506501 w 6635093"/>
              <a:gd name="connsiteY5" fmla="*/ 4891494 h 5026479"/>
              <a:gd name="connsiteX6" fmla="*/ 6506501 w 6635093"/>
              <a:gd name="connsiteY6" fmla="*/ 4527223 h 5026479"/>
              <a:gd name="connsiteX7" fmla="*/ 6635089 w 6635093"/>
              <a:gd name="connsiteY7" fmla="*/ 4527223 h 5026479"/>
              <a:gd name="connsiteX8" fmla="*/ 6635089 w 6635093"/>
              <a:gd name="connsiteY8" fmla="*/ 4891494 h 5026479"/>
              <a:gd name="connsiteX9" fmla="*/ 6635093 w 6635093"/>
              <a:gd name="connsiteY9" fmla="*/ 4891494 h 5026479"/>
              <a:gd name="connsiteX10" fmla="*/ 6635093 w 6635093"/>
              <a:gd name="connsiteY10" fmla="*/ 5026477 h 5026479"/>
              <a:gd name="connsiteX11" fmla="*/ 128585 w 6635093"/>
              <a:gd name="connsiteY11" fmla="*/ 5026477 h 5026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635093" h="5026479">
                <a:moveTo>
                  <a:pt x="128585" y="5026479"/>
                </a:moveTo>
                <a:lnTo>
                  <a:pt x="0" y="5026479"/>
                </a:lnTo>
                <a:lnTo>
                  <a:pt x="0" y="0"/>
                </a:lnTo>
                <a:lnTo>
                  <a:pt x="128585" y="0"/>
                </a:lnTo>
                <a:lnTo>
                  <a:pt x="128585" y="4891494"/>
                </a:lnTo>
                <a:lnTo>
                  <a:pt x="6506501" y="4891494"/>
                </a:lnTo>
                <a:lnTo>
                  <a:pt x="6506501" y="4527223"/>
                </a:lnTo>
                <a:lnTo>
                  <a:pt x="6635089" y="4527223"/>
                </a:lnTo>
                <a:lnTo>
                  <a:pt x="6635089" y="4891494"/>
                </a:lnTo>
                <a:lnTo>
                  <a:pt x="6635093" y="4891494"/>
                </a:lnTo>
                <a:lnTo>
                  <a:pt x="6635093" y="5026477"/>
                </a:lnTo>
                <a:lnTo>
                  <a:pt x="128585" y="50264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lt1"/>
              </a:solidFill>
              <a:latin typeface="思源黑体 CN Light" panose="020B0300000000000000" pitchFamily="34" charset="-122"/>
              <a:ea typeface="思源黑体 CN Bold" panose="020B0800000000000000" pitchFamily="34" charset="-122"/>
              <a:sym typeface="+mn-lt"/>
            </a:endParaRPr>
          </a:p>
        </p:txBody>
      </p:sp>
      <p:sp>
        <p:nvSpPr>
          <p:cNvPr id="13" name="任意多边形: 形状 12"/>
          <p:cNvSpPr/>
          <p:nvPr/>
        </p:nvSpPr>
        <p:spPr>
          <a:xfrm rot="5400000" flipH="1">
            <a:off x="6992273" y="635346"/>
            <a:ext cx="3538413" cy="5657851"/>
          </a:xfrm>
          <a:custGeom>
            <a:avLst/>
            <a:gdLst>
              <a:gd name="connsiteX0" fmla="*/ 4244211 w 4244211"/>
              <a:gd name="connsiteY0" fmla="*/ 1 h 5657851"/>
              <a:gd name="connsiteX1" fmla="*/ 4244211 w 4244211"/>
              <a:gd name="connsiteY1" fmla="*/ 128587 h 5657851"/>
              <a:gd name="connsiteX2" fmla="*/ 126206 w 4244211"/>
              <a:gd name="connsiteY2" fmla="*/ 128587 h 5657851"/>
              <a:gd name="connsiteX3" fmla="*/ 126206 w 4244211"/>
              <a:gd name="connsiteY3" fmla="*/ 5657851 h 5657851"/>
              <a:gd name="connsiteX4" fmla="*/ 0 w 4244211"/>
              <a:gd name="connsiteY4" fmla="*/ 5657851 h 5657851"/>
              <a:gd name="connsiteX5" fmla="*/ 0 w 4244211"/>
              <a:gd name="connsiteY5" fmla="*/ 0 h 5657851"/>
              <a:gd name="connsiteX6" fmla="*/ 126206 w 4244211"/>
              <a:gd name="connsiteY6" fmla="*/ 0 h 5657851"/>
              <a:gd name="connsiteX7" fmla="*/ 126206 w 4244211"/>
              <a:gd name="connsiteY7" fmla="*/ 1 h 5657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44211" h="5657851">
                <a:moveTo>
                  <a:pt x="4244211" y="1"/>
                </a:moveTo>
                <a:lnTo>
                  <a:pt x="4244211" y="128587"/>
                </a:lnTo>
                <a:lnTo>
                  <a:pt x="126206" y="128587"/>
                </a:lnTo>
                <a:lnTo>
                  <a:pt x="126206" y="5657851"/>
                </a:lnTo>
                <a:lnTo>
                  <a:pt x="0" y="5657851"/>
                </a:lnTo>
                <a:lnTo>
                  <a:pt x="0" y="0"/>
                </a:lnTo>
                <a:lnTo>
                  <a:pt x="126206" y="0"/>
                </a:lnTo>
                <a:lnTo>
                  <a:pt x="126206" y="1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38100"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prstClr val="black"/>
              </a:solidFill>
              <a:latin typeface="思源黑体 CN Light" panose="020B03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 flipH="1">
            <a:off x="11338034" y="1315055"/>
            <a:ext cx="390140" cy="482738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Light" panose="020B0300000000000000" pitchFamily="34" charset="-122"/>
              <a:ea typeface="思源黑体 CN Bold" panose="020B0800000000000000" pitchFamily="34" charset="-122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 flipH="1">
            <a:off x="709742" y="5729400"/>
            <a:ext cx="666648" cy="48273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prstClr val="black"/>
              </a:solidFill>
              <a:latin typeface="思源黑体 CN Light" panose="020B03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 flipH="1">
            <a:off x="0" y="0"/>
            <a:ext cx="4614153" cy="233464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Light" panose="020B0300000000000000" pitchFamily="34" charset="-122"/>
              <a:ea typeface="思源黑体 CN Bold" panose="020B0800000000000000" pitchFamily="34" charset="-122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 flipH="1">
            <a:off x="-1" y="304800"/>
            <a:ext cx="3508442" cy="23346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prstClr val="black"/>
              </a:solidFill>
              <a:latin typeface="思源黑体 CN Light" panose="020B03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 flipH="1">
            <a:off x="7236688" y="6624536"/>
            <a:ext cx="4955313" cy="233464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Light" panose="020B0300000000000000" pitchFamily="34" charset="-122"/>
              <a:ea typeface="思源黑体 CN Bold" panose="020B0800000000000000" pitchFamily="34" charset="-122"/>
              <a:sym typeface="+mn-lt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894963" y="2284695"/>
            <a:ext cx="6336886" cy="1774498"/>
            <a:chOff x="894963" y="2284695"/>
            <a:chExt cx="6336886" cy="1774498"/>
          </a:xfrm>
        </p:grpSpPr>
        <p:sp>
          <p:nvSpPr>
            <p:cNvPr id="22" name="文本框 21"/>
            <p:cNvSpPr txBox="1"/>
            <p:nvPr/>
          </p:nvSpPr>
          <p:spPr>
            <a:xfrm>
              <a:off x="894963" y="2284695"/>
              <a:ext cx="6063194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6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rPr>
                <a:t>谢谢各位倾听！</a:t>
              </a: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946398" y="3470314"/>
              <a:ext cx="5808814" cy="58887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dist">
                <a:lnSpc>
                  <a:spcPct val="150000"/>
                </a:lnSpc>
              </a:pPr>
              <a:r>
                <a:rPr lang="zh-CN" altLang="en-US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+mn-ea"/>
                  <a:sym typeface="+mn-lt"/>
                </a:rPr>
                <a:t>语文精品课件 二年级下册 </a:t>
              </a:r>
              <a:r>
                <a:rPr lang="en-US" altLang="zh-CN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+mn-ea"/>
                  <a:sym typeface="+mn-lt"/>
                </a:rPr>
                <a:t>3.6</a:t>
              </a:r>
            </a:p>
          </p:txBody>
        </p:sp>
        <p:cxnSp>
          <p:nvCxnSpPr>
            <p:cNvPr id="24" name="直接连接符 23"/>
            <p:cNvCxnSpPr/>
            <p:nvPr/>
          </p:nvCxnSpPr>
          <p:spPr>
            <a:xfrm>
              <a:off x="1033541" y="3460789"/>
              <a:ext cx="6198308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BY YUSHEN</a:t>
            </a:r>
            <a:endParaRPr lang="zh-CN" altLang="en-US" dirty="0">
              <a:noFill/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pic>
        <p:nvPicPr>
          <p:cNvPr id="3" name="图片 2" descr="图片包含 草, 户外, 建筑, 房子&#10;&#10;描述已自动生成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759" y="515739"/>
            <a:ext cx="3889514" cy="5826522"/>
          </a:xfrm>
          <a:prstGeom prst="rect">
            <a:avLst/>
          </a:prstGeom>
          <a:ln w="22225">
            <a:solidFill>
              <a:schemeClr val="bg1"/>
            </a:solidFill>
          </a:ln>
          <a:effectLst>
            <a:outerShdw blurRad="114300" sx="101000" sy="101000" algn="ctr" rotWithShape="0">
              <a:prstClr val="black">
                <a:alpha val="10000"/>
              </a:prstClr>
            </a:outerShdw>
          </a:effectLst>
        </p:spPr>
      </p:pic>
      <p:grpSp>
        <p:nvGrpSpPr>
          <p:cNvPr id="31" name="组合 30"/>
          <p:cNvGrpSpPr/>
          <p:nvPr/>
        </p:nvGrpSpPr>
        <p:grpSpPr>
          <a:xfrm>
            <a:off x="1043066" y="4224439"/>
            <a:ext cx="3861068" cy="316802"/>
            <a:chOff x="1043066" y="4224439"/>
            <a:chExt cx="3861068" cy="316802"/>
          </a:xfrm>
        </p:grpSpPr>
        <p:grpSp>
          <p:nvGrpSpPr>
            <p:cNvPr id="26" name="组合 25"/>
            <p:cNvGrpSpPr/>
            <p:nvPr/>
          </p:nvGrpSpPr>
          <p:grpSpPr>
            <a:xfrm>
              <a:off x="1043066" y="4224439"/>
              <a:ext cx="1765300" cy="316802"/>
              <a:chOff x="1043066" y="4044835"/>
              <a:chExt cx="1765300" cy="316802"/>
            </a:xfrm>
          </p:grpSpPr>
          <p:sp>
            <p:nvSpPr>
              <p:cNvPr id="19" name="矩形 18"/>
              <p:cNvSpPr/>
              <p:nvPr/>
            </p:nvSpPr>
            <p:spPr>
              <a:xfrm>
                <a:off x="1043066" y="4044835"/>
                <a:ext cx="1765300" cy="316802"/>
              </a:xfrm>
              <a:prstGeom prst="rect">
                <a:avLst/>
              </a:prstGeom>
              <a:solidFill>
                <a:schemeClr val="bg1"/>
              </a:solidFill>
              <a:ln w="38100"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200" dirty="0">
                  <a:solidFill>
                    <a:prstClr val="black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0" name="文本框 19"/>
              <p:cNvSpPr txBox="1"/>
              <p:nvPr/>
            </p:nvSpPr>
            <p:spPr>
              <a:xfrm>
                <a:off x="1190173" y="4064737"/>
                <a:ext cx="147108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zh-CN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Light" panose="020B0300000000000000" pitchFamily="34" charset="-122"/>
                    <a:ea typeface="思源黑体 CN Light" panose="020B0300000000000000" pitchFamily="34" charset="-122"/>
                    <a:cs typeface="+mn-ea"/>
                    <a:sym typeface="+mn-lt"/>
                  </a:rPr>
                  <a:t>授课老师：某某</a:t>
                </a:r>
              </a:p>
            </p:txBody>
          </p:sp>
        </p:grpSp>
        <p:grpSp>
          <p:nvGrpSpPr>
            <p:cNvPr id="27" name="组合 26"/>
            <p:cNvGrpSpPr/>
            <p:nvPr/>
          </p:nvGrpSpPr>
          <p:grpSpPr>
            <a:xfrm>
              <a:off x="3138834" y="4224439"/>
              <a:ext cx="1765300" cy="316802"/>
              <a:chOff x="1043066" y="4044835"/>
              <a:chExt cx="1765300" cy="316802"/>
            </a:xfrm>
          </p:grpSpPr>
          <p:sp>
            <p:nvSpPr>
              <p:cNvPr id="28" name="矩形 27"/>
              <p:cNvSpPr/>
              <p:nvPr/>
            </p:nvSpPr>
            <p:spPr>
              <a:xfrm>
                <a:off x="1043066" y="4044835"/>
                <a:ext cx="1765300" cy="316802"/>
              </a:xfrm>
              <a:prstGeom prst="rect">
                <a:avLst/>
              </a:prstGeom>
              <a:solidFill>
                <a:schemeClr val="bg1"/>
              </a:solidFill>
              <a:ln w="38100"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200" dirty="0">
                  <a:solidFill>
                    <a:prstClr val="black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9" name="文本框 28"/>
              <p:cNvSpPr txBox="1"/>
              <p:nvPr/>
            </p:nvSpPr>
            <p:spPr>
              <a:xfrm>
                <a:off x="1190173" y="4064737"/>
                <a:ext cx="147108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zh-CN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Light" panose="020B0300000000000000" pitchFamily="34" charset="-122"/>
                    <a:ea typeface="思源黑体 CN Light" panose="020B0300000000000000" pitchFamily="34" charset="-122"/>
                    <a:cs typeface="+mn-ea"/>
                    <a:sym typeface="+mn-lt"/>
                  </a:rPr>
                  <a:t>授课时间：</a:t>
                </a:r>
                <a:r>
                  <a:rPr lang="en-US" altLang="zh-CN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Light" panose="020B0300000000000000" pitchFamily="34" charset="-122"/>
                    <a:ea typeface="思源黑体 CN Light" panose="020B0300000000000000" pitchFamily="34" charset="-122"/>
                    <a:cs typeface="+mn-ea"/>
                    <a:sym typeface="+mn-lt"/>
                  </a:rPr>
                  <a:t>20XX</a:t>
                </a:r>
                <a:endPara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+mn-ea"/>
                  <a:sym typeface="+mn-lt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矩形 2"/>
          <p:cNvSpPr/>
          <p:nvPr/>
        </p:nvSpPr>
        <p:spPr>
          <a:xfrm>
            <a:off x="2850833" y="2295525"/>
            <a:ext cx="6192837" cy="304609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“甜津津”让我想到了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______;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“酸溜溜”让我想到了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______;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“辣乎乎”让我想到了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______;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“香喷喷”让我想到了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______;</a:t>
            </a:r>
          </a:p>
        </p:txBody>
      </p:sp>
      <p:sp>
        <p:nvSpPr>
          <p:cNvPr id="8" name="矩形 7"/>
          <p:cNvSpPr/>
          <p:nvPr/>
        </p:nvSpPr>
        <p:spPr>
          <a:xfrm>
            <a:off x="7229157" y="2371725"/>
            <a:ext cx="99568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西瓜</a:t>
            </a:r>
          </a:p>
        </p:txBody>
      </p:sp>
      <p:sp>
        <p:nvSpPr>
          <p:cNvPr id="9" name="矩形 8"/>
          <p:cNvSpPr/>
          <p:nvPr/>
        </p:nvSpPr>
        <p:spPr>
          <a:xfrm>
            <a:off x="7229157" y="3144838"/>
            <a:ext cx="99568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柠檬</a:t>
            </a:r>
          </a:p>
        </p:txBody>
      </p:sp>
      <p:sp>
        <p:nvSpPr>
          <p:cNvPr id="13" name="矩形 12"/>
          <p:cNvSpPr/>
          <p:nvPr/>
        </p:nvSpPr>
        <p:spPr>
          <a:xfrm>
            <a:off x="7229157" y="3930333"/>
            <a:ext cx="99568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辣椒</a:t>
            </a:r>
          </a:p>
        </p:txBody>
      </p:sp>
      <p:sp>
        <p:nvSpPr>
          <p:cNvPr id="15" name="矩形 14"/>
          <p:cNvSpPr/>
          <p:nvPr/>
        </p:nvSpPr>
        <p:spPr>
          <a:xfrm>
            <a:off x="7229157" y="4602480"/>
            <a:ext cx="99568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包子</a:t>
            </a:r>
          </a:p>
        </p:txBody>
      </p:sp>
      <p:sp>
        <p:nvSpPr>
          <p:cNvPr id="59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39725" y="265113"/>
            <a:ext cx="2762250" cy="498475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识字加油站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3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矩形 2"/>
          <p:cNvSpPr/>
          <p:nvPr/>
        </p:nvSpPr>
        <p:spPr>
          <a:xfrm>
            <a:off x="2876550" y="2277428"/>
            <a:ext cx="5857875" cy="304609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“油腻腻”让我想到了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______;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“软绵绵”让我想到了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______;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“脆生生”让我想到了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______;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“硬邦邦”让我想到了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______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。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7259955" y="2374900"/>
            <a:ext cx="99568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肥肉</a:t>
            </a:r>
          </a:p>
        </p:txBody>
      </p:sp>
      <p:sp>
        <p:nvSpPr>
          <p:cNvPr id="14" name="矩形 13"/>
          <p:cNvSpPr/>
          <p:nvPr/>
        </p:nvSpPr>
        <p:spPr>
          <a:xfrm>
            <a:off x="7259955" y="3101340"/>
            <a:ext cx="99568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蛋糕</a:t>
            </a:r>
          </a:p>
        </p:txBody>
      </p:sp>
      <p:sp>
        <p:nvSpPr>
          <p:cNvPr id="15" name="矩形 14"/>
          <p:cNvSpPr/>
          <p:nvPr/>
        </p:nvSpPr>
        <p:spPr>
          <a:xfrm>
            <a:off x="7463155" y="3814128"/>
            <a:ext cx="58928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枣</a:t>
            </a:r>
          </a:p>
        </p:txBody>
      </p:sp>
      <p:sp>
        <p:nvSpPr>
          <p:cNvPr id="6" name="矩形 5"/>
          <p:cNvSpPr/>
          <p:nvPr/>
        </p:nvSpPr>
        <p:spPr>
          <a:xfrm>
            <a:off x="7259955" y="4633913"/>
            <a:ext cx="99568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青豆</a:t>
            </a:r>
          </a:p>
        </p:txBody>
      </p:sp>
      <p:sp>
        <p:nvSpPr>
          <p:cNvPr id="59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39725" y="265113"/>
            <a:ext cx="2762250" cy="498475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识字加油站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1363345" y="2419985"/>
            <a:ext cx="9465310" cy="267765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+mn-ea"/>
                <a:cs typeface="+mn-cs"/>
              </a:rPr>
              <a:t>jīn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+mn-ea"/>
                <a:cs typeface="+mn-cs"/>
              </a:rPr>
              <a:t>    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+mn-ea"/>
                <a:cs typeface="+mn-cs"/>
              </a:rPr>
              <a:t>liū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+mn-ea"/>
                <a:cs typeface="+mn-cs"/>
              </a:rPr>
              <a:t>   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+mn-ea"/>
                <a:cs typeface="+mn-cs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+mn-ea"/>
                <a:cs typeface="+mn-cs"/>
              </a:rPr>
              <a:t>     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+mn-ea"/>
                <a:cs typeface="+mn-cs"/>
              </a:rPr>
              <a:t>hū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+mn-ea"/>
                <a:cs typeface="+mn-cs"/>
              </a:rPr>
              <a:t>   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+mn-ea"/>
                <a:cs typeface="+mn-cs"/>
              </a:rPr>
              <a:t>nì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+mn-ea"/>
                <a:cs typeface="+mn-cs"/>
              </a:rPr>
              <a:t>     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+mn-ea"/>
                <a:cs typeface="+mn-cs"/>
              </a:rPr>
              <a:t>pēn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+mn-ea"/>
                <a:cs typeface="+mn-cs"/>
              </a:rPr>
              <a:t>     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+mn-ea"/>
                <a:cs typeface="+mn-cs"/>
              </a:rPr>
              <a:t>yóu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+mn-ea"/>
                <a:cs typeface="+mn-cs"/>
              </a:rPr>
              <a:t>    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+mn-ea"/>
                <a:cs typeface="+mn-cs"/>
              </a:rPr>
              <a:t>mián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+mn-ea"/>
                <a:cs typeface="+mn-cs"/>
              </a:rPr>
              <a:t>   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+mn-ea"/>
                <a:cs typeface="+mn-cs"/>
              </a:rPr>
              <a:t>cuì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+mn-ea"/>
                <a:cs typeface="+mn-cs"/>
              </a:rPr>
              <a:t>   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+mn-ea"/>
                <a:cs typeface="+mn-cs"/>
              </a:rPr>
              <a:t>bānɡ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+mn-ea"/>
              <a:cs typeface="Arial" panose="020B0604020202020204" pitchFamily="34" charset="0"/>
            </a:endParaRPr>
          </a:p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+mn-ea"/>
              <a:cs typeface="Arial" panose="020B0604020202020204" pitchFamily="34" charset="0"/>
            </a:endParaRPr>
          </a:p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+mn-ea"/>
              <a:cs typeface="+mn-cs"/>
            </a:endParaRPr>
          </a:p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+mn-ea"/>
              <a:cs typeface="+mn-cs"/>
            </a:endParaRPr>
          </a:p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油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+mn-ea"/>
                <a:cs typeface="Arial" panose="020B0604020202020204" pitchFamily="34" charset="0"/>
              </a:rPr>
              <a:t>  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绵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+mn-ea"/>
                <a:cs typeface="Arial" panose="020B0604020202020204" pitchFamily="34" charset="0"/>
              </a:rPr>
              <a:t>  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乎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+mn-ea"/>
                <a:cs typeface="+mn-cs"/>
              </a:rPr>
              <a:t>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腻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+mn-ea"/>
                <a:cs typeface="+mn-cs"/>
              </a:rPr>
              <a:t>   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脆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+mn-ea"/>
                <a:cs typeface="Arial" panose="020B0604020202020204" pitchFamily="34" charset="0"/>
              </a:rPr>
              <a:t>   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邦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+mn-ea"/>
                <a:cs typeface="+mn-cs"/>
              </a:rPr>
              <a:t> 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津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+mn-ea"/>
                <a:cs typeface="Arial" panose="020B0604020202020204" pitchFamily="34" charset="0"/>
              </a:rPr>
              <a:t>     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溜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+mn-ea"/>
                <a:cs typeface="Arial" panose="020B0604020202020204" pitchFamily="34" charset="0"/>
              </a:rPr>
              <a:t> 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+mn-ea"/>
                <a:cs typeface="+mn-cs"/>
              </a:rPr>
              <a:t>   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+mn-ea"/>
                <a:cs typeface="+mn-cs"/>
              </a:rPr>
              <a:t> 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+mn-ea"/>
                <a:cs typeface="Arial" panose="020B0604020202020204" pitchFamily="34" charset="0"/>
              </a:rPr>
              <a:t>  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喷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+mn-ea"/>
                <a:cs typeface="+mn-cs"/>
              </a:rPr>
              <a:t>  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1705610" y="2819400"/>
            <a:ext cx="8828770" cy="1674495"/>
            <a:chOff x="1837055" y="2774950"/>
            <a:chExt cx="7924800" cy="1503045"/>
          </a:xfrm>
        </p:grpSpPr>
        <p:cxnSp>
          <p:nvCxnSpPr>
            <p:cNvPr id="4" name="直接连接符 3"/>
            <p:cNvCxnSpPr/>
            <p:nvPr/>
          </p:nvCxnSpPr>
          <p:spPr>
            <a:xfrm>
              <a:off x="1837055" y="2880995"/>
              <a:ext cx="4838700" cy="1308100"/>
            </a:xfrm>
            <a:prstGeom prst="line">
              <a:avLst/>
            </a:prstGeom>
            <a:ln w="28575">
              <a:solidFill>
                <a:srgbClr val="99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>
              <a:off x="2637155" y="2880995"/>
              <a:ext cx="4838700" cy="1308100"/>
            </a:xfrm>
            <a:prstGeom prst="line">
              <a:avLst/>
            </a:prstGeom>
            <a:ln w="28575">
              <a:solidFill>
                <a:srgbClr val="99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>
              <a:off x="3310255" y="2774950"/>
              <a:ext cx="5334000" cy="1452245"/>
            </a:xfrm>
            <a:prstGeom prst="line">
              <a:avLst/>
            </a:prstGeom>
            <a:ln w="28575">
              <a:solidFill>
                <a:srgbClr val="99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 flipH="1">
              <a:off x="3221355" y="2774950"/>
              <a:ext cx="942975" cy="1503045"/>
            </a:xfrm>
            <a:prstGeom prst="line">
              <a:avLst/>
            </a:prstGeom>
            <a:ln w="28575">
              <a:solidFill>
                <a:srgbClr val="99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 flipH="1">
              <a:off x="3932555" y="2774950"/>
              <a:ext cx="799465" cy="1477645"/>
            </a:xfrm>
            <a:prstGeom prst="line">
              <a:avLst/>
            </a:prstGeom>
            <a:ln w="28575">
              <a:solidFill>
                <a:srgbClr val="99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>
              <a:off x="5583555" y="2846705"/>
              <a:ext cx="4178300" cy="1393190"/>
            </a:xfrm>
            <a:prstGeom prst="line">
              <a:avLst/>
            </a:prstGeom>
            <a:ln w="28575">
              <a:solidFill>
                <a:srgbClr val="99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 flipH="1">
              <a:off x="1875155" y="2842895"/>
              <a:ext cx="4711700" cy="1384300"/>
            </a:xfrm>
            <a:prstGeom prst="line">
              <a:avLst/>
            </a:prstGeom>
            <a:ln w="28575">
              <a:solidFill>
                <a:srgbClr val="99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 flipH="1">
              <a:off x="2662555" y="2855595"/>
              <a:ext cx="5270500" cy="1409700"/>
            </a:xfrm>
            <a:prstGeom prst="line">
              <a:avLst/>
            </a:prstGeom>
            <a:ln w="28575">
              <a:solidFill>
                <a:srgbClr val="99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 flipH="1">
              <a:off x="4834255" y="2855595"/>
              <a:ext cx="3873500" cy="1384300"/>
            </a:xfrm>
            <a:prstGeom prst="line">
              <a:avLst/>
            </a:prstGeom>
            <a:ln w="28575">
              <a:solidFill>
                <a:srgbClr val="99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 flipH="1">
              <a:off x="5755005" y="2830195"/>
              <a:ext cx="3873500" cy="1384300"/>
            </a:xfrm>
            <a:prstGeom prst="line">
              <a:avLst/>
            </a:prstGeom>
            <a:ln w="28575">
              <a:solidFill>
                <a:srgbClr val="99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39725" y="265113"/>
            <a:ext cx="2762250" cy="498475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识字加油站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309355" y="2797050"/>
            <a:ext cx="1544244" cy="1428268"/>
            <a:chOff x="-2214610" y="714356"/>
            <a:chExt cx="1785950" cy="1643868"/>
          </a:xfrm>
          <a:noFill/>
        </p:grpSpPr>
        <p:sp>
          <p:nvSpPr>
            <p:cNvPr id="4" name="矩形 3"/>
            <p:cNvSpPr/>
            <p:nvPr/>
          </p:nvSpPr>
          <p:spPr>
            <a:xfrm>
              <a:off x="-2214610" y="714356"/>
              <a:ext cx="1785950" cy="1643074"/>
            </a:xfrm>
            <a:prstGeom prst="rect">
              <a:avLst/>
            </a:prstGeom>
            <a:grp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cxnSp>
          <p:nvCxnSpPr>
            <p:cNvPr id="7" name="直接连接符 6"/>
            <p:cNvCxnSpPr>
              <a:stCxn id="4" idx="1"/>
              <a:endCxn id="4" idx="3"/>
            </p:cNvCxnSpPr>
            <p:nvPr/>
          </p:nvCxnSpPr>
          <p:spPr>
            <a:xfrm rot="10800000" flipH="1">
              <a:off x="-2214610" y="1535893"/>
              <a:ext cx="1785950" cy="1588"/>
            </a:xfrm>
            <a:prstGeom prst="line">
              <a:avLst/>
            </a:prstGeom>
            <a:grpFill/>
            <a:ln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>
              <a:stCxn id="4" idx="0"/>
              <a:endCxn id="4" idx="2"/>
            </p:cNvCxnSpPr>
            <p:nvPr/>
          </p:nvCxnSpPr>
          <p:spPr>
            <a:xfrm rot="16200000" flipH="1">
              <a:off x="-2143172" y="1535893"/>
              <a:ext cx="1643074" cy="1588"/>
            </a:xfrm>
            <a:prstGeom prst="line">
              <a:avLst/>
            </a:prstGeom>
            <a:grpFill/>
            <a:ln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TextBox 23"/>
          <p:cNvSpPr txBox="1">
            <a:spLocks noChangeArrowheads="1"/>
          </p:cNvSpPr>
          <p:nvPr/>
        </p:nvSpPr>
        <p:spPr bwMode="auto">
          <a:xfrm>
            <a:off x="1467362" y="2797206"/>
            <a:ext cx="1227942" cy="13220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津</a:t>
            </a:r>
          </a:p>
        </p:txBody>
      </p:sp>
      <p:sp>
        <p:nvSpPr>
          <p:cNvPr id="48141" name="Text Box 13"/>
          <p:cNvSpPr txBox="1"/>
          <p:nvPr/>
        </p:nvSpPr>
        <p:spPr>
          <a:xfrm>
            <a:off x="1451610" y="4776470"/>
            <a:ext cx="448881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组词： 天津   津津有味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</p:txBody>
      </p:sp>
      <p:sp>
        <p:nvSpPr>
          <p:cNvPr id="12" name="Text Box 13"/>
          <p:cNvSpPr txBox="1"/>
          <p:nvPr/>
        </p:nvSpPr>
        <p:spPr>
          <a:xfrm>
            <a:off x="1309370" y="5603240"/>
            <a:ext cx="940054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造句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：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小狗啃骨头吃得津津有味。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</p:txBody>
      </p:sp>
      <p:sp>
        <p:nvSpPr>
          <p:cNvPr id="13" name="文本框 75"/>
          <p:cNvSpPr txBox="1"/>
          <p:nvPr/>
        </p:nvSpPr>
        <p:spPr>
          <a:xfrm>
            <a:off x="3385953" y="2797739"/>
            <a:ext cx="3774316" cy="56070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部首：氵</a:t>
            </a:r>
          </a:p>
        </p:txBody>
      </p:sp>
      <p:sp>
        <p:nvSpPr>
          <p:cNvPr id="14" name="文本框 75"/>
          <p:cNvSpPr txBox="1"/>
          <p:nvPr/>
        </p:nvSpPr>
        <p:spPr>
          <a:xfrm>
            <a:off x="3373755" y="3987165"/>
            <a:ext cx="3427730" cy="56070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结构：左右</a:t>
            </a:r>
          </a:p>
        </p:txBody>
      </p:sp>
      <p:sp>
        <p:nvSpPr>
          <p:cNvPr id="15" name="矩形 14"/>
          <p:cNvSpPr/>
          <p:nvPr/>
        </p:nvSpPr>
        <p:spPr>
          <a:xfrm>
            <a:off x="1581150" y="2073275"/>
            <a:ext cx="1607185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汉语拼音" panose="02010600030101010101" pitchFamily="34" charset="0"/>
                <a:sym typeface="+mn-ea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汉语拼音" panose="02010600030101010101" pitchFamily="34" charset="0"/>
                <a:sym typeface="+mn-ea"/>
              </a:rPr>
              <a:t>jīn</a:t>
            </a:r>
            <a:endParaRPr kumimoji="0" lang="en-US" altLang="zh-CN" sz="3200" b="1" i="0" u="none" strike="noStrike" kern="1200" cap="none" spc="0" normalizeH="0" baseline="0" noProof="0" dirty="0" err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53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39725" y="265113"/>
            <a:ext cx="2762250" cy="498475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识字加油站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8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8141" grpId="0"/>
      <p:bldP spid="12" grpId="0"/>
      <p:bldP spid="13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073623" y="3402612"/>
            <a:ext cx="1544244" cy="1428268"/>
            <a:chOff x="-2214610" y="714356"/>
            <a:chExt cx="1785950" cy="1643868"/>
          </a:xfrm>
          <a:noFill/>
        </p:grpSpPr>
        <p:sp>
          <p:nvSpPr>
            <p:cNvPr id="4" name="矩形 3"/>
            <p:cNvSpPr/>
            <p:nvPr/>
          </p:nvSpPr>
          <p:spPr>
            <a:xfrm>
              <a:off x="-2214610" y="714356"/>
              <a:ext cx="1785950" cy="1643074"/>
            </a:xfrm>
            <a:prstGeom prst="rect">
              <a:avLst/>
            </a:prstGeom>
            <a:grp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cxnSp>
          <p:nvCxnSpPr>
            <p:cNvPr id="7" name="直接连接符 6"/>
            <p:cNvCxnSpPr>
              <a:stCxn id="4" idx="1"/>
              <a:endCxn id="4" idx="3"/>
            </p:cNvCxnSpPr>
            <p:nvPr/>
          </p:nvCxnSpPr>
          <p:spPr>
            <a:xfrm rot="10800000" flipH="1">
              <a:off x="-2214610" y="1535893"/>
              <a:ext cx="1785950" cy="1588"/>
            </a:xfrm>
            <a:prstGeom prst="line">
              <a:avLst/>
            </a:prstGeom>
            <a:grpFill/>
            <a:ln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>
              <a:stCxn id="4" idx="0"/>
              <a:endCxn id="4" idx="2"/>
            </p:cNvCxnSpPr>
            <p:nvPr/>
          </p:nvCxnSpPr>
          <p:spPr>
            <a:xfrm rot="16200000" flipH="1">
              <a:off x="-2143172" y="1535893"/>
              <a:ext cx="1643074" cy="1588"/>
            </a:xfrm>
            <a:prstGeom prst="line">
              <a:avLst/>
            </a:prstGeom>
            <a:grpFill/>
            <a:ln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TextBox 23"/>
          <p:cNvSpPr txBox="1">
            <a:spLocks noChangeArrowheads="1"/>
          </p:cNvSpPr>
          <p:nvPr/>
        </p:nvSpPr>
        <p:spPr bwMode="auto">
          <a:xfrm>
            <a:off x="2231774" y="3455711"/>
            <a:ext cx="1227942" cy="13220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溜</a:t>
            </a:r>
          </a:p>
        </p:txBody>
      </p:sp>
      <p:sp>
        <p:nvSpPr>
          <p:cNvPr id="48141" name="Text Box 13"/>
          <p:cNvSpPr txBox="1"/>
          <p:nvPr/>
        </p:nvSpPr>
        <p:spPr>
          <a:xfrm>
            <a:off x="4522470" y="4063803"/>
            <a:ext cx="448881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组词： 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溜冰   溜走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</p:txBody>
      </p:sp>
      <p:sp>
        <p:nvSpPr>
          <p:cNvPr id="12" name="Text Box 13"/>
          <p:cNvSpPr txBox="1"/>
          <p:nvPr/>
        </p:nvSpPr>
        <p:spPr>
          <a:xfrm>
            <a:off x="4522470" y="5001819"/>
            <a:ext cx="940054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造句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：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冬天，爸爸带我去溜冰。</a:t>
            </a:r>
          </a:p>
        </p:txBody>
      </p:sp>
      <p:sp>
        <p:nvSpPr>
          <p:cNvPr id="13" name="文本框 75"/>
          <p:cNvSpPr txBox="1"/>
          <p:nvPr/>
        </p:nvSpPr>
        <p:spPr>
          <a:xfrm>
            <a:off x="4522470" y="2233491"/>
            <a:ext cx="3774316" cy="56070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部首：氵</a:t>
            </a:r>
          </a:p>
        </p:txBody>
      </p:sp>
      <p:sp>
        <p:nvSpPr>
          <p:cNvPr id="14" name="文本框 75"/>
          <p:cNvSpPr txBox="1"/>
          <p:nvPr/>
        </p:nvSpPr>
        <p:spPr>
          <a:xfrm>
            <a:off x="4522470" y="3148647"/>
            <a:ext cx="3427730" cy="56070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结构：左右</a:t>
            </a:r>
          </a:p>
        </p:txBody>
      </p:sp>
      <p:sp>
        <p:nvSpPr>
          <p:cNvPr id="15" name="矩形 14"/>
          <p:cNvSpPr/>
          <p:nvPr/>
        </p:nvSpPr>
        <p:spPr>
          <a:xfrm>
            <a:off x="2042153" y="2678837"/>
            <a:ext cx="1607185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汉语拼音" panose="02010600030101010101" pitchFamily="34" charset="0"/>
                <a:sym typeface="+mn-ea"/>
              </a:rPr>
              <a:t>liū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53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39725" y="265113"/>
            <a:ext cx="2762250" cy="498475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识字加油站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8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8141" grpId="0"/>
      <p:bldP spid="12" grpId="0"/>
      <p:bldP spid="13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组合 35"/>
          <p:cNvGrpSpPr/>
          <p:nvPr/>
        </p:nvGrpSpPr>
        <p:grpSpPr>
          <a:xfrm>
            <a:off x="1729090" y="2717675"/>
            <a:ext cx="1544244" cy="1428268"/>
            <a:chOff x="-2214610" y="714356"/>
            <a:chExt cx="1785950" cy="1643868"/>
          </a:xfrm>
          <a:noFill/>
        </p:grpSpPr>
        <p:sp>
          <p:nvSpPr>
            <p:cNvPr id="37" name="矩形 36"/>
            <p:cNvSpPr/>
            <p:nvPr/>
          </p:nvSpPr>
          <p:spPr>
            <a:xfrm>
              <a:off x="-2214610" y="714356"/>
              <a:ext cx="1785950" cy="1643074"/>
            </a:xfrm>
            <a:prstGeom prst="rect">
              <a:avLst/>
            </a:prstGeom>
            <a:grp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cxnSp>
          <p:nvCxnSpPr>
            <p:cNvPr id="38" name="直接连接符 37"/>
            <p:cNvCxnSpPr>
              <a:stCxn id="37" idx="1"/>
              <a:endCxn id="37" idx="3"/>
            </p:cNvCxnSpPr>
            <p:nvPr/>
          </p:nvCxnSpPr>
          <p:spPr>
            <a:xfrm rot="10800000" flipH="1">
              <a:off x="-2214610" y="1535893"/>
              <a:ext cx="1785950" cy="1588"/>
            </a:xfrm>
            <a:prstGeom prst="line">
              <a:avLst/>
            </a:prstGeom>
            <a:grpFill/>
            <a:ln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>
              <a:stCxn id="37" idx="0"/>
              <a:endCxn id="37" idx="2"/>
            </p:cNvCxnSpPr>
            <p:nvPr/>
          </p:nvCxnSpPr>
          <p:spPr>
            <a:xfrm rot="16200000" flipH="1">
              <a:off x="-2143172" y="1535893"/>
              <a:ext cx="1643074" cy="1588"/>
            </a:xfrm>
            <a:prstGeom prst="line">
              <a:avLst/>
            </a:prstGeom>
            <a:grpFill/>
            <a:ln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extBox 23"/>
          <p:cNvSpPr txBox="1">
            <a:spLocks noChangeArrowheads="1"/>
          </p:cNvSpPr>
          <p:nvPr/>
        </p:nvSpPr>
        <p:spPr bwMode="auto">
          <a:xfrm>
            <a:off x="1857887" y="2717831"/>
            <a:ext cx="1227942" cy="13220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辣</a:t>
            </a:r>
          </a:p>
        </p:txBody>
      </p:sp>
      <p:sp>
        <p:nvSpPr>
          <p:cNvPr id="8" name="Text Box 13"/>
          <p:cNvSpPr txBox="1"/>
          <p:nvPr/>
        </p:nvSpPr>
        <p:spPr>
          <a:xfrm>
            <a:off x="1901190" y="4667885"/>
            <a:ext cx="393001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组词： 辣椒   毒辣</a:t>
            </a:r>
          </a:p>
        </p:txBody>
      </p:sp>
      <p:sp>
        <p:nvSpPr>
          <p:cNvPr id="24" name="Text Box 13"/>
          <p:cNvSpPr txBox="1"/>
          <p:nvPr/>
        </p:nvSpPr>
        <p:spPr>
          <a:xfrm>
            <a:off x="1729105" y="5403850"/>
            <a:ext cx="940054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造句：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妈妈特别喜欢吃辣椒。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</p:txBody>
      </p:sp>
      <p:sp>
        <p:nvSpPr>
          <p:cNvPr id="9" name="文本框 75"/>
          <p:cNvSpPr txBox="1"/>
          <p:nvPr/>
        </p:nvSpPr>
        <p:spPr>
          <a:xfrm>
            <a:off x="3793490" y="2718364"/>
            <a:ext cx="3774316" cy="56070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部首：辛</a:t>
            </a:r>
          </a:p>
        </p:txBody>
      </p:sp>
      <p:sp>
        <p:nvSpPr>
          <p:cNvPr id="25" name="文本框 75"/>
          <p:cNvSpPr txBox="1"/>
          <p:nvPr/>
        </p:nvSpPr>
        <p:spPr>
          <a:xfrm>
            <a:off x="3793490" y="3907790"/>
            <a:ext cx="3427730" cy="56070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结构：左右</a:t>
            </a:r>
          </a:p>
        </p:txBody>
      </p:sp>
      <p:sp>
        <p:nvSpPr>
          <p:cNvPr id="29" name="矩形 28"/>
          <p:cNvSpPr/>
          <p:nvPr/>
        </p:nvSpPr>
        <p:spPr>
          <a:xfrm>
            <a:off x="2087245" y="1938655"/>
            <a:ext cx="6030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汉语拼音" panose="02010600030101010101" pitchFamily="34" charset="0"/>
                <a:sym typeface="+mn-ea"/>
              </a:rPr>
              <a:t>là</a:t>
            </a:r>
            <a:endParaRPr kumimoji="0" lang="en-US" altLang="zh-CN" sz="3600" b="1" i="0" u="none" strike="noStrike" kern="1200" cap="none" spc="0" normalizeH="0" baseline="0" noProof="0" dirty="0" err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53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39725" y="265113"/>
            <a:ext cx="2762250" cy="498475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识字加油站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24" grpId="0"/>
      <p:bldP spid="9" grpId="0"/>
      <p:bldP spid="25" grpId="0"/>
      <p:bldP spid="29" grpId="0"/>
    </p:bldLst>
  </p:timing>
</p:sld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1449</Words>
  <Application>Microsoft Office PowerPoint</Application>
  <PresentationFormat>宽屏</PresentationFormat>
  <Paragraphs>257</Paragraphs>
  <Slides>33</Slides>
  <Notes>31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33</vt:i4>
      </vt:variant>
    </vt:vector>
  </HeadingPairs>
  <TitlesOfParts>
    <vt:vector size="40" baseType="lpstr">
      <vt:lpstr>汉语拼音</vt:lpstr>
      <vt:lpstr>思源黑体 CN Light</vt:lpstr>
      <vt:lpstr>思源黑体 CN Bold</vt:lpstr>
      <vt:lpstr>微软雅黑</vt:lpstr>
      <vt:lpstr>Arial</vt:lpstr>
      <vt:lpstr>等线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2021-05-08T01:03:12Z</dcterms:created>
  <dcterms:modified xsi:type="dcterms:W3CDTF">2023-01-13T17:10:23Z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4C3539F2DFEF4BAF9C0FF4EC616469CA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