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8" r:id="rId4"/>
    <p:sldId id="272" r:id="rId5"/>
    <p:sldId id="271" r:id="rId6"/>
    <p:sldId id="270" r:id="rId7"/>
    <p:sldId id="275" r:id="rId8"/>
    <p:sldId id="276" r:id="rId9"/>
    <p:sldId id="277" r:id="rId10"/>
    <p:sldId id="279" r:id="rId11"/>
  </p:sldIdLst>
  <p:sldSz cx="9144000" cy="6858000" type="screen4x3"/>
  <p:notesSz cx="7559675" cy="1069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67B7-C855-4BC7-8C26-8777062022C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2E101-6FD8-4248-BC72-580B81024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2E101-6FD8-4248-BC72-580B810249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2E101-6FD8-4248-BC72-580B810249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5CB2-D150-46CD-98FF-3701543354E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F3D7-61BA-48F9-AD9A-5641E3F734A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7C00-1717-427D-B1F0-5D94509318F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9889-BFB6-46E4-80D8-67966A419E7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5CB2-D150-46CD-98FF-3701543354E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FCCE-09EC-424B-8128-BF40E7072E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999E-D7D2-48B7-9C84-BFA5269CEB0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BD3D-BB7D-4A7F-9ADA-3003A9663C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C411-88D0-4D92-86EE-2A5E9AAA735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33E8-501D-4AED-A0A7-BA8B2339630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E35F-8D50-4B78-AD21-D23540DDA8B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100F-BEF9-47B0-BD79-1CBC813D814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F16169-D8C7-4443-B2DD-2D3BC522915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32650;&#21483;&#22768;.mp3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microsoft.com/office/2007/relationships/media" Target="file:///C:\Documents%20and%20Settings\Administrator\&#26700;&#38754;\&#38485;&#26053;&#29256;&#22235;&#19978;Unit2\&#35838;&#20214;\Unit2%20&#31532;4&#35838;&#26102;&#21442;&#32771;&#35838;&#20214;\&#32650;&#21483;&#22768;.mp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9482;&#21483;&#22768;.mp3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file:///C:\Documents%20and%20Settings\Administrator\&#26700;&#38754;\&#38485;&#26053;&#29256;&#22235;&#19978;Unit2\&#35838;&#20214;\Unit2%20&#31532;4&#35838;&#26102;&#21442;&#32771;&#35838;&#20214;\&#29482;&#21483;&#22768;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4.jpe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2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1.mp3" TargetMode="External"/><Relationship Id="rId1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1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.png"/><Relationship Id="rId4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2.mp3" TargetMode="Externa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4.mp3" TargetMode="External"/><Relationship Id="rId7" Type="http://schemas.openxmlformats.org/officeDocument/2006/relationships/image" Target="../media/image18.jpeg"/><Relationship Id="rId2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3.mp3" TargetMode="External"/><Relationship Id="rId1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3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4.mp3" TargetMode="Externa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6.mp3" TargetMode="External"/><Relationship Id="rId7" Type="http://schemas.openxmlformats.org/officeDocument/2006/relationships/image" Target="../media/image21.jpeg"/><Relationship Id="rId2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5.mp3" TargetMode="External"/><Relationship Id="rId1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5.mp3" TargetMode="Externa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3.xml"/><Relationship Id="rId4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6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8.mp3" TargetMode="External"/><Relationship Id="rId7" Type="http://schemas.openxmlformats.org/officeDocument/2006/relationships/image" Target="../media/image23.jpeg"/><Relationship Id="rId2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7.mp3" TargetMode="External"/><Relationship Id="rId1" Type="http://schemas.microsoft.com/office/2007/relationships/media" Target="file:///C:\Documents%20and%20Settings\Administrator\&#26700;&#38754;\&#38485;&#26053;&#29256;&#22235;&#19978;Unit2\&#35838;&#20214;\Unit2%20&#31532;4&#35838;&#26102;&#21442;&#32771;&#35838;&#20214;\&#21477;7.mp3" TargetMode="Externa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3.xml"/><Relationship Id="rId4" Type="http://schemas.openxmlformats.org/officeDocument/2006/relationships/audio" Target="file:///C:\Documents%20and%20Settings\Administrator\&#26700;&#38754;\&#38485;&#26053;&#29256;&#22235;&#19978;Unit2\&#35838;&#20214;\Unit2%20&#31532;4&#35838;&#26102;&#21442;&#32771;&#35838;&#20214;\&#21477;8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268760"/>
            <a:ext cx="7773156" cy="2192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51" tIns="48376" rIns="96751" bIns="48376" anchor="ctr"/>
          <a:lstStyle/>
          <a:p>
            <a:pPr algn="ctr" eaLnBrk="1" hangingPunct="1">
              <a:defRPr/>
            </a:pPr>
            <a:r>
              <a:rPr lang="zh-CN" altLang="en-US" sz="4000" b="1" kern="0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陕旅版四年级上</a:t>
            </a:r>
            <a:r>
              <a:rPr lang="zh-CN" altLang="en-US" sz="4000" b="1" kern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册</a:t>
            </a:r>
            <a:endParaRPr lang="en-US" altLang="zh-CN" sz="4000" b="1" kern="0" dirty="0" smtClean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altLang="zh-CN" sz="4700" b="1" kern="0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4700" b="1" kern="0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</a:br>
            <a:r>
              <a:rPr lang="en-US" altLang="zh-CN" sz="44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  <a:t>Unit 2  What Do They Have on the Farm?</a:t>
            </a:r>
            <a:r>
              <a:rPr lang="zh-CN" altLang="en-US" sz="44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  <a:t/>
            </a:r>
            <a:br>
              <a:rPr lang="zh-CN" altLang="en-US" sz="44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</a:br>
            <a:r>
              <a:rPr lang="zh-CN" altLang="en-US" sz="47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  <a:t>第</a:t>
            </a:r>
            <a:r>
              <a:rPr lang="en-US" altLang="zh-CN" sz="47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  <a:t>4</a:t>
            </a:r>
            <a:r>
              <a:rPr lang="zh-CN" altLang="en-US" sz="4700" b="1" kern="0" dirty="0">
                <a:ln w="11430"/>
                <a:solidFill>
                  <a:srgbClr val="009900"/>
                </a:solidFill>
                <a:latin typeface="+mn-lt"/>
                <a:ea typeface="+mj-ea"/>
                <a:cs typeface="+mj-cs"/>
              </a:rPr>
              <a:t>课时</a:t>
            </a:r>
            <a:endParaRPr lang="zh-CN" altLang="zh-CN" sz="4700" b="1" kern="0" dirty="0">
              <a:solidFill>
                <a:srgbClr val="00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21466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90" y="189919"/>
            <a:ext cx="2956722" cy="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448" y="950987"/>
            <a:ext cx="5486736" cy="619941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</a:rPr>
              <a:t>Talk in pairs-</a:t>
            </a:r>
            <a:r>
              <a:rPr lang="zh-CN" altLang="en-US" sz="3400" b="1" dirty="0">
                <a:latin typeface="+mj-ea"/>
                <a:ea typeface="+mj-ea"/>
              </a:rPr>
              <a:t>看图表演对话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718" y="2598433"/>
            <a:ext cx="7544682" cy="2990807"/>
          </a:xfrm>
          <a:prstGeom prst="rect">
            <a:avLst/>
          </a:prstGeom>
          <a:solidFill>
            <a:schemeClr val="accent5"/>
          </a:solidFill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zh-CN" altLang="zh-CN" sz="3000" dirty="0">
                <a:latin typeface="+mn-lt"/>
                <a:ea typeface="+mj-ea"/>
              </a:rPr>
              <a:t>两人一组，一位学生扮演</a:t>
            </a:r>
            <a:r>
              <a:rPr lang="en-US" altLang="zh-CN" sz="3000" dirty="0">
                <a:latin typeface="+mn-lt"/>
                <a:ea typeface="+mj-ea"/>
              </a:rPr>
              <a:t>Liu </a:t>
            </a:r>
            <a:r>
              <a:rPr lang="en-US" altLang="zh-CN" sz="3000" dirty="0" err="1">
                <a:latin typeface="+mn-lt"/>
                <a:ea typeface="+mj-ea"/>
              </a:rPr>
              <a:t>Zhaoyang</a:t>
            </a:r>
            <a:r>
              <a:rPr lang="en-US" altLang="zh-CN" sz="3000" dirty="0">
                <a:latin typeface="+mn-lt"/>
                <a:ea typeface="+mj-ea"/>
              </a:rPr>
              <a:t>,</a:t>
            </a:r>
            <a:r>
              <a:rPr lang="zh-CN" altLang="zh-CN" sz="3000" dirty="0">
                <a:latin typeface="+mn-lt"/>
                <a:ea typeface="+mj-ea"/>
              </a:rPr>
              <a:t>另一位扮演他的朋友</a:t>
            </a:r>
            <a:r>
              <a:rPr lang="en-US" altLang="zh-CN" sz="3000" dirty="0">
                <a:latin typeface="+mn-lt"/>
                <a:ea typeface="+mj-ea"/>
              </a:rPr>
              <a:t>Alice, Liu </a:t>
            </a:r>
            <a:r>
              <a:rPr lang="en-US" altLang="zh-CN" sz="3000" dirty="0" err="1">
                <a:latin typeface="+mn-lt"/>
                <a:ea typeface="+mj-ea"/>
              </a:rPr>
              <a:t>Zhaoyang</a:t>
            </a:r>
            <a:r>
              <a:rPr lang="zh-CN" altLang="zh-CN" sz="3000" dirty="0">
                <a:latin typeface="+mn-lt"/>
                <a:ea typeface="+mj-ea"/>
              </a:rPr>
              <a:t>向</a:t>
            </a:r>
            <a:r>
              <a:rPr lang="en-US" altLang="zh-CN" sz="3000" dirty="0">
                <a:latin typeface="+mn-lt"/>
                <a:ea typeface="+mj-ea"/>
              </a:rPr>
              <a:t>Alice</a:t>
            </a:r>
            <a:r>
              <a:rPr lang="zh-CN" altLang="zh-CN" sz="3000" dirty="0">
                <a:latin typeface="+mn-lt"/>
                <a:ea typeface="+mj-ea"/>
              </a:rPr>
              <a:t>介绍</a:t>
            </a:r>
            <a:r>
              <a:rPr lang="en-US" altLang="zh-CN" sz="3000" dirty="0">
                <a:latin typeface="+mn-lt"/>
                <a:ea typeface="+mj-ea"/>
              </a:rPr>
              <a:t>Li Shan.</a:t>
            </a:r>
            <a:endParaRPr lang="zh-CN" altLang="zh-CN" sz="3000" dirty="0">
              <a:latin typeface="+mn-lt"/>
              <a:ea typeface="+mj-ea"/>
            </a:endParaRPr>
          </a:p>
          <a:p>
            <a:pPr>
              <a:defRPr/>
            </a:pPr>
            <a:r>
              <a:rPr lang="en-US" altLang="zh-CN" sz="3000" dirty="0">
                <a:latin typeface="+mn-lt"/>
                <a:ea typeface="+mj-ea"/>
              </a:rPr>
              <a:t>Liu </a:t>
            </a:r>
            <a:r>
              <a:rPr lang="en-US" altLang="zh-CN" sz="3000" dirty="0" err="1">
                <a:latin typeface="+mn-lt"/>
                <a:ea typeface="+mj-ea"/>
              </a:rPr>
              <a:t>Zhaoyang</a:t>
            </a:r>
            <a:r>
              <a:rPr lang="en-US" altLang="zh-CN" sz="3000" dirty="0">
                <a:latin typeface="+mn-lt"/>
                <a:ea typeface="+mj-ea"/>
              </a:rPr>
              <a:t>: This is my friend Li Shan.</a:t>
            </a:r>
            <a:endParaRPr lang="zh-CN" altLang="zh-CN" sz="3000" dirty="0">
              <a:latin typeface="+mn-lt"/>
              <a:ea typeface="+mj-ea"/>
            </a:endParaRPr>
          </a:p>
          <a:p>
            <a:pPr>
              <a:defRPr/>
            </a:pPr>
            <a:r>
              <a:rPr lang="en-US" altLang="zh-CN" sz="3000" dirty="0">
                <a:latin typeface="+mn-lt"/>
                <a:ea typeface="+mj-ea"/>
              </a:rPr>
              <a:t>Alice: What does Li Shan have?</a:t>
            </a:r>
            <a:endParaRPr lang="zh-CN" altLang="zh-CN" sz="3000" dirty="0">
              <a:latin typeface="+mn-lt"/>
              <a:ea typeface="+mj-ea"/>
            </a:endParaRPr>
          </a:p>
          <a:p>
            <a:pPr>
              <a:defRPr/>
            </a:pPr>
            <a:r>
              <a:rPr lang="en-US" altLang="zh-CN" sz="3000" dirty="0">
                <a:latin typeface="+mn-lt"/>
                <a:ea typeface="+mj-ea"/>
              </a:rPr>
              <a:t>Liu </a:t>
            </a:r>
            <a:r>
              <a:rPr lang="en-US" altLang="zh-CN" sz="3000" dirty="0" err="1">
                <a:latin typeface="+mn-lt"/>
                <a:ea typeface="+mj-ea"/>
              </a:rPr>
              <a:t>Zhaoyang</a:t>
            </a:r>
            <a:r>
              <a:rPr lang="en-US" altLang="zh-CN" sz="3000" dirty="0">
                <a:latin typeface="+mn-lt"/>
                <a:ea typeface="+mj-ea"/>
              </a:rPr>
              <a:t>: </a:t>
            </a:r>
            <a:r>
              <a:rPr lang="en-US" altLang="zh-CN" sz="3800" dirty="0">
                <a:latin typeface="+mn-lt"/>
                <a:ea typeface="+mj-ea"/>
              </a:rPr>
              <a:t>She has</a:t>
            </a:r>
            <a:r>
              <a:rPr lang="en-US" altLang="zh-CN" sz="3800" dirty="0" smtClean="0">
                <a:latin typeface="+mn-lt"/>
                <a:ea typeface="+mj-ea"/>
              </a:rPr>
              <a:t>…</a:t>
            </a:r>
            <a:endParaRPr lang="zh-CN" altLang="zh-CN" sz="3000" dirty="0">
              <a:latin typeface="+mn-lt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834" y="1638130"/>
            <a:ext cx="7240610" cy="683784"/>
          </a:xfrm>
          <a:prstGeom prst="rect">
            <a:avLst/>
          </a:prstGeom>
          <a:solidFill>
            <a:srgbClr val="92D050"/>
          </a:solidFill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zh-CN" altLang="zh-CN" sz="3000" dirty="0">
                <a:latin typeface="+mj-lt"/>
                <a:ea typeface="+mj-ea"/>
              </a:rPr>
              <a:t>一名学生扮演</a:t>
            </a:r>
            <a:r>
              <a:rPr lang="en-US" altLang="zh-CN" sz="3000" dirty="0">
                <a:latin typeface="+mj-lt"/>
                <a:ea typeface="+mj-ea"/>
              </a:rPr>
              <a:t>Li Shan,</a:t>
            </a:r>
            <a:r>
              <a:rPr lang="zh-CN" altLang="zh-CN" sz="3000" dirty="0">
                <a:latin typeface="+mj-lt"/>
                <a:ea typeface="+mj-ea"/>
              </a:rPr>
              <a:t>看图表达</a:t>
            </a:r>
            <a:r>
              <a:rPr lang="en-US" altLang="zh-CN" sz="3800" dirty="0">
                <a:latin typeface="+mj-lt"/>
                <a:ea typeface="+mj-ea"/>
              </a:rPr>
              <a:t>I have…</a:t>
            </a:r>
            <a:endParaRPr lang="zh-CN" altLang="zh-CN" sz="3000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362017" y="609861"/>
            <a:ext cx="4724036" cy="685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51" tIns="48376" rIns="96751" bIns="48376" anchor="ctr"/>
          <a:lstStyle/>
          <a:p>
            <a:pPr algn="ctr">
              <a:defRPr/>
            </a:pPr>
            <a:r>
              <a:rPr lang="zh-CN" altLang="zh-CN" sz="5100" b="1" dirty="0">
                <a:solidFill>
                  <a:srgbClr val="FF0000"/>
                </a:solidFill>
                <a:latin typeface="+mj-ea"/>
                <a:ea typeface="+mj-ea"/>
              </a:rPr>
              <a:t>听音猜动</a:t>
            </a:r>
            <a:r>
              <a:rPr lang="zh-CN" altLang="zh-CN" sz="5100" b="1" dirty="0" smtClean="0">
                <a:solidFill>
                  <a:srgbClr val="FF0000"/>
                </a:solidFill>
                <a:latin typeface="+mj-ea"/>
                <a:ea typeface="+mj-ea"/>
              </a:rPr>
              <a:t>物</a:t>
            </a:r>
            <a:endParaRPr lang="zh-CN" altLang="en-US" sz="4700" b="1" kern="0" dirty="0">
              <a:solidFill>
                <a:srgbClr val="FF0000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4" name="猪叫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4" y="2058073"/>
            <a:ext cx="685422" cy="6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pig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53192" y="1523814"/>
            <a:ext cx="1217968" cy="161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鸭叫3801.WAV">
            <a:hlinkClick r:id="" action="ppaction://media"/>
          </p:cNvPr>
          <p:cNvPicPr>
            <a:picLocks noRot="1" noChangeAspect="1"/>
          </p:cNvPicPr>
          <p:nvPr>
            <a:wavAudioFile r:embed="rId3" name="鸭叫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72" y="3733090"/>
            <a:ext cx="685422" cy="6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鸭子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28791" y="3353398"/>
            <a:ext cx="991174" cy="11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鸡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28791" y="5258585"/>
            <a:ext cx="1295245" cy="126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马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73156" y="1453252"/>
            <a:ext cx="1211248" cy="14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牛.pn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695879" y="3276115"/>
            <a:ext cx="1448122" cy="14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羊.pn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001630" y="4952813"/>
            <a:ext cx="1142370" cy="15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鸡叫声3801.wav">
            <a:hlinkClick r:id="" action="ppaction://media"/>
          </p:cNvPr>
          <p:cNvPicPr>
            <a:picLocks noRot="1" noChangeAspect="1"/>
          </p:cNvPicPr>
          <p:nvPr>
            <a:wavAudioFile r:embed="rId4" name="鸡叫声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71" y="5715560"/>
            <a:ext cx="609824" cy="6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马叫声3801.WAV">
            <a:hlinkClick r:id="" action="ppaction://media"/>
          </p:cNvPr>
          <p:cNvPicPr>
            <a:picLocks noRot="1" noChangeAspect="1"/>
          </p:cNvPicPr>
          <p:nvPr>
            <a:wavAudioFile r:embed="rId5" name="马叫声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34" y="1980790"/>
            <a:ext cx="609823" cy="6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牛叫声3801.WAV">
            <a:hlinkClick r:id="" action="ppaction://media"/>
          </p:cNvPr>
          <p:cNvPicPr>
            <a:picLocks noRot="1" noChangeAspect="1"/>
          </p:cNvPicPr>
          <p:nvPr>
            <a:wavAudioFile r:embed="rId6" name="牛叫声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32" y="3657488"/>
            <a:ext cx="609824" cy="6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羊叫声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30" y="5715560"/>
            <a:ext cx="609823" cy="6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9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9552" y="764704"/>
            <a:ext cx="8280920" cy="4309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51" tIns="48376" rIns="96751" bIns="48376" anchor="ctr"/>
          <a:lstStyle/>
          <a:p>
            <a:pPr>
              <a:defRPr/>
            </a:pPr>
            <a:r>
              <a:rPr lang="zh-CN" altLang="en-US" sz="4200" b="1" kern="0" dirty="0">
                <a:latin typeface="+mn-lt"/>
                <a:ea typeface="+mj-ea"/>
                <a:cs typeface="+mj-cs"/>
              </a:rPr>
              <a:t>教学目标：</a:t>
            </a:r>
            <a:r>
              <a:rPr lang="en-US" altLang="zh-CN" sz="3800" kern="0" dirty="0">
                <a:latin typeface="+mn-lt"/>
                <a:ea typeface="+mj-ea"/>
                <a:cs typeface="+mj-cs"/>
              </a:rPr>
              <a:t/>
            </a:r>
            <a:br>
              <a:rPr lang="en-US" altLang="zh-CN" sz="3800" kern="0" dirty="0">
                <a:latin typeface="+mn-lt"/>
                <a:ea typeface="+mj-ea"/>
                <a:cs typeface="+mj-cs"/>
              </a:rPr>
            </a:br>
            <a:r>
              <a:rPr lang="zh-CN" altLang="zh-CN" sz="3800" dirty="0">
                <a:latin typeface="+mn-lt"/>
                <a:ea typeface="+mj-ea"/>
              </a:rPr>
              <a:t>通过</a:t>
            </a:r>
            <a:r>
              <a:rPr lang="en-US" altLang="zh-CN" sz="3800" dirty="0">
                <a:latin typeface="+mn-lt"/>
                <a:ea typeface="+mj-ea"/>
              </a:rPr>
              <a:t>Part B</a:t>
            </a:r>
            <a:r>
              <a:rPr lang="zh-CN" altLang="zh-CN" sz="3800" dirty="0">
                <a:latin typeface="+mn-lt"/>
                <a:ea typeface="+mj-ea"/>
              </a:rPr>
              <a:t>部分的活动和</a:t>
            </a:r>
            <a:r>
              <a:rPr lang="en-US" altLang="zh-CN" sz="3800" dirty="0">
                <a:latin typeface="+mn-lt"/>
                <a:ea typeface="+mj-ea"/>
              </a:rPr>
              <a:t>Part C</a:t>
            </a:r>
            <a:r>
              <a:rPr lang="zh-CN" altLang="zh-CN" sz="3800" dirty="0">
                <a:latin typeface="+mn-lt"/>
                <a:ea typeface="+mj-ea"/>
              </a:rPr>
              <a:t>部分的练习，对本单元所学的有关动物的单词和功能句型进行复习和检查</a:t>
            </a:r>
            <a:r>
              <a:rPr lang="zh-CN" altLang="zh-CN" sz="3800" dirty="0" smtClean="0">
                <a:latin typeface="+mn-lt"/>
                <a:ea typeface="+mj-ea"/>
              </a:rPr>
              <a:t>。</a:t>
            </a:r>
            <a:endParaRPr lang="zh-CN" altLang="zh-CN" sz="3800" dirty="0"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448123" y="685464"/>
            <a:ext cx="2894564" cy="61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34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Read a story</a:t>
            </a:r>
            <a:endParaRPr lang="zh-CN" altLang="en-US" sz="34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8122" y="0"/>
            <a:ext cx="2566972" cy="6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3" descr="14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590651"/>
            <a:ext cx="4267088" cy="217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4" descr="14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088" y="2209278"/>
            <a:ext cx="4876912" cy="25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0" name="直接连接符 6"/>
          <p:cNvCxnSpPr>
            <a:cxnSpLocks noChangeShapeType="1"/>
          </p:cNvCxnSpPr>
          <p:nvPr/>
        </p:nvCxnSpPr>
        <p:spPr bwMode="auto">
          <a:xfrm>
            <a:off x="4267088" y="2133675"/>
            <a:ext cx="0" cy="281913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圆角矩形标注 11"/>
          <p:cNvSpPr/>
          <p:nvPr/>
        </p:nvSpPr>
        <p:spPr bwMode="auto">
          <a:xfrm>
            <a:off x="1676596" y="5030096"/>
            <a:ext cx="3275914" cy="761067"/>
          </a:xfrm>
          <a:prstGeom prst="wedgeRoundRectCallout">
            <a:avLst>
              <a:gd name="adj1" fmla="val -39114"/>
              <a:gd name="adj2" fmla="val -1340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Mommy! </a:t>
            </a:r>
            <a:r>
              <a:rPr lang="en-US" altLang="zh-CN" sz="2100" dirty="0">
                <a:solidFill>
                  <a:srgbClr val="009900"/>
                </a:solidFill>
                <a:cs typeface="Arial" panose="020B0604020202020204" pitchFamily="34" charset="0"/>
              </a:rPr>
              <a:t>There’s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 a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horse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in my bedroom.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400632" y="1676699"/>
            <a:ext cx="2057946" cy="532579"/>
          </a:xfrm>
          <a:prstGeom prst="wedgeRoundRectCallout">
            <a:avLst>
              <a:gd name="adj1" fmla="val 34833"/>
              <a:gd name="adj2" fmla="val 1202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No. </a:t>
            </a:r>
            <a:r>
              <a:rPr lang="en-US" altLang="zh-CN" sz="2100" dirty="0">
                <a:solidFill>
                  <a:srgbClr val="009900"/>
                </a:solidFill>
                <a:cs typeface="Arial" panose="020B0604020202020204" pitchFamily="34" charset="0"/>
              </a:rPr>
              <a:t>It’s a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dog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86" y="5258584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52" y="1676699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 descr="14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09278"/>
            <a:ext cx="5029788" cy="26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6" descr="14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2510" y="2437766"/>
            <a:ext cx="4191490" cy="20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2" name="直接连接符 7"/>
          <p:cNvCxnSpPr>
            <a:cxnSpLocks noChangeShapeType="1"/>
          </p:cNvCxnSpPr>
          <p:nvPr/>
        </p:nvCxnSpPr>
        <p:spPr bwMode="auto">
          <a:xfrm>
            <a:off x="4952510" y="2133675"/>
            <a:ext cx="0" cy="281913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圆角矩形标注 8"/>
          <p:cNvSpPr/>
          <p:nvPr/>
        </p:nvSpPr>
        <p:spPr bwMode="auto">
          <a:xfrm>
            <a:off x="1752195" y="5105700"/>
            <a:ext cx="2818966" cy="761066"/>
          </a:xfrm>
          <a:prstGeom prst="wedgeRoundRectCallout">
            <a:avLst>
              <a:gd name="adj1" fmla="val -32305"/>
              <a:gd name="adj2" fmla="val -1191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Mommy! There’s a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hen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 in my bedroom.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5790809" y="1827904"/>
            <a:ext cx="2818966" cy="456976"/>
          </a:xfrm>
          <a:prstGeom prst="wedgeRoundRectCallout">
            <a:avLst>
              <a:gd name="adj1" fmla="val 32815"/>
              <a:gd name="adj2" fmla="val 14644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No. </a:t>
            </a:r>
            <a:r>
              <a:rPr lang="en-US" altLang="zh-CN" sz="2100" dirty="0">
                <a:solidFill>
                  <a:srgbClr val="009900"/>
                </a:solidFill>
                <a:cs typeface="Arial" panose="020B0604020202020204" pitchFamily="34" charset="0"/>
              </a:rPr>
              <a:t>It’s an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umbrella.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38" y="5199782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54" y="1905187"/>
            <a:ext cx="379670" cy="3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 descr="14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15049"/>
            <a:ext cx="4813074" cy="222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4" descr="14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912" y="2530169"/>
            <a:ext cx="4267088" cy="19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直接连接符 5"/>
          <p:cNvCxnSpPr>
            <a:cxnSpLocks noChangeShapeType="1"/>
          </p:cNvCxnSpPr>
          <p:nvPr/>
        </p:nvCxnSpPr>
        <p:spPr bwMode="auto">
          <a:xfrm>
            <a:off x="4876912" y="2286560"/>
            <a:ext cx="0" cy="289474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圆角矩形标注 10"/>
          <p:cNvSpPr/>
          <p:nvPr/>
        </p:nvSpPr>
        <p:spPr bwMode="auto">
          <a:xfrm>
            <a:off x="1676596" y="5258584"/>
            <a:ext cx="2818966" cy="761067"/>
          </a:xfrm>
          <a:prstGeom prst="wedgeRoundRectCallout">
            <a:avLst>
              <a:gd name="adj1" fmla="val -40887"/>
              <a:gd name="adj2" fmla="val -1359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Mommy! There’s a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cow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 in my bedroom.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5105386" y="1752302"/>
            <a:ext cx="3506067" cy="609861"/>
          </a:xfrm>
          <a:prstGeom prst="wedgeRoundRectCallout">
            <a:avLst>
              <a:gd name="adj1" fmla="val 35525"/>
              <a:gd name="adj2" fmla="val 1043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No. </a:t>
            </a:r>
            <a:r>
              <a:rPr lang="en-US" altLang="zh-CN" sz="2100" dirty="0">
                <a:solidFill>
                  <a:srgbClr val="009900"/>
                </a:solidFill>
                <a:cs typeface="Arial" panose="020B0604020202020204" pitchFamily="34" charset="0"/>
              </a:rPr>
              <a:t>They are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Teddy Bear</a:t>
            </a:r>
            <a:r>
              <a:rPr lang="en-US" altLang="zh-CN" sz="2100" dirty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39" y="5352667"/>
            <a:ext cx="532545" cy="5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52" y="1827904"/>
            <a:ext cx="456948" cy="45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 descr="14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515049"/>
            <a:ext cx="4648438" cy="24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" descr="14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438" y="2553689"/>
            <a:ext cx="4495562" cy="22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直接连接符 3"/>
          <p:cNvCxnSpPr>
            <a:cxnSpLocks noChangeShapeType="1"/>
          </p:cNvCxnSpPr>
          <p:nvPr/>
        </p:nvCxnSpPr>
        <p:spPr bwMode="auto">
          <a:xfrm>
            <a:off x="4648438" y="2209278"/>
            <a:ext cx="0" cy="28208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圆角矩形标注 4"/>
          <p:cNvSpPr/>
          <p:nvPr/>
        </p:nvSpPr>
        <p:spPr bwMode="auto">
          <a:xfrm>
            <a:off x="1599318" y="5334188"/>
            <a:ext cx="2818966" cy="761066"/>
          </a:xfrm>
          <a:prstGeom prst="wedgeRoundRectCallout">
            <a:avLst>
              <a:gd name="adj1" fmla="val -38363"/>
              <a:gd name="adj2" fmla="val -1322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Mommy! Look! It’s Mimi. I’m happy.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5409458" y="1676699"/>
            <a:ext cx="3124718" cy="532579"/>
          </a:xfrm>
          <a:prstGeom prst="wedgeRoundRectCallout">
            <a:avLst>
              <a:gd name="adj1" fmla="val 29591"/>
              <a:gd name="adj2" fmla="val 1282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OK. Good night, dear!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2" y="5562675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73" y="1676699"/>
            <a:ext cx="475428" cy="47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122" y="0"/>
            <a:ext cx="2956722" cy="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48123" y="761068"/>
            <a:ext cx="2894564" cy="6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>
                <a:solidFill>
                  <a:srgbClr val="FF0000"/>
                </a:solidFill>
              </a:rPr>
              <a:t>Look and say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23721" y="1370928"/>
            <a:ext cx="5029788" cy="10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000" dirty="0"/>
              <a:t>Grandpa has…</a:t>
            </a:r>
          </a:p>
          <a:p>
            <a:r>
              <a:rPr lang="en-US" altLang="zh-CN" sz="3000" dirty="0"/>
              <a:t>There is / are … on the…</a:t>
            </a:r>
            <a:endParaRPr lang="zh-CN" altLang="en-US" sz="3000" dirty="0"/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9318" y="2437766"/>
            <a:ext cx="6958377" cy="411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122" y="0"/>
            <a:ext cx="2956722" cy="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48123" y="761068"/>
            <a:ext cx="2894564" cy="6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>
                <a:solidFill>
                  <a:srgbClr val="FF0000"/>
                </a:solidFill>
              </a:rPr>
              <a:t>Talk in pairs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523721" y="1370928"/>
            <a:ext cx="5029788" cy="10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000" dirty="0"/>
              <a:t>A: What does Li Shan have?</a:t>
            </a:r>
          </a:p>
          <a:p>
            <a:r>
              <a:rPr lang="en-US" altLang="zh-CN" sz="3000" dirty="0"/>
              <a:t>B: She has…</a:t>
            </a:r>
            <a:endParaRPr lang="zh-CN" altLang="en-US" sz="30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596" y="2382323"/>
            <a:ext cx="7163332" cy="447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185</Words>
  <Application>Microsoft Office PowerPoint</Application>
  <PresentationFormat>全屏显示(4:3)</PresentationFormat>
  <Paragraphs>28</Paragraphs>
  <Slides>10</Slides>
  <Notes>2</Notes>
  <HiddenSlides>0</HiddenSlides>
  <MMClips>14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华文行楷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85386EFEA7024C079F545E5186098C33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