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58" r:id="rId2"/>
    <p:sldId id="459" r:id="rId3"/>
    <p:sldId id="460" r:id="rId4"/>
    <p:sldId id="461" r:id="rId5"/>
    <p:sldId id="462" r:id="rId6"/>
    <p:sldId id="463" r:id="rId7"/>
    <p:sldId id="480" r:id="rId8"/>
    <p:sldId id="481" r:id="rId9"/>
    <p:sldId id="464" r:id="rId10"/>
    <p:sldId id="465" r:id="rId11"/>
    <p:sldId id="482" r:id="rId12"/>
    <p:sldId id="466" r:id="rId13"/>
    <p:sldId id="467" r:id="rId14"/>
    <p:sldId id="468" r:id="rId15"/>
    <p:sldId id="469" r:id="rId16"/>
    <p:sldId id="470" r:id="rId17"/>
    <p:sldId id="471" r:id="rId18"/>
    <p:sldId id="472" r:id="rId19"/>
    <p:sldId id="473" r:id="rId20"/>
    <p:sldId id="474" r:id="rId21"/>
    <p:sldId id="475" r:id="rId22"/>
    <p:sldId id="476" r:id="rId23"/>
    <p:sldId id="477" r:id="rId24"/>
    <p:sldId id="483" r:id="rId25"/>
    <p:sldId id="478" r:id="rId26"/>
    <p:sldId id="479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4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45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B60A9F"/>
    <a:srgbClr val="902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48" autoAdjust="0"/>
    <p:restoredTop sz="94660"/>
  </p:normalViewPr>
  <p:slideViewPr>
    <p:cSldViewPr>
      <p:cViewPr>
        <p:scale>
          <a:sx n="100" d="100"/>
          <a:sy n="100" d="100"/>
        </p:scale>
        <p:origin x="-552" y="-264"/>
      </p:cViewPr>
      <p:guideLst>
        <p:guide orient="horz" pos="1984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645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haroni" panose="02010803020104030203" charset="0"/>
              </a:defRPr>
            </a:lvl1pPr>
          </a:lstStyle>
          <a:p>
            <a:fld id="{126FEB5E-BC6D-41BE-BB09-784541D8D4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ctr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48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2</a:t>
            </a:fld>
            <a:endParaRPr lang="en-US" altLang="zh-CN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35838;&#20214;\&#12298;&#35299;&#35835;&#12299;&#25945;&#24072;&#29992;&#20070;\&#20864;&#25945;\&#20061;&#19979;\&#20864;&#25945;&#33521;&#35821;&#20061;&#24180;&#32423;&#19979;&#20876;&#31532;&#21313;&#21333;&#20803;\&#20864;&#25945;&#33521;&#35821;&#20061;&#24180;&#32423;&#19979;&#20876;&#31532;&#21313;&#21333;&#20803;&#31532;&#22235;&#35838;&#26102;\Lesson58_&#35838;&#25991;&#24405;&#38899;_128k.mp3" TargetMode="External"/><Relationship Id="rId1" Type="http://schemas.microsoft.com/office/2007/relationships/media" Target="file:///F:\&#35838;&#20214;\&#12298;&#35299;&#35835;&#12299;&#25945;&#24072;&#29992;&#20070;\&#20864;&#25945;\&#20061;&#19979;\&#20864;&#25945;&#33521;&#35821;&#20061;&#24180;&#32423;&#19979;&#20876;&#31532;&#21313;&#21333;&#20803;\&#20864;&#25945;&#33521;&#35821;&#20061;&#24180;&#32423;&#19979;&#20876;&#31532;&#21313;&#21333;&#20803;&#31532;&#22235;&#35838;&#26102;\Lesson58_&#35838;&#25991;&#24405;&#38899;_128k.mp3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1268760"/>
            <a:ext cx="9144000" cy="729201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Unit 10  Get Ready for the Future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49581" y="2276872"/>
            <a:ext cx="824484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6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Ms. Liu’s </a:t>
            </a:r>
            <a:r>
              <a:rPr kumimoji="1" lang="en-US" altLang="zh-CN" sz="6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Speech</a:t>
            </a:r>
            <a:r>
              <a:rPr kumimoji="1" lang="en-US" altLang="zh-CN" sz="9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285728"/>
            <a:ext cx="5868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九年级英语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  新课标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4755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09675" y="605155"/>
            <a:ext cx="4870450" cy="48463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2.All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of you have some great memories of this period of your life,and so do I! </a:t>
            </a:r>
          </a:p>
          <a:p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period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为名词,意为“时期;一段时间;节;学时”。</a:t>
            </a:r>
          </a:p>
          <a:p>
            <a:pPr marL="0" indent="228600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so do I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意为“我也是”,为倒装句。其中so代替上文提到的情况,为“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so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+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be/情态动词/助动词+主语”结构,是表示肯定的倒装句式。其中be动词、助动词或情态动词在时态上与前句保持一致,在数上与其后的主语一致,指前者所述的情况同样适用于后者。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6775" y="383095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00455" y="885825"/>
            <a:ext cx="5243195" cy="34163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indent="228600" algn="l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】　(1)当前面一句是否定句时,用“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neither/nor+be动词/助动词/情态动词+主语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”表示“……也不……”。</a:t>
            </a:r>
            <a:endParaRPr lang="zh-CN" altLang="en-US" sz="24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indent="228600" algn="l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(2)“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so+主语+be动词/助动词/情态动词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”用来加强语气,表示赞同,意为“的确如此”。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indent="228600" algn="l"/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3.Time has gone by quickly. </a:t>
            </a:r>
          </a:p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  go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by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在本句中意为“(时间)过去;逝去”。</a:t>
            </a:r>
            <a:endParaRPr lang="zh-CN" altLang="en-US" dirty="0"/>
          </a:p>
        </p:txBody>
      </p:sp>
      <p:pic>
        <p:nvPicPr>
          <p:cNvPr id="3" name="图片 2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325" y="296672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56640" y="603250"/>
            <a:ext cx="5917565" cy="5632311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228600" algn="l"/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4.You had valuable experiences in the past and you have bright futures ahead of you. </a:t>
            </a:r>
          </a:p>
          <a:p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ahead 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of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意为“(时间、空间)在……前面”。</a:t>
            </a:r>
          </a:p>
          <a:p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5.Whatever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you want to be,you need to work hard to achieve it.</a:t>
            </a:r>
          </a:p>
          <a:p>
            <a:pPr marL="0" indent="22860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whatever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引导让步状语从句,相当于no matter what。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动词不定式短语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to achieve it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在句中作目的状语,说明努力学习的目的。动词不定式短语作目的状语时,可以放在句首,也可以放在句末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achieve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在此处为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及物动词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，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为“做成;达成;获得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”。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 algn="l"/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6.At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times it can be very hard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.</a:t>
            </a:r>
          </a:p>
          <a:p>
            <a:pPr marL="0" indent="228600" algn="l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at 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times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意为“有时候”,与sometimes同义。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4980" y="392874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14730" y="628015"/>
            <a:ext cx="6000115" cy="48463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228600" algn="l"/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7.No matter how high you rise,there will be times when you fall down.</a:t>
            </a:r>
          </a:p>
          <a:p>
            <a:pPr marL="0" indent="228600" algn="l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no matter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意为“无论”,后接疑问词,再接从句,在句中作状语,多用于句首。</a:t>
            </a:r>
          </a:p>
          <a:p>
            <a:pPr marL="0" indent="228600" algn="l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no matter how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=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however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(无论多么),用来引导让步状语从句。同样,no matter when=whenever(无论何时),no matter where=wherever(无论哪里),no matter who=whoever(无论谁),no matter what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=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whatever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(无论什么),no matter which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=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whichever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(无论哪个),no matter 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whom=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whomever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(无论谁),在引导让步状语从句时,两种形式均可以使用。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66890" y="434721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25855" y="683260"/>
            <a:ext cx="6111240" cy="448056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228600" algn="l"/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8.When this happens,remember this:there is no such thing as true failure.</a:t>
            </a:r>
          </a:p>
          <a:p>
            <a:pPr marL="0" indent="228600" algn="l"/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no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在此处为形容词,意为“没有”,修饰名词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     【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no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修饰不可数名词或可数名词复数时相当于not any,修饰可数名词单数时相当于not a(n),可进行句型转换。</a:t>
            </a:r>
          </a:p>
          <a:p>
            <a:pPr marL="0" indent="228600" algn="l"/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9.Failure is an opportunity to try something new.</a:t>
            </a:r>
          </a:p>
          <a:p>
            <a:pPr marL="0" indent="228600" algn="l"/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failure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为名词,意为“失败”,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failure to do sth.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意为“未做……,未履行(应做之事)”,failure的动词为fail,常构成短语fail in(doing)sth.,表示“在某一方面失败”。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64680" y="398462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37615" y="974407"/>
            <a:ext cx="5080000" cy="489364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10.Pick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yourself up and take a new road.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pick 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oneself up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意为“(使自己重新)鼓起勇气(树立信心)”。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【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pick oneself up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也有“站起来”的意思。</a:t>
            </a:r>
          </a:p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11.And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always remember that you have your family and friends to support you.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support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为及物动词,意为“支持,供养”。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【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support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为及物动词,还可意为“支撑,赞助”。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2355" y="439166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83944" y="961708"/>
            <a:ext cx="5504279" cy="452431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12.At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last,on behalf of all the teachers,I’d like to give our best wishes and congratulations to the graduating class!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on behalf of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在本句中意为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“代表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……”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,相当于on one’s 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behalf。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【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on behalf of 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还意为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“为了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……”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congratulation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为名词,意为“祝贺;恭祝;贺词”,通常用复数形式。表示“(因某事)向某人表示祝贺”用congratulations to sb.(on sth.)。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286256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026160" y="459105"/>
            <a:ext cx="7086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>
            <a:outerShdw blurRad="1117600" dist="38100" dir="2700000" algn="tl" rotWithShape="0">
              <a:prstClr val="black">
                <a:alpha val="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85000"/>
                        <a:shade val="100000"/>
                        <a:satMod val="115000"/>
                      </a:sys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14:hiddenFill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rgbClr val="B60A9F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words in italics are from this lesson. Tick the correct answers to complete the sentences.</a:t>
            </a:r>
          </a:p>
        </p:txBody>
      </p:sp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873760" y="1713865"/>
            <a:ext cx="7391400" cy="405336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en-US" altLang="zh-CN" sz="26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Our English teacher praises us for working hard for the first </a:t>
            </a:r>
            <a:r>
              <a:rPr kumimoji="0" lang="en-US" altLang="zh-CN" sz="2600" b="1" i="1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period</a:t>
            </a:r>
            <a:r>
              <a:rPr kumimoji="0" lang="en-US" altLang="zh-CN" sz="26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, and she hopes we will do well next ________, too.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600" b="1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2. When running for president, the </a:t>
            </a:r>
            <a:r>
              <a:rPr kumimoji="0" lang="en-US" altLang="zh-CN" sz="2600" b="1" i="1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speech</a:t>
            </a:r>
            <a:r>
              <a:rPr kumimoji="0" lang="en-US" altLang="zh-CN" sz="26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you give is a formal ________.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600" b="1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600" b="1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25607" name="组合 12"/>
          <p:cNvGrpSpPr/>
          <p:nvPr/>
        </p:nvGrpSpPr>
        <p:grpSpPr>
          <a:xfrm>
            <a:off x="1559560" y="3198178"/>
            <a:ext cx="4495800" cy="496887"/>
            <a:chOff x="1447800" y="3886200"/>
            <a:chExt cx="4495800" cy="496888"/>
          </a:xfrm>
        </p:grpSpPr>
        <p:sp>
          <p:nvSpPr>
            <p:cNvPr id="25614" name="Rectangle 5"/>
            <p:cNvSpPr/>
            <p:nvPr/>
          </p:nvSpPr>
          <p:spPr>
            <a:xfrm>
              <a:off x="1447800" y="3962400"/>
              <a:ext cx="457200" cy="420688"/>
            </a:xfrm>
            <a:prstGeom prst="rect">
              <a:avLst/>
            </a:prstGeom>
            <a:noFill/>
            <a:ln w="9525" cap="flat" cmpd="sng">
              <a:solidFill>
                <a:srgbClr val="CC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/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</a:p>
          </p:txBody>
        </p:sp>
        <p:sp>
          <p:nvSpPr>
            <p:cNvPr id="11" name="矩形 7"/>
            <p:cNvSpPr>
              <a:spLocks noChangeArrowheads="1"/>
            </p:cNvSpPr>
            <p:nvPr/>
          </p:nvSpPr>
          <p:spPr bwMode="auto">
            <a:xfrm>
              <a:off x="1981200" y="3886200"/>
              <a:ext cx="3962400" cy="48768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1" i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day                              term</a:t>
              </a:r>
            </a:p>
          </p:txBody>
        </p:sp>
        <p:sp>
          <p:nvSpPr>
            <p:cNvPr id="25616" name="Rectangle 5"/>
            <p:cNvSpPr/>
            <p:nvPr/>
          </p:nvSpPr>
          <p:spPr>
            <a:xfrm>
              <a:off x="4343400" y="3962400"/>
              <a:ext cx="457200" cy="420688"/>
            </a:xfrm>
            <a:prstGeom prst="rect">
              <a:avLst/>
            </a:prstGeom>
            <a:noFill/>
            <a:ln w="9525" cap="flat" cmpd="sng">
              <a:solidFill>
                <a:srgbClr val="CC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/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</a:p>
          </p:txBody>
        </p:sp>
      </p:grpSp>
      <p:grpSp>
        <p:nvGrpSpPr>
          <p:cNvPr id="25608" name="组合 13"/>
          <p:cNvGrpSpPr/>
          <p:nvPr/>
        </p:nvGrpSpPr>
        <p:grpSpPr>
          <a:xfrm>
            <a:off x="1559560" y="4874578"/>
            <a:ext cx="4876800" cy="496887"/>
            <a:chOff x="1447800" y="3886200"/>
            <a:chExt cx="4495800" cy="496888"/>
          </a:xfrm>
        </p:grpSpPr>
        <p:sp>
          <p:nvSpPr>
            <p:cNvPr id="25611" name="Rectangle 5"/>
            <p:cNvSpPr/>
            <p:nvPr/>
          </p:nvSpPr>
          <p:spPr>
            <a:xfrm>
              <a:off x="1447800" y="3962400"/>
              <a:ext cx="421481" cy="420688"/>
            </a:xfrm>
            <a:prstGeom prst="rect">
              <a:avLst/>
            </a:prstGeom>
            <a:noFill/>
            <a:ln w="9525" cap="flat" cmpd="sng">
              <a:solidFill>
                <a:srgbClr val="CC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/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</a:p>
          </p:txBody>
        </p:sp>
        <p:sp>
          <p:nvSpPr>
            <p:cNvPr id="16" name="矩形 7"/>
            <p:cNvSpPr>
              <a:spLocks noChangeArrowheads="1"/>
            </p:cNvSpPr>
            <p:nvPr/>
          </p:nvSpPr>
          <p:spPr bwMode="auto">
            <a:xfrm>
              <a:off x="1980505" y="3886200"/>
              <a:ext cx="3963095" cy="48768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1" i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talk                             article</a:t>
              </a:r>
            </a:p>
          </p:txBody>
        </p:sp>
        <p:sp>
          <p:nvSpPr>
            <p:cNvPr id="25613" name="Rectangle 5"/>
            <p:cNvSpPr/>
            <p:nvPr/>
          </p:nvSpPr>
          <p:spPr>
            <a:xfrm>
              <a:off x="4117181" y="3962400"/>
              <a:ext cx="421481" cy="420688"/>
            </a:xfrm>
            <a:prstGeom prst="rect">
              <a:avLst/>
            </a:prstGeom>
            <a:noFill/>
            <a:ln w="9525" cap="flat" cmpd="sng">
              <a:solidFill>
                <a:srgbClr val="CC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/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</a:p>
          </p:txBody>
        </p:sp>
      </p:grpSp>
      <p:sp>
        <p:nvSpPr>
          <p:cNvPr id="18" name="KSO_Shape"/>
          <p:cNvSpPr/>
          <p:nvPr/>
        </p:nvSpPr>
        <p:spPr>
          <a:xfrm>
            <a:off x="4531360" y="3237865"/>
            <a:ext cx="554038" cy="457200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KSO_Shape"/>
          <p:cNvSpPr/>
          <p:nvPr/>
        </p:nvSpPr>
        <p:spPr>
          <a:xfrm>
            <a:off x="1559560" y="4914265"/>
            <a:ext cx="554038" cy="457200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19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705485" y="577215"/>
            <a:ext cx="7391400" cy="497157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3. When you </a:t>
            </a:r>
            <a:r>
              <a:rPr kumimoji="0" lang="en-US" altLang="zh-CN" sz="2600" b="1" i="1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achieve</a:t>
            </a:r>
            <a:r>
              <a:rPr kumimoji="0" lang="en-US" altLang="zh-CN" sz="26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your dream, you ______ in doing what you want.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600" b="1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4. He is so _______. He brought </a:t>
            </a:r>
            <a:r>
              <a:rPr kumimoji="0" lang="en-US" altLang="zh-CN" sz="2600" b="1" i="1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honour</a:t>
            </a:r>
            <a:r>
              <a:rPr kumimoji="0" lang="en-US" altLang="zh-CN" sz="26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to his family.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600" b="1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600" b="1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5. </a:t>
            </a:r>
            <a:r>
              <a:rPr kumimoji="0" lang="en-US" altLang="zh-CN" sz="2600" b="1" i="1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Failures</a:t>
            </a:r>
            <a:r>
              <a:rPr kumimoji="0" lang="en-US" altLang="zh-CN" sz="26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can be quite ______ if you look at them in </a:t>
            </a:r>
            <a:r>
              <a:rPr kumimoji="0" lang="en-US" altLang="zh-CN" sz="2600" b="1" i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</a:t>
            </a:r>
            <a:r>
              <a:rPr kumimoji="0" lang="en-US" altLang="zh-CN" sz="26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another way.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600" b="1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26628" name="组合 12"/>
          <p:cNvGrpSpPr/>
          <p:nvPr/>
        </p:nvGrpSpPr>
        <p:grpSpPr>
          <a:xfrm>
            <a:off x="1391285" y="1720215"/>
            <a:ext cx="4724400" cy="496888"/>
            <a:chOff x="1447800" y="3886200"/>
            <a:chExt cx="4495800" cy="496888"/>
          </a:xfrm>
        </p:grpSpPr>
        <p:sp>
          <p:nvSpPr>
            <p:cNvPr id="26640" name="Rectangle 5"/>
            <p:cNvSpPr/>
            <p:nvPr/>
          </p:nvSpPr>
          <p:spPr>
            <a:xfrm>
              <a:off x="1447800" y="3962400"/>
              <a:ext cx="457200" cy="420688"/>
            </a:xfrm>
            <a:prstGeom prst="rect">
              <a:avLst/>
            </a:prstGeom>
            <a:noFill/>
            <a:ln w="9525" cap="flat" cmpd="sng">
              <a:solidFill>
                <a:srgbClr val="CC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/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</a:p>
          </p:txBody>
        </p:sp>
        <p:sp>
          <p:nvSpPr>
            <p:cNvPr id="11" name="矩形 7"/>
            <p:cNvSpPr>
              <a:spLocks noChangeArrowheads="1"/>
            </p:cNvSpPr>
            <p:nvPr/>
          </p:nvSpPr>
          <p:spPr bwMode="auto">
            <a:xfrm>
              <a:off x="1981072" y="3886200"/>
              <a:ext cx="3962528" cy="4876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1" i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succeed                       failed</a:t>
              </a:r>
            </a:p>
          </p:txBody>
        </p:sp>
        <p:sp>
          <p:nvSpPr>
            <p:cNvPr id="26642" name="Rectangle 5"/>
            <p:cNvSpPr/>
            <p:nvPr/>
          </p:nvSpPr>
          <p:spPr>
            <a:xfrm>
              <a:off x="4203290" y="3962400"/>
              <a:ext cx="457200" cy="420688"/>
            </a:xfrm>
            <a:prstGeom prst="rect">
              <a:avLst/>
            </a:prstGeom>
            <a:noFill/>
            <a:ln w="9525" cap="flat" cmpd="sng">
              <a:solidFill>
                <a:srgbClr val="CC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/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</a:p>
          </p:txBody>
        </p:sp>
      </p:grpSp>
      <p:grpSp>
        <p:nvGrpSpPr>
          <p:cNvPr id="26629" name="组合 13"/>
          <p:cNvGrpSpPr/>
          <p:nvPr/>
        </p:nvGrpSpPr>
        <p:grpSpPr>
          <a:xfrm>
            <a:off x="1391285" y="3320415"/>
            <a:ext cx="4876800" cy="496888"/>
            <a:chOff x="1447800" y="3886200"/>
            <a:chExt cx="4495800" cy="496888"/>
          </a:xfrm>
        </p:grpSpPr>
        <p:sp>
          <p:nvSpPr>
            <p:cNvPr id="26637" name="Rectangle 5"/>
            <p:cNvSpPr/>
            <p:nvPr/>
          </p:nvSpPr>
          <p:spPr>
            <a:xfrm>
              <a:off x="1447800" y="3962400"/>
              <a:ext cx="421481" cy="420688"/>
            </a:xfrm>
            <a:prstGeom prst="rect">
              <a:avLst/>
            </a:prstGeom>
            <a:noFill/>
            <a:ln w="9525" cap="flat" cmpd="sng">
              <a:solidFill>
                <a:srgbClr val="CC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/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</a:p>
          </p:txBody>
        </p:sp>
        <p:sp>
          <p:nvSpPr>
            <p:cNvPr id="16" name="矩形 7"/>
            <p:cNvSpPr>
              <a:spLocks noChangeArrowheads="1"/>
            </p:cNvSpPr>
            <p:nvPr/>
          </p:nvSpPr>
          <p:spPr bwMode="auto">
            <a:xfrm>
              <a:off x="1980505" y="3886200"/>
              <a:ext cx="3963095" cy="4876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1" i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stupid                         brave</a:t>
              </a:r>
            </a:p>
          </p:txBody>
        </p:sp>
        <p:sp>
          <p:nvSpPr>
            <p:cNvPr id="26639" name="Rectangle 5"/>
            <p:cNvSpPr/>
            <p:nvPr/>
          </p:nvSpPr>
          <p:spPr>
            <a:xfrm>
              <a:off x="4117181" y="3962400"/>
              <a:ext cx="421481" cy="420688"/>
            </a:xfrm>
            <a:prstGeom prst="rect">
              <a:avLst/>
            </a:prstGeom>
            <a:noFill/>
            <a:ln w="9525" cap="flat" cmpd="sng">
              <a:solidFill>
                <a:srgbClr val="CC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/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</a:p>
          </p:txBody>
        </p:sp>
      </p:grpSp>
      <p:grpSp>
        <p:nvGrpSpPr>
          <p:cNvPr id="26630" name="组合 13"/>
          <p:cNvGrpSpPr/>
          <p:nvPr/>
        </p:nvGrpSpPr>
        <p:grpSpPr>
          <a:xfrm>
            <a:off x="1391285" y="4844415"/>
            <a:ext cx="6618604" cy="496888"/>
            <a:chOff x="1447800" y="3886200"/>
            <a:chExt cx="6101526" cy="496888"/>
          </a:xfrm>
        </p:grpSpPr>
        <p:sp>
          <p:nvSpPr>
            <p:cNvPr id="26634" name="Rectangle 5"/>
            <p:cNvSpPr/>
            <p:nvPr/>
          </p:nvSpPr>
          <p:spPr>
            <a:xfrm>
              <a:off x="1447800" y="3962400"/>
              <a:ext cx="421481" cy="420688"/>
            </a:xfrm>
            <a:prstGeom prst="rect">
              <a:avLst/>
            </a:prstGeom>
            <a:noFill/>
            <a:ln w="9525" cap="flat" cmpd="sng">
              <a:solidFill>
                <a:srgbClr val="CC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/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</a:p>
          </p:txBody>
        </p:sp>
        <p:sp>
          <p:nvSpPr>
            <p:cNvPr id="18" name="矩形 7"/>
            <p:cNvSpPr>
              <a:spLocks noChangeArrowheads="1"/>
            </p:cNvSpPr>
            <p:nvPr/>
          </p:nvSpPr>
          <p:spPr bwMode="auto">
            <a:xfrm>
              <a:off x="1980505" y="3886200"/>
              <a:ext cx="5568821" cy="4876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1" i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helpful                      successful</a:t>
              </a:r>
            </a:p>
          </p:txBody>
        </p:sp>
        <p:sp>
          <p:nvSpPr>
            <p:cNvPr id="26636" name="Rectangle 5"/>
            <p:cNvSpPr/>
            <p:nvPr/>
          </p:nvSpPr>
          <p:spPr>
            <a:xfrm>
              <a:off x="4117181" y="3962400"/>
              <a:ext cx="421481" cy="420688"/>
            </a:xfrm>
            <a:prstGeom prst="rect">
              <a:avLst/>
            </a:prstGeom>
            <a:noFill/>
            <a:ln w="9525" cap="flat" cmpd="sng">
              <a:solidFill>
                <a:srgbClr val="CC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/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</a:p>
          </p:txBody>
        </p:sp>
      </p:grpSp>
      <p:sp>
        <p:nvSpPr>
          <p:cNvPr id="20" name="KSO_Shape"/>
          <p:cNvSpPr/>
          <p:nvPr/>
        </p:nvSpPr>
        <p:spPr>
          <a:xfrm>
            <a:off x="1467485" y="1796415"/>
            <a:ext cx="554038" cy="457200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KSO_Shape"/>
          <p:cNvSpPr/>
          <p:nvPr/>
        </p:nvSpPr>
        <p:spPr>
          <a:xfrm>
            <a:off x="4363085" y="3320415"/>
            <a:ext cx="554038" cy="457200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KSO_Shape"/>
          <p:cNvSpPr/>
          <p:nvPr/>
        </p:nvSpPr>
        <p:spPr>
          <a:xfrm>
            <a:off x="1446848" y="4844415"/>
            <a:ext cx="554037" cy="457200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1" grpId="0" bldLvl="0" animBg="1"/>
      <p:bldP spid="22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753110" y="485775"/>
            <a:ext cx="5613400" cy="609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>
            <a:outerShdw blurRad="508000" dist="38100" dir="2700000" algn="tl" rotWithShape="0">
              <a:prstClr val="black">
                <a:alpha val="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85000"/>
                        <a:shade val="100000"/>
                        <a:satMod val="115000"/>
                      </a:sys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14:hiddenFill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rgbClr val="B60A9F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Read the lesson and write T or F.</a:t>
            </a:r>
          </a:p>
        </p:txBody>
      </p:sp>
      <p:sp>
        <p:nvSpPr>
          <p:cNvPr id="11" name="矩形 7"/>
          <p:cNvSpPr>
            <a:spLocks noChangeArrowheads="1"/>
          </p:cNvSpPr>
          <p:nvPr/>
        </p:nvSpPr>
        <p:spPr bwMode="auto">
          <a:xfrm>
            <a:off x="238760" y="1247775"/>
            <a:ext cx="8337550" cy="3931920"/>
          </a:xfrm>
          <a:prstGeom prst="rect">
            <a:avLst/>
          </a:prstGeom>
          <a:noFill/>
          <a:ln w="28575">
            <a:noFill/>
            <a:prstDash val="sysDash"/>
            <a:miter lim="800000"/>
          </a:ln>
        </p:spPr>
        <p:txBody>
          <a:bodyPr wrap="square"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1.  The students are having an English lesson.   (     )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2.  Some of the notes almost made Ms. Liu cry. </a:t>
            </a:r>
            <a:r>
              <a:rPr kumimoji="0" lang="en-US" altLang="zh-CN" sz="2800" b="1" i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(     )</a:t>
            </a:r>
            <a:endParaRPr kumimoji="0" lang="en-US" altLang="zh-CN" sz="2800" b="1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3.  Ms. Liu spent two years with this group of     students.                                             </a:t>
            </a:r>
            <a:r>
              <a:rPr kumimoji="0" lang="en-US" altLang="zh-CN" sz="2800" b="1" i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(     )</a:t>
            </a:r>
            <a:endParaRPr kumimoji="0" lang="en-US" altLang="zh-CN" sz="2800" b="1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4.  Ms. Liu thinks there is no such thing as true     failure.</a:t>
            </a:r>
            <a:r>
              <a:rPr kumimoji="0" lang="en-US" altLang="zh-CN" sz="2800" b="1" i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                                         (     )</a:t>
            </a:r>
            <a:endParaRPr kumimoji="0" lang="en-US" altLang="zh-CN" sz="2800" b="1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81265" y="1247775"/>
            <a:ext cx="495300" cy="72580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 </a:t>
            </a:r>
          </a:p>
        </p:txBody>
      </p:sp>
      <p:sp>
        <p:nvSpPr>
          <p:cNvPr id="7" name="Rectangle 5"/>
          <p:cNvSpPr/>
          <p:nvPr/>
        </p:nvSpPr>
        <p:spPr>
          <a:xfrm>
            <a:off x="7581265" y="1973580"/>
            <a:ext cx="495300" cy="72580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  </a:t>
            </a:r>
          </a:p>
        </p:txBody>
      </p:sp>
      <p:sp>
        <p:nvSpPr>
          <p:cNvPr id="8" name="Rectangle 5"/>
          <p:cNvSpPr/>
          <p:nvPr/>
        </p:nvSpPr>
        <p:spPr>
          <a:xfrm>
            <a:off x="6366510" y="3270250"/>
            <a:ext cx="495300" cy="72580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 </a:t>
            </a:r>
          </a:p>
        </p:txBody>
      </p:sp>
      <p:sp>
        <p:nvSpPr>
          <p:cNvPr id="9" name="Rectangle 5"/>
          <p:cNvSpPr/>
          <p:nvPr/>
        </p:nvSpPr>
        <p:spPr>
          <a:xfrm>
            <a:off x="6221730" y="4594225"/>
            <a:ext cx="495300" cy="72580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13274" y="2066290"/>
            <a:ext cx="3911143" cy="294666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963" y="2066290"/>
            <a:ext cx="3953312" cy="291156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圆角矩形 6"/>
          <p:cNvSpPr/>
          <p:nvPr/>
        </p:nvSpPr>
        <p:spPr>
          <a:xfrm>
            <a:off x="1108075" y="923290"/>
            <a:ext cx="2895600" cy="685800"/>
          </a:xfrm>
          <a:prstGeom prst="round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giving a speech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996315" y="709930"/>
            <a:ext cx="6629400" cy="8382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>
            <a:outerShdw blurRad="914400" dist="38100" dir="2700000" algn="tl" rotWithShape="0">
              <a:prstClr val="black">
                <a:alpha val="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85000"/>
                        <a:shade val="100000"/>
                        <a:satMod val="115000"/>
                      </a:sys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14:hiddenFill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rgbClr val="B60A9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Read again and match each paragraph with its main idea.</a:t>
            </a:r>
          </a:p>
        </p:txBody>
      </p:sp>
      <p:sp>
        <p:nvSpPr>
          <p:cNvPr id="24582" name="椭圆 11"/>
          <p:cNvSpPr/>
          <p:nvPr/>
        </p:nvSpPr>
        <p:spPr>
          <a:xfrm>
            <a:off x="200025" y="2463800"/>
            <a:ext cx="19812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Paragraph 1</a:t>
            </a:r>
          </a:p>
        </p:txBody>
      </p:sp>
      <p:cxnSp>
        <p:nvCxnSpPr>
          <p:cNvPr id="14" name="直接连接符 13"/>
          <p:cNvCxnSpPr>
            <a:stCxn id="24591" idx="1"/>
          </p:cNvCxnSpPr>
          <p:nvPr/>
        </p:nvCxnSpPr>
        <p:spPr>
          <a:xfrm rot="10800000">
            <a:off x="2113915" y="3454400"/>
            <a:ext cx="1524000" cy="14478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5" name="直接连接符 14"/>
          <p:cNvCxnSpPr/>
          <p:nvPr/>
        </p:nvCxnSpPr>
        <p:spPr>
          <a:xfrm flipH="1">
            <a:off x="2181225" y="2564765"/>
            <a:ext cx="1454785" cy="1651635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7" name="直接连接符 16"/>
          <p:cNvCxnSpPr>
            <a:stCxn id="24590" idx="1"/>
          </p:cNvCxnSpPr>
          <p:nvPr/>
        </p:nvCxnSpPr>
        <p:spPr>
          <a:xfrm rot="10800000">
            <a:off x="2037080" y="2768600"/>
            <a:ext cx="1600200" cy="13335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8" name="直接连接符 37"/>
          <p:cNvCxnSpPr>
            <a:stCxn id="24589" idx="1"/>
            <a:endCxn id="24593" idx="3"/>
          </p:cNvCxnSpPr>
          <p:nvPr/>
        </p:nvCxnSpPr>
        <p:spPr>
          <a:xfrm flipH="1">
            <a:off x="2181225" y="3302000"/>
            <a:ext cx="1455420" cy="15240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4587" name="椭圆 11"/>
          <p:cNvSpPr/>
          <p:nvPr/>
        </p:nvSpPr>
        <p:spPr>
          <a:xfrm>
            <a:off x="200025" y="3149600"/>
            <a:ext cx="19812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Paragraph 2</a:t>
            </a:r>
          </a:p>
        </p:txBody>
      </p:sp>
      <p:sp>
        <p:nvSpPr>
          <p:cNvPr id="24588" name="椭圆 11"/>
          <p:cNvSpPr/>
          <p:nvPr/>
        </p:nvSpPr>
        <p:spPr>
          <a:xfrm>
            <a:off x="3637915" y="2082800"/>
            <a:ext cx="480568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lvl="0" eaLnBrk="1" hangingPunct="1"/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Ms. Liu hopes the students will </a:t>
            </a:r>
          </a:p>
          <a:p>
            <a:pPr lvl="0" eaLnBrk="1" hangingPunct="1"/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be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brave in 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the future.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89" name="椭圆 11"/>
          <p:cNvSpPr/>
          <p:nvPr/>
        </p:nvSpPr>
        <p:spPr>
          <a:xfrm>
            <a:off x="3636645" y="2921000"/>
            <a:ext cx="52578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lvl="0" eaLnBrk="1" hangingPunct="1"/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Ms. Liu gives the students best wishes</a:t>
            </a:r>
          </a:p>
          <a:p>
            <a:pPr lvl="0" eaLnBrk="1" hangingPunct="1"/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and congratulations.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90" name="椭圆 11"/>
          <p:cNvSpPr/>
          <p:nvPr/>
        </p:nvSpPr>
        <p:spPr>
          <a:xfrm>
            <a:off x="3637280" y="3759200"/>
            <a:ext cx="5349875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l" eaLnBrk="1" hangingPunct="1"/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Ms. Liu shares some great memories </a:t>
            </a:r>
          </a:p>
          <a:p>
            <a:pPr lvl="0" algn="l" eaLnBrk="1" hangingPunct="1"/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with the students.</a:t>
            </a:r>
          </a:p>
        </p:txBody>
      </p:sp>
      <p:sp>
        <p:nvSpPr>
          <p:cNvPr id="24591" name="椭圆 11"/>
          <p:cNvSpPr/>
          <p:nvPr/>
        </p:nvSpPr>
        <p:spPr>
          <a:xfrm>
            <a:off x="3637915" y="4521200"/>
            <a:ext cx="517271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l" eaLnBrk="1" hangingPunct="1"/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Ms. Liu encourages the students to </a:t>
            </a:r>
          </a:p>
          <a:p>
            <a:pPr lvl="0" algn="l" eaLnBrk="1" hangingPunct="1"/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work hard to achieve their dreams.</a:t>
            </a:r>
          </a:p>
        </p:txBody>
      </p:sp>
      <p:sp>
        <p:nvSpPr>
          <p:cNvPr id="24592" name="椭圆 11"/>
          <p:cNvSpPr/>
          <p:nvPr/>
        </p:nvSpPr>
        <p:spPr>
          <a:xfrm>
            <a:off x="200025" y="3835400"/>
            <a:ext cx="19812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Paragraph 3</a:t>
            </a:r>
          </a:p>
        </p:txBody>
      </p:sp>
      <p:sp>
        <p:nvSpPr>
          <p:cNvPr id="24593" name="椭圆 11"/>
          <p:cNvSpPr/>
          <p:nvPr/>
        </p:nvSpPr>
        <p:spPr>
          <a:xfrm>
            <a:off x="200025" y="4521200"/>
            <a:ext cx="19812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lvl="0" algn="ctr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Paragraph 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矩形 6"/>
          <p:cNvSpPr>
            <a:spLocks noChangeArrowheads="1"/>
          </p:cNvSpPr>
          <p:nvPr/>
        </p:nvSpPr>
        <p:spPr bwMode="auto">
          <a:xfrm>
            <a:off x="1196340" y="596265"/>
            <a:ext cx="6557645" cy="137160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B60A9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Imagine you will represent all the students in your school. Write a speech for the graduating ceremony.</a:t>
            </a:r>
          </a:p>
        </p:txBody>
      </p:sp>
      <p:sp>
        <p:nvSpPr>
          <p:cNvPr id="8" name="流程图: 可选过程 7"/>
          <p:cNvSpPr>
            <a:spLocks noChangeArrowheads="1"/>
          </p:cNvSpPr>
          <p:nvPr/>
        </p:nvSpPr>
        <p:spPr bwMode="auto">
          <a:xfrm>
            <a:off x="1028700" y="2168525"/>
            <a:ext cx="7086600" cy="3422213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  <a:prstDash val="sysDash"/>
            <a:miter lim="800000"/>
          </a:ln>
        </p:spPr>
        <p:txBody>
          <a:bodyPr wrap="square">
            <a:spAutoFit/>
          </a:bodyPr>
          <a:lstStyle/>
          <a:p>
            <a:pPr marL="71755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Task</a:t>
            </a:r>
            <a:r>
              <a:rPr kumimoji="0" lang="en-US" altLang="zh-CN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t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ips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:  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71755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Your 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speech can include your feelings, achievements, progress, mistakes you have made in the past three years, and thanks to all the teachers.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72185" y="455930"/>
            <a:ext cx="7017385" cy="478536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 err="1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Ⅰ.Fill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in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blanks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with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correct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words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according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to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first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letters.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.I’m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afraid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making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front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whole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school.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hard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dream.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.Our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lunch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twelve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o’clock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o’clock.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4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several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 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pictures.They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worth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money.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5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             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success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!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26635" y="1329690"/>
            <a:ext cx="122999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  peech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400040" y="2124075"/>
            <a:ext cx="113157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chieve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178810" y="3002280"/>
            <a:ext cx="97345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eriod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717925" y="3880485"/>
            <a:ext cx="128968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aluable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492250" y="4723130"/>
            <a:ext cx="239522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ongratulations</a:t>
            </a:r>
            <a:endParaRPr lang="zh-CN" altLang="en-US" dirty="0"/>
          </a:p>
        </p:txBody>
      </p:sp>
      <p:pic>
        <p:nvPicPr>
          <p:cNvPr id="8" name="图片 7" descr="12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56630" y="5029200"/>
            <a:ext cx="1600200" cy="13716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37895" y="629920"/>
            <a:ext cx="7268845" cy="435864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Ⅱ.Choose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correct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answers.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6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 dirty="0">
                <a:solidFill>
                  <a:srgbClr val="FF00FF"/>
                </a:solidFill>
                <a:latin typeface="Times New Roman" panose="02020603050405020304" pitchFamily="18" charset="0"/>
                <a:ea typeface="方正楷体_GBK" charset="0"/>
                <a:cs typeface="方正楷体_GBK" charset="0"/>
              </a:rPr>
              <a:t>(</a:t>
            </a:r>
            <a:r>
              <a:rPr lang="zh-CN" altLang="en-US" sz="2800" b="1" u="none" dirty="0">
                <a:solidFill>
                  <a:srgbClr val="FF00FF"/>
                </a:solidFill>
                <a:latin typeface="Times New Roman" panose="02020603050405020304" pitchFamily="18" charset="0"/>
                <a:ea typeface="方正楷体_GBK" charset="0"/>
                <a:cs typeface="方正楷体_GBK" charset="0"/>
              </a:rPr>
              <a:t>黔西南中考</a:t>
            </a:r>
            <a:r>
              <a:rPr lang="en-US" altLang="zh-CN" sz="2800" b="1" u="none" dirty="0">
                <a:solidFill>
                  <a:srgbClr val="FF00FF"/>
                </a:solidFill>
                <a:latin typeface="Times New Roman" panose="02020603050405020304" pitchFamily="18" charset="0"/>
                <a:ea typeface="方正楷体_GBK" charset="0"/>
                <a:cs typeface="方正楷体_GBK" charset="0"/>
              </a:rPr>
              <a:t>)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—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Mum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I’ve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first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prize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photo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competition.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—</a:t>
            </a:r>
            <a:r>
              <a:rPr lang="en-US" altLang="zh-CN" sz="28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_____________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          </a:t>
            </a:r>
            <a:endParaRPr lang="en-US" altLang="zh-CN" sz="2800" b="1" u="sng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A.Good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luck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!	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B.Not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all.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C.Good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idea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!	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D.Congratulations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!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7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 dirty="0">
                <a:solidFill>
                  <a:srgbClr val="FF00FF"/>
                </a:solidFill>
                <a:latin typeface="Times New Roman" panose="02020603050405020304" pitchFamily="18" charset="0"/>
                <a:ea typeface="方正楷体_GBK" charset="0"/>
                <a:cs typeface="方正楷体_GBK" charset="0"/>
              </a:rPr>
              <a:t>(</a:t>
            </a:r>
            <a:r>
              <a:rPr lang="zh-CN" altLang="en-US" sz="2800" b="1" u="none" dirty="0">
                <a:solidFill>
                  <a:srgbClr val="FF00FF"/>
                </a:solidFill>
                <a:latin typeface="Times New Roman" panose="02020603050405020304" pitchFamily="18" charset="0"/>
                <a:ea typeface="方正楷体_GBK" charset="0"/>
                <a:cs typeface="方正楷体_GBK" charset="0"/>
              </a:rPr>
              <a:t>安徽中考</a:t>
            </a:r>
            <a:r>
              <a:rPr lang="en-US" altLang="zh-CN" sz="2800" b="1" u="none" dirty="0">
                <a:solidFill>
                  <a:srgbClr val="FF00FF"/>
                </a:solidFill>
                <a:latin typeface="Times New Roman" panose="02020603050405020304" pitchFamily="18" charset="0"/>
                <a:ea typeface="方正楷体_GBK" charset="0"/>
                <a:cs typeface="方正楷体_GBK" charset="0"/>
              </a:rPr>
              <a:t>)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time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you’ll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come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think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friend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love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it. 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A.goes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 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  </a:t>
            </a:r>
            <a:r>
              <a:rPr lang="en-US" altLang="zh-CN" sz="28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B.runs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out</a:t>
            </a:r>
          </a:p>
          <a:p>
            <a:pPr marL="0" indent="0"/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C.takes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 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  </a:t>
            </a:r>
            <a:r>
              <a:rPr lang="en-US" altLang="zh-CN" sz="28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D.turns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up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14546" y="1857364"/>
            <a:ext cx="43942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714240" y="3169920"/>
            <a:ext cx="43942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endParaRPr lang="zh-CN" altLang="en-US" dirty="0"/>
          </a:p>
        </p:txBody>
      </p:sp>
      <p:pic>
        <p:nvPicPr>
          <p:cNvPr id="5" name="图片 4" descr="12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57900" y="4527550"/>
            <a:ext cx="1600200" cy="13716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3440" y="807720"/>
            <a:ext cx="7513467" cy="526297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8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not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　　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fool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　　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 </a:t>
            </a:r>
          </a:p>
          <a:p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A.such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look</a:t>
            </a:r>
          </a:p>
          <a:p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B.such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looks</a:t>
            </a:r>
          </a:p>
          <a:p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C.so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looked</a:t>
            </a:r>
          </a:p>
          <a:p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D.so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looks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  <a:sym typeface="+mn-ea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9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behind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wants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get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　　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us. </a:t>
            </a:r>
          </a:p>
          <a:p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A.ahead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      </a:t>
            </a:r>
            <a:r>
              <a:rPr lang="en-US" altLang="zh-C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B.in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front</a:t>
            </a:r>
          </a:p>
          <a:p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C.in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fact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      </a:t>
            </a:r>
            <a:r>
              <a:rPr lang="en-US" altLang="zh-C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D.once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again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  <a:sym typeface="+mn-ea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10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—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hasn’t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seen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that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interesting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film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before.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  <a:sym typeface="+mn-ea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—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　　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 </a:t>
            </a:r>
          </a:p>
          <a:p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A.So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            </a:t>
            </a:r>
            <a:r>
              <a:rPr lang="en-US" altLang="zh-C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B.Neither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</a:t>
            </a:r>
          </a:p>
          <a:p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C.Neither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  </a:t>
            </a:r>
            <a:r>
              <a:rPr lang="en-US" altLang="zh-C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D.So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037840" y="807720"/>
            <a:ext cx="42037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857240" y="2974340"/>
            <a:ext cx="43942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824990" y="4646930"/>
            <a:ext cx="42037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63905" y="647700"/>
            <a:ext cx="7671435" cy="533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 err="1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Ⅲ.Rewrite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following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sentences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as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required.</a:t>
            </a:r>
          </a:p>
          <a:p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11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.We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invited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 err="1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Ms.Liu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speak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graduating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class.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改为被动语态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Ms.Liu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　　　　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speak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graduating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class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12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swam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river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summer . I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swam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river 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 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同义句转换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swam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river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summer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13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.No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matter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happens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will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help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同义句转换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400" b="1" u="sng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will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help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you.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14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.There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water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bread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table.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同义句转换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water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bread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table.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15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.We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should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respect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each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other.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同义句转换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should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respect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58745" y="1807210"/>
            <a:ext cx="2627635" cy="8229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was invited to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      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by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us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990590" y="3240405"/>
            <a:ext cx="114871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so did I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763905" y="3953510"/>
            <a:ext cx="262445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Whatever happens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020570" y="4692015"/>
            <a:ext cx="270827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neither               nor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3622040" y="5524500"/>
            <a:ext cx="223584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one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      another</a:t>
            </a:r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11972" y="1052736"/>
            <a:ext cx="7337425" cy="27127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6000" b="1" u="none" dirty="0">
                <a:solidFill>
                  <a:srgbClr val="FF00FF"/>
                </a:solidFill>
                <a:latin typeface="Times New Roman" panose="02020603050405020304" pitchFamily="18" charset="0"/>
                <a:ea typeface="NEU-F5-S92" charset="0"/>
                <a:cs typeface="NEU-F5-S92" charset="0"/>
              </a:rPr>
              <a:t>Homework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1.Finish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remaining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exercises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activity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2.The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required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next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text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student’s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5352" y="4149080"/>
            <a:ext cx="2066925" cy="2124075"/>
          </a:xfrm>
          <a:prstGeom prst="rect">
            <a:avLst/>
          </a:prstGeom>
        </p:spPr>
      </p:pic>
      <p:sp>
        <p:nvSpPr>
          <p:cNvPr id="3" name="动作按钮: 后退或前一项 2">
            <a:hlinkClick r:id="" action="ppaction://hlinkshowjump?jump=firstslide"/>
          </p:cNvPr>
          <p:cNvSpPr/>
          <p:nvPr/>
        </p:nvSpPr>
        <p:spPr>
          <a:xfrm>
            <a:off x="7020560" y="5085080"/>
            <a:ext cx="431800" cy="504190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735965" y="848360"/>
            <a:ext cx="7519670" cy="990600"/>
          </a:xfrm>
          <a:prstGeom prst="round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Three years has passed. It’s not a short period.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What have you got during this period? </a:t>
            </a:r>
          </a:p>
        </p:txBody>
      </p:sp>
      <p:sp>
        <p:nvSpPr>
          <p:cNvPr id="8" name="矩形 19"/>
          <p:cNvSpPr>
            <a:spLocks noChangeArrowheads="1"/>
          </p:cNvSpPr>
          <p:nvPr/>
        </p:nvSpPr>
        <p:spPr bwMode="auto">
          <a:xfrm>
            <a:off x="539552" y="4653136"/>
            <a:ext cx="7620000" cy="574170"/>
          </a:xfrm>
          <a:prstGeom prst="wedgeRoundRectCallout">
            <a:avLst>
              <a:gd name="adj1" fmla="val 55450"/>
              <a:gd name="adj2" fmla="val 138411"/>
              <a:gd name="adj3" fmla="val 16667"/>
            </a:avLst>
          </a:prstGeom>
          <a:solidFill>
            <a:srgbClr val="FFFF00"/>
          </a:solidFill>
          <a:ln w="952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+mn-cs"/>
              </a:rPr>
              <a:t>I’ve got knowledge, friendship and experiences.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矩形 19"/>
          <p:cNvSpPr>
            <a:spLocks noChangeArrowheads="1"/>
          </p:cNvSpPr>
          <p:nvPr/>
        </p:nvSpPr>
        <p:spPr bwMode="auto">
          <a:xfrm flipH="1">
            <a:off x="959485" y="3373120"/>
            <a:ext cx="4329430" cy="574110"/>
          </a:xfrm>
          <a:prstGeom prst="wedgeRoundRectCallout">
            <a:avLst>
              <a:gd name="adj1" fmla="val 50968"/>
              <a:gd name="adj2" fmla="val 99595"/>
              <a:gd name="adj3" fmla="val 16667"/>
            </a:avLst>
          </a:prstGeom>
          <a:solidFill>
            <a:srgbClr val="FFFF00"/>
          </a:solidFill>
          <a:ln w="952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I’ve got many friends.</a:t>
            </a:r>
          </a:p>
        </p:txBody>
      </p:sp>
      <p:sp>
        <p:nvSpPr>
          <p:cNvPr id="14" name="矩形 19"/>
          <p:cNvSpPr>
            <a:spLocks noChangeArrowheads="1"/>
          </p:cNvSpPr>
          <p:nvPr/>
        </p:nvSpPr>
        <p:spPr bwMode="auto">
          <a:xfrm>
            <a:off x="3276600" y="2372360"/>
            <a:ext cx="4255770" cy="574170"/>
          </a:xfrm>
          <a:prstGeom prst="wedgeRoundRectCallout">
            <a:avLst>
              <a:gd name="adj1" fmla="val 62041"/>
              <a:gd name="adj2" fmla="val 118778"/>
              <a:gd name="adj3" fmla="val 16667"/>
            </a:avLst>
          </a:prstGeom>
          <a:solidFill>
            <a:srgbClr val="FFFF00"/>
          </a:solidFill>
          <a:ln w="952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+mn-cs"/>
              </a:rPr>
              <a:t>I’ve learned many things.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文本框 50177"/>
          <p:cNvSpPr txBox="1"/>
          <p:nvPr/>
        </p:nvSpPr>
        <p:spPr>
          <a:xfrm>
            <a:off x="1187624" y="1844824"/>
            <a:ext cx="7412355" cy="30654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15000"/>
              </a:lnSpc>
            </a:pPr>
            <a:r>
              <a:rPr lang="en-US" altLang="zh-CN" sz="2800" b="1" i="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speech  </a:t>
            </a: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altLang="en-US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发言；演讲</a:t>
            </a:r>
          </a:p>
          <a:p>
            <a:pPr lvl="0" eaLnBrk="1" hangingPunct="1">
              <a:lnSpc>
                <a:spcPct val="115000"/>
              </a:lnSpc>
            </a:pPr>
            <a:r>
              <a:rPr lang="en-US" altLang="zh-CN" sz="2800" b="1" i="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period  </a:t>
            </a: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altLang="en-US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时期；一段时间；节；学时</a:t>
            </a:r>
          </a:p>
          <a:p>
            <a:pPr lvl="0" eaLnBrk="1" hangingPunct="1">
              <a:lnSpc>
                <a:spcPct val="115000"/>
              </a:lnSpc>
            </a:pPr>
            <a:r>
              <a:rPr lang="en-US" altLang="zh-CN" sz="2800" b="1" i="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valuable </a:t>
            </a: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adj</a:t>
            </a: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altLang="en-US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宝贵的</a:t>
            </a:r>
          </a:p>
          <a:p>
            <a:pPr lvl="0" eaLnBrk="1" hangingPunct="1">
              <a:lnSpc>
                <a:spcPct val="115000"/>
              </a:lnSpc>
            </a:pPr>
            <a:r>
              <a:rPr lang="en-US" altLang="zh-CN" sz="2800" b="1" i="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achieve</a:t>
            </a: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altLang="en-US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做成；获得</a:t>
            </a:r>
          </a:p>
          <a:p>
            <a:pPr lvl="0" eaLnBrk="1" hangingPunct="1">
              <a:lnSpc>
                <a:spcPct val="115000"/>
              </a:lnSpc>
            </a:pPr>
            <a:r>
              <a:rPr lang="en-US" altLang="zh-CN" sz="2800" b="1" i="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behalf</a:t>
            </a: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altLang="en-US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代表（或代替）某人</a:t>
            </a:r>
          </a:p>
          <a:p>
            <a:pPr lvl="0" eaLnBrk="1" hangingPunct="1">
              <a:lnSpc>
                <a:spcPct val="115000"/>
              </a:lnSpc>
            </a:pPr>
            <a:r>
              <a:rPr lang="en-US" altLang="zh-CN" sz="2800" b="1" i="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congratulation</a:t>
            </a: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altLang="en-US" sz="2800" b="1" i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祝贺；恭祝；贺词</a:t>
            </a:r>
            <a:endParaRPr lang="zh-CN" altLang="en-US" sz="2800" b="1" i="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0182" name="矩形 50181"/>
          <p:cNvSpPr/>
          <p:nvPr/>
        </p:nvSpPr>
        <p:spPr>
          <a:xfrm>
            <a:off x="2557145" y="1078230"/>
            <a:ext cx="3025775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 sz="4400" b="0" i="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en-US" altLang="zh-CN" sz="45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48740" y="628015"/>
            <a:ext cx="6487795" cy="42976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4000" b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   New</a:t>
            </a:r>
            <a:r>
              <a:rPr lang="en-US" altLang="zh-CN" sz="4000" b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4000" b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phrases</a:t>
            </a:r>
          </a:p>
          <a:p>
            <a:pPr marL="0" indent="228600"/>
            <a:endParaRPr lang="en-US" altLang="zh-CN" sz="4000" b="1" u="none" dirty="0">
              <a:solidFill>
                <a:srgbClr val="C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228600"/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by                      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流逝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过去</a:t>
            </a:r>
          </a:p>
          <a:p>
            <a:pPr marL="0" indent="228600"/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228600"/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fall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down               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摔倒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跌倒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失败</a:t>
            </a:r>
          </a:p>
          <a:p>
            <a:pPr marL="0" indent="228600"/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228600"/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pick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yourself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up    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振作精神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站起来</a:t>
            </a:r>
          </a:p>
          <a:p>
            <a:pPr marL="0" indent="228600"/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228600"/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behalf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           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代表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37615" y="254000"/>
            <a:ext cx="6946900" cy="60655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text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find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phrases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sentences.</a:t>
            </a:r>
          </a:p>
          <a:p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phrases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·go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by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·fall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down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·pick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yourself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up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·on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behalf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</a:p>
          <a:p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sentences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·On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just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now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stopped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some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classrooms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notes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left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another.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·All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have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some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great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memories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period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life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!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3" name="Lesson58_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524328" y="908720"/>
            <a:ext cx="656456" cy="65645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10519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5500" y="942975"/>
            <a:ext cx="6698615" cy="37795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28600" algn="l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·Time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gone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quickly.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·You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valuable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experiences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past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bright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futures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ahead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·Whatever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want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need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work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hard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achieve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it.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·At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times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very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hard.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·No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matter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how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high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rise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will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times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when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fall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down.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9000" y="1238885"/>
            <a:ext cx="7018020" cy="35052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28600" algn="l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·Failure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opportunity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try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something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new.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·Pick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yourself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up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take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new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road.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always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remember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that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family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friends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support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·At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last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behalf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all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teachers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I’d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like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give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our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best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wishes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congratulations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graduating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class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!</a:t>
            </a:r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7765" y="850900"/>
            <a:ext cx="5260975" cy="450659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教材解读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</a:p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1.On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my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way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to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hall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just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now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I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stopped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by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some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of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your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classrooms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and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read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notes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you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left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for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one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another. </a:t>
            </a:r>
          </a:p>
          <a:p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◆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one’s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way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意为“在某人去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的路上”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one’s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需与主语保持人称上的一致。如果地点是副词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应省略。该词组常位于句首、句尾作状语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或位于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动词后作表语。</a:t>
            </a:r>
            <a:endParaRPr lang="zh-CN" altLang="en-US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◆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stop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by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意为“顺路造访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过去坐坐”。</a:t>
            </a:r>
            <a:endParaRPr lang="zh-CN" altLang="en-US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◆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leave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在此为及物动词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意为“留下”。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221088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1246</Words>
  <Application>Microsoft Office PowerPoint</Application>
  <PresentationFormat>全屏显示(4:3)</PresentationFormat>
  <Paragraphs>196</Paragraphs>
  <Slides>26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2" baseType="lpstr">
      <vt:lpstr>Aharoni</vt:lpstr>
      <vt:lpstr>NEU-BZ-S92</vt:lpstr>
      <vt:lpstr>NEU-F5-S92</vt:lpstr>
      <vt:lpstr>NEU-HZ-S92</vt:lpstr>
      <vt:lpstr>方正黑体_GBK</vt:lpstr>
      <vt:lpstr>方正楷体_GBK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2023-01-16T16:31:22Z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8F8E14F89AA4435896D2CF8F92D9997E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