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4" r:id="rId3"/>
    <p:sldId id="265" r:id="rId4"/>
    <p:sldId id="268" r:id="rId5"/>
    <p:sldId id="267" r:id="rId6"/>
    <p:sldId id="269" r:id="rId7"/>
    <p:sldId id="270" r:id="rId8"/>
    <p:sldId id="272" r:id="rId9"/>
    <p:sldId id="273" r:id="rId10"/>
    <p:sldId id="274" r:id="rId11"/>
    <p:sldId id="271" r:id="rId12"/>
  </p:sldIdLst>
  <p:sldSz cx="12192000" cy="6858000"/>
  <p:notesSz cx="6858000" cy="9144000"/>
  <p:embeddedFontLst>
    <p:embeddedFont>
      <p:font typeface="华文楷体" panose="02010600040101010101" pitchFamily="2" charset="-122"/>
      <p:regular r:id="rId13"/>
    </p:embeddedFont>
    <p:embeddedFont>
      <p:font typeface="楷体" panose="02010609060101010101" pitchFamily="49" charset="-122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等线 Light" panose="02010600030101010101" pitchFamily="2" charset="-122"/>
      <p:regular r:id="rId17"/>
    </p:embeddedFont>
    <p:embeddedFont>
      <p:font typeface="等线" panose="02010600030101010101" pitchFamily="2" charset="-122"/>
      <p:regular r:id="rId18"/>
      <p:bold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1">
          <p15:clr>
            <a:srgbClr val="A4A3A4"/>
          </p15:clr>
        </p15:guide>
        <p15:guide id="2" pos="5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C5B7"/>
    <a:srgbClr val="DA0000"/>
    <a:srgbClr val="AFFFD7"/>
    <a:srgbClr val="E04339"/>
    <a:srgbClr val="FF4B4B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216" y="-96"/>
      </p:cViewPr>
      <p:guideLst>
        <p:guide orient="horz" pos="3431"/>
        <p:guide pos="5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7B27-7B55-4188-94EB-14689EDFA23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C9FB-618D-421C-99DA-83EDF0A5B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81415"/>
            <a:ext cx="12192000" cy="1477328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6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6000" b="1" dirty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园艺术</a:t>
            </a:r>
            <a:r>
              <a:rPr lang="zh-CN" altLang="en-US" sz="6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en-US" altLang="zh-CN" sz="4000" b="1" dirty="0" smtClean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ln w="22225" cap="flat" cmpd="sng">
                  <a:noFill/>
                  <a:prstDash val="solid"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分数的意义和性质</a:t>
            </a:r>
          </a:p>
        </p:txBody>
      </p:sp>
      <p:sp>
        <p:nvSpPr>
          <p:cNvPr id="13" name="矩形 12"/>
          <p:cNvSpPr/>
          <p:nvPr/>
        </p:nvSpPr>
        <p:spPr>
          <a:xfrm>
            <a:off x="4782626" y="3545035"/>
            <a:ext cx="2374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3679" y="562871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1181100" y="4279278"/>
            <a:ext cx="4394592" cy="2038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16308" y="4279278"/>
            <a:ext cx="4421346" cy="203835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851" y="1559547"/>
            <a:ext cx="3247042" cy="76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52000" tIns="72000" bIns="72000" rtlCol="0">
            <a:spAutoFit/>
          </a:bodyPr>
          <a:lstStyle/>
          <a:p>
            <a:pPr marL="467995" marR="0" lvl="0" indent="-4679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3.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分一分。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随堂小测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4582187" y="1432163"/>
                <a:ext cx="752129" cy="1014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20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87" y="1432163"/>
                <a:ext cx="752129" cy="1014317"/>
              </a:xfrm>
              <a:prstGeom prst="rect">
                <a:avLst/>
              </a:prstGeom>
              <a:blipFill rotWithShape="1">
                <a:blip r:embed="rId2"/>
                <a:stretch>
                  <a:fillRect l="-4" t="-23" r="42" b="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726386" y="1434471"/>
                <a:ext cx="752129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18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386" y="1434471"/>
                <a:ext cx="752129" cy="1015727"/>
              </a:xfrm>
              <a:prstGeom prst="rect">
                <a:avLst/>
              </a:prstGeom>
              <a:blipFill rotWithShape="1">
                <a:blip r:embed="rId3"/>
                <a:stretch>
                  <a:fillRect l="-79" t="-1" r="33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870585" y="1432868"/>
                <a:ext cx="75212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85" y="1432868"/>
                <a:ext cx="752129" cy="1027525"/>
              </a:xfrm>
              <a:prstGeom prst="rect">
                <a:avLst/>
              </a:prstGeom>
              <a:blipFill rotWithShape="1">
                <a:blip r:embed="rId4"/>
                <a:stretch>
                  <a:fillRect l="-69" t="-30" r="23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014784" y="1432868"/>
                <a:ext cx="524503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84" y="1432868"/>
                <a:ext cx="524503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86" t="-30" r="84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931357" y="1432868"/>
                <a:ext cx="75212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60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57" y="1432868"/>
                <a:ext cx="752129" cy="1017523"/>
              </a:xfrm>
              <a:prstGeom prst="rect">
                <a:avLst/>
              </a:prstGeom>
              <a:blipFill rotWithShape="1">
                <a:blip r:embed="rId6"/>
                <a:stretch>
                  <a:fillRect l="-11" t="-30" r="4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0075555" y="1432163"/>
                <a:ext cx="75212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45</m:t>
                          </m:r>
                        </m:num>
                        <m:den>
                          <m:r>
                            <a:rPr kumimoji="0" lang="en-US" altLang="zh-C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555" y="1432163"/>
                <a:ext cx="752129" cy="1027525"/>
              </a:xfrm>
              <a:prstGeom prst="rect">
                <a:avLst/>
              </a:prstGeom>
              <a:blipFill rotWithShape="1">
                <a:blip r:embed="rId7"/>
                <a:stretch>
                  <a:fillRect l="-1" t="-23" r="40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358218" y="3187399"/>
                <a:ext cx="4040355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与</a:t>
                </a:r>
                <a14:m>
                  <m:oMath xmlns:m="http://schemas.openxmlformats.org/officeDocument/2006/math">
                    <m:r>
                      <a:rPr kumimoji="0" lang="en-US" altLang="zh-CN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华文楷体" panose="02010600040101010101" pitchFamily="2" charset="-122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altLang="zh-C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altLang="zh-C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altLang="zh-C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华文楷体" panose="02010600040101010101" pitchFamily="2" charset="-122"/>
                        <a:cs typeface="+mn-cs"/>
                      </a:rPr>
                      <m:t> </m:t>
                    </m:r>
                  </m:oMath>
                </a14:m>
                <a:r>
                  <a:rPr kumimoji="0" lang="zh-CN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相等的分数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18" y="3187399"/>
                <a:ext cx="4040355" cy="965905"/>
              </a:xfrm>
              <a:prstGeom prst="rect">
                <a:avLst/>
              </a:prstGeom>
              <a:blipFill rotWithShape="1">
                <a:blip r:embed="rId8"/>
                <a:stretch>
                  <a:fillRect l="-15" t="-35" r="11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7061139" y="3187399"/>
                <a:ext cx="3531684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36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  <m:f>
                      <m:fPr>
                        <m:ctrlPr>
                          <a:rPr lang="en-US" altLang="zh-CN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6</m:t>
                        </m:r>
                      </m:den>
                    </m:f>
                    <m:r>
                      <a:rPr lang="en-US" altLang="zh-CN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 </m:t>
                    </m:r>
                  </m:oMath>
                </a14:m>
                <a:r>
                  <a:rPr lang="zh-CN" altLang="en-US" sz="36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相等的分数</a:t>
                </a: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39" y="3187399"/>
                <a:ext cx="3531684" cy="975460"/>
              </a:xfrm>
              <a:prstGeom prst="rect">
                <a:avLst/>
              </a:prstGeom>
              <a:blipFill rotWithShape="1">
                <a:blip r:embed="rId9"/>
                <a:stretch>
                  <a:fillRect l="-16" t="-34" r="11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21862 0.49722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8594 0.4967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11615 0.4960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06172 -0.3777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45403 0.4967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4961 0.496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 animBg="1"/>
      <p:bldP spid="4" grpId="0" animBg="1"/>
      <p:bldP spid="32" grpId="0"/>
      <p:bldP spid="32" grpId="1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21" grpId="0"/>
      <p:bldP spid="21" grpId="1"/>
      <p:bldP spid="24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494019" y="3008330"/>
            <a:ext cx="9203961" cy="9969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绿卡图书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走向成功的通行证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494019" y="2032330"/>
            <a:ext cx="9203961" cy="32490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对应的本节课后练习题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6149" y="779770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课后作业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37639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情境导入</a:t>
            </a:r>
            <a:endParaRPr lang="zh-CN" altLang="en-US" sz="4000" dirty="0"/>
          </a:p>
        </p:txBody>
      </p:sp>
      <p:sp>
        <p:nvSpPr>
          <p:cNvPr id="16" name="矩形 15"/>
          <p:cNvSpPr/>
          <p:nvPr/>
        </p:nvSpPr>
        <p:spPr>
          <a:xfrm>
            <a:off x="524851" y="4627191"/>
            <a:ext cx="11408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每块展板的图片部分各占整个版面的几分之几？这三个分数之间有怎样的关系？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spcBef>
                <a:spcPct val="0"/>
              </a:spcBef>
            </a:pP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spcBef>
                <a:spcPct val="0"/>
              </a:spcBef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根据分数的基本性质，你能写出几个相等的分数吗？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1174" y="1425381"/>
            <a:ext cx="9389652" cy="47151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4851" y="4280747"/>
            <a:ext cx="363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你能提出什么问题？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023 -0.4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15091 -0.1493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-747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1.48148E-6 L 2.70833E-6 -0.2481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hidden="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例题讲解</a:t>
            </a:r>
            <a:endParaRPr lang="zh-CN" altLang="en-US" sz="4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566545" y="3076520"/>
            <a:ext cx="9896909" cy="1188000"/>
            <a:chOff x="925195" y="1697620"/>
            <a:chExt cx="9896909" cy="118800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925195" y="2057620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rgbClr val="FFC5B7"/>
                </a:gs>
                <a:gs pos="29000">
                  <a:srgbClr val="E69B9B"/>
                </a:gs>
                <a:gs pos="100000">
                  <a:srgbClr val="DA0000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625600" y="1697620"/>
              <a:ext cx="9196504" cy="1188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每块展板的图片部分各占整个版面的几分之几？这三个分数之间有怎样的关系？</a:t>
              </a: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775999" y="3429000"/>
            <a:ext cx="8640001" cy="360000"/>
            <a:chOff x="2034544" y="4168946"/>
            <a:chExt cx="8640001" cy="360000"/>
          </a:xfrm>
        </p:grpSpPr>
        <p:sp>
          <p:nvSpPr>
            <p:cNvPr id="196" name="矩形 195"/>
            <p:cNvSpPr/>
            <p:nvPr/>
          </p:nvSpPr>
          <p:spPr>
            <a:xfrm>
              <a:off x="2034544" y="4168946"/>
              <a:ext cx="4317259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6351803" y="4168946"/>
              <a:ext cx="4322742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1775999" y="3429000"/>
            <a:ext cx="8640001" cy="367620"/>
            <a:chOff x="2034544" y="4168946"/>
            <a:chExt cx="8640001" cy="367620"/>
          </a:xfrm>
        </p:grpSpPr>
        <p:sp>
          <p:nvSpPr>
            <p:cNvPr id="206" name="矩形 205"/>
            <p:cNvSpPr/>
            <p:nvPr/>
          </p:nvSpPr>
          <p:spPr>
            <a:xfrm>
              <a:off x="2034544" y="4168946"/>
              <a:ext cx="4317259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6351803" y="4168946"/>
              <a:ext cx="4322742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09" name="直接连接符 208"/>
            <p:cNvCxnSpPr/>
            <p:nvPr/>
          </p:nvCxnSpPr>
          <p:spPr>
            <a:xfrm>
              <a:off x="419952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>
              <a:off x="851317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组合 214"/>
          <p:cNvGrpSpPr/>
          <p:nvPr/>
        </p:nvGrpSpPr>
        <p:grpSpPr>
          <a:xfrm>
            <a:off x="1775999" y="3429000"/>
            <a:ext cx="8640001" cy="367620"/>
            <a:chOff x="2034544" y="4168946"/>
            <a:chExt cx="8640001" cy="367620"/>
          </a:xfrm>
        </p:grpSpPr>
        <p:sp>
          <p:nvSpPr>
            <p:cNvPr id="216" name="矩形 215"/>
            <p:cNvSpPr/>
            <p:nvPr/>
          </p:nvSpPr>
          <p:spPr>
            <a:xfrm>
              <a:off x="2034544" y="4168946"/>
              <a:ext cx="4317259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6351803" y="4168946"/>
              <a:ext cx="4322742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18" name="直接连接符 217"/>
            <p:cNvCxnSpPr/>
            <p:nvPr/>
          </p:nvCxnSpPr>
          <p:spPr>
            <a:xfrm>
              <a:off x="419952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851317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775999" y="3429000"/>
            <a:ext cx="8640001" cy="367620"/>
            <a:chOff x="2034544" y="4168946"/>
            <a:chExt cx="8640001" cy="367620"/>
          </a:xfrm>
        </p:grpSpPr>
        <p:sp>
          <p:nvSpPr>
            <p:cNvPr id="165" name="矩形 164"/>
            <p:cNvSpPr/>
            <p:nvPr/>
          </p:nvSpPr>
          <p:spPr>
            <a:xfrm>
              <a:off x="2034544" y="4168946"/>
              <a:ext cx="4317259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6351803" y="4168946"/>
              <a:ext cx="4322742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73" name="直接连接符 172"/>
            <p:cNvCxnSpPr/>
            <p:nvPr/>
          </p:nvCxnSpPr>
          <p:spPr>
            <a:xfrm>
              <a:off x="311317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419952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527952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743454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851317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9593175" y="4176566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776002" y="3217098"/>
                <a:ext cx="53999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002" y="3217098"/>
                <a:ext cx="539997" cy="783804"/>
              </a:xfrm>
              <a:prstGeom prst="rect">
                <a:avLst/>
              </a:prstGeom>
              <a:blipFill rotWithShape="1">
                <a:blip r:embed="rId2"/>
                <a:stretch>
                  <a:fillRect l="-10" t="-24" r="55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10775999" y="3217098"/>
                <a:ext cx="53999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999" y="3217098"/>
                <a:ext cx="539997" cy="783804"/>
              </a:xfrm>
              <a:prstGeom prst="rect">
                <a:avLst/>
              </a:prstGeom>
              <a:blipFill rotWithShape="1">
                <a:blip r:embed="rId3"/>
                <a:stretch>
                  <a:fillRect l="-9" t="-24" r="55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10775999" y="3214832"/>
                <a:ext cx="53999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999" y="3214832"/>
                <a:ext cx="539997" cy="783804"/>
              </a:xfrm>
              <a:prstGeom prst="rect">
                <a:avLst/>
              </a:prstGeom>
              <a:blipFill rotWithShape="1">
                <a:blip r:embed="rId3"/>
                <a:stretch>
                  <a:fillRect l="-9" t="-59" r="5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10775999" y="3212566"/>
                <a:ext cx="539997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999" y="3212566"/>
                <a:ext cx="539997" cy="784830"/>
              </a:xfrm>
              <a:prstGeom prst="rect">
                <a:avLst/>
              </a:prstGeom>
              <a:blipFill rotWithShape="1">
                <a:blip r:embed="rId4"/>
                <a:stretch>
                  <a:fillRect l="-9" t="-13" r="5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/>
              <p:cNvSpPr/>
              <p:nvPr/>
            </p:nvSpPr>
            <p:spPr>
              <a:xfrm>
                <a:off x="1056000" y="3069000"/>
                <a:ext cx="2794334" cy="342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可以看出：</a:t>
                </a:r>
                <a:endParaRPr lang="en-US" altLang="zh-CN" sz="28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/>
                <a:endParaRPr lang="en-US" altLang="zh-CN" sz="28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4</m:t>
                          </m:r>
                        </m:den>
                      </m:f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/>
                <a:endParaRPr lang="zh-CN" altLang="en-US" sz="28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矩形: 圆角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0" y="3069000"/>
                <a:ext cx="2794334" cy="3420000"/>
              </a:xfrm>
              <a:prstGeom prst="roundRect">
                <a:avLst/>
              </a:prstGeom>
              <a:blipFill rotWithShape="1">
                <a:blip r:embed="rId5"/>
                <a:stretch>
                  <a:fillRect l="-250" t="-187" r="-215" b="-169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22"/>
          <p:cNvSpPr/>
          <p:nvPr/>
        </p:nvSpPr>
        <p:spPr>
          <a:xfrm>
            <a:off x="1416006" y="3084140"/>
            <a:ext cx="9719799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r>
              <a:rPr lang="zh-CN" altLang="en-US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这些分数的分子和分母怎样变化，分数的大小不变？</a:t>
            </a:r>
            <a:endParaRPr lang="en-US" altLang="zh-CN" sz="32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: 圆角 79"/>
              <p:cNvSpPr/>
              <p:nvPr/>
            </p:nvSpPr>
            <p:spPr>
              <a:xfrm>
                <a:off x="3371139" y="2501400"/>
                <a:ext cx="5937261" cy="396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den>
                      </m:f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r>
                        <a:rPr lang="en-US" altLang="zh-CN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f>
                        <m:f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r>
                        <a:rPr lang="en-US" altLang="zh-CN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f>
                        <m:f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0" name="矩形: 圆角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139" y="2501400"/>
                <a:ext cx="5937261" cy="3960000"/>
              </a:xfrm>
              <a:prstGeom prst="roundRect">
                <a:avLst/>
              </a:prstGeom>
              <a:blipFill rotWithShape="1">
                <a:blip r:embed="rId6"/>
                <a:stretch>
                  <a:fillRect l="-116" t="-164" r="-97" b="-153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文本框 80"/>
          <p:cNvSpPr txBox="1"/>
          <p:nvPr/>
        </p:nvSpPr>
        <p:spPr>
          <a:xfrm>
            <a:off x="5787887" y="40842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2" name="任意多边形: 形状 81"/>
          <p:cNvSpPr/>
          <p:nvPr/>
        </p:nvSpPr>
        <p:spPr>
          <a:xfrm>
            <a:off x="6396975" y="351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3" name="任意多边形: 形状 82"/>
          <p:cNvSpPr/>
          <p:nvPr/>
        </p:nvSpPr>
        <p:spPr>
          <a:xfrm rot="10800000">
            <a:off x="6394231" y="507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608400" y="36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608400" y="466140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" name="任意多边形: 形状 85"/>
          <p:cNvSpPr/>
          <p:nvPr/>
        </p:nvSpPr>
        <p:spPr>
          <a:xfrm>
            <a:off x="4477657" y="351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7" name="任意多边形: 形状 86"/>
          <p:cNvSpPr/>
          <p:nvPr/>
        </p:nvSpPr>
        <p:spPr>
          <a:xfrm rot="10800000">
            <a:off x="4476971" y="51414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728919" y="36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728919" y="466140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0" name="任意多边形: 形状 89"/>
          <p:cNvSpPr/>
          <p:nvPr/>
        </p:nvSpPr>
        <p:spPr>
          <a:xfrm>
            <a:off x="4346713" y="2826391"/>
            <a:ext cx="3717235" cy="815009"/>
          </a:xfrm>
          <a:custGeom>
            <a:avLst/>
            <a:gdLst>
              <a:gd name="connsiteX0" fmla="*/ 0 w 3717235"/>
              <a:gd name="connsiteY0" fmla="*/ 815009 h 815009"/>
              <a:gd name="connsiteX1" fmla="*/ 437322 w 3717235"/>
              <a:gd name="connsiteY1" fmla="*/ 238539 h 815009"/>
              <a:gd name="connsiteX2" fmla="*/ 1888435 w 3717235"/>
              <a:gd name="connsiteY2" fmla="*/ 0 h 815009"/>
              <a:gd name="connsiteX3" fmla="*/ 3359426 w 3717235"/>
              <a:gd name="connsiteY3" fmla="*/ 238539 h 815009"/>
              <a:gd name="connsiteX4" fmla="*/ 3717235 w 3717235"/>
              <a:gd name="connsiteY4" fmla="*/ 795131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235" h="815009">
                <a:moveTo>
                  <a:pt x="0" y="815009"/>
                </a:moveTo>
                <a:cubicBezTo>
                  <a:pt x="61291" y="594691"/>
                  <a:pt x="122583" y="374374"/>
                  <a:pt x="437322" y="238539"/>
                </a:cubicBezTo>
                <a:cubicBezTo>
                  <a:pt x="752061" y="102704"/>
                  <a:pt x="1401418" y="0"/>
                  <a:pt x="1888435" y="0"/>
                </a:cubicBezTo>
                <a:cubicBezTo>
                  <a:pt x="2375452" y="0"/>
                  <a:pt x="3054626" y="106017"/>
                  <a:pt x="3359426" y="238539"/>
                </a:cubicBezTo>
                <a:cubicBezTo>
                  <a:pt x="3664226" y="371061"/>
                  <a:pt x="3667539" y="556592"/>
                  <a:pt x="3717235" y="795131"/>
                </a:cubicBezTo>
              </a:path>
            </a:pathLst>
          </a:custGeom>
          <a:noFill/>
          <a:ln w="38100">
            <a:solidFill>
              <a:srgbClr val="00964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1" name="任意多边形: 形状 90"/>
          <p:cNvSpPr/>
          <p:nvPr/>
        </p:nvSpPr>
        <p:spPr>
          <a:xfrm rot="10800000">
            <a:off x="4393487" y="5346390"/>
            <a:ext cx="3717235" cy="815009"/>
          </a:xfrm>
          <a:custGeom>
            <a:avLst/>
            <a:gdLst>
              <a:gd name="connsiteX0" fmla="*/ 0 w 3717235"/>
              <a:gd name="connsiteY0" fmla="*/ 815009 h 815009"/>
              <a:gd name="connsiteX1" fmla="*/ 437322 w 3717235"/>
              <a:gd name="connsiteY1" fmla="*/ 238539 h 815009"/>
              <a:gd name="connsiteX2" fmla="*/ 1888435 w 3717235"/>
              <a:gd name="connsiteY2" fmla="*/ 0 h 815009"/>
              <a:gd name="connsiteX3" fmla="*/ 3359426 w 3717235"/>
              <a:gd name="connsiteY3" fmla="*/ 238539 h 815009"/>
              <a:gd name="connsiteX4" fmla="*/ 3717235 w 3717235"/>
              <a:gd name="connsiteY4" fmla="*/ 795131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235" h="815009">
                <a:moveTo>
                  <a:pt x="0" y="815009"/>
                </a:moveTo>
                <a:cubicBezTo>
                  <a:pt x="61291" y="594691"/>
                  <a:pt x="122583" y="374374"/>
                  <a:pt x="437322" y="238539"/>
                </a:cubicBezTo>
                <a:cubicBezTo>
                  <a:pt x="752061" y="102704"/>
                  <a:pt x="1401418" y="0"/>
                  <a:pt x="1888435" y="0"/>
                </a:cubicBezTo>
                <a:cubicBezTo>
                  <a:pt x="2375452" y="0"/>
                  <a:pt x="3054626" y="106017"/>
                  <a:pt x="3359426" y="238539"/>
                </a:cubicBezTo>
                <a:cubicBezTo>
                  <a:pt x="3664226" y="371061"/>
                  <a:pt x="3667539" y="556592"/>
                  <a:pt x="3717235" y="795131"/>
                </a:cubicBezTo>
              </a:path>
            </a:pathLst>
          </a:custGeom>
          <a:noFill/>
          <a:ln w="38100">
            <a:solidFill>
              <a:srgbClr val="009644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691253" y="293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×4 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691253" y="54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×4 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: 圆角 76"/>
              <p:cNvSpPr/>
              <p:nvPr/>
            </p:nvSpPr>
            <p:spPr>
              <a:xfrm>
                <a:off x="3367264" y="2501400"/>
                <a:ext cx="5937261" cy="3960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𝟒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𝟖</m:t>
                          </m:r>
                        </m:den>
                      </m:f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r>
                        <a:rPr lang="en-US" altLang="zh-CN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f>
                        <m:fPr>
                          <m:ctrlPr>
                            <a:rPr lang="en-US" altLang="zh-C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r>
                        <a:rPr lang="en-US" altLang="zh-CN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</m:t>
                      </m:r>
                      <m:r>
                        <a:rPr lang="en-US" altLang="zh-C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     </m:t>
                      </m:r>
                      <m:f>
                        <m:fPr>
                          <m:ctrlP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32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7" name="矩形: 圆角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264" y="2501400"/>
                <a:ext cx="5937261" cy="3960000"/>
              </a:xfrm>
              <a:prstGeom prst="roundRect">
                <a:avLst/>
              </a:prstGeom>
              <a:blipFill rotWithShape="1">
                <a:blip r:embed="rId7"/>
                <a:stretch>
                  <a:fillRect l="-115" t="-164" r="-98" b="-153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文本框 77"/>
          <p:cNvSpPr txBox="1"/>
          <p:nvPr/>
        </p:nvSpPr>
        <p:spPr>
          <a:xfrm>
            <a:off x="5784012" y="40842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9" name="任意多边形: 形状 78"/>
          <p:cNvSpPr/>
          <p:nvPr/>
        </p:nvSpPr>
        <p:spPr>
          <a:xfrm>
            <a:off x="6393100" y="351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4" name="任意多边形: 形状 93"/>
          <p:cNvSpPr/>
          <p:nvPr/>
        </p:nvSpPr>
        <p:spPr>
          <a:xfrm rot="10800000">
            <a:off x="6390356" y="507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604525" y="36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604525" y="466140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7" name="任意多边形: 形状 96"/>
          <p:cNvSpPr/>
          <p:nvPr/>
        </p:nvSpPr>
        <p:spPr>
          <a:xfrm>
            <a:off x="4473782" y="35166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8" name="任意多边形: 形状 97"/>
          <p:cNvSpPr/>
          <p:nvPr/>
        </p:nvSpPr>
        <p:spPr>
          <a:xfrm rot="10800000">
            <a:off x="4473096" y="5141400"/>
            <a:ext cx="1625600" cy="304800"/>
          </a:xfrm>
          <a:custGeom>
            <a:avLst/>
            <a:gdLst>
              <a:gd name="connsiteX0" fmla="*/ 0 w 1625600"/>
              <a:gd name="connsiteY0" fmla="*/ 304800 h 304800"/>
              <a:gd name="connsiteX1" fmla="*/ 798286 w 1625600"/>
              <a:gd name="connsiteY1" fmla="*/ 0 h 304800"/>
              <a:gd name="connsiteX2" fmla="*/ 1625600 w 16256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304800">
                <a:moveTo>
                  <a:pt x="0" y="304800"/>
                </a:moveTo>
                <a:cubicBezTo>
                  <a:pt x="263676" y="152400"/>
                  <a:pt x="527353" y="0"/>
                  <a:pt x="798286" y="0"/>
                </a:cubicBezTo>
                <a:cubicBezTo>
                  <a:pt x="1069219" y="0"/>
                  <a:pt x="1347409" y="152400"/>
                  <a:pt x="1625600" y="304800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</a:schemeClr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725044" y="36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25044" y="466140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÷2 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任意多边形: 形状 100"/>
          <p:cNvSpPr/>
          <p:nvPr/>
        </p:nvSpPr>
        <p:spPr>
          <a:xfrm>
            <a:off x="4342838" y="2826391"/>
            <a:ext cx="3717235" cy="815009"/>
          </a:xfrm>
          <a:custGeom>
            <a:avLst/>
            <a:gdLst>
              <a:gd name="connsiteX0" fmla="*/ 0 w 3717235"/>
              <a:gd name="connsiteY0" fmla="*/ 815009 h 815009"/>
              <a:gd name="connsiteX1" fmla="*/ 437322 w 3717235"/>
              <a:gd name="connsiteY1" fmla="*/ 238539 h 815009"/>
              <a:gd name="connsiteX2" fmla="*/ 1888435 w 3717235"/>
              <a:gd name="connsiteY2" fmla="*/ 0 h 815009"/>
              <a:gd name="connsiteX3" fmla="*/ 3359426 w 3717235"/>
              <a:gd name="connsiteY3" fmla="*/ 238539 h 815009"/>
              <a:gd name="connsiteX4" fmla="*/ 3717235 w 3717235"/>
              <a:gd name="connsiteY4" fmla="*/ 795131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235" h="815009">
                <a:moveTo>
                  <a:pt x="0" y="815009"/>
                </a:moveTo>
                <a:cubicBezTo>
                  <a:pt x="61291" y="594691"/>
                  <a:pt x="122583" y="374374"/>
                  <a:pt x="437322" y="238539"/>
                </a:cubicBezTo>
                <a:cubicBezTo>
                  <a:pt x="752061" y="102704"/>
                  <a:pt x="1401418" y="0"/>
                  <a:pt x="1888435" y="0"/>
                </a:cubicBezTo>
                <a:cubicBezTo>
                  <a:pt x="2375452" y="0"/>
                  <a:pt x="3054626" y="106017"/>
                  <a:pt x="3359426" y="238539"/>
                </a:cubicBezTo>
                <a:cubicBezTo>
                  <a:pt x="3664226" y="371061"/>
                  <a:pt x="3667539" y="556592"/>
                  <a:pt x="3717235" y="795131"/>
                </a:cubicBezTo>
              </a:path>
            </a:pathLst>
          </a:custGeom>
          <a:noFill/>
          <a:ln w="38100">
            <a:solidFill>
              <a:srgbClr val="00964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任意多边形: 形状 101"/>
          <p:cNvSpPr/>
          <p:nvPr/>
        </p:nvSpPr>
        <p:spPr>
          <a:xfrm rot="10800000">
            <a:off x="4389612" y="5346390"/>
            <a:ext cx="3717235" cy="815009"/>
          </a:xfrm>
          <a:custGeom>
            <a:avLst/>
            <a:gdLst>
              <a:gd name="connsiteX0" fmla="*/ 0 w 3717235"/>
              <a:gd name="connsiteY0" fmla="*/ 815009 h 815009"/>
              <a:gd name="connsiteX1" fmla="*/ 437322 w 3717235"/>
              <a:gd name="connsiteY1" fmla="*/ 238539 h 815009"/>
              <a:gd name="connsiteX2" fmla="*/ 1888435 w 3717235"/>
              <a:gd name="connsiteY2" fmla="*/ 0 h 815009"/>
              <a:gd name="connsiteX3" fmla="*/ 3359426 w 3717235"/>
              <a:gd name="connsiteY3" fmla="*/ 238539 h 815009"/>
              <a:gd name="connsiteX4" fmla="*/ 3717235 w 3717235"/>
              <a:gd name="connsiteY4" fmla="*/ 795131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7235" h="815009">
                <a:moveTo>
                  <a:pt x="0" y="815009"/>
                </a:moveTo>
                <a:cubicBezTo>
                  <a:pt x="61291" y="594691"/>
                  <a:pt x="122583" y="374374"/>
                  <a:pt x="437322" y="238539"/>
                </a:cubicBezTo>
                <a:cubicBezTo>
                  <a:pt x="752061" y="102704"/>
                  <a:pt x="1401418" y="0"/>
                  <a:pt x="1888435" y="0"/>
                </a:cubicBezTo>
                <a:cubicBezTo>
                  <a:pt x="2375452" y="0"/>
                  <a:pt x="3054626" y="106017"/>
                  <a:pt x="3359426" y="238539"/>
                </a:cubicBezTo>
                <a:cubicBezTo>
                  <a:pt x="3664226" y="371061"/>
                  <a:pt x="3667539" y="556592"/>
                  <a:pt x="3717235" y="795131"/>
                </a:cubicBezTo>
              </a:path>
            </a:pathLst>
          </a:custGeom>
          <a:noFill/>
          <a:ln w="38100">
            <a:solidFill>
              <a:srgbClr val="009644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687378" y="293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÷4 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687378" y="5458180"/>
            <a:ext cx="112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÷4 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5" name="矩形: 圆角 104"/>
          <p:cNvSpPr/>
          <p:nvPr/>
        </p:nvSpPr>
        <p:spPr>
          <a:xfrm>
            <a:off x="968020" y="2349000"/>
            <a:ext cx="10269102" cy="72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想一想，分数的分子和分母能同时乘或除以</a:t>
            </a:r>
            <a:r>
              <a:rPr lang="en-US" altLang="zh-CN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吗？</a:t>
            </a:r>
            <a:endParaRPr lang="en-US" altLang="zh-CN" sz="3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乘号 4"/>
          <p:cNvSpPr/>
          <p:nvPr/>
        </p:nvSpPr>
        <p:spPr>
          <a:xfrm>
            <a:off x="5256000" y="3912849"/>
            <a:ext cx="1680000" cy="1680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65202" y="4629809"/>
            <a:ext cx="215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不能！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936000" y="3076520"/>
            <a:ext cx="10277594" cy="720000"/>
            <a:chOff x="1368425" y="3076520"/>
            <a:chExt cx="10277594" cy="720000"/>
          </a:xfrm>
        </p:grpSpPr>
        <p:sp>
          <p:nvSpPr>
            <p:cNvPr id="67" name="矩形: 圆角 66"/>
            <p:cNvSpPr/>
            <p:nvPr/>
          </p:nvSpPr>
          <p:spPr>
            <a:xfrm>
              <a:off x="2066922" y="3076520"/>
              <a:ext cx="9579097" cy="72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108000" bIns="0" rtlCol="0" anchor="ctr"/>
            <a:lstStyle/>
            <a:p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根据分数的基本性质，你能写出几个相等的分数吗？</a:t>
              </a:r>
              <a:endParaRPr lang="en-US" altLang="zh-CN" sz="3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1368425" y="3195000"/>
              <a:ext cx="468000" cy="468000"/>
            </a:xfrm>
            <a:prstGeom prst="ellipse">
              <a:avLst/>
            </a:prstGeom>
            <a:gradFill flip="none" rotWithShape="1">
              <a:gsLst>
                <a:gs pos="20000">
                  <a:srgbClr val="8BEFBB"/>
                </a:gs>
                <a:gs pos="0">
                  <a:srgbClr val="AFFFD7"/>
                </a:gs>
                <a:gs pos="100000">
                  <a:srgbClr val="00823B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69" name="矩形: 圆角 68"/>
          <p:cNvSpPr/>
          <p:nvPr/>
        </p:nvSpPr>
        <p:spPr>
          <a:xfrm>
            <a:off x="1117600" y="2891080"/>
            <a:ext cx="9956800" cy="2457920"/>
          </a:xfrm>
          <a:prstGeom prst="roundRect">
            <a:avLst>
              <a:gd name="adj" fmla="val 780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分数的分子和分母同时乘或除以相同的数（</a:t>
            </a:r>
            <a:r>
              <a:rPr lang="en-US" altLang="zh-CN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除外），分数的大小不变。这是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分数的基本性质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7969 -0.2467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1569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1576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3143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1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4.16667E-7 0.31551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6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1849 -0.00047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5695 L 0.1181 0.15695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1435 L 0.1181 0.31435 " pathEditMode="relative" rAng="0" ptsTypes="AA">
                                      <p:cBhvr>
                                        <p:cTn id="8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19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19257 -0.28194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-1409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  <p:bldP spid="2" grpId="3"/>
      <p:bldP spid="2" grpId="4"/>
      <p:bldP spid="2" grpId="6"/>
      <p:bldP spid="38" grpId="0"/>
      <p:bldP spid="38" grpId="1"/>
      <p:bldP spid="38" grpId="3"/>
      <p:bldP spid="39" grpId="0"/>
      <p:bldP spid="39" grpId="1"/>
      <p:bldP spid="39" grpId="3"/>
      <p:bldP spid="40" grpId="0"/>
      <p:bldP spid="40" grpId="1"/>
      <p:bldP spid="40" grpId="3"/>
      <p:bldP spid="4" grpId="0" animBg="1"/>
      <p:bldP spid="4" grpId="2" animBg="1"/>
      <p:bldP spid="23" grpId="0" animBg="1"/>
      <p:bldP spid="23" grpId="1" animBg="1"/>
      <p:bldP spid="23" grpId="2" animBg="1"/>
      <p:bldP spid="23" grpId="3" animBg="1"/>
      <p:bldP spid="80" grpId="0" animBg="1"/>
      <p:bldP spid="80" grpId="1" animBg="1"/>
      <p:bldP spid="81" grpId="0"/>
      <p:bldP spid="82" grpId="0" animBg="1"/>
      <p:bldP spid="82" grpId="1" animBg="1"/>
      <p:bldP spid="83" grpId="0" animBg="1"/>
      <p:bldP spid="83" grpId="1" animBg="1"/>
      <p:bldP spid="84" grpId="0"/>
      <p:bldP spid="84" grpId="1"/>
      <p:bldP spid="85" grpId="0"/>
      <p:bldP spid="85" grpId="1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89" grpId="0"/>
      <p:bldP spid="89" grpId="1"/>
      <p:bldP spid="90" grpId="0" animBg="1"/>
      <p:bldP spid="90" grpId="1" animBg="1"/>
      <p:bldP spid="91" grpId="0" animBg="1"/>
      <p:bldP spid="91" grpId="1" animBg="1"/>
      <p:bldP spid="92" grpId="0"/>
      <p:bldP spid="92" grpId="1"/>
      <p:bldP spid="93" grpId="0"/>
      <p:bldP spid="93" grpId="1"/>
      <p:bldP spid="77" grpId="0" animBg="1"/>
      <p:bldP spid="77" grpId="1" animBg="1"/>
      <p:bldP spid="78" grpId="0"/>
      <p:bldP spid="79" grpId="0" animBg="1"/>
      <p:bldP spid="79" grpId="1" animBg="1"/>
      <p:bldP spid="94" grpId="0" animBg="1"/>
      <p:bldP spid="94" grpId="1" animBg="1"/>
      <p:bldP spid="95" grpId="0"/>
      <p:bldP spid="95" grpId="1"/>
      <p:bldP spid="96" grpId="0"/>
      <p:bldP spid="96" grpId="1"/>
      <p:bldP spid="97" grpId="0" animBg="1"/>
      <p:bldP spid="97" grpId="1" animBg="1"/>
      <p:bldP spid="98" grpId="0" animBg="1"/>
      <p:bldP spid="98" grpId="1" animBg="1"/>
      <p:bldP spid="99" grpId="0"/>
      <p:bldP spid="99" grpId="1"/>
      <p:bldP spid="100" grpId="0"/>
      <p:bldP spid="100" grpId="1"/>
      <p:bldP spid="101" grpId="0" animBg="1"/>
      <p:bldP spid="101" grpId="1" animBg="1"/>
      <p:bldP spid="102" grpId="0" animBg="1"/>
      <p:bldP spid="102" grpId="1" animBg="1"/>
      <p:bldP spid="103" grpId="0"/>
      <p:bldP spid="103" grpId="1"/>
      <p:bldP spid="104" grpId="0"/>
      <p:bldP spid="104" grpId="1"/>
      <p:bldP spid="105" grpId="0" animBg="1"/>
      <p:bldP spid="105" grpId="1" animBg="1"/>
      <p:bldP spid="5" grpId="0" animBg="1"/>
      <p:bldP spid="5" grpId="1" animBg="1"/>
      <p:bldP spid="8" grpId="0"/>
      <p:bldP spid="8" grpId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1821" y="3075057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4000" b="1" dirty="0">
                <a:ln w="22225" cap="flat" cmpd="sng">
                  <a:noFill/>
                  <a:prstDash val="solid"/>
                </a:ln>
                <a:noFill/>
                <a:latin typeface="宋体" panose="02010600030101010101" pitchFamily="2" charset="-122"/>
                <a:ea typeface="宋体" panose="02010600030101010101" pitchFamily="2" charset="-122"/>
              </a:rPr>
              <a:t>○</a:t>
            </a:r>
            <a:r>
              <a:rPr lang="zh-CN" altLang="en-US" sz="4000" b="1" dirty="0">
                <a:ln w="22225" cap="flat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</a:t>
            </a:r>
            <a:endParaRPr lang="zh-CN" altLang="en-US" sz="4000" dirty="0"/>
          </a:p>
        </p:txBody>
      </p:sp>
      <p:sp>
        <p:nvSpPr>
          <p:cNvPr id="4" name="矩形: 圆角 3"/>
          <p:cNvSpPr/>
          <p:nvPr/>
        </p:nvSpPr>
        <p:spPr>
          <a:xfrm>
            <a:off x="1117600" y="2891080"/>
            <a:ext cx="9956800" cy="2457920"/>
          </a:xfrm>
          <a:prstGeom prst="roundRect">
            <a:avLst>
              <a:gd name="adj" fmla="val 780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分数的分子和分母同时乘或除以相同的数（</a:t>
            </a:r>
            <a:r>
              <a:rPr lang="en-US" altLang="zh-CN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除外），分数的大小不变。这是</a:t>
            </a: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分数的基本性质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培优例题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4852" y="1371936"/>
                <a:ext cx="10333648" cy="17516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80000" tIns="72000" rIns="180000" bIns="216000" rtlCol="0">
                <a:spAutoFit/>
              </a:bodyPr>
              <a:lstStyle/>
              <a:p>
                <a:pPr lvl="0">
                  <a:lnSpc>
                    <a:spcPts val="6000"/>
                  </a:lnSpc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例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1  </a:t>
                </a:r>
                <a:r>
                  <a:rPr lang="zh-CN" altLang="en-US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fPr>
                      <m:num>
                        <m:r>
                          <a:rPr lang="en-US" altLang="zh-CN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16</m:t>
                        </m:r>
                      </m:num>
                      <m:den>
                        <m:r>
                          <a:rPr lang="en-US" altLang="zh-CN" sz="3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zh-CN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lang="zh-CN" altLang="en-US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的分母除以 </a:t>
                </a:r>
                <a:r>
                  <a:rPr lang="en-US" altLang="zh-CN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</a:t>
                </a:r>
                <a:r>
                  <a:rPr lang="zh-CN" altLang="en-US" sz="32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，分子怎样变化，才能使分数的大小不变？变化后的分数是多少？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2" y="1371936"/>
                <a:ext cx="10333648" cy="1751662"/>
              </a:xfrm>
              <a:prstGeom prst="rect">
                <a:avLst/>
              </a:prstGeom>
              <a:blipFill rotWithShape="1">
                <a:blip r:embed="rId2"/>
                <a:stretch>
                  <a:fillRect l="-46" t="-273" r="-43" b="-25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24851" y="3909000"/>
                <a:ext cx="11142298" cy="2346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规范解答：</a:t>
                </a:r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  <a:p>
                <a:pPr lvl="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        根据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分数的基本性质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可以知道：要使分数大小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不变，分母除以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，分子也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必须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除以 </a:t>
                </a:r>
                <a:r>
                  <a:rPr lang="en-US" altLang="zh-CN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 </a:t>
                </a:r>
                <a:r>
                  <a:rPr lang="zh-CN" altLang="en-US" sz="28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；这时的分数是</a:t>
                </a:r>
                <a14:m>
                  <m:oMath xmlns:m="http://schemas.openxmlformats.org/officeDocument/2006/math">
                    <m:r>
                      <a:rPr kumimoji="0" lang="en-US" altLang="zh-CN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华文楷体" panose="02010600040101010101" pitchFamily="2" charset="-122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altLang="zh-CN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altLang="zh-CN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 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。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3909000"/>
                <a:ext cx="11142298" cy="2346027"/>
              </a:xfrm>
              <a:prstGeom prst="rect">
                <a:avLst/>
              </a:prstGeom>
              <a:blipFill rotWithShape="1">
                <a:blip r:embed="rId3"/>
                <a:stretch>
                  <a:fillRect l="-3" t="-25" r="3" b="-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培优例题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851" y="1463376"/>
            <a:ext cx="5571148" cy="1695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52000" tIns="108000" rIns="252000" bIns="108000" rtlCol="0">
            <a:spAutoFit/>
          </a:bodyPr>
          <a:lstStyle/>
          <a:p>
            <a:pPr lvl="0"/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  </a:t>
            </a:r>
            <a:r>
              <a:rPr lang="zh-CN" altLang="en-US" sz="32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下面的哪些分数在直线上能用同一个点表示，在直线上表示出来。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1827700" y="5654718"/>
            <a:ext cx="9088396" cy="900000"/>
            <a:chOff x="2393726" y="4389000"/>
            <a:chExt cx="6822274" cy="6755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393726" y="4495209"/>
              <a:ext cx="6822274" cy="0"/>
            </a:xfrm>
            <a:prstGeom prst="line">
              <a:avLst/>
            </a:prstGeom>
            <a:ln w="317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679190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660994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697386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70092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156445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651896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147347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42798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452200" y="4602928"/>
              <a:ext cx="438751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93726" y="4601419"/>
              <a:ext cx="618193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0</a:t>
              </a:r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21720" y="4601419"/>
              <a:ext cx="438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688288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174641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192837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65543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183739" y="4389000"/>
              <a:ext cx="0" cy="106209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56967" y="1339125"/>
                <a:ext cx="482824" cy="901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67" y="1339125"/>
                <a:ext cx="482824" cy="901785"/>
              </a:xfrm>
              <a:prstGeom prst="rect">
                <a:avLst/>
              </a:prstGeom>
              <a:blipFill rotWithShape="1">
                <a:blip r:embed="rId2"/>
                <a:stretch>
                  <a:fillRect l="-54" t="-60" r="101" b="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694785" y="1339125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785" y="1339125"/>
                <a:ext cx="481221" cy="901785"/>
              </a:xfrm>
              <a:prstGeom prst="rect">
                <a:avLst/>
              </a:prstGeom>
              <a:blipFill rotWithShape="1">
                <a:blip r:embed="rId3"/>
                <a:stretch>
                  <a:fillRect l="-102" t="-60" r="79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8702715" y="1340535"/>
                <a:ext cx="67999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0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715" y="1340535"/>
                <a:ext cx="679993" cy="898964"/>
              </a:xfrm>
              <a:prstGeom prst="rect">
                <a:avLst/>
              </a:prstGeom>
              <a:blipFill rotWithShape="1">
                <a:blip r:embed="rId4"/>
                <a:stretch>
                  <a:fillRect l="-6" t="-6" r="8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9776012" y="1341946"/>
                <a:ext cx="679994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012" y="1341946"/>
                <a:ext cx="679994" cy="896143"/>
              </a:xfrm>
              <a:prstGeom prst="rect">
                <a:avLst/>
              </a:prstGeom>
              <a:blipFill rotWithShape="1">
                <a:blip r:embed="rId5"/>
                <a:stretch>
                  <a:fillRect l="-28" t="-21" r="14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0936006" y="1339125"/>
                <a:ext cx="67999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006" y="1339125"/>
                <a:ext cx="679994" cy="901785"/>
              </a:xfrm>
              <a:prstGeom prst="rect">
                <a:avLst/>
              </a:prstGeom>
              <a:blipFill rotWithShape="1">
                <a:blip r:embed="rId6"/>
                <a:stretch>
                  <a:fillRect l="-5" t="-60" r="85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656967" y="2281141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67" y="2281141"/>
                <a:ext cx="481221" cy="901785"/>
              </a:xfrm>
              <a:prstGeom prst="rect">
                <a:avLst/>
              </a:prstGeom>
              <a:blipFill rotWithShape="1">
                <a:blip r:embed="rId7"/>
                <a:stretch>
                  <a:fillRect l="-54" t="-25" r="32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694785" y="2282551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785" y="2282551"/>
                <a:ext cx="481221" cy="898964"/>
              </a:xfrm>
              <a:prstGeom prst="rect">
                <a:avLst/>
              </a:prstGeom>
              <a:blipFill rotWithShape="1">
                <a:blip r:embed="rId8"/>
                <a:stretch>
                  <a:fillRect l="-102" t="-40" r="79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801299" y="2276748"/>
                <a:ext cx="482824" cy="910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299" y="2276748"/>
                <a:ext cx="482824" cy="910570"/>
              </a:xfrm>
              <a:prstGeom prst="rect">
                <a:avLst/>
              </a:prstGeom>
              <a:blipFill rotWithShape="1">
                <a:blip r:embed="rId9"/>
                <a:stretch>
                  <a:fillRect l="-41" t="-30" r="88" b="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9875399" y="227674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399" y="2276748"/>
                <a:ext cx="481221" cy="910570"/>
              </a:xfrm>
              <a:prstGeom prst="rect">
                <a:avLst/>
              </a:prstGeom>
              <a:blipFill rotWithShape="1">
                <a:blip r:embed="rId10"/>
                <a:stretch>
                  <a:fillRect l="-107" t="-30" r="84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10936007" y="2282551"/>
                <a:ext cx="67999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1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3</m:t>
                          </m:r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007" y="2282551"/>
                <a:ext cx="679993" cy="898964"/>
              </a:xfrm>
              <a:prstGeom prst="rect">
                <a:avLst/>
              </a:prstGeom>
              <a:blipFill rotWithShape="1">
                <a:blip r:embed="rId11"/>
                <a:stretch>
                  <a:fillRect l="-5" t="-40" r="85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0455 0.483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35937 0.483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8789 0.4840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48425 0.4840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0039 0.483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27422 0.1891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1953 0.1891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28789 0.1891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0521 0.1891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57943 0.1891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7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4539" y="3075057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随堂小测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88 -0.4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4851" y="1851638"/>
            <a:ext cx="11142298" cy="4376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252000" rIns="252000" bIns="252000" rtlCol="0">
            <a:spAutoFit/>
          </a:bodyPr>
          <a:lstStyle/>
          <a:p>
            <a:pPr marL="467995" lvl="0" indent="-467995">
              <a:lnSpc>
                <a:spcPct val="150000"/>
              </a:lnSpc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1.  </a:t>
            </a:r>
            <a:r>
              <a:rPr lang="zh-CN" altLang="en-US" sz="36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下面每组中的两个分数是否相等？（相等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的打“√”，不相等的打“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×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”）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/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</a:b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467995" lvl="0" indent="-467995">
              <a:lnSpc>
                <a:spcPct val="150000"/>
              </a:lnSpc>
            </a:pPr>
            <a:endParaRPr lang="en-US" altLang="zh-CN" sz="36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67995" lvl="0" indent="-467995">
              <a:lnSpc>
                <a:spcPct val="150000"/>
              </a:lnSpc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随堂小测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乘号 10"/>
          <p:cNvSpPr>
            <a:spLocks noChangeAspect="1"/>
          </p:cNvSpPr>
          <p:nvPr/>
        </p:nvSpPr>
        <p:spPr>
          <a:xfrm>
            <a:off x="8320555" y="3985348"/>
            <a:ext cx="655445" cy="655445"/>
          </a:xfrm>
          <a:prstGeom prst="mathMultiply">
            <a:avLst>
              <a:gd name="adj1" fmla="val 115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3" name="乘号 12"/>
          <p:cNvSpPr>
            <a:spLocks noChangeAspect="1"/>
          </p:cNvSpPr>
          <p:nvPr/>
        </p:nvSpPr>
        <p:spPr>
          <a:xfrm>
            <a:off x="8320555" y="5211935"/>
            <a:ext cx="655445" cy="655445"/>
          </a:xfrm>
          <a:prstGeom prst="mathMultiply">
            <a:avLst>
              <a:gd name="adj1" fmla="val 115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36000" y="3746066"/>
                <a:ext cx="230432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7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</a:rPr>
                        <m:t>      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20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00" y="3746066"/>
                <a:ext cx="2304324" cy="1017523"/>
              </a:xfrm>
              <a:prstGeom prst="rect">
                <a:avLst/>
              </a:prstGeom>
              <a:blipFill rotWithShape="1">
                <a:blip r:embed="rId2"/>
                <a:stretch>
                  <a:fillRect l="-25" t="-20" r="21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536000" y="4987095"/>
                <a:ext cx="2304324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8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</a:rPr>
                        <m:t>      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49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00" y="4987095"/>
                <a:ext cx="2304324" cy="1015727"/>
              </a:xfrm>
              <a:prstGeom prst="rect">
                <a:avLst/>
              </a:prstGeom>
              <a:blipFill rotWithShape="1">
                <a:blip r:embed="rId3"/>
                <a:stretch>
                  <a:fillRect l="-25" t="-43" r="2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216000" y="3746066"/>
                <a:ext cx="230432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5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</a:rPr>
                        <m:t>      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000" y="3746066"/>
                <a:ext cx="2304324" cy="1017523"/>
              </a:xfrm>
              <a:prstGeom prst="rect">
                <a:avLst/>
              </a:prstGeom>
              <a:blipFill rotWithShape="1">
                <a:blip r:embed="rId4"/>
                <a:stretch>
                  <a:fillRect l="-27" t="-20" r="2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216000" y="4987095"/>
                <a:ext cx="2304324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13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6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华文楷体" panose="02010600040101010101" pitchFamily="2" charset="-122"/>
                        </a:rPr>
                        <m:t>      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39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000" y="4987095"/>
                <a:ext cx="2304324" cy="1017523"/>
              </a:xfrm>
              <a:prstGeom prst="rect">
                <a:avLst/>
              </a:prstGeom>
              <a:blipFill rotWithShape="1">
                <a:blip r:embed="rId5"/>
                <a:stretch>
                  <a:fillRect l="-27" t="-43" r="23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形 15" descr="复选标记"/>
          <p:cNvPicPr>
            <a:picLocks noChangeAspect="1"/>
          </p:cNvPicPr>
          <p:nvPr/>
        </p:nvPicPr>
        <p:blipFill>
          <a:blip r:embed="rId6" cstate="email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08684" y="3977448"/>
            <a:ext cx="554758" cy="554758"/>
          </a:xfrm>
          <a:prstGeom prst="rect">
            <a:avLst/>
          </a:prstGeom>
        </p:spPr>
      </p:pic>
      <p:pic>
        <p:nvPicPr>
          <p:cNvPr id="17" name="图形 16" descr="复选标记"/>
          <p:cNvPicPr>
            <a:picLocks noChangeAspect="1"/>
          </p:cNvPicPr>
          <p:nvPr/>
        </p:nvPicPr>
        <p:blipFill>
          <a:blip r:embed="rId6" cstate="email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08684" y="5243229"/>
            <a:ext cx="554758" cy="55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24851" y="1806017"/>
                <a:ext cx="11142298" cy="45735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252000" tIns="108000" rIns="252000" bIns="252000" rtlCol="0">
                <a:spAutoFit/>
              </a:bodyPr>
              <a:lstStyle/>
              <a:p>
                <a:pPr marL="467995" lvl="0" indent="-467995">
                  <a:lnSpc>
                    <a:spcPct val="150000"/>
                  </a:lnSpc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华文楷体" panose="02010600040101010101" pitchFamily="2" charset="-122"/>
                    <a:ea typeface="华文楷体" panose="02010600040101010101" pitchFamily="2" charset="-122"/>
                    <a:cs typeface="+mn-cs"/>
                  </a:rPr>
                  <a:t>2.</a:t>
                </a:r>
                <a:r>
                  <a:rPr lang="zh-CN" altLang="en-US" sz="40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在（      ）里填上合适的数。</a:t>
                </a:r>
                <a:r>
                  <a:rPr lang="en-US" altLang="zh-CN" sz="40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/>
                </a:r>
                <a:br>
                  <a:rPr lang="en-US" altLang="zh-CN" sz="4000" dirty="0">
                    <a:solidFill>
                      <a:prstClr val="black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28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42</m:t>
                          </m:r>
                        </m:den>
                      </m:f>
                      <m:r>
                        <a:rPr lang="en-US" altLang="zh-CN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den>
                      </m:f>
                      <m:r>
                        <a:rPr lang="en-US" altLang="zh-CN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3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den>
                      </m:f>
                    </m:oMath>
                  </m:oMathPara>
                </a14:m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  <a:p>
                <a:pPr marL="467995" lvl="0" indent="-46799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4</m:t>
                          </m:r>
                        </m:den>
                      </m:f>
                      <m:r>
                        <a:rPr lang="en-US" altLang="zh-C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den>
                      </m:f>
                      <m:r>
                        <a:rPr lang="en-US" altLang="zh-CN" sz="3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zh-CN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）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51" y="1806017"/>
                <a:ext cx="11142298" cy="4573514"/>
              </a:xfrm>
              <a:prstGeom prst="rect">
                <a:avLst/>
              </a:prstGeom>
              <a:blipFill rotWithShape="1">
                <a:blip r:embed="rId2"/>
                <a:stretch>
                  <a:fillRect l="-43" t="-113" r="-37" b="-104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800168" y="3787960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21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5642" y="3119800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2264" y="303282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22225" cap="flat" cmpd="sng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随堂小测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06800" y="3787960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48084" y="4741788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3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51653" y="4736726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9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24265" y="5414533"/>
            <a:ext cx="665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28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55533" y="4754768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5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4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宽屏</PresentationFormat>
  <Paragraphs>87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华文楷体</vt:lpstr>
      <vt:lpstr>楷体</vt:lpstr>
      <vt:lpstr>微软雅黑</vt:lpstr>
      <vt:lpstr>等线 Light</vt:lpstr>
      <vt:lpstr>Arial</vt:lpstr>
      <vt:lpstr>宋体</vt:lpstr>
      <vt:lpstr>等线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2019-10-30T00:28:00Z</dcterms:created>
  <dcterms:modified xsi:type="dcterms:W3CDTF">2023-01-16T16:31:36Z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C4D0F34EF11F42BB97C7170BCF8B13D5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