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2" r:id="rId2"/>
  </p:sldMasterIdLst>
  <p:notesMasterIdLst>
    <p:notesMasterId r:id="rId28"/>
  </p:notesMasterIdLst>
  <p:handoutMasterIdLst>
    <p:handoutMasterId r:id="rId29"/>
  </p:handoutMasterIdLst>
  <p:sldIdLst>
    <p:sldId id="306" r:id="rId3"/>
    <p:sldId id="309" r:id="rId4"/>
    <p:sldId id="310" r:id="rId5"/>
    <p:sldId id="358" r:id="rId6"/>
    <p:sldId id="372" r:id="rId7"/>
    <p:sldId id="373" r:id="rId8"/>
    <p:sldId id="374" r:id="rId9"/>
    <p:sldId id="379" r:id="rId10"/>
    <p:sldId id="380" r:id="rId11"/>
    <p:sldId id="381" r:id="rId12"/>
    <p:sldId id="369" r:id="rId13"/>
    <p:sldId id="382" r:id="rId14"/>
    <p:sldId id="383" r:id="rId15"/>
    <p:sldId id="384" r:id="rId16"/>
    <p:sldId id="385" r:id="rId17"/>
    <p:sldId id="370" r:id="rId18"/>
    <p:sldId id="386" r:id="rId19"/>
    <p:sldId id="387" r:id="rId20"/>
    <p:sldId id="388" r:id="rId21"/>
    <p:sldId id="389" r:id="rId22"/>
    <p:sldId id="371" r:id="rId23"/>
    <p:sldId id="390" r:id="rId24"/>
    <p:sldId id="392" r:id="rId25"/>
    <p:sldId id="393" r:id="rId26"/>
    <p:sldId id="394" r:id="rId27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D59"/>
    <a:srgbClr val="01345F"/>
    <a:srgbClr val="016581"/>
    <a:srgbClr val="000D26"/>
    <a:srgbClr val="FCFCFC"/>
    <a:srgbClr val="E2E2E2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1532" autoAdjust="0"/>
  </p:normalViewPr>
  <p:slideViewPr>
    <p:cSldViewPr snapToGrid="0" showGuides="1">
      <p:cViewPr>
        <p:scale>
          <a:sx n="50" d="100"/>
          <a:sy n="50" d="100"/>
        </p:scale>
        <p:origin x="-2736" y="-14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9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124F3-6879-4EF2-860A-62F16BAC18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FFB3E-DC43-487A-AB38-7CB93E0A54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FFB3E-DC43-487A-AB38-7CB93E0A54C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FFB3E-DC43-487A-AB38-7CB93E0A54C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FFB3E-DC43-487A-AB38-7CB93E0A54C2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FFB3E-DC43-487A-AB38-7CB93E0A54C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FFB3E-DC43-487A-AB38-7CB93E0A54C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4000">
                <a:srgbClr val="FFFFFF"/>
              </a:gs>
              <a:gs pos="80000">
                <a:schemeClr val="bg1">
                  <a:alpha val="67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36054" y="655370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screen"/>
          <a:srcRect t="6311" b="63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834911" y="304800"/>
            <a:ext cx="6391419" cy="5295900"/>
            <a:chOff x="5834911" y="304800"/>
            <a:chExt cx="6391419" cy="52959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screen">
              <a:biLevel thresh="50000"/>
            </a:blip>
            <a:stretch>
              <a:fillRect/>
            </a:stretch>
          </p:blipFill>
          <p:spPr>
            <a:xfrm>
              <a:off x="5834911" y="304800"/>
              <a:ext cx="6391419" cy="529590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9925050" y="2000250"/>
              <a:ext cx="943510" cy="22098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42340" y="4193501"/>
            <a:ext cx="10688320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五边形 1"/>
          <p:cNvSpPr/>
          <p:nvPr/>
        </p:nvSpPr>
        <p:spPr>
          <a:xfrm rot="16200000">
            <a:off x="2761577" y="3721060"/>
            <a:ext cx="518160" cy="518160"/>
          </a:xfrm>
          <a:prstGeom prst="homePlate">
            <a:avLst/>
          </a:prstGeom>
          <a:solidFill>
            <a:srgbClr val="012D5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五边形 23"/>
          <p:cNvSpPr/>
          <p:nvPr/>
        </p:nvSpPr>
        <p:spPr>
          <a:xfrm rot="16200000">
            <a:off x="6059188" y="3721060"/>
            <a:ext cx="518160" cy="518160"/>
          </a:xfrm>
          <a:prstGeom prst="homePlate">
            <a:avLst/>
          </a:prstGeom>
          <a:solidFill>
            <a:srgbClr val="012D5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五边形 24"/>
          <p:cNvSpPr/>
          <p:nvPr/>
        </p:nvSpPr>
        <p:spPr>
          <a:xfrm rot="16200000">
            <a:off x="9316159" y="3721060"/>
            <a:ext cx="518160" cy="518160"/>
          </a:xfrm>
          <a:prstGeom prst="homePlate">
            <a:avLst/>
          </a:prstGeom>
          <a:solidFill>
            <a:srgbClr val="012D5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矩形: 圆角 59"/>
          <p:cNvSpPr/>
          <p:nvPr/>
        </p:nvSpPr>
        <p:spPr>
          <a:xfrm>
            <a:off x="286791" y="238128"/>
            <a:ext cx="2273529" cy="439729"/>
          </a:xfrm>
          <a:prstGeom prst="roundRect">
            <a:avLst/>
          </a:prstGeom>
          <a:solidFill>
            <a:srgbClr val="012D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3600" kern="0" dirty="0">
                <a:cs typeface="+mn-ea"/>
                <a:sym typeface="+mn-lt"/>
              </a:rPr>
              <a:t>小寒简介</a:t>
            </a:r>
            <a:endParaRPr lang="en-US" altLang="zh-CN" sz="3600" kern="0" dirty="0">
              <a:cs typeface="+mn-ea"/>
              <a:sym typeface="+mn-lt"/>
            </a:endParaRPr>
          </a:p>
        </p:txBody>
      </p:sp>
      <p:grpSp>
        <p:nvGrpSpPr>
          <p:cNvPr id="27" name="组合 24"/>
          <p:cNvGrpSpPr/>
          <p:nvPr/>
        </p:nvGrpSpPr>
        <p:grpSpPr>
          <a:xfrm>
            <a:off x="1798485" y="1097520"/>
            <a:ext cx="2139430" cy="464866"/>
            <a:chOff x="3002037" y="1465798"/>
            <a:chExt cx="7067433" cy="369332"/>
          </a:xfrm>
          <a:solidFill>
            <a:schemeClr val="accent1"/>
          </a:solidFill>
          <a:effectLst/>
        </p:grpSpPr>
        <p:sp>
          <p:nvSpPr>
            <p:cNvPr id="28" name="矩形 27"/>
            <p:cNvSpPr/>
            <p:nvPr/>
          </p:nvSpPr>
          <p:spPr bwMode="auto">
            <a:xfrm>
              <a:off x="3002037" y="1465798"/>
              <a:ext cx="7067433" cy="369332"/>
            </a:xfrm>
            <a:prstGeom prst="rect">
              <a:avLst/>
            </a:prstGeom>
            <a:solidFill>
              <a:srgbClr val="012D5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62510" tIns="81255" rIns="162510" bIns="81255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3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9" name="TextBox 4"/>
            <p:cNvSpPr txBox="1"/>
            <p:nvPr/>
          </p:nvSpPr>
          <p:spPr>
            <a:xfrm>
              <a:off x="3691436" y="1500685"/>
              <a:ext cx="5688631" cy="3177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柑桔</a:t>
              </a:r>
            </a:p>
          </p:txBody>
        </p:sp>
      </p:grpSp>
      <p:sp>
        <p:nvSpPr>
          <p:cNvPr id="30" name="TextBox 9"/>
          <p:cNvSpPr txBox="1"/>
          <p:nvPr/>
        </p:nvSpPr>
        <p:spPr>
          <a:xfrm>
            <a:off x="1538905" y="1721306"/>
            <a:ext cx="2839088" cy="2012837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⑴继续做好冬季清园，剪除病虫枝，喷布</a:t>
            </a: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45%</a:t>
            </a: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晶体石硫合剂或松碱合剂，杀灭越冬病虫害。</a:t>
            </a:r>
          </a:p>
          <a:p>
            <a:pPr>
              <a:lnSpc>
                <a:spcPct val="130000"/>
              </a:lnSpc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⑵整形修剪：幼年树以整形为主，成年结果树以修剪为主。</a:t>
            </a:r>
          </a:p>
          <a:p>
            <a:pPr>
              <a:lnSpc>
                <a:spcPct val="130000"/>
              </a:lnSpc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⑶做好根部培土，树干涂白等防冻措施，出现旱情的适度灌水。</a:t>
            </a:r>
          </a:p>
          <a:p>
            <a:pPr>
              <a:lnSpc>
                <a:spcPct val="130000"/>
              </a:lnSpc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⑷修整园地道路及灌排沟渠。</a:t>
            </a:r>
          </a:p>
        </p:txBody>
      </p:sp>
      <p:grpSp>
        <p:nvGrpSpPr>
          <p:cNvPr id="31" name="组合 28"/>
          <p:cNvGrpSpPr/>
          <p:nvPr/>
        </p:nvGrpSpPr>
        <p:grpSpPr>
          <a:xfrm>
            <a:off x="5131946" y="1097520"/>
            <a:ext cx="2139430" cy="464866"/>
            <a:chOff x="3002037" y="1465798"/>
            <a:chExt cx="7067433" cy="369332"/>
          </a:xfrm>
          <a:solidFill>
            <a:schemeClr val="accent1">
              <a:lumMod val="75000"/>
            </a:schemeClr>
          </a:solidFill>
          <a:effectLst/>
        </p:grpSpPr>
        <p:sp>
          <p:nvSpPr>
            <p:cNvPr id="32" name="矩形 31"/>
            <p:cNvSpPr/>
            <p:nvPr/>
          </p:nvSpPr>
          <p:spPr bwMode="auto">
            <a:xfrm>
              <a:off x="3002037" y="1465798"/>
              <a:ext cx="7067433" cy="369332"/>
            </a:xfrm>
            <a:prstGeom prst="rect">
              <a:avLst/>
            </a:prstGeom>
            <a:solidFill>
              <a:srgbClr val="012D5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62510" tIns="81255" rIns="162510" bIns="81255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3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3" name="TextBox 4"/>
            <p:cNvSpPr txBox="1"/>
            <p:nvPr/>
          </p:nvSpPr>
          <p:spPr>
            <a:xfrm>
              <a:off x="3691436" y="1500685"/>
              <a:ext cx="5688631" cy="3177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杨梅</a:t>
              </a:r>
            </a:p>
          </p:txBody>
        </p:sp>
      </p:grpSp>
      <p:sp>
        <p:nvSpPr>
          <p:cNvPr id="34" name="TextBox 9"/>
          <p:cNvSpPr txBox="1"/>
          <p:nvPr/>
        </p:nvSpPr>
        <p:spPr>
          <a:xfrm>
            <a:off x="4940254" y="1721306"/>
            <a:ext cx="2658590" cy="1772771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⑴雪天及时清除枝叶积雪，防止损伤或压断枝条。</a:t>
            </a:r>
          </a:p>
          <a:p>
            <a:pPr>
              <a:lnSpc>
                <a:spcPct val="130000"/>
              </a:lnSpc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⑵及时清园，剪去病虫枝、枯枝、衰弱枝，清扫落叶，并及时烧毁，以消灭越冬病虫。人工摘除蓑蛾类虫囊。</a:t>
            </a:r>
          </a:p>
          <a:p>
            <a:pPr>
              <a:lnSpc>
                <a:spcPct val="130000"/>
              </a:lnSpc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⑶做好开园种植准备工作。挖好定植穴，施足基肥。</a:t>
            </a:r>
          </a:p>
        </p:txBody>
      </p:sp>
      <p:grpSp>
        <p:nvGrpSpPr>
          <p:cNvPr id="35" name="组合 32"/>
          <p:cNvGrpSpPr/>
          <p:nvPr/>
        </p:nvGrpSpPr>
        <p:grpSpPr>
          <a:xfrm>
            <a:off x="8368960" y="1097520"/>
            <a:ext cx="2139430" cy="464866"/>
            <a:chOff x="3002037" y="1465798"/>
            <a:chExt cx="7067433" cy="369332"/>
          </a:xfrm>
          <a:solidFill>
            <a:schemeClr val="accent3"/>
          </a:solidFill>
          <a:effectLst/>
        </p:grpSpPr>
        <p:sp>
          <p:nvSpPr>
            <p:cNvPr id="36" name="矩形 35"/>
            <p:cNvSpPr/>
            <p:nvPr/>
          </p:nvSpPr>
          <p:spPr bwMode="auto">
            <a:xfrm>
              <a:off x="3002037" y="1465798"/>
              <a:ext cx="7067433" cy="369332"/>
            </a:xfrm>
            <a:prstGeom prst="rect">
              <a:avLst/>
            </a:prstGeom>
            <a:solidFill>
              <a:srgbClr val="012D5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62510" tIns="81255" rIns="162510" bIns="81255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3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7" name="TextBox 4"/>
            <p:cNvSpPr txBox="1"/>
            <p:nvPr/>
          </p:nvSpPr>
          <p:spPr>
            <a:xfrm>
              <a:off x="3691436" y="1500685"/>
              <a:ext cx="5688631" cy="3177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桃</a:t>
              </a:r>
            </a:p>
          </p:txBody>
        </p:sp>
      </p:grpSp>
      <p:sp>
        <p:nvSpPr>
          <p:cNvPr id="38" name="TextBox 9"/>
          <p:cNvSpPr txBox="1"/>
          <p:nvPr/>
        </p:nvSpPr>
        <p:spPr>
          <a:xfrm>
            <a:off x="8161105" y="1721306"/>
            <a:ext cx="2658589" cy="1532705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⑴继续整形修剪，并选留接穗。清除枯枝落叶，烧毁。</a:t>
            </a:r>
          </a:p>
          <a:p>
            <a:pPr>
              <a:lnSpc>
                <a:spcPct val="130000"/>
              </a:lnSpc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⑵继续肥培管理，深翻改土，水利建设，道路维修。</a:t>
            </a:r>
          </a:p>
          <a:p>
            <a:pPr>
              <a:lnSpc>
                <a:spcPct val="130000"/>
              </a:lnSpc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⑶新果园土地平整，定点种植。</a:t>
            </a:r>
          </a:p>
          <a:p>
            <a:pPr>
              <a:lnSpc>
                <a:spcPct val="130000"/>
              </a:lnSpc>
            </a:pPr>
            <a:r>
              <a:rPr lang="zh-CN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⑷做好苗木调运和室内苗木掘接。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417775" y="4432297"/>
            <a:ext cx="1800986" cy="1320799"/>
          </a:xfrm>
          <a:prstGeom prst="rect">
            <a:avLst/>
          </a:prstGeom>
          <a:ln w="127000" cmpd="thickThin">
            <a:solidFill>
              <a:schemeClr val="bg1">
                <a:lumMod val="75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 l="-1"/>
          <a:stretch>
            <a:fillRect/>
          </a:stretch>
        </p:blipFill>
        <p:spPr>
          <a:xfrm>
            <a:off x="2120164" y="4432299"/>
            <a:ext cx="1800986" cy="1320800"/>
          </a:xfrm>
          <a:prstGeom prst="rect">
            <a:avLst/>
          </a:prstGeom>
          <a:ln w="127000" cmpd="thickThin">
            <a:solidFill>
              <a:schemeClr val="bg1">
                <a:lumMod val="75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707404" y="4432297"/>
            <a:ext cx="1800986" cy="1320800"/>
          </a:xfrm>
          <a:prstGeom prst="rect">
            <a:avLst/>
          </a:prstGeom>
          <a:ln w="127000" cmpd="thickThin"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3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3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676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676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24" grpId="0" animBg="1"/>
      <p:bldP spid="25" grpId="0" animBg="1"/>
      <p:bldP spid="30" grpId="0"/>
      <p:bldP spid="34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: 圆角 29"/>
          <p:cNvSpPr/>
          <p:nvPr/>
        </p:nvSpPr>
        <p:spPr>
          <a:xfrm>
            <a:off x="7067435" y="1686560"/>
            <a:ext cx="1127760" cy="1127760"/>
          </a:xfrm>
          <a:prstGeom prst="rect">
            <a:avLst/>
          </a:prstGeom>
          <a:noFill/>
          <a:ln w="28575">
            <a:solidFill>
              <a:srgbClr val="012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>
                <a:solidFill>
                  <a:srgbClr val="012D59"/>
                </a:solidFill>
                <a:cs typeface="+mn-ea"/>
                <a:sym typeface="+mn-lt"/>
              </a:rPr>
              <a:t>02</a:t>
            </a:r>
            <a:endParaRPr lang="zh-CN" altLang="en-US" sz="4800" b="1" dirty="0">
              <a:solidFill>
                <a:srgbClr val="012D59"/>
              </a:solidFill>
              <a:cs typeface="+mn-ea"/>
              <a:sym typeface="+mn-lt"/>
            </a:endParaRPr>
          </a:p>
        </p:txBody>
      </p:sp>
      <p:sp>
        <p:nvSpPr>
          <p:cNvPr id="31" name="矩形: 圆角 30"/>
          <p:cNvSpPr/>
          <p:nvPr/>
        </p:nvSpPr>
        <p:spPr>
          <a:xfrm>
            <a:off x="5712231" y="3048000"/>
            <a:ext cx="3939769" cy="762000"/>
          </a:xfrm>
          <a:prstGeom prst="rect">
            <a:avLst/>
          </a:prstGeom>
          <a:solidFill>
            <a:srgbClr val="012D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kern="0" dirty="0">
                <a:cs typeface="+mn-ea"/>
                <a:sym typeface="+mn-lt"/>
              </a:rPr>
              <a:t>小寒风俗</a:t>
            </a:r>
            <a:endParaRPr lang="en-US" altLang="zh-CN" sz="2800" b="1" kern="0" dirty="0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34115" y="4148154"/>
            <a:ext cx="6096000" cy="6165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012D59"/>
                </a:solidFill>
                <a:cs typeface="+mn-ea"/>
                <a:sym typeface="+mn-lt"/>
              </a:rPr>
              <a:t>小寒，为农历二十四节气中的第</a:t>
            </a:r>
            <a:r>
              <a:rPr lang="en-US" altLang="zh-CN" sz="1200" dirty="0">
                <a:solidFill>
                  <a:srgbClr val="012D59"/>
                </a:solidFill>
                <a:cs typeface="+mn-ea"/>
                <a:sym typeface="+mn-lt"/>
              </a:rPr>
              <a:t>23</a:t>
            </a:r>
            <a:r>
              <a:rPr lang="zh-CN" altLang="en-US" sz="1200" dirty="0">
                <a:solidFill>
                  <a:srgbClr val="012D59"/>
                </a:solidFill>
                <a:cs typeface="+mn-ea"/>
                <a:sym typeface="+mn-lt"/>
              </a:rPr>
              <a:t>个节气，也是冬季的第五个节气，标志着冬季时节的正式开始。当太阳到达黄经</a:t>
            </a:r>
            <a:r>
              <a:rPr lang="en-US" altLang="zh-CN" sz="1200" dirty="0">
                <a:solidFill>
                  <a:srgbClr val="012D59"/>
                </a:solidFill>
                <a:cs typeface="+mn-ea"/>
                <a:sym typeface="+mn-lt"/>
              </a:rPr>
              <a:t>285°(</a:t>
            </a:r>
            <a:r>
              <a:rPr lang="zh-CN" altLang="en-US" sz="1200" dirty="0">
                <a:solidFill>
                  <a:srgbClr val="012D59"/>
                </a:solidFill>
                <a:cs typeface="+mn-ea"/>
                <a:sym typeface="+mn-lt"/>
              </a:rPr>
              <a:t>小寒</a:t>
            </a:r>
            <a:r>
              <a:rPr lang="en-US" altLang="zh-CN" sz="1200" dirty="0">
                <a:solidFill>
                  <a:srgbClr val="012D59"/>
                </a:solidFill>
                <a:cs typeface="+mn-ea"/>
                <a:sym typeface="+mn-lt"/>
              </a:rPr>
              <a:t>)</a:t>
            </a:r>
            <a:r>
              <a:rPr lang="zh-CN" altLang="en-US" sz="1200" dirty="0">
                <a:solidFill>
                  <a:srgbClr val="012D59"/>
                </a:solidFill>
                <a:cs typeface="+mn-ea"/>
                <a:sym typeface="+mn-lt"/>
              </a:rPr>
              <a:t>时，对于神州大地而言，标志着一年中最寒冷的日子到来了。</a:t>
            </a:r>
          </a:p>
        </p:txBody>
      </p:sp>
      <p:sp>
        <p:nvSpPr>
          <p:cNvPr id="6" name="五边形 5"/>
          <p:cNvSpPr/>
          <p:nvPr/>
        </p:nvSpPr>
        <p:spPr>
          <a:xfrm rot="10800000" flipV="1">
            <a:off x="10730115" y="5665082"/>
            <a:ext cx="1461884" cy="577796"/>
          </a:xfrm>
          <a:prstGeom prst="homePlate">
            <a:avLst/>
          </a:prstGeom>
          <a:solidFill>
            <a:srgbClr val="012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4" fill="hold" grpId="0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176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 tmFilter="0,0; .5, 1; 1, 1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3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176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 tmFilter="0,0; .5, 1; 1, 1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31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: 圆角 59"/>
          <p:cNvSpPr/>
          <p:nvPr/>
        </p:nvSpPr>
        <p:spPr>
          <a:xfrm>
            <a:off x="286791" y="238128"/>
            <a:ext cx="2273529" cy="439729"/>
          </a:xfrm>
          <a:prstGeom prst="rect">
            <a:avLst/>
          </a:prstGeom>
          <a:solidFill>
            <a:srgbClr val="012D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3600" kern="0" dirty="0">
                <a:cs typeface="+mn-ea"/>
                <a:sym typeface="+mn-lt"/>
              </a:rPr>
              <a:t>小寒风俗</a:t>
            </a:r>
            <a:endParaRPr lang="en-US" altLang="zh-CN" sz="3600" kern="0" dirty="0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124693" y="4830693"/>
            <a:ext cx="830784" cy="686753"/>
            <a:chOff x="6124693" y="4830693"/>
            <a:chExt cx="830784" cy="686753"/>
          </a:xfrm>
        </p:grpSpPr>
        <p:sp>
          <p:nvSpPr>
            <p:cNvPr id="40" name="Rectangle 9"/>
            <p:cNvSpPr/>
            <p:nvPr/>
          </p:nvSpPr>
          <p:spPr>
            <a:xfrm>
              <a:off x="6124693" y="4830693"/>
              <a:ext cx="830784" cy="686753"/>
            </a:xfrm>
            <a:prstGeom prst="homePlate">
              <a:avLst/>
            </a:prstGeom>
            <a:solidFill>
              <a:srgbClr val="012D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1705" dirty="0">
                <a:cs typeface="+mn-ea"/>
                <a:sym typeface="+mn-lt"/>
              </a:endParaRPr>
            </a:p>
          </p:txBody>
        </p:sp>
        <p:sp>
          <p:nvSpPr>
            <p:cNvPr id="41" name="Freeform 11"/>
            <p:cNvSpPr>
              <a:spLocks noEditPoints="1"/>
            </p:cNvSpPr>
            <p:nvPr/>
          </p:nvSpPr>
          <p:spPr bwMode="auto">
            <a:xfrm>
              <a:off x="6268724" y="4999523"/>
              <a:ext cx="389150" cy="349092"/>
            </a:xfrm>
            <a:custGeom>
              <a:avLst/>
              <a:gdLst>
                <a:gd name="T0" fmla="*/ 10 w 95"/>
                <a:gd name="T1" fmla="*/ 0 h 85"/>
                <a:gd name="T2" fmla="*/ 85 w 95"/>
                <a:gd name="T3" fmla="*/ 0 h 85"/>
                <a:gd name="T4" fmla="*/ 95 w 95"/>
                <a:gd name="T5" fmla="*/ 10 h 85"/>
                <a:gd name="T6" fmla="*/ 95 w 95"/>
                <a:gd name="T7" fmla="*/ 76 h 85"/>
                <a:gd name="T8" fmla="*/ 85 w 95"/>
                <a:gd name="T9" fmla="*/ 85 h 85"/>
                <a:gd name="T10" fmla="*/ 10 w 95"/>
                <a:gd name="T11" fmla="*/ 85 h 85"/>
                <a:gd name="T12" fmla="*/ 0 w 95"/>
                <a:gd name="T13" fmla="*/ 76 h 85"/>
                <a:gd name="T14" fmla="*/ 0 w 95"/>
                <a:gd name="T15" fmla="*/ 10 h 85"/>
                <a:gd name="T16" fmla="*/ 10 w 95"/>
                <a:gd name="T17" fmla="*/ 0 h 85"/>
                <a:gd name="T18" fmla="*/ 48 w 95"/>
                <a:gd name="T19" fmla="*/ 38 h 85"/>
                <a:gd name="T20" fmla="*/ 43 w 95"/>
                <a:gd name="T21" fmla="*/ 44 h 85"/>
                <a:gd name="T22" fmla="*/ 48 w 95"/>
                <a:gd name="T23" fmla="*/ 50 h 85"/>
                <a:gd name="T24" fmla="*/ 54 w 95"/>
                <a:gd name="T25" fmla="*/ 44 h 85"/>
                <a:gd name="T26" fmla="*/ 48 w 95"/>
                <a:gd name="T27" fmla="*/ 38 h 85"/>
                <a:gd name="T28" fmla="*/ 42 w 95"/>
                <a:gd name="T29" fmla="*/ 36 h 85"/>
                <a:gd name="T30" fmla="*/ 48 w 95"/>
                <a:gd name="T31" fmla="*/ 34 h 85"/>
                <a:gd name="T32" fmla="*/ 54 w 95"/>
                <a:gd name="T33" fmla="*/ 36 h 85"/>
                <a:gd name="T34" fmla="*/ 57 w 95"/>
                <a:gd name="T35" fmla="*/ 30 h 85"/>
                <a:gd name="T36" fmla="*/ 64 w 95"/>
                <a:gd name="T37" fmla="*/ 19 h 85"/>
                <a:gd name="T38" fmla="*/ 48 w 95"/>
                <a:gd name="T39" fmla="*/ 14 h 85"/>
                <a:gd name="T40" fmla="*/ 33 w 95"/>
                <a:gd name="T41" fmla="*/ 19 h 85"/>
                <a:gd name="T42" fmla="*/ 39 w 95"/>
                <a:gd name="T43" fmla="*/ 30 h 85"/>
                <a:gd name="T44" fmla="*/ 42 w 95"/>
                <a:gd name="T45" fmla="*/ 36 h 85"/>
                <a:gd name="T46" fmla="*/ 58 w 95"/>
                <a:gd name="T47" fmla="*/ 43 h 85"/>
                <a:gd name="T48" fmla="*/ 57 w 95"/>
                <a:gd name="T49" fmla="*/ 49 h 85"/>
                <a:gd name="T50" fmla="*/ 53 w 95"/>
                <a:gd name="T51" fmla="*/ 53 h 85"/>
                <a:gd name="T52" fmla="*/ 56 w 95"/>
                <a:gd name="T53" fmla="*/ 59 h 85"/>
                <a:gd name="T54" fmla="*/ 62 w 95"/>
                <a:gd name="T55" fmla="*/ 70 h 85"/>
                <a:gd name="T56" fmla="*/ 74 w 95"/>
                <a:gd name="T57" fmla="*/ 59 h 85"/>
                <a:gd name="T58" fmla="*/ 78 w 95"/>
                <a:gd name="T59" fmla="*/ 43 h 85"/>
                <a:gd name="T60" fmla="*/ 65 w 95"/>
                <a:gd name="T61" fmla="*/ 43 h 85"/>
                <a:gd name="T62" fmla="*/ 58 w 95"/>
                <a:gd name="T63" fmla="*/ 43 h 85"/>
                <a:gd name="T64" fmla="*/ 44 w 95"/>
                <a:gd name="T65" fmla="*/ 53 h 85"/>
                <a:gd name="T66" fmla="*/ 40 w 95"/>
                <a:gd name="T67" fmla="*/ 49 h 85"/>
                <a:gd name="T68" fmla="*/ 38 w 95"/>
                <a:gd name="T69" fmla="*/ 43 h 85"/>
                <a:gd name="T70" fmla="*/ 31 w 95"/>
                <a:gd name="T71" fmla="*/ 43 h 85"/>
                <a:gd name="T72" fmla="*/ 19 w 95"/>
                <a:gd name="T73" fmla="*/ 43 h 85"/>
                <a:gd name="T74" fmla="*/ 23 w 95"/>
                <a:gd name="T75" fmla="*/ 59 h 85"/>
                <a:gd name="T76" fmla="*/ 34 w 95"/>
                <a:gd name="T77" fmla="*/ 70 h 85"/>
                <a:gd name="T78" fmla="*/ 41 w 95"/>
                <a:gd name="T79" fmla="*/ 59 h 85"/>
                <a:gd name="T80" fmla="*/ 44 w 95"/>
                <a:gd name="T81" fmla="*/ 5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" h="85">
                  <a:moveTo>
                    <a:pt x="10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90" y="0"/>
                    <a:pt x="95" y="4"/>
                    <a:pt x="95" y="10"/>
                  </a:cubicBezTo>
                  <a:cubicBezTo>
                    <a:pt x="95" y="76"/>
                    <a:pt x="95" y="76"/>
                    <a:pt x="95" y="76"/>
                  </a:cubicBezTo>
                  <a:cubicBezTo>
                    <a:pt x="95" y="81"/>
                    <a:pt x="90" y="85"/>
                    <a:pt x="85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5" y="85"/>
                    <a:pt x="0" y="81"/>
                    <a:pt x="0" y="7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lose/>
                  <a:moveTo>
                    <a:pt x="48" y="38"/>
                  </a:moveTo>
                  <a:cubicBezTo>
                    <a:pt x="45" y="38"/>
                    <a:pt x="43" y="41"/>
                    <a:pt x="43" y="44"/>
                  </a:cubicBezTo>
                  <a:cubicBezTo>
                    <a:pt x="43" y="47"/>
                    <a:pt x="45" y="50"/>
                    <a:pt x="48" y="50"/>
                  </a:cubicBezTo>
                  <a:cubicBezTo>
                    <a:pt x="51" y="50"/>
                    <a:pt x="54" y="47"/>
                    <a:pt x="54" y="44"/>
                  </a:cubicBezTo>
                  <a:cubicBezTo>
                    <a:pt x="54" y="41"/>
                    <a:pt x="51" y="38"/>
                    <a:pt x="48" y="38"/>
                  </a:cubicBezTo>
                  <a:close/>
                  <a:moveTo>
                    <a:pt x="42" y="36"/>
                  </a:moveTo>
                  <a:cubicBezTo>
                    <a:pt x="44" y="35"/>
                    <a:pt x="46" y="34"/>
                    <a:pt x="48" y="34"/>
                  </a:cubicBezTo>
                  <a:cubicBezTo>
                    <a:pt x="50" y="34"/>
                    <a:pt x="52" y="35"/>
                    <a:pt x="54" y="36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59" y="16"/>
                    <a:pt x="54" y="14"/>
                    <a:pt x="48" y="14"/>
                  </a:cubicBezTo>
                  <a:cubicBezTo>
                    <a:pt x="43" y="14"/>
                    <a:pt x="37" y="16"/>
                    <a:pt x="33" y="1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42" y="36"/>
                    <a:pt x="42" y="36"/>
                    <a:pt x="42" y="36"/>
                  </a:cubicBezTo>
                  <a:close/>
                  <a:moveTo>
                    <a:pt x="58" y="43"/>
                  </a:moveTo>
                  <a:cubicBezTo>
                    <a:pt x="58" y="45"/>
                    <a:pt x="58" y="47"/>
                    <a:pt x="57" y="49"/>
                  </a:cubicBezTo>
                  <a:cubicBezTo>
                    <a:pt x="56" y="51"/>
                    <a:pt x="54" y="52"/>
                    <a:pt x="53" y="53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7" y="67"/>
                    <a:pt x="71" y="64"/>
                    <a:pt x="74" y="59"/>
                  </a:cubicBezTo>
                  <a:cubicBezTo>
                    <a:pt x="77" y="54"/>
                    <a:pt x="78" y="48"/>
                    <a:pt x="78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58" y="43"/>
                    <a:pt x="58" y="43"/>
                    <a:pt x="58" y="43"/>
                  </a:cubicBezTo>
                  <a:close/>
                  <a:moveTo>
                    <a:pt x="44" y="53"/>
                  </a:moveTo>
                  <a:cubicBezTo>
                    <a:pt x="42" y="52"/>
                    <a:pt x="41" y="51"/>
                    <a:pt x="40" y="49"/>
                  </a:cubicBezTo>
                  <a:cubicBezTo>
                    <a:pt x="39" y="47"/>
                    <a:pt x="38" y="45"/>
                    <a:pt x="38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9"/>
                    <a:pt x="20" y="54"/>
                    <a:pt x="23" y="59"/>
                  </a:cubicBezTo>
                  <a:cubicBezTo>
                    <a:pt x="26" y="64"/>
                    <a:pt x="30" y="68"/>
                    <a:pt x="34" y="70"/>
                  </a:cubicBezTo>
                  <a:cubicBezTo>
                    <a:pt x="41" y="59"/>
                    <a:pt x="41" y="59"/>
                    <a:pt x="41" y="59"/>
                  </a:cubicBezTo>
                  <a:lnTo>
                    <a:pt x="44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06" tIns="45703" rIns="91406" bIns="45703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18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124693" y="1893304"/>
            <a:ext cx="830784" cy="686753"/>
            <a:chOff x="6124693" y="1893304"/>
            <a:chExt cx="830784" cy="686753"/>
          </a:xfrm>
        </p:grpSpPr>
        <p:sp>
          <p:nvSpPr>
            <p:cNvPr id="43" name="Rectangle 6"/>
            <p:cNvSpPr/>
            <p:nvPr/>
          </p:nvSpPr>
          <p:spPr>
            <a:xfrm>
              <a:off x="6124693" y="1893304"/>
              <a:ext cx="830784" cy="686753"/>
            </a:xfrm>
            <a:prstGeom prst="homePlate">
              <a:avLst/>
            </a:prstGeom>
            <a:solidFill>
              <a:srgbClr val="012D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1705" dirty="0">
                <a:cs typeface="+mn-ea"/>
                <a:sym typeface="+mn-lt"/>
              </a:endParaRPr>
            </a:p>
          </p:txBody>
        </p:sp>
        <p:sp>
          <p:nvSpPr>
            <p:cNvPr id="44" name="Freeform 12"/>
            <p:cNvSpPr>
              <a:spLocks noEditPoints="1"/>
            </p:cNvSpPr>
            <p:nvPr/>
          </p:nvSpPr>
          <p:spPr bwMode="auto">
            <a:xfrm>
              <a:off x="6295431" y="2085979"/>
              <a:ext cx="345275" cy="301401"/>
            </a:xfrm>
            <a:custGeom>
              <a:avLst/>
              <a:gdLst>
                <a:gd name="T0" fmla="*/ 18 w 84"/>
                <a:gd name="T1" fmla="*/ 0 h 73"/>
                <a:gd name="T2" fmla="*/ 26 w 84"/>
                <a:gd name="T3" fmla="*/ 7 h 73"/>
                <a:gd name="T4" fmla="*/ 10 w 84"/>
                <a:gd name="T5" fmla="*/ 7 h 73"/>
                <a:gd name="T6" fmla="*/ 18 w 84"/>
                <a:gd name="T7" fmla="*/ 0 h 73"/>
                <a:gd name="T8" fmla="*/ 49 w 84"/>
                <a:gd name="T9" fmla="*/ 15 h 73"/>
                <a:gd name="T10" fmla="*/ 67 w 84"/>
                <a:gd name="T11" fmla="*/ 22 h 73"/>
                <a:gd name="T12" fmla="*/ 75 w 84"/>
                <a:gd name="T13" fmla="*/ 41 h 73"/>
                <a:gd name="T14" fmla="*/ 67 w 84"/>
                <a:gd name="T15" fmla="*/ 60 h 73"/>
                <a:gd name="T16" fmla="*/ 49 w 84"/>
                <a:gd name="T17" fmla="*/ 67 h 73"/>
                <a:gd name="T18" fmla="*/ 30 w 84"/>
                <a:gd name="T19" fmla="*/ 60 h 73"/>
                <a:gd name="T20" fmla="*/ 22 w 84"/>
                <a:gd name="T21" fmla="*/ 41 h 73"/>
                <a:gd name="T22" fmla="*/ 30 w 84"/>
                <a:gd name="T23" fmla="*/ 22 h 73"/>
                <a:gd name="T24" fmla="*/ 49 w 84"/>
                <a:gd name="T25" fmla="*/ 15 h 73"/>
                <a:gd name="T26" fmla="*/ 45 w 84"/>
                <a:gd name="T27" fmla="*/ 28 h 73"/>
                <a:gd name="T28" fmla="*/ 35 w 84"/>
                <a:gd name="T29" fmla="*/ 33 h 73"/>
                <a:gd name="T30" fmla="*/ 36 w 84"/>
                <a:gd name="T31" fmla="*/ 44 h 73"/>
                <a:gd name="T32" fmla="*/ 44 w 84"/>
                <a:gd name="T33" fmla="*/ 38 h 73"/>
                <a:gd name="T34" fmla="*/ 45 w 84"/>
                <a:gd name="T35" fmla="*/ 28 h 73"/>
                <a:gd name="T36" fmla="*/ 62 w 84"/>
                <a:gd name="T37" fmla="*/ 28 h 73"/>
                <a:gd name="T38" fmla="*/ 49 w 84"/>
                <a:gd name="T39" fmla="*/ 23 h 73"/>
                <a:gd name="T40" fmla="*/ 36 w 84"/>
                <a:gd name="T41" fmla="*/ 28 h 73"/>
                <a:gd name="T42" fmla="*/ 31 w 84"/>
                <a:gd name="T43" fmla="*/ 41 h 73"/>
                <a:gd name="T44" fmla="*/ 36 w 84"/>
                <a:gd name="T45" fmla="*/ 54 h 73"/>
                <a:gd name="T46" fmla="*/ 49 w 84"/>
                <a:gd name="T47" fmla="*/ 59 h 73"/>
                <a:gd name="T48" fmla="*/ 62 w 84"/>
                <a:gd name="T49" fmla="*/ 54 h 73"/>
                <a:gd name="T50" fmla="*/ 67 w 84"/>
                <a:gd name="T51" fmla="*/ 41 h 73"/>
                <a:gd name="T52" fmla="*/ 62 w 84"/>
                <a:gd name="T53" fmla="*/ 28 h 73"/>
                <a:gd name="T54" fmla="*/ 35 w 84"/>
                <a:gd name="T55" fmla="*/ 0 h 73"/>
                <a:gd name="T56" fmla="*/ 29 w 84"/>
                <a:gd name="T57" fmla="*/ 11 h 73"/>
                <a:gd name="T58" fmla="*/ 9 w 84"/>
                <a:gd name="T59" fmla="*/ 11 h 73"/>
                <a:gd name="T60" fmla="*/ 0 w 84"/>
                <a:gd name="T61" fmla="*/ 21 h 73"/>
                <a:gd name="T62" fmla="*/ 0 w 84"/>
                <a:gd name="T63" fmla="*/ 63 h 73"/>
                <a:gd name="T64" fmla="*/ 9 w 84"/>
                <a:gd name="T65" fmla="*/ 73 h 73"/>
                <a:gd name="T66" fmla="*/ 74 w 84"/>
                <a:gd name="T67" fmla="*/ 73 h 73"/>
                <a:gd name="T68" fmla="*/ 84 w 84"/>
                <a:gd name="T69" fmla="*/ 63 h 73"/>
                <a:gd name="T70" fmla="*/ 84 w 84"/>
                <a:gd name="T71" fmla="*/ 21 h 73"/>
                <a:gd name="T72" fmla="*/ 74 w 84"/>
                <a:gd name="T73" fmla="*/ 11 h 73"/>
                <a:gd name="T74" fmla="*/ 71 w 84"/>
                <a:gd name="T75" fmla="*/ 11 h 73"/>
                <a:gd name="T76" fmla="*/ 64 w 84"/>
                <a:gd name="T77" fmla="*/ 0 h 73"/>
                <a:gd name="T78" fmla="*/ 35 w 84"/>
                <a:gd name="T7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4" h="73">
                  <a:moveTo>
                    <a:pt x="18" y="0"/>
                  </a:moveTo>
                  <a:cubicBezTo>
                    <a:pt x="22" y="0"/>
                    <a:pt x="25" y="3"/>
                    <a:pt x="26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4" y="0"/>
                    <a:pt x="18" y="0"/>
                  </a:cubicBezTo>
                  <a:close/>
                  <a:moveTo>
                    <a:pt x="49" y="15"/>
                  </a:moveTo>
                  <a:cubicBezTo>
                    <a:pt x="56" y="15"/>
                    <a:pt x="63" y="18"/>
                    <a:pt x="67" y="22"/>
                  </a:cubicBezTo>
                  <a:cubicBezTo>
                    <a:pt x="72" y="27"/>
                    <a:pt x="75" y="34"/>
                    <a:pt x="75" y="41"/>
                  </a:cubicBezTo>
                  <a:cubicBezTo>
                    <a:pt x="75" y="48"/>
                    <a:pt x="72" y="55"/>
                    <a:pt x="67" y="60"/>
                  </a:cubicBezTo>
                  <a:cubicBezTo>
                    <a:pt x="63" y="64"/>
                    <a:pt x="56" y="67"/>
                    <a:pt x="49" y="67"/>
                  </a:cubicBezTo>
                  <a:cubicBezTo>
                    <a:pt x="41" y="67"/>
                    <a:pt x="35" y="64"/>
                    <a:pt x="30" y="60"/>
                  </a:cubicBezTo>
                  <a:cubicBezTo>
                    <a:pt x="25" y="55"/>
                    <a:pt x="22" y="48"/>
                    <a:pt x="22" y="41"/>
                  </a:cubicBezTo>
                  <a:cubicBezTo>
                    <a:pt x="22" y="34"/>
                    <a:pt x="25" y="27"/>
                    <a:pt x="30" y="22"/>
                  </a:cubicBezTo>
                  <a:cubicBezTo>
                    <a:pt x="35" y="18"/>
                    <a:pt x="41" y="15"/>
                    <a:pt x="49" y="15"/>
                  </a:cubicBezTo>
                  <a:close/>
                  <a:moveTo>
                    <a:pt x="45" y="28"/>
                  </a:moveTo>
                  <a:cubicBezTo>
                    <a:pt x="42" y="26"/>
                    <a:pt x="37" y="28"/>
                    <a:pt x="35" y="33"/>
                  </a:cubicBezTo>
                  <a:cubicBezTo>
                    <a:pt x="32" y="37"/>
                    <a:pt x="33" y="42"/>
                    <a:pt x="36" y="44"/>
                  </a:cubicBezTo>
                  <a:cubicBezTo>
                    <a:pt x="40" y="46"/>
                    <a:pt x="41" y="42"/>
                    <a:pt x="44" y="38"/>
                  </a:cubicBezTo>
                  <a:cubicBezTo>
                    <a:pt x="46" y="33"/>
                    <a:pt x="49" y="30"/>
                    <a:pt x="45" y="28"/>
                  </a:cubicBezTo>
                  <a:close/>
                  <a:moveTo>
                    <a:pt x="62" y="28"/>
                  </a:moveTo>
                  <a:cubicBezTo>
                    <a:pt x="58" y="25"/>
                    <a:pt x="54" y="23"/>
                    <a:pt x="49" y="23"/>
                  </a:cubicBezTo>
                  <a:cubicBezTo>
                    <a:pt x="44" y="23"/>
                    <a:pt x="39" y="25"/>
                    <a:pt x="36" y="28"/>
                  </a:cubicBezTo>
                  <a:cubicBezTo>
                    <a:pt x="33" y="31"/>
                    <a:pt x="31" y="36"/>
                    <a:pt x="31" y="41"/>
                  </a:cubicBezTo>
                  <a:cubicBezTo>
                    <a:pt x="31" y="46"/>
                    <a:pt x="33" y="50"/>
                    <a:pt x="36" y="54"/>
                  </a:cubicBezTo>
                  <a:cubicBezTo>
                    <a:pt x="39" y="57"/>
                    <a:pt x="44" y="59"/>
                    <a:pt x="49" y="59"/>
                  </a:cubicBezTo>
                  <a:cubicBezTo>
                    <a:pt x="54" y="59"/>
                    <a:pt x="58" y="57"/>
                    <a:pt x="62" y="54"/>
                  </a:cubicBezTo>
                  <a:cubicBezTo>
                    <a:pt x="65" y="50"/>
                    <a:pt x="67" y="46"/>
                    <a:pt x="67" y="41"/>
                  </a:cubicBezTo>
                  <a:cubicBezTo>
                    <a:pt x="67" y="36"/>
                    <a:pt x="65" y="31"/>
                    <a:pt x="62" y="28"/>
                  </a:cubicBezTo>
                  <a:close/>
                  <a:moveTo>
                    <a:pt x="35" y="0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4" y="11"/>
                    <a:pt x="0" y="15"/>
                    <a:pt x="0" y="2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9"/>
                    <a:pt x="4" y="73"/>
                    <a:pt x="9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9" y="73"/>
                    <a:pt x="84" y="69"/>
                    <a:pt x="84" y="63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4" y="15"/>
                    <a:pt x="79" y="11"/>
                    <a:pt x="74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06" tIns="45703" rIns="91406" bIns="45703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18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124693" y="2872433"/>
            <a:ext cx="830784" cy="686753"/>
            <a:chOff x="6124693" y="2872433"/>
            <a:chExt cx="830784" cy="686753"/>
          </a:xfrm>
        </p:grpSpPr>
        <p:sp>
          <p:nvSpPr>
            <p:cNvPr id="46" name="Rectangle 7"/>
            <p:cNvSpPr/>
            <p:nvPr/>
          </p:nvSpPr>
          <p:spPr>
            <a:xfrm>
              <a:off x="6124693" y="2872433"/>
              <a:ext cx="830784" cy="686753"/>
            </a:xfrm>
            <a:prstGeom prst="homePlate">
              <a:avLst/>
            </a:prstGeom>
            <a:solidFill>
              <a:srgbClr val="012D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1705" dirty="0">
                <a:cs typeface="+mn-ea"/>
                <a:sym typeface="+mn-lt"/>
              </a:endParaRPr>
            </a:p>
          </p:txBody>
        </p:sp>
        <p:sp>
          <p:nvSpPr>
            <p:cNvPr id="47" name="Freeform 13"/>
            <p:cNvSpPr>
              <a:spLocks noEditPoints="1"/>
            </p:cNvSpPr>
            <p:nvPr/>
          </p:nvSpPr>
          <p:spPr bwMode="auto">
            <a:xfrm>
              <a:off x="6295431" y="3018372"/>
              <a:ext cx="337645" cy="394874"/>
            </a:xfrm>
            <a:custGeom>
              <a:avLst/>
              <a:gdLst>
                <a:gd name="T0" fmla="*/ 42 w 82"/>
                <a:gd name="T1" fmla="*/ 0 h 96"/>
                <a:gd name="T2" fmla="*/ 62 w 82"/>
                <a:gd name="T3" fmla="*/ 20 h 96"/>
                <a:gd name="T4" fmla="*/ 67 w 82"/>
                <a:gd name="T5" fmla="*/ 28 h 96"/>
                <a:gd name="T6" fmla="*/ 77 w 82"/>
                <a:gd name="T7" fmla="*/ 20 h 96"/>
                <a:gd name="T8" fmla="*/ 82 w 82"/>
                <a:gd name="T9" fmla="*/ 28 h 96"/>
                <a:gd name="T10" fmla="*/ 77 w 82"/>
                <a:gd name="T11" fmla="*/ 35 h 96"/>
                <a:gd name="T12" fmla="*/ 67 w 82"/>
                <a:gd name="T13" fmla="*/ 67 h 96"/>
                <a:gd name="T14" fmla="*/ 47 w 82"/>
                <a:gd name="T15" fmla="*/ 85 h 96"/>
                <a:gd name="T16" fmla="*/ 67 w 82"/>
                <a:gd name="T17" fmla="*/ 96 h 96"/>
                <a:gd name="T18" fmla="*/ 17 w 82"/>
                <a:gd name="T19" fmla="*/ 85 h 96"/>
                <a:gd name="T20" fmla="*/ 35 w 82"/>
                <a:gd name="T21" fmla="*/ 77 h 96"/>
                <a:gd name="T22" fmla="*/ 6 w 82"/>
                <a:gd name="T23" fmla="*/ 42 h 96"/>
                <a:gd name="T24" fmla="*/ 0 w 82"/>
                <a:gd name="T25" fmla="*/ 35 h 96"/>
                <a:gd name="T26" fmla="*/ 6 w 82"/>
                <a:gd name="T27" fmla="*/ 28 h 96"/>
                <a:gd name="T28" fmla="*/ 16 w 82"/>
                <a:gd name="T29" fmla="*/ 20 h 96"/>
                <a:gd name="T30" fmla="*/ 21 w 82"/>
                <a:gd name="T31" fmla="*/ 28 h 96"/>
                <a:gd name="T32" fmla="*/ 27 w 82"/>
                <a:gd name="T33" fmla="*/ 6 h 96"/>
                <a:gd name="T34" fmla="*/ 50 w 82"/>
                <a:gd name="T35" fmla="*/ 12 h 96"/>
                <a:gd name="T36" fmla="*/ 45 w 82"/>
                <a:gd name="T37" fmla="*/ 12 h 96"/>
                <a:gd name="T38" fmla="*/ 42 w 82"/>
                <a:gd name="T39" fmla="*/ 9 h 96"/>
                <a:gd name="T40" fmla="*/ 36 w 82"/>
                <a:gd name="T41" fmla="*/ 10 h 96"/>
                <a:gd name="T42" fmla="*/ 34 w 82"/>
                <a:gd name="T43" fmla="*/ 15 h 96"/>
                <a:gd name="T44" fmla="*/ 31 w 82"/>
                <a:gd name="T45" fmla="*/ 16 h 96"/>
                <a:gd name="T46" fmla="*/ 34 w 82"/>
                <a:gd name="T47" fmla="*/ 18 h 96"/>
                <a:gd name="T48" fmla="*/ 30 w 82"/>
                <a:gd name="T49" fmla="*/ 21 h 96"/>
                <a:gd name="T50" fmla="*/ 53 w 82"/>
                <a:gd name="T51" fmla="*/ 28 h 96"/>
                <a:gd name="T52" fmla="*/ 51 w 82"/>
                <a:gd name="T53" fmla="*/ 21 h 96"/>
                <a:gd name="T54" fmla="*/ 51 w 82"/>
                <a:gd name="T55" fmla="*/ 16 h 96"/>
                <a:gd name="T56" fmla="*/ 50 w 82"/>
                <a:gd name="T57" fmla="*/ 12 h 96"/>
                <a:gd name="T58" fmla="*/ 38 w 82"/>
                <a:gd name="T59" fmla="*/ 12 h 96"/>
                <a:gd name="T60" fmla="*/ 43 w 82"/>
                <a:gd name="T61" fmla="*/ 12 h 96"/>
                <a:gd name="T62" fmla="*/ 44 w 82"/>
                <a:gd name="T63" fmla="*/ 16 h 96"/>
                <a:gd name="T64" fmla="*/ 44 w 82"/>
                <a:gd name="T65" fmla="*/ 21 h 96"/>
                <a:gd name="T66" fmla="*/ 44 w 82"/>
                <a:gd name="T67" fmla="*/ 16 h 96"/>
                <a:gd name="T68" fmla="*/ 35 w 82"/>
                <a:gd name="T69" fmla="*/ 18 h 96"/>
                <a:gd name="T70" fmla="*/ 40 w 82"/>
                <a:gd name="T71" fmla="*/ 18 h 96"/>
                <a:gd name="T72" fmla="*/ 48 w 82"/>
                <a:gd name="T73" fmla="*/ 22 h 96"/>
                <a:gd name="T74" fmla="*/ 48 w 82"/>
                <a:gd name="T75" fmla="*/ 27 h 96"/>
                <a:gd name="T76" fmla="*/ 48 w 82"/>
                <a:gd name="T77" fmla="*/ 22 h 96"/>
                <a:gd name="T78" fmla="*/ 39 w 82"/>
                <a:gd name="T79" fmla="*/ 24 h 96"/>
                <a:gd name="T80" fmla="*/ 44 w 82"/>
                <a:gd name="T81" fmla="*/ 24 h 96"/>
                <a:gd name="T82" fmla="*/ 34 w 82"/>
                <a:gd name="T83" fmla="*/ 22 h 96"/>
                <a:gd name="T84" fmla="*/ 34 w 82"/>
                <a:gd name="T85" fmla="*/ 27 h 96"/>
                <a:gd name="T86" fmla="*/ 34 w 82"/>
                <a:gd name="T87" fmla="*/ 22 h 96"/>
                <a:gd name="T88" fmla="*/ 62 w 82"/>
                <a:gd name="T89" fmla="*/ 40 h 96"/>
                <a:gd name="T90" fmla="*/ 42 w 82"/>
                <a:gd name="T91" fmla="*/ 61 h 96"/>
                <a:gd name="T92" fmla="*/ 27 w 82"/>
                <a:gd name="T93" fmla="*/ 55 h 96"/>
                <a:gd name="T94" fmla="*/ 21 w 82"/>
                <a:gd name="T95" fmla="*/ 35 h 96"/>
                <a:gd name="T96" fmla="*/ 16 w 82"/>
                <a:gd name="T97" fmla="*/ 42 h 96"/>
                <a:gd name="T98" fmla="*/ 42 w 82"/>
                <a:gd name="T99" fmla="*/ 68 h 96"/>
                <a:gd name="T100" fmla="*/ 60 w 82"/>
                <a:gd name="T101" fmla="*/ 60 h 96"/>
                <a:gd name="T102" fmla="*/ 67 w 82"/>
                <a:gd name="T103" fmla="*/ 3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96"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7" y="0"/>
                    <a:pt x="52" y="2"/>
                    <a:pt x="56" y="6"/>
                  </a:cubicBezTo>
                  <a:cubicBezTo>
                    <a:pt x="59" y="9"/>
                    <a:pt x="62" y="14"/>
                    <a:pt x="62" y="2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52"/>
                    <a:pt x="73" y="61"/>
                    <a:pt x="67" y="67"/>
                  </a:cubicBezTo>
                  <a:cubicBezTo>
                    <a:pt x="61" y="72"/>
                    <a:pt x="54" y="76"/>
                    <a:pt x="47" y="77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28" y="76"/>
                    <a:pt x="21" y="72"/>
                    <a:pt x="16" y="67"/>
                  </a:cubicBezTo>
                  <a:cubicBezTo>
                    <a:pt x="10" y="61"/>
                    <a:pt x="6" y="52"/>
                    <a:pt x="6" y="4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14"/>
                    <a:pt x="24" y="9"/>
                    <a:pt x="27" y="6"/>
                  </a:cubicBezTo>
                  <a:cubicBezTo>
                    <a:pt x="31" y="2"/>
                    <a:pt x="36" y="0"/>
                    <a:pt x="42" y="0"/>
                  </a:cubicBezTo>
                  <a:close/>
                  <a:moveTo>
                    <a:pt x="50" y="12"/>
                  </a:moveTo>
                  <a:cubicBezTo>
                    <a:pt x="50" y="14"/>
                    <a:pt x="49" y="15"/>
                    <a:pt x="47" y="15"/>
                  </a:cubicBezTo>
                  <a:cubicBezTo>
                    <a:pt x="46" y="15"/>
                    <a:pt x="45" y="14"/>
                    <a:pt x="45" y="12"/>
                  </a:cubicBezTo>
                  <a:cubicBezTo>
                    <a:pt x="45" y="11"/>
                    <a:pt x="46" y="10"/>
                    <a:pt x="46" y="10"/>
                  </a:cubicBezTo>
                  <a:cubicBezTo>
                    <a:pt x="45" y="9"/>
                    <a:pt x="43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9" y="9"/>
                    <a:pt x="37" y="9"/>
                    <a:pt x="36" y="10"/>
                  </a:cubicBezTo>
                  <a:cubicBezTo>
                    <a:pt x="36" y="11"/>
                    <a:pt x="36" y="11"/>
                    <a:pt x="36" y="12"/>
                  </a:cubicBezTo>
                  <a:cubicBezTo>
                    <a:pt x="36" y="14"/>
                    <a:pt x="35" y="15"/>
                    <a:pt x="34" y="15"/>
                  </a:cubicBezTo>
                  <a:cubicBezTo>
                    <a:pt x="33" y="15"/>
                    <a:pt x="32" y="14"/>
                    <a:pt x="32" y="14"/>
                  </a:cubicBezTo>
                  <a:cubicBezTo>
                    <a:pt x="32" y="15"/>
                    <a:pt x="31" y="15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3" y="16"/>
                    <a:pt x="34" y="17"/>
                    <a:pt x="34" y="18"/>
                  </a:cubicBezTo>
                  <a:cubicBezTo>
                    <a:pt x="34" y="20"/>
                    <a:pt x="33" y="21"/>
                    <a:pt x="31" y="21"/>
                  </a:cubicBezTo>
                  <a:cubicBezTo>
                    <a:pt x="31" y="21"/>
                    <a:pt x="31" y="21"/>
                    <a:pt x="30" y="21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2" y="21"/>
                    <a:pt x="52" y="21"/>
                    <a:pt x="51" y="21"/>
                  </a:cubicBezTo>
                  <a:cubicBezTo>
                    <a:pt x="50" y="21"/>
                    <a:pt x="49" y="20"/>
                    <a:pt x="49" y="18"/>
                  </a:cubicBezTo>
                  <a:cubicBezTo>
                    <a:pt x="49" y="17"/>
                    <a:pt x="50" y="16"/>
                    <a:pt x="51" y="16"/>
                  </a:cubicBezTo>
                  <a:cubicBezTo>
                    <a:pt x="51" y="16"/>
                    <a:pt x="52" y="16"/>
                    <a:pt x="52" y="16"/>
                  </a:cubicBezTo>
                  <a:cubicBezTo>
                    <a:pt x="52" y="15"/>
                    <a:pt x="51" y="13"/>
                    <a:pt x="50" y="12"/>
                  </a:cubicBezTo>
                  <a:close/>
                  <a:moveTo>
                    <a:pt x="41" y="10"/>
                  </a:moveTo>
                  <a:cubicBezTo>
                    <a:pt x="39" y="10"/>
                    <a:pt x="38" y="11"/>
                    <a:pt x="38" y="12"/>
                  </a:cubicBezTo>
                  <a:cubicBezTo>
                    <a:pt x="38" y="14"/>
                    <a:pt x="39" y="15"/>
                    <a:pt x="41" y="15"/>
                  </a:cubicBezTo>
                  <a:cubicBezTo>
                    <a:pt x="42" y="15"/>
                    <a:pt x="43" y="14"/>
                    <a:pt x="43" y="12"/>
                  </a:cubicBezTo>
                  <a:cubicBezTo>
                    <a:pt x="43" y="11"/>
                    <a:pt x="42" y="10"/>
                    <a:pt x="41" y="10"/>
                  </a:cubicBezTo>
                  <a:close/>
                  <a:moveTo>
                    <a:pt x="44" y="16"/>
                  </a:moveTo>
                  <a:cubicBezTo>
                    <a:pt x="43" y="16"/>
                    <a:pt x="42" y="17"/>
                    <a:pt x="42" y="18"/>
                  </a:cubicBezTo>
                  <a:cubicBezTo>
                    <a:pt x="42" y="20"/>
                    <a:pt x="43" y="21"/>
                    <a:pt x="44" y="21"/>
                  </a:cubicBezTo>
                  <a:cubicBezTo>
                    <a:pt x="46" y="21"/>
                    <a:pt x="47" y="20"/>
                    <a:pt x="47" y="18"/>
                  </a:cubicBezTo>
                  <a:cubicBezTo>
                    <a:pt x="47" y="17"/>
                    <a:pt x="46" y="16"/>
                    <a:pt x="44" y="16"/>
                  </a:cubicBezTo>
                  <a:close/>
                  <a:moveTo>
                    <a:pt x="37" y="16"/>
                  </a:moveTo>
                  <a:cubicBezTo>
                    <a:pt x="36" y="16"/>
                    <a:pt x="35" y="17"/>
                    <a:pt x="35" y="18"/>
                  </a:cubicBezTo>
                  <a:cubicBezTo>
                    <a:pt x="35" y="20"/>
                    <a:pt x="36" y="21"/>
                    <a:pt x="37" y="21"/>
                  </a:cubicBezTo>
                  <a:cubicBezTo>
                    <a:pt x="39" y="21"/>
                    <a:pt x="40" y="20"/>
                    <a:pt x="40" y="18"/>
                  </a:cubicBezTo>
                  <a:cubicBezTo>
                    <a:pt x="40" y="17"/>
                    <a:pt x="39" y="16"/>
                    <a:pt x="37" y="16"/>
                  </a:cubicBezTo>
                  <a:close/>
                  <a:moveTo>
                    <a:pt x="48" y="22"/>
                  </a:moveTo>
                  <a:cubicBezTo>
                    <a:pt x="47" y="22"/>
                    <a:pt x="46" y="23"/>
                    <a:pt x="46" y="24"/>
                  </a:cubicBezTo>
                  <a:cubicBezTo>
                    <a:pt x="46" y="26"/>
                    <a:pt x="47" y="27"/>
                    <a:pt x="48" y="27"/>
                  </a:cubicBezTo>
                  <a:cubicBezTo>
                    <a:pt x="50" y="27"/>
                    <a:pt x="51" y="26"/>
                    <a:pt x="51" y="24"/>
                  </a:cubicBezTo>
                  <a:cubicBezTo>
                    <a:pt x="51" y="23"/>
                    <a:pt x="50" y="22"/>
                    <a:pt x="48" y="22"/>
                  </a:cubicBezTo>
                  <a:close/>
                  <a:moveTo>
                    <a:pt x="41" y="22"/>
                  </a:moveTo>
                  <a:cubicBezTo>
                    <a:pt x="40" y="22"/>
                    <a:pt x="39" y="23"/>
                    <a:pt x="39" y="24"/>
                  </a:cubicBezTo>
                  <a:cubicBezTo>
                    <a:pt x="39" y="26"/>
                    <a:pt x="40" y="27"/>
                    <a:pt x="41" y="27"/>
                  </a:cubicBezTo>
                  <a:cubicBezTo>
                    <a:pt x="43" y="27"/>
                    <a:pt x="44" y="26"/>
                    <a:pt x="44" y="24"/>
                  </a:cubicBezTo>
                  <a:cubicBezTo>
                    <a:pt x="44" y="23"/>
                    <a:pt x="43" y="22"/>
                    <a:pt x="41" y="22"/>
                  </a:cubicBezTo>
                  <a:close/>
                  <a:moveTo>
                    <a:pt x="34" y="22"/>
                  </a:moveTo>
                  <a:cubicBezTo>
                    <a:pt x="33" y="22"/>
                    <a:pt x="32" y="23"/>
                    <a:pt x="32" y="24"/>
                  </a:cubicBezTo>
                  <a:cubicBezTo>
                    <a:pt x="32" y="26"/>
                    <a:pt x="33" y="27"/>
                    <a:pt x="34" y="27"/>
                  </a:cubicBezTo>
                  <a:cubicBezTo>
                    <a:pt x="36" y="27"/>
                    <a:pt x="37" y="26"/>
                    <a:pt x="37" y="24"/>
                  </a:cubicBezTo>
                  <a:cubicBezTo>
                    <a:pt x="37" y="23"/>
                    <a:pt x="36" y="22"/>
                    <a:pt x="34" y="22"/>
                  </a:cubicBezTo>
                  <a:close/>
                  <a:moveTo>
                    <a:pt x="62" y="35"/>
                  </a:moveTo>
                  <a:cubicBezTo>
                    <a:pt x="62" y="40"/>
                    <a:pt x="62" y="40"/>
                    <a:pt x="62" y="40"/>
                  </a:cubicBezTo>
                  <a:cubicBezTo>
                    <a:pt x="62" y="46"/>
                    <a:pt x="59" y="51"/>
                    <a:pt x="56" y="55"/>
                  </a:cubicBezTo>
                  <a:cubicBezTo>
                    <a:pt x="52" y="58"/>
                    <a:pt x="47" y="61"/>
                    <a:pt x="42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36" y="61"/>
                    <a:pt x="31" y="58"/>
                    <a:pt x="27" y="55"/>
                  </a:cubicBezTo>
                  <a:cubicBezTo>
                    <a:pt x="24" y="51"/>
                    <a:pt x="21" y="46"/>
                    <a:pt x="21" y="40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9"/>
                    <a:pt x="18" y="56"/>
                    <a:pt x="23" y="60"/>
                  </a:cubicBezTo>
                  <a:cubicBezTo>
                    <a:pt x="28" y="65"/>
                    <a:pt x="34" y="68"/>
                    <a:pt x="42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9" y="68"/>
                    <a:pt x="55" y="65"/>
                    <a:pt x="60" y="60"/>
                  </a:cubicBezTo>
                  <a:cubicBezTo>
                    <a:pt x="65" y="56"/>
                    <a:pt x="67" y="49"/>
                    <a:pt x="67" y="42"/>
                  </a:cubicBezTo>
                  <a:cubicBezTo>
                    <a:pt x="67" y="35"/>
                    <a:pt x="67" y="35"/>
                    <a:pt x="67" y="35"/>
                  </a:cubicBezTo>
                  <a:lnTo>
                    <a:pt x="62" y="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06" tIns="45703" rIns="91406" bIns="45703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18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124693" y="3851563"/>
            <a:ext cx="830784" cy="686753"/>
            <a:chOff x="6124693" y="3851563"/>
            <a:chExt cx="830784" cy="686753"/>
          </a:xfrm>
        </p:grpSpPr>
        <p:sp>
          <p:nvSpPr>
            <p:cNvPr id="49" name="Rectangle 8"/>
            <p:cNvSpPr/>
            <p:nvPr/>
          </p:nvSpPr>
          <p:spPr>
            <a:xfrm>
              <a:off x="6124693" y="3851563"/>
              <a:ext cx="830784" cy="686753"/>
            </a:xfrm>
            <a:prstGeom prst="homePlate">
              <a:avLst/>
            </a:prstGeom>
            <a:solidFill>
              <a:srgbClr val="012D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1705" dirty="0">
                <a:cs typeface="+mn-ea"/>
                <a:sym typeface="+mn-lt"/>
              </a:endParaRPr>
            </a:p>
          </p:txBody>
        </p:sp>
        <p:sp>
          <p:nvSpPr>
            <p:cNvPr id="50" name="Freeform 14"/>
            <p:cNvSpPr>
              <a:spLocks noEditPoints="1"/>
            </p:cNvSpPr>
            <p:nvPr/>
          </p:nvSpPr>
          <p:spPr bwMode="auto">
            <a:xfrm>
              <a:off x="6270632" y="4002271"/>
              <a:ext cx="387242" cy="38533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06" tIns="45703" rIns="91406" bIns="45703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18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1" name="Rectangle 17"/>
          <p:cNvSpPr/>
          <p:nvPr/>
        </p:nvSpPr>
        <p:spPr>
          <a:xfrm>
            <a:off x="6955477" y="1865304"/>
            <a:ext cx="4515164" cy="7617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012D59"/>
                </a:solidFill>
                <a:cs typeface="+mn-ea"/>
                <a:sym typeface="+mn-lt"/>
              </a:rPr>
              <a:t>生活上，除注意日常保暖外，进入小寒年味渐浓，人们开始忙着写春联、剪窗花，赶集买年画、彩灯、鞭炮、香火等，陆续为春节作准备。饮食上，涮羊肉火锅、吃糖炒栗子、烤白薯成为小寒时尚。</a:t>
            </a:r>
            <a:endParaRPr lang="en-US" altLang="zh-CN" sz="1000" dirty="0">
              <a:solidFill>
                <a:srgbClr val="012D59"/>
              </a:solidFill>
              <a:cs typeface="+mn-ea"/>
              <a:sym typeface="+mn-lt"/>
            </a:endParaRPr>
          </a:p>
        </p:txBody>
      </p:sp>
      <p:sp>
        <p:nvSpPr>
          <p:cNvPr id="52" name="Rectangle 20"/>
          <p:cNvSpPr/>
          <p:nvPr/>
        </p:nvSpPr>
        <p:spPr>
          <a:xfrm>
            <a:off x="6955477" y="2826765"/>
            <a:ext cx="4515164" cy="7617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012D59"/>
                </a:solidFill>
                <a:cs typeface="+mn-ea"/>
                <a:sym typeface="+mn-lt"/>
              </a:rPr>
              <a:t>俗语说“三九补一冬，来年无病痛”，说的就是冬令食羊肉调养身体的做法。古时，如皋人对小寒颇重视，但随着时代变迁，已渐渐淡化，人们只能从生活中寻找出点点痕迹。</a:t>
            </a:r>
            <a:endParaRPr lang="en-US" altLang="zh-CN" sz="1000" dirty="0">
              <a:solidFill>
                <a:srgbClr val="012D59"/>
              </a:solidFill>
              <a:cs typeface="+mn-ea"/>
              <a:sym typeface="+mn-lt"/>
            </a:endParaRPr>
          </a:p>
        </p:txBody>
      </p:sp>
      <p:sp>
        <p:nvSpPr>
          <p:cNvPr id="53" name="Rectangle 23"/>
          <p:cNvSpPr/>
          <p:nvPr/>
        </p:nvSpPr>
        <p:spPr>
          <a:xfrm>
            <a:off x="6955477" y="3797078"/>
            <a:ext cx="4515164" cy="7617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012D59"/>
                </a:solidFill>
                <a:cs typeface="+mn-ea"/>
                <a:sym typeface="+mn-lt"/>
              </a:rPr>
              <a:t>居民日常饮食也偏重于暖性食物，如羊肉、狗肉，其中又以羊肉汤最为常见，有的餐馆还推出当归生姜羊肉汤，一些传统的冬令羊肉菜肴重现餐桌，再现了如皋寒冬食俗。</a:t>
            </a:r>
          </a:p>
        </p:txBody>
      </p:sp>
      <p:sp>
        <p:nvSpPr>
          <p:cNvPr id="54" name="Rectangle 26"/>
          <p:cNvSpPr/>
          <p:nvPr/>
        </p:nvSpPr>
        <p:spPr>
          <a:xfrm>
            <a:off x="6955477" y="4830694"/>
            <a:ext cx="4515164" cy="4805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012D59"/>
                </a:solidFill>
                <a:cs typeface="+mn-ea"/>
                <a:sym typeface="+mn-lt"/>
              </a:rPr>
              <a:t>俗话说，“小寒大寒，冷成冰团”。这个节气年轻人注意不要因过食肥甘厚味、辛辣之品而长出痤疮。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1833664"/>
            <a:ext cx="5207000" cy="3724514"/>
          </a:xfrm>
          <a:prstGeom prst="rect">
            <a:avLst/>
          </a:prstGeom>
          <a:ln w="228600" cap="sq" cmpd="thickThin">
            <a:noFill/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上箭头 5"/>
          <p:cNvSpPr/>
          <p:nvPr/>
        </p:nvSpPr>
        <p:spPr>
          <a:xfrm>
            <a:off x="5552017" y="787401"/>
            <a:ext cx="263129" cy="4701820"/>
          </a:xfrm>
          <a:prstGeom prst="upArrow">
            <a:avLst>
              <a:gd name="adj1" fmla="val 50000"/>
              <a:gd name="adj2" fmla="val 95852"/>
            </a:avLst>
          </a:prstGeom>
          <a:solidFill>
            <a:srgbClr val="012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矩形: 圆角 59"/>
          <p:cNvSpPr/>
          <p:nvPr/>
        </p:nvSpPr>
        <p:spPr>
          <a:xfrm>
            <a:off x="286791" y="238128"/>
            <a:ext cx="2273529" cy="439729"/>
          </a:xfrm>
          <a:prstGeom prst="rect">
            <a:avLst/>
          </a:prstGeom>
          <a:solidFill>
            <a:srgbClr val="012D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3600" kern="0" dirty="0">
                <a:cs typeface="+mn-ea"/>
                <a:sym typeface="+mn-lt"/>
              </a:rPr>
              <a:t>小寒风俗</a:t>
            </a:r>
            <a:endParaRPr lang="en-US" altLang="zh-CN" sz="3600" kern="0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7248" y="4483397"/>
            <a:ext cx="4833849" cy="616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到了小寒时节，也是老中医和中药房最忙的时候，一般入冬时熬制的膏方都吃得差不多了。到了此时，有的人家会再熬制一点，吃到春节前后。</a:t>
            </a:r>
          </a:p>
        </p:txBody>
      </p:sp>
      <p:sp>
        <p:nvSpPr>
          <p:cNvPr id="4" name="矩形 3"/>
          <p:cNvSpPr/>
          <p:nvPr/>
        </p:nvSpPr>
        <p:spPr>
          <a:xfrm>
            <a:off x="286791" y="1399449"/>
            <a:ext cx="4833849" cy="616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古时，南京人对小寒颇重视，但随着时代变迁，现已渐渐淡化，如今人们只能从生活中寻找出点点痕迹。</a:t>
            </a:r>
          </a:p>
        </p:txBody>
      </p:sp>
      <p:sp>
        <p:nvSpPr>
          <p:cNvPr id="5" name="矩形 4"/>
          <p:cNvSpPr/>
          <p:nvPr/>
        </p:nvSpPr>
        <p:spPr>
          <a:xfrm>
            <a:off x="261889" y="2839629"/>
            <a:ext cx="48338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到了小寒，老南京一般会煮菜饭吃，菜饭的内容并不相同，有用矮脚黄青菜与咸肉片、香肠片或是板鸭丁，再剁上一些生姜粒与糯米一起煮的，十分香鲜可口。其中矮脚黄、香肠、板鸭都是南京的著名特产，可谓是真正的“南京菜饭”，甚至可与腊八粥相媲美。</a:t>
            </a:r>
          </a:p>
        </p:txBody>
      </p:sp>
      <p:sp>
        <p:nvSpPr>
          <p:cNvPr id="2" name="燕尾形箭头 1"/>
          <p:cNvSpPr/>
          <p:nvPr/>
        </p:nvSpPr>
        <p:spPr>
          <a:xfrm flipH="1">
            <a:off x="5134378" y="1414983"/>
            <a:ext cx="835275" cy="835275"/>
          </a:xfrm>
          <a:prstGeom prst="notchedRightArrow">
            <a:avLst/>
          </a:prstGeom>
          <a:solidFill>
            <a:srgbClr val="012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cs typeface="+mn-ea"/>
                <a:sym typeface="+mn-lt"/>
              </a:rPr>
              <a:t>1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7" name="燕尾形箭头 6"/>
          <p:cNvSpPr/>
          <p:nvPr/>
        </p:nvSpPr>
        <p:spPr>
          <a:xfrm flipH="1">
            <a:off x="5134379" y="2855163"/>
            <a:ext cx="835275" cy="835275"/>
          </a:xfrm>
          <a:prstGeom prst="notchedRightArrow">
            <a:avLst/>
          </a:prstGeom>
          <a:solidFill>
            <a:srgbClr val="012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cs typeface="+mn-ea"/>
                <a:sym typeface="+mn-lt"/>
              </a:rPr>
              <a:t>2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8" name="燕尾形箭头 7"/>
          <p:cNvSpPr/>
          <p:nvPr/>
        </p:nvSpPr>
        <p:spPr>
          <a:xfrm flipH="1">
            <a:off x="5134379" y="4295343"/>
            <a:ext cx="835275" cy="835275"/>
          </a:xfrm>
          <a:prstGeom prst="notchedRightArrow">
            <a:avLst/>
          </a:prstGeom>
          <a:solidFill>
            <a:srgbClr val="012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cs typeface="+mn-ea"/>
                <a:sym typeface="+mn-lt"/>
              </a:rPr>
              <a:t>3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41694" y="5489220"/>
            <a:ext cx="2050565" cy="461537"/>
          </a:xfrm>
          <a:prstGeom prst="rect">
            <a:avLst/>
          </a:prstGeom>
          <a:solidFill>
            <a:srgbClr val="012D59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南京-吃菜饭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92259" y="1478964"/>
            <a:ext cx="4128597" cy="2752398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865899" y="2706448"/>
            <a:ext cx="3363038" cy="2242025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4" grpId="0"/>
      <p:bldP spid="5" grpId="0"/>
      <p:bldP spid="2" grpId="0" animBg="1"/>
      <p:bldP spid="7" grpId="0" animBg="1"/>
      <p:bldP spid="8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: 圆角 59"/>
          <p:cNvSpPr/>
          <p:nvPr/>
        </p:nvSpPr>
        <p:spPr>
          <a:xfrm>
            <a:off x="286791" y="238128"/>
            <a:ext cx="2273529" cy="439729"/>
          </a:xfrm>
          <a:prstGeom prst="rect">
            <a:avLst/>
          </a:prstGeom>
          <a:solidFill>
            <a:srgbClr val="012D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3600" kern="0" dirty="0">
                <a:cs typeface="+mn-ea"/>
                <a:sym typeface="+mn-lt"/>
              </a:rPr>
              <a:t>小寒风俗</a:t>
            </a:r>
            <a:endParaRPr lang="en-US" altLang="zh-CN" sz="3600" kern="0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28188" y="4577116"/>
            <a:ext cx="10163503" cy="616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俗话说，“小寒大寒，冷成冰团”。南京人在小寒季节里有一套地域特色的体育锻炼方式，如跳绳、踢毽子、滚铁环，挤油渣渣（靠着墙壁相互挤）、斗鸡（盘起一脚，一脚独立，相互对斗）等。如果遇到下雪，则更是欢呼雀跃，打雪仗、堆雪人，很快就会全身暖和，血脉通畅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955024" y="3847440"/>
            <a:ext cx="1210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504645" y="384744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054264" y="384744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076306" y="1341565"/>
            <a:ext cx="2968027" cy="2122999"/>
          </a:xfrm>
          <a:prstGeom prst="rect">
            <a:avLst/>
          </a:prstGeom>
          <a:ln w="228600" cap="sq" cmpd="thickThin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625925" y="1341564"/>
            <a:ext cx="2968027" cy="2122999"/>
          </a:xfrm>
          <a:prstGeom prst="rect">
            <a:avLst/>
          </a:prstGeom>
          <a:ln w="228600" cap="sq" cmpd="thickThin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175544" y="1341563"/>
            <a:ext cx="2968027" cy="2122999"/>
          </a:xfrm>
          <a:prstGeom prst="rect">
            <a:avLst/>
          </a:prstGeom>
          <a:ln w="228600" cap="sq" cmpd="thickThin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: 圆角 59"/>
          <p:cNvSpPr/>
          <p:nvPr/>
        </p:nvSpPr>
        <p:spPr>
          <a:xfrm>
            <a:off x="286791" y="238128"/>
            <a:ext cx="2273529" cy="439729"/>
          </a:xfrm>
          <a:prstGeom prst="rect">
            <a:avLst/>
          </a:prstGeom>
          <a:solidFill>
            <a:srgbClr val="012D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3600" kern="0" dirty="0">
                <a:cs typeface="+mn-ea"/>
                <a:sym typeface="+mn-lt"/>
              </a:rPr>
              <a:t>小寒风俗</a:t>
            </a:r>
            <a:endParaRPr lang="en-US" altLang="zh-CN" sz="3600" kern="0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62608" y="3737493"/>
            <a:ext cx="5163509" cy="1630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35" dirty="0">
                <a:cs typeface="+mn-ea"/>
                <a:sym typeface="+mn-lt"/>
              </a:rPr>
              <a:t>广州传统，小寒早上吃糯米饭，为避免太糯，一般是</a:t>
            </a:r>
            <a:r>
              <a:rPr lang="en-US" altLang="zh-CN" sz="1335" dirty="0">
                <a:cs typeface="+mn-ea"/>
                <a:sym typeface="+mn-lt"/>
              </a:rPr>
              <a:t>60%</a:t>
            </a:r>
            <a:r>
              <a:rPr lang="zh-CN" altLang="en-US" sz="1335" dirty="0">
                <a:cs typeface="+mn-ea"/>
                <a:sym typeface="+mn-lt"/>
              </a:rPr>
              <a:t>糯米</a:t>
            </a:r>
            <a:r>
              <a:rPr lang="en-US" altLang="zh-CN" sz="1335" dirty="0">
                <a:cs typeface="+mn-ea"/>
                <a:sym typeface="+mn-lt"/>
              </a:rPr>
              <a:t>40%</a:t>
            </a:r>
            <a:r>
              <a:rPr lang="zh-CN" altLang="en-US" sz="1335" dirty="0">
                <a:cs typeface="+mn-ea"/>
                <a:sym typeface="+mn-lt"/>
              </a:rPr>
              <a:t>香米，把腊肉和腊肠切碎，炒熟，花生米炒熟，加一些碎葱白，拌在饭里面吃。广东人很讲究食疗。小寒因处隆冬，土气旺，肾气弱，因此，饮食方面宜减甘增苦，补心助肺，调理肾脏。池晓玲说，所谓“三九补一冬”，但小寒时切记不可大补。</a:t>
            </a:r>
          </a:p>
        </p:txBody>
      </p:sp>
      <p:sp>
        <p:nvSpPr>
          <p:cNvPr id="5" name="矩形 4"/>
          <p:cNvSpPr/>
          <p:nvPr/>
        </p:nvSpPr>
        <p:spPr>
          <a:xfrm>
            <a:off x="6573221" y="998029"/>
            <a:ext cx="2175596" cy="723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cs typeface="+mn-ea"/>
                <a:sym typeface="+mn-lt"/>
              </a:rPr>
              <a:t>广东</a:t>
            </a:r>
            <a:r>
              <a:rPr lang="en-US" altLang="zh-CN" sz="2400" b="1" dirty="0">
                <a:cs typeface="+mn-ea"/>
                <a:sym typeface="+mn-lt"/>
              </a:rPr>
              <a:t>-</a:t>
            </a:r>
            <a:r>
              <a:rPr lang="zh-CN" altLang="en-US" sz="2400" b="1" dirty="0">
                <a:cs typeface="+mn-ea"/>
                <a:sym typeface="+mn-lt"/>
              </a:rPr>
              <a:t>吃糯米饭</a:t>
            </a:r>
          </a:p>
        </p:txBody>
      </p:sp>
      <p:sp>
        <p:nvSpPr>
          <p:cNvPr id="7" name="矩形 6"/>
          <p:cNvSpPr/>
          <p:nvPr/>
        </p:nvSpPr>
        <p:spPr>
          <a:xfrm>
            <a:off x="6573295" y="1973407"/>
            <a:ext cx="4615220" cy="1323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zh-CN" altLang="en-US" sz="133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在此输入您的图表所要说明文字，在此输入您的图表所要说明文字，在此输入您的图表所要说明文字，在此输入您的图表所要说明文字，在此输入您的图表所要说明文字在此输入您的图表所要说明文字</a:t>
            </a:r>
            <a:endParaRPr lang="en-US" altLang="zh-CN" sz="1335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92581" y="1828769"/>
            <a:ext cx="3793719" cy="3493051"/>
          </a:xfrm>
          <a:prstGeom prst="rect">
            <a:avLst/>
          </a:prstGeom>
          <a:ln w="228600" cap="sq" cmpd="thickThin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: 圆角 29"/>
          <p:cNvSpPr/>
          <p:nvPr/>
        </p:nvSpPr>
        <p:spPr>
          <a:xfrm>
            <a:off x="7067435" y="1686560"/>
            <a:ext cx="1127760" cy="1127760"/>
          </a:xfrm>
          <a:prstGeom prst="rect">
            <a:avLst/>
          </a:prstGeom>
          <a:noFill/>
          <a:ln w="28575">
            <a:solidFill>
              <a:srgbClr val="012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>
                <a:solidFill>
                  <a:srgbClr val="012D59"/>
                </a:solidFill>
                <a:cs typeface="+mn-ea"/>
                <a:sym typeface="+mn-lt"/>
              </a:rPr>
              <a:t>03</a:t>
            </a:r>
            <a:endParaRPr lang="zh-CN" altLang="en-US" sz="4800" b="1" dirty="0">
              <a:solidFill>
                <a:srgbClr val="012D59"/>
              </a:solidFill>
              <a:cs typeface="+mn-ea"/>
              <a:sym typeface="+mn-lt"/>
            </a:endParaRPr>
          </a:p>
        </p:txBody>
      </p:sp>
      <p:sp>
        <p:nvSpPr>
          <p:cNvPr id="31" name="矩形: 圆角 30"/>
          <p:cNvSpPr/>
          <p:nvPr/>
        </p:nvSpPr>
        <p:spPr>
          <a:xfrm>
            <a:off x="5712231" y="3048000"/>
            <a:ext cx="3939769" cy="762000"/>
          </a:xfrm>
          <a:prstGeom prst="rect">
            <a:avLst/>
          </a:prstGeom>
          <a:solidFill>
            <a:srgbClr val="012D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kern="0" dirty="0">
                <a:cs typeface="+mn-ea"/>
                <a:sym typeface="+mn-lt"/>
              </a:rPr>
              <a:t>小寒诗词</a:t>
            </a:r>
            <a:endParaRPr lang="en-US" altLang="zh-CN" sz="2800" b="1" kern="0" dirty="0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34115" y="4148154"/>
            <a:ext cx="6096000" cy="6165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012D59"/>
                </a:solidFill>
                <a:cs typeface="+mn-ea"/>
                <a:sym typeface="+mn-lt"/>
              </a:rPr>
              <a:t>小寒，为农历二十四节气中的第</a:t>
            </a:r>
            <a:r>
              <a:rPr lang="en-US" altLang="zh-CN" sz="1200" dirty="0">
                <a:solidFill>
                  <a:srgbClr val="012D59"/>
                </a:solidFill>
                <a:cs typeface="+mn-ea"/>
                <a:sym typeface="+mn-lt"/>
              </a:rPr>
              <a:t>23</a:t>
            </a:r>
            <a:r>
              <a:rPr lang="zh-CN" altLang="en-US" sz="1200" dirty="0">
                <a:solidFill>
                  <a:srgbClr val="012D59"/>
                </a:solidFill>
                <a:cs typeface="+mn-ea"/>
                <a:sym typeface="+mn-lt"/>
              </a:rPr>
              <a:t>个节气，也是冬季的第五个节气，标志着冬季时节的正式开始。当太阳到达黄经</a:t>
            </a:r>
            <a:r>
              <a:rPr lang="en-US" altLang="zh-CN" sz="1200" dirty="0">
                <a:solidFill>
                  <a:srgbClr val="012D59"/>
                </a:solidFill>
                <a:cs typeface="+mn-ea"/>
                <a:sym typeface="+mn-lt"/>
              </a:rPr>
              <a:t>285°(</a:t>
            </a:r>
            <a:r>
              <a:rPr lang="zh-CN" altLang="en-US" sz="1200" dirty="0">
                <a:solidFill>
                  <a:srgbClr val="012D59"/>
                </a:solidFill>
                <a:cs typeface="+mn-ea"/>
                <a:sym typeface="+mn-lt"/>
              </a:rPr>
              <a:t>小寒</a:t>
            </a:r>
            <a:r>
              <a:rPr lang="en-US" altLang="zh-CN" sz="1200" dirty="0">
                <a:solidFill>
                  <a:srgbClr val="012D59"/>
                </a:solidFill>
                <a:cs typeface="+mn-ea"/>
                <a:sym typeface="+mn-lt"/>
              </a:rPr>
              <a:t>)</a:t>
            </a:r>
            <a:r>
              <a:rPr lang="zh-CN" altLang="en-US" sz="1200" dirty="0">
                <a:solidFill>
                  <a:srgbClr val="012D59"/>
                </a:solidFill>
                <a:cs typeface="+mn-ea"/>
                <a:sym typeface="+mn-lt"/>
              </a:rPr>
              <a:t>时，对于神州大地而言，标志着一年中最寒冷的日子到来了。</a:t>
            </a:r>
          </a:p>
        </p:txBody>
      </p:sp>
      <p:sp>
        <p:nvSpPr>
          <p:cNvPr id="6" name="五边形 5"/>
          <p:cNvSpPr/>
          <p:nvPr/>
        </p:nvSpPr>
        <p:spPr>
          <a:xfrm rot="10800000" flipV="1">
            <a:off x="10730115" y="5665082"/>
            <a:ext cx="1461884" cy="577796"/>
          </a:xfrm>
          <a:prstGeom prst="homePlate">
            <a:avLst/>
          </a:prstGeom>
          <a:solidFill>
            <a:srgbClr val="012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4" fill="hold" grpId="0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176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 tmFilter="0,0; .5, 1; 1, 1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3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176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 tmFilter="0,0; .5, 1; 1, 1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31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: 圆角 59"/>
          <p:cNvSpPr/>
          <p:nvPr/>
        </p:nvSpPr>
        <p:spPr>
          <a:xfrm>
            <a:off x="286791" y="238128"/>
            <a:ext cx="2273529" cy="439729"/>
          </a:xfrm>
          <a:prstGeom prst="rect">
            <a:avLst/>
          </a:prstGeom>
          <a:solidFill>
            <a:srgbClr val="012D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3600" kern="0" dirty="0">
                <a:cs typeface="+mn-ea"/>
                <a:sym typeface="+mn-lt"/>
              </a:rPr>
              <a:t>小寒诗词</a:t>
            </a:r>
            <a:endParaRPr lang="en-US" altLang="zh-CN" sz="3600" kern="0" dirty="0">
              <a:cs typeface="+mn-ea"/>
              <a:sym typeface="+mn-lt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6431916" y="1509694"/>
            <a:ext cx="3682418" cy="360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i="0" dirty="0">
                <a:solidFill>
                  <a:srgbClr val="012D59"/>
                </a:solidFill>
                <a:latin typeface="+mn-lt"/>
                <a:cs typeface="+mn-ea"/>
                <a:sym typeface="+mn-lt"/>
              </a:rPr>
              <a:t>谚  语</a:t>
            </a:r>
          </a:p>
          <a:p>
            <a:pPr eaLnBrk="1" hangingPunct="1">
              <a:lnSpc>
                <a:spcPct val="150000"/>
              </a:lnSpc>
            </a:pPr>
            <a:endParaRPr lang="en-US" altLang="zh-CN" i="0" dirty="0">
              <a:solidFill>
                <a:srgbClr val="012D59"/>
              </a:solidFill>
              <a:latin typeface="+mn-lt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i="0" dirty="0">
                <a:solidFill>
                  <a:srgbClr val="012D59"/>
                </a:solidFill>
                <a:latin typeface="+mn-lt"/>
                <a:cs typeface="+mn-ea"/>
                <a:sym typeface="+mn-lt"/>
              </a:rPr>
              <a:t>小寒大寒不下雪，小暑大暑田开裂。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i="0" dirty="0">
                <a:solidFill>
                  <a:srgbClr val="012D59"/>
                </a:solidFill>
                <a:latin typeface="+mn-lt"/>
                <a:cs typeface="+mn-ea"/>
                <a:sym typeface="+mn-lt"/>
              </a:rPr>
              <a:t>小寒大寒，冷成冰团。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i="0" dirty="0">
                <a:solidFill>
                  <a:srgbClr val="012D59"/>
                </a:solidFill>
                <a:latin typeface="+mn-lt"/>
                <a:cs typeface="+mn-ea"/>
                <a:sym typeface="+mn-lt"/>
              </a:rPr>
              <a:t>小寒不寒，清明泥潭。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i="0" dirty="0">
                <a:solidFill>
                  <a:srgbClr val="012D59"/>
                </a:solidFill>
                <a:latin typeface="+mn-lt"/>
                <a:cs typeface="+mn-ea"/>
                <a:sym typeface="+mn-lt"/>
              </a:rPr>
              <a:t>小寒大寒寒得透，来年春天天暖和。</a:t>
            </a:r>
            <a:endParaRPr lang="en-US" altLang="zh-CN" i="0" dirty="0">
              <a:solidFill>
                <a:srgbClr val="012D59"/>
              </a:solidFill>
              <a:latin typeface="+mn-lt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i="0" dirty="0">
                <a:solidFill>
                  <a:srgbClr val="012D59"/>
                </a:solidFill>
                <a:latin typeface="+mn-lt"/>
                <a:cs typeface="+mn-ea"/>
                <a:sym typeface="+mn-lt"/>
              </a:rPr>
              <a:t>小寒胜大寒，常见不稀罕。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i="0" dirty="0">
                <a:solidFill>
                  <a:srgbClr val="012D59"/>
                </a:solidFill>
                <a:latin typeface="+mn-lt"/>
                <a:cs typeface="+mn-ea"/>
                <a:sym typeface="+mn-lt"/>
              </a:rPr>
              <a:t>小寒节，十五天，七八天处三九天。</a:t>
            </a:r>
            <a:endParaRPr lang="en-US" altLang="zh-CN" i="0" dirty="0">
              <a:solidFill>
                <a:srgbClr val="012D59"/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1026" name="Picture 2" descr="F:\PPT制作\素材\51miz-P211772-19BAC016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57352" y="1640993"/>
            <a:ext cx="5051561" cy="3788671"/>
          </a:xfrm>
          <a:prstGeom prst="rect">
            <a:avLst/>
          </a:prstGeom>
          <a:ln w="88900" cap="sq" cmpd="thickThin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: 圆角 59"/>
          <p:cNvSpPr/>
          <p:nvPr/>
        </p:nvSpPr>
        <p:spPr>
          <a:xfrm>
            <a:off x="286791" y="238128"/>
            <a:ext cx="2273529" cy="439729"/>
          </a:xfrm>
          <a:prstGeom prst="rect">
            <a:avLst/>
          </a:prstGeom>
          <a:solidFill>
            <a:srgbClr val="012D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3600" kern="0" dirty="0">
                <a:cs typeface="+mn-ea"/>
                <a:sym typeface="+mn-lt"/>
              </a:rPr>
              <a:t>小寒诗词</a:t>
            </a:r>
            <a:endParaRPr lang="en-US" altLang="zh-CN" sz="3600" kern="0" dirty="0">
              <a:cs typeface="+mn-ea"/>
              <a:sym typeface="+mn-lt"/>
            </a:endParaRP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949962" y="2216290"/>
            <a:ext cx="446531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2400" b="1" i="0" dirty="0">
                <a:solidFill>
                  <a:srgbClr val="161616"/>
                </a:solidFill>
                <a:latin typeface="+mn-lt"/>
                <a:cs typeface="+mn-ea"/>
                <a:sym typeface="+mn-lt"/>
              </a:rPr>
              <a:t>窗前木芙蓉</a:t>
            </a:r>
            <a:endParaRPr lang="en-US" altLang="zh-CN" sz="2400" b="1" i="0" dirty="0">
              <a:solidFill>
                <a:srgbClr val="161616"/>
              </a:solidFill>
              <a:latin typeface="+mn-lt"/>
              <a:cs typeface="+mn-ea"/>
              <a:sym typeface="+mn-lt"/>
            </a:endParaRPr>
          </a:p>
          <a:p>
            <a:pPr algn="ctr" eaLnBrk="1" hangingPunct="1"/>
            <a:r>
              <a:rPr lang="en-US" altLang="zh-CN" i="0" dirty="0">
                <a:solidFill>
                  <a:srgbClr val="161616"/>
                </a:solidFill>
                <a:latin typeface="+mn-lt"/>
                <a:cs typeface="+mn-ea"/>
                <a:sym typeface="+mn-lt"/>
              </a:rPr>
              <a:t>(</a:t>
            </a:r>
            <a:r>
              <a:rPr lang="zh-CN" altLang="en-US" i="0" dirty="0">
                <a:solidFill>
                  <a:srgbClr val="161616"/>
                </a:solidFill>
                <a:latin typeface="+mn-lt"/>
                <a:cs typeface="+mn-ea"/>
                <a:sym typeface="+mn-lt"/>
              </a:rPr>
              <a:t>范成大</a:t>
            </a:r>
            <a:r>
              <a:rPr lang="en-US" altLang="zh-CN" i="0" dirty="0">
                <a:solidFill>
                  <a:srgbClr val="161616"/>
                </a:solidFill>
                <a:latin typeface="+mn-lt"/>
                <a:cs typeface="+mn-ea"/>
                <a:sym typeface="+mn-lt"/>
              </a:rPr>
              <a:t>)</a:t>
            </a:r>
          </a:p>
          <a:p>
            <a:pPr algn="ctr" eaLnBrk="1" hangingPunct="1"/>
            <a:r>
              <a:rPr lang="en-US" altLang="zh-CN" sz="2400" b="1" i="0" dirty="0">
                <a:solidFill>
                  <a:srgbClr val="161616"/>
                </a:solidFill>
                <a:latin typeface="+mn-lt"/>
                <a:cs typeface="+mn-ea"/>
                <a:sym typeface="+mn-lt"/>
              </a:rPr>
              <a:t> </a:t>
            </a:r>
          </a:p>
          <a:p>
            <a:pPr algn="ctr" eaLnBrk="1" hangingPunct="1">
              <a:lnSpc>
                <a:spcPct val="150000"/>
              </a:lnSpc>
            </a:pPr>
            <a:r>
              <a:rPr lang="zh-CN" altLang="en-US" sz="2000" b="1" i="0" dirty="0">
                <a:solidFill>
                  <a:srgbClr val="161616"/>
                </a:solidFill>
                <a:latin typeface="+mn-lt"/>
                <a:cs typeface="+mn-ea"/>
                <a:sym typeface="+mn-lt"/>
              </a:rPr>
              <a:t>辛苦孤花破小寒，花心应似客心酸。</a:t>
            </a:r>
          </a:p>
          <a:p>
            <a:pPr algn="ctr" eaLnBrk="1" hangingPunct="1">
              <a:lnSpc>
                <a:spcPct val="150000"/>
              </a:lnSpc>
            </a:pPr>
            <a:r>
              <a:rPr lang="zh-CN" altLang="en-US" sz="2000" b="1" i="0" dirty="0">
                <a:solidFill>
                  <a:srgbClr val="161616"/>
                </a:solidFill>
                <a:latin typeface="+mn-lt"/>
                <a:cs typeface="+mn-ea"/>
                <a:sym typeface="+mn-lt"/>
              </a:rPr>
              <a:t>更凭青女留连得，未作愁红怨绿看。</a:t>
            </a:r>
            <a:endParaRPr lang="en-US" altLang="zh-CN" sz="2800" b="1" i="0" dirty="0">
              <a:solidFill>
                <a:srgbClr val="161616"/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814215" y="1361144"/>
            <a:ext cx="5101436" cy="3999525"/>
          </a:xfrm>
          <a:prstGeom prst="rect">
            <a:avLst/>
          </a:prstGeom>
          <a:ln w="88900" cap="sq" cmpd="thickThin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37752" y="2354802"/>
            <a:ext cx="4751277" cy="3725000"/>
          </a:xfrm>
          <a:prstGeom prst="rect">
            <a:avLst/>
          </a:prstGeom>
          <a:ln w="88900" cap="sq" cmpd="thickThin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60" name="矩形: 圆角 59"/>
          <p:cNvSpPr/>
          <p:nvPr/>
        </p:nvSpPr>
        <p:spPr>
          <a:xfrm>
            <a:off x="286791" y="238128"/>
            <a:ext cx="2273529" cy="439729"/>
          </a:xfrm>
          <a:prstGeom prst="rect">
            <a:avLst/>
          </a:prstGeom>
          <a:solidFill>
            <a:srgbClr val="012D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3600" kern="0" dirty="0">
                <a:cs typeface="+mn-ea"/>
                <a:sym typeface="+mn-lt"/>
              </a:rPr>
              <a:t>小寒诗词</a:t>
            </a:r>
            <a:endParaRPr lang="en-US" altLang="zh-CN" sz="3600" kern="0" dirty="0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10711" y="1370885"/>
            <a:ext cx="5454249" cy="3780235"/>
            <a:chOff x="1412465" y="1635044"/>
            <a:chExt cx="6795769" cy="3780233"/>
          </a:xfrm>
          <a:solidFill>
            <a:srgbClr val="004C99">
              <a:alpha val="69804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矩形 3"/>
            <p:cNvSpPr/>
            <p:nvPr/>
          </p:nvSpPr>
          <p:spPr>
            <a:xfrm>
              <a:off x="1412465" y="1635044"/>
              <a:ext cx="6795769" cy="3780233"/>
            </a:xfrm>
            <a:prstGeom prst="rect">
              <a:avLst/>
            </a:prstGeom>
            <a:solidFill>
              <a:srgbClr val="012D59"/>
            </a:solidFill>
            <a:ln w="127000" cmpd="thickThin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5" name="文本框 34"/>
            <p:cNvSpPr txBox="1"/>
            <p:nvPr/>
          </p:nvSpPr>
          <p:spPr>
            <a:xfrm>
              <a:off x="2069478" y="1779197"/>
              <a:ext cx="5481740" cy="70788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《</a:t>
              </a: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清远舟中寄耘老</a:t>
              </a: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》</a:t>
              </a:r>
            </a:p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苏轼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1741659" y="2618960"/>
              <a:ext cx="6137378" cy="2677655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小寒初渡梅花岭，万壑千岩背人境。清远聊为泛宅行，一梦分明堕乡井。</a:t>
              </a:r>
            </a:p>
            <a:p>
              <a:pPr>
                <a:lnSpc>
                  <a:spcPct val="20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觉来满眼是湖山，鸭绿波摇凤凰影。海陵居士无云梯，岁晚结庐颍水湄。</a:t>
              </a:r>
            </a:p>
            <a:p>
              <a:pPr>
                <a:lnSpc>
                  <a:spcPct val="20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山腰自悬苍玉佩，野马不受黄金羁。门前车盖猎猎走，笑倚清流数鬓丝。</a:t>
              </a:r>
            </a:p>
            <a:p>
              <a:pPr>
                <a:lnSpc>
                  <a:spcPct val="20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汀洲相见春风起，白蘋吹花散烟水。万里飘蓬未得归，目断沧浪泪如洗。</a:t>
              </a:r>
            </a:p>
            <a:p>
              <a:pPr>
                <a:lnSpc>
                  <a:spcPct val="20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北雁南来遗素书，苦言大浸没我庐。清斋十日不然鼎，曲突往往巢龟鱼。</a:t>
              </a:r>
            </a:p>
            <a:p>
              <a:pPr>
                <a:lnSpc>
                  <a:spcPct val="20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今年玉粒贱如水，青铜欲买囊已虚。人生百年如寄尔，七十朱颜能有几。</a:t>
              </a:r>
            </a:p>
            <a:p>
              <a:pPr>
                <a:lnSpc>
                  <a:spcPct val="20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有子休论贤与愚，倪生枉却带经锄。天南看取东坡叟，可是平生废读书。</a:t>
              </a: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3938594" y="5220979"/>
              <a:ext cx="7366" cy="99000"/>
              <a:chOff x="7628162" y="2540423"/>
              <a:chExt cx="5213" cy="84883"/>
            </a:xfrm>
            <a:grpFill/>
          </p:grpSpPr>
          <p:sp>
            <p:nvSpPr>
              <p:cNvPr id="8" name="Freeform 12"/>
              <p:cNvSpPr/>
              <p:nvPr/>
            </p:nvSpPr>
            <p:spPr bwMode="auto">
              <a:xfrm>
                <a:off x="7628162" y="2540423"/>
                <a:ext cx="5213" cy="84883"/>
              </a:xfrm>
              <a:custGeom>
                <a:avLst/>
                <a:gdLst>
                  <a:gd name="T0" fmla="*/ 0 w 7"/>
                  <a:gd name="T1" fmla="*/ 0 h 114"/>
                  <a:gd name="T2" fmla="*/ 0 w 7"/>
                  <a:gd name="T3" fmla="*/ 114 h 114"/>
                  <a:gd name="T4" fmla="*/ 7 w 7"/>
                  <a:gd name="T5" fmla="*/ 114 h 114"/>
                  <a:gd name="T6" fmla="*/ 7 w 7"/>
                  <a:gd name="T7" fmla="*/ 0 h 114"/>
                  <a:gd name="T8" fmla="*/ 0 w 7"/>
                  <a:gd name="T9" fmla="*/ 0 h 114"/>
                  <a:gd name="T10" fmla="*/ 0 w 7"/>
                  <a:gd name="T11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14">
                    <a:moveTo>
                      <a:pt x="0" y="0"/>
                    </a:moveTo>
                    <a:lnTo>
                      <a:pt x="0" y="114"/>
                    </a:lnTo>
                    <a:lnTo>
                      <a:pt x="7" y="114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vert="horz" wrap="square" lIns="121882" tIns="60941" rIns="121882" bIns="60941" numCol="1" anchor="t" anchorCtr="0" compatLnSpc="1"/>
              <a:lstStyle/>
              <a:p>
                <a:endParaRPr lang="zh-CN" altLang="en-US" sz="1400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Freeform 22"/>
              <p:cNvSpPr/>
              <p:nvPr/>
            </p:nvSpPr>
            <p:spPr bwMode="auto">
              <a:xfrm>
                <a:off x="7628162" y="2540423"/>
                <a:ext cx="5213" cy="84883"/>
              </a:xfrm>
              <a:custGeom>
                <a:avLst/>
                <a:gdLst>
                  <a:gd name="T0" fmla="*/ 0 w 7"/>
                  <a:gd name="T1" fmla="*/ 0 h 114"/>
                  <a:gd name="T2" fmla="*/ 0 w 7"/>
                  <a:gd name="T3" fmla="*/ 114 h 114"/>
                  <a:gd name="T4" fmla="*/ 7 w 7"/>
                  <a:gd name="T5" fmla="*/ 114 h 114"/>
                  <a:gd name="T6" fmla="*/ 7 w 7"/>
                  <a:gd name="T7" fmla="*/ 0 h 114"/>
                  <a:gd name="T8" fmla="*/ 0 w 7"/>
                  <a:gd name="T9" fmla="*/ 0 h 114"/>
                  <a:gd name="T10" fmla="*/ 0 w 7"/>
                  <a:gd name="T11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14">
                    <a:moveTo>
                      <a:pt x="0" y="0"/>
                    </a:moveTo>
                    <a:lnTo>
                      <a:pt x="0" y="114"/>
                    </a:lnTo>
                    <a:lnTo>
                      <a:pt x="7" y="114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vert="horz" wrap="square" lIns="121882" tIns="60941" rIns="121882" bIns="60941" numCol="1" anchor="t" anchorCtr="0" compatLnSpc="1"/>
              <a:lstStyle/>
              <a:p>
                <a:endParaRPr lang="zh-CN" altLang="en-US" sz="1400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Freeform 39"/>
              <p:cNvSpPr/>
              <p:nvPr/>
            </p:nvSpPr>
            <p:spPr bwMode="auto">
              <a:xfrm>
                <a:off x="7628162" y="2540423"/>
                <a:ext cx="5213" cy="84883"/>
              </a:xfrm>
              <a:custGeom>
                <a:avLst/>
                <a:gdLst>
                  <a:gd name="T0" fmla="*/ 0 w 7"/>
                  <a:gd name="T1" fmla="*/ 0 h 114"/>
                  <a:gd name="T2" fmla="*/ 0 w 7"/>
                  <a:gd name="T3" fmla="*/ 114 h 114"/>
                  <a:gd name="T4" fmla="*/ 7 w 7"/>
                  <a:gd name="T5" fmla="*/ 114 h 114"/>
                  <a:gd name="T6" fmla="*/ 7 w 7"/>
                  <a:gd name="T7" fmla="*/ 0 h 114"/>
                  <a:gd name="T8" fmla="*/ 0 w 7"/>
                  <a:gd name="T9" fmla="*/ 0 h 114"/>
                  <a:gd name="T10" fmla="*/ 0 w 7"/>
                  <a:gd name="T11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14">
                    <a:moveTo>
                      <a:pt x="0" y="0"/>
                    </a:moveTo>
                    <a:lnTo>
                      <a:pt x="0" y="114"/>
                    </a:lnTo>
                    <a:lnTo>
                      <a:pt x="7" y="114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vert="horz" wrap="square" lIns="121882" tIns="60941" rIns="121882" bIns="60941" numCol="1" anchor="t" anchorCtr="0" compatLnSpc="1"/>
              <a:lstStyle/>
              <a:p>
                <a:endParaRPr lang="zh-CN" altLang="en-US" sz="1400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Freeform 49"/>
              <p:cNvSpPr/>
              <p:nvPr/>
            </p:nvSpPr>
            <p:spPr bwMode="auto">
              <a:xfrm>
                <a:off x="7628162" y="2540423"/>
                <a:ext cx="5213" cy="84883"/>
              </a:xfrm>
              <a:custGeom>
                <a:avLst/>
                <a:gdLst>
                  <a:gd name="T0" fmla="*/ 0 w 7"/>
                  <a:gd name="T1" fmla="*/ 0 h 114"/>
                  <a:gd name="T2" fmla="*/ 0 w 7"/>
                  <a:gd name="T3" fmla="*/ 114 h 114"/>
                  <a:gd name="T4" fmla="*/ 7 w 7"/>
                  <a:gd name="T5" fmla="*/ 114 h 114"/>
                  <a:gd name="T6" fmla="*/ 7 w 7"/>
                  <a:gd name="T7" fmla="*/ 0 h 114"/>
                  <a:gd name="T8" fmla="*/ 0 w 7"/>
                  <a:gd name="T9" fmla="*/ 0 h 114"/>
                  <a:gd name="T10" fmla="*/ 0 w 7"/>
                  <a:gd name="T11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14">
                    <a:moveTo>
                      <a:pt x="0" y="0"/>
                    </a:moveTo>
                    <a:lnTo>
                      <a:pt x="0" y="114"/>
                    </a:lnTo>
                    <a:lnTo>
                      <a:pt x="7" y="114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vert="horz" wrap="square" lIns="121882" tIns="60941" rIns="121882" bIns="60941" numCol="1" anchor="t" anchorCtr="0" compatLnSpc="1"/>
              <a:lstStyle/>
              <a:p>
                <a:endParaRPr lang="zh-CN" altLang="en-US" sz="1400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 rot="10800000">
            <a:off x="8272551" y="-1"/>
            <a:ext cx="3939769" cy="1410870"/>
          </a:xfrm>
          <a:prstGeom prst="homePlate">
            <a:avLst/>
          </a:prstGeom>
          <a:solidFill>
            <a:srgbClr val="012D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712398" y="0"/>
            <a:ext cx="2396682" cy="1463996"/>
            <a:chOff x="93424" y="-294724"/>
            <a:chExt cx="2396682" cy="1463996"/>
          </a:xfrm>
        </p:grpSpPr>
        <p:sp>
          <p:nvSpPr>
            <p:cNvPr id="6" name="文本框 13"/>
            <p:cNvSpPr txBox="1">
              <a:spLocks noChangeArrowheads="1"/>
            </p:cNvSpPr>
            <p:nvPr/>
          </p:nvSpPr>
          <p:spPr bwMode="auto">
            <a:xfrm>
              <a:off x="93424" y="522941"/>
              <a:ext cx="239668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CONTENT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315052" y="-294724"/>
              <a:ext cx="172354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目录</a:t>
              </a:r>
            </a:p>
          </p:txBody>
        </p:sp>
      </p:grpSp>
      <p:sp>
        <p:nvSpPr>
          <p:cNvPr id="38" name="矩形: 圆角 37"/>
          <p:cNvSpPr/>
          <p:nvPr/>
        </p:nvSpPr>
        <p:spPr>
          <a:xfrm>
            <a:off x="9530601" y="2682721"/>
            <a:ext cx="1423670" cy="762000"/>
          </a:xfrm>
          <a:prstGeom prst="chevron">
            <a:avLst/>
          </a:prstGeom>
          <a:solidFill>
            <a:srgbClr val="012D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02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39" name="矩形: 圆角 38"/>
          <p:cNvSpPr/>
          <p:nvPr/>
        </p:nvSpPr>
        <p:spPr>
          <a:xfrm>
            <a:off x="9530601" y="3587442"/>
            <a:ext cx="1423670" cy="762000"/>
          </a:xfrm>
          <a:prstGeom prst="chevron">
            <a:avLst/>
          </a:prstGeom>
          <a:solidFill>
            <a:srgbClr val="012D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cs typeface="+mn-ea"/>
                <a:sym typeface="+mn-lt"/>
              </a:rPr>
              <a:t>03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41" name="矩形: 圆角 40"/>
          <p:cNvSpPr/>
          <p:nvPr/>
        </p:nvSpPr>
        <p:spPr>
          <a:xfrm>
            <a:off x="9530601" y="4492162"/>
            <a:ext cx="1423670" cy="762000"/>
          </a:xfrm>
          <a:prstGeom prst="chevron">
            <a:avLst/>
          </a:prstGeom>
          <a:solidFill>
            <a:srgbClr val="012D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04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42" name="矩形: 圆角 41"/>
          <p:cNvSpPr/>
          <p:nvPr/>
        </p:nvSpPr>
        <p:spPr>
          <a:xfrm>
            <a:off x="9530601" y="1778000"/>
            <a:ext cx="1423670" cy="762000"/>
          </a:xfrm>
          <a:prstGeom prst="chevron">
            <a:avLst/>
          </a:prstGeom>
          <a:solidFill>
            <a:srgbClr val="012D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01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43" name="矩形: 圆角 42"/>
          <p:cNvSpPr/>
          <p:nvPr/>
        </p:nvSpPr>
        <p:spPr>
          <a:xfrm>
            <a:off x="5616191" y="2682721"/>
            <a:ext cx="3939769" cy="762000"/>
          </a:xfrm>
          <a:prstGeom prst="homePlate">
            <a:avLst/>
          </a:prstGeom>
          <a:solidFill>
            <a:srgbClr val="012D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kern="0" dirty="0">
                <a:cs typeface="+mn-ea"/>
                <a:sym typeface="+mn-lt"/>
              </a:rPr>
              <a:t>小寒风俗</a:t>
            </a:r>
          </a:p>
        </p:txBody>
      </p:sp>
      <p:sp>
        <p:nvSpPr>
          <p:cNvPr id="44" name="矩形: 圆角 43"/>
          <p:cNvSpPr/>
          <p:nvPr/>
        </p:nvSpPr>
        <p:spPr>
          <a:xfrm>
            <a:off x="5616191" y="3587442"/>
            <a:ext cx="3939769" cy="762000"/>
          </a:xfrm>
          <a:prstGeom prst="homePlate">
            <a:avLst/>
          </a:prstGeom>
          <a:solidFill>
            <a:srgbClr val="012D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kern="0" dirty="0">
                <a:cs typeface="+mn-ea"/>
                <a:sym typeface="+mn-lt"/>
              </a:rPr>
              <a:t>小寒诗词</a:t>
            </a:r>
          </a:p>
        </p:txBody>
      </p:sp>
      <p:sp>
        <p:nvSpPr>
          <p:cNvPr id="45" name="矩形: 圆角 44"/>
          <p:cNvSpPr/>
          <p:nvPr/>
        </p:nvSpPr>
        <p:spPr>
          <a:xfrm>
            <a:off x="5616191" y="4492162"/>
            <a:ext cx="3939769" cy="762000"/>
          </a:xfrm>
          <a:prstGeom prst="homePlate">
            <a:avLst/>
          </a:prstGeom>
          <a:solidFill>
            <a:srgbClr val="012D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kern="0" dirty="0">
                <a:cs typeface="+mn-ea"/>
                <a:sym typeface="+mn-lt"/>
              </a:rPr>
              <a:t>小寒养生</a:t>
            </a:r>
          </a:p>
        </p:txBody>
      </p:sp>
      <p:sp>
        <p:nvSpPr>
          <p:cNvPr id="48" name="矩形: 圆角 47"/>
          <p:cNvSpPr/>
          <p:nvPr/>
        </p:nvSpPr>
        <p:spPr>
          <a:xfrm>
            <a:off x="5616191" y="1778000"/>
            <a:ext cx="3939769" cy="762000"/>
          </a:xfrm>
          <a:prstGeom prst="homePlate">
            <a:avLst/>
          </a:prstGeom>
          <a:solidFill>
            <a:srgbClr val="012D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kern="0" dirty="0">
                <a:cs typeface="+mn-ea"/>
                <a:sym typeface="+mn-lt"/>
              </a:rPr>
              <a:t>小寒简介</a:t>
            </a:r>
            <a:endParaRPr lang="en-US" altLang="zh-CN" sz="4000" kern="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9" decel="4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38" grpId="0" animBg="1"/>
          <p:bldP spid="39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9" decel="4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38" grpId="0" animBg="1"/>
          <p:bldP spid="39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8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: 圆角 59"/>
          <p:cNvSpPr/>
          <p:nvPr/>
        </p:nvSpPr>
        <p:spPr>
          <a:xfrm>
            <a:off x="286791" y="238128"/>
            <a:ext cx="2273529" cy="439729"/>
          </a:xfrm>
          <a:prstGeom prst="rect">
            <a:avLst/>
          </a:prstGeom>
          <a:solidFill>
            <a:srgbClr val="012D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3600" kern="0" dirty="0">
                <a:cs typeface="+mn-ea"/>
                <a:sym typeface="+mn-lt"/>
              </a:rPr>
              <a:t>小寒诗词</a:t>
            </a:r>
            <a:endParaRPr lang="en-US" altLang="zh-CN" sz="3600" kern="0" dirty="0">
              <a:cs typeface="+mn-ea"/>
              <a:sym typeface="+mn-lt"/>
            </a:endParaRPr>
          </a:p>
        </p:txBody>
      </p:sp>
      <p:sp>
        <p:nvSpPr>
          <p:cNvPr id="3" name="矩形 10"/>
          <p:cNvSpPr>
            <a:spLocks noChangeArrowheads="1"/>
          </p:cNvSpPr>
          <p:nvPr/>
        </p:nvSpPr>
        <p:spPr bwMode="auto">
          <a:xfrm>
            <a:off x="1894609" y="4575748"/>
            <a:ext cx="8879840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4400" b="1" i="0" dirty="0">
                <a:latin typeface="+mn-lt"/>
                <a:cs typeface="+mn-ea"/>
                <a:sym typeface="+mn-lt"/>
              </a:rPr>
              <a:t>梅须逊雪三分白，雪却输梅一段香。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337954" y="1391616"/>
            <a:ext cx="3150775" cy="31243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705599" y="864919"/>
            <a:ext cx="4068849" cy="4068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: 圆角 29"/>
          <p:cNvSpPr/>
          <p:nvPr/>
        </p:nvSpPr>
        <p:spPr>
          <a:xfrm>
            <a:off x="7067435" y="1686560"/>
            <a:ext cx="1127760" cy="1127760"/>
          </a:xfrm>
          <a:prstGeom prst="rect">
            <a:avLst/>
          </a:prstGeom>
          <a:noFill/>
          <a:ln w="28575">
            <a:solidFill>
              <a:srgbClr val="012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>
                <a:solidFill>
                  <a:srgbClr val="012D59"/>
                </a:solidFill>
                <a:cs typeface="+mn-ea"/>
                <a:sym typeface="+mn-lt"/>
              </a:rPr>
              <a:t>04</a:t>
            </a:r>
            <a:endParaRPr lang="zh-CN" altLang="en-US" sz="4800" b="1" dirty="0">
              <a:solidFill>
                <a:srgbClr val="012D59"/>
              </a:solidFill>
              <a:cs typeface="+mn-ea"/>
              <a:sym typeface="+mn-lt"/>
            </a:endParaRPr>
          </a:p>
        </p:txBody>
      </p:sp>
      <p:sp>
        <p:nvSpPr>
          <p:cNvPr id="31" name="矩形: 圆角 30"/>
          <p:cNvSpPr/>
          <p:nvPr/>
        </p:nvSpPr>
        <p:spPr>
          <a:xfrm>
            <a:off x="5712231" y="3048000"/>
            <a:ext cx="3939769" cy="762000"/>
          </a:xfrm>
          <a:prstGeom prst="rect">
            <a:avLst/>
          </a:prstGeom>
          <a:solidFill>
            <a:srgbClr val="012D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kern="0" dirty="0">
                <a:cs typeface="+mn-ea"/>
                <a:sym typeface="+mn-lt"/>
              </a:rPr>
              <a:t>小寒养生</a:t>
            </a:r>
            <a:endParaRPr lang="en-US" altLang="zh-CN" sz="2800" b="1" kern="0" dirty="0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34115" y="4148154"/>
            <a:ext cx="6096000" cy="6165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012D59"/>
                </a:solidFill>
                <a:cs typeface="+mn-ea"/>
                <a:sym typeface="+mn-lt"/>
              </a:rPr>
              <a:t>小寒，为农历二十四节气中的第</a:t>
            </a:r>
            <a:r>
              <a:rPr lang="en-US" altLang="zh-CN" sz="1200" dirty="0">
                <a:solidFill>
                  <a:srgbClr val="012D59"/>
                </a:solidFill>
                <a:cs typeface="+mn-ea"/>
                <a:sym typeface="+mn-lt"/>
              </a:rPr>
              <a:t>23</a:t>
            </a:r>
            <a:r>
              <a:rPr lang="zh-CN" altLang="en-US" sz="1200" dirty="0">
                <a:solidFill>
                  <a:srgbClr val="012D59"/>
                </a:solidFill>
                <a:cs typeface="+mn-ea"/>
                <a:sym typeface="+mn-lt"/>
              </a:rPr>
              <a:t>个节气，也是冬季的第五个节气，标志着冬季时节的正式开始。当太阳到达黄经</a:t>
            </a:r>
            <a:r>
              <a:rPr lang="en-US" altLang="zh-CN" sz="1200" dirty="0">
                <a:solidFill>
                  <a:srgbClr val="012D59"/>
                </a:solidFill>
                <a:cs typeface="+mn-ea"/>
                <a:sym typeface="+mn-lt"/>
              </a:rPr>
              <a:t>285°(</a:t>
            </a:r>
            <a:r>
              <a:rPr lang="zh-CN" altLang="en-US" sz="1200" dirty="0">
                <a:solidFill>
                  <a:srgbClr val="012D59"/>
                </a:solidFill>
                <a:cs typeface="+mn-ea"/>
                <a:sym typeface="+mn-lt"/>
              </a:rPr>
              <a:t>小寒</a:t>
            </a:r>
            <a:r>
              <a:rPr lang="en-US" altLang="zh-CN" sz="1200" dirty="0">
                <a:solidFill>
                  <a:srgbClr val="012D59"/>
                </a:solidFill>
                <a:cs typeface="+mn-ea"/>
                <a:sym typeface="+mn-lt"/>
              </a:rPr>
              <a:t>)</a:t>
            </a:r>
            <a:r>
              <a:rPr lang="zh-CN" altLang="en-US" sz="1200" dirty="0">
                <a:solidFill>
                  <a:srgbClr val="012D59"/>
                </a:solidFill>
                <a:cs typeface="+mn-ea"/>
                <a:sym typeface="+mn-lt"/>
              </a:rPr>
              <a:t>时，对于神州大地而言，标志着一年中最寒冷的日子到来了。</a:t>
            </a:r>
          </a:p>
        </p:txBody>
      </p:sp>
      <p:sp>
        <p:nvSpPr>
          <p:cNvPr id="7" name="五边形 6"/>
          <p:cNvSpPr/>
          <p:nvPr/>
        </p:nvSpPr>
        <p:spPr>
          <a:xfrm rot="10800000" flipV="1">
            <a:off x="10730115" y="5665082"/>
            <a:ext cx="1461884" cy="577796"/>
          </a:xfrm>
          <a:prstGeom prst="homePlate">
            <a:avLst/>
          </a:prstGeom>
          <a:solidFill>
            <a:srgbClr val="012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4" fill="hold" grpId="0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176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 tmFilter="0,0; .5, 1; 1, 1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3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176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 tmFilter="0,0; .5, 1; 1, 1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31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:\PPT制作\素材\51miz-P211772-19BAC016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045" y="2327303"/>
            <a:ext cx="3985918" cy="2989439"/>
          </a:xfrm>
          <a:prstGeom prst="rect">
            <a:avLst/>
          </a:prstGeom>
          <a:ln w="88900" cap="sq" cmpd="thickThin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矩形: 圆角 59"/>
          <p:cNvSpPr/>
          <p:nvPr/>
        </p:nvSpPr>
        <p:spPr>
          <a:xfrm>
            <a:off x="286791" y="238128"/>
            <a:ext cx="2273529" cy="439729"/>
          </a:xfrm>
          <a:prstGeom prst="rect">
            <a:avLst/>
          </a:prstGeom>
          <a:solidFill>
            <a:srgbClr val="012D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3600" kern="0" dirty="0">
                <a:cs typeface="+mn-ea"/>
                <a:sym typeface="+mn-lt"/>
              </a:rPr>
              <a:t>小寒养生</a:t>
            </a:r>
            <a:endParaRPr lang="en-US" altLang="zh-CN" sz="3600" kern="0" dirty="0">
              <a:cs typeface="+mn-ea"/>
              <a:sym typeface="+mn-lt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4033963" y="2748316"/>
            <a:ext cx="8156156" cy="2099106"/>
          </a:xfrm>
          <a:prstGeom prst="homePlate">
            <a:avLst/>
          </a:prstGeom>
          <a:solidFill>
            <a:srgbClr val="012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4946573" y="3498460"/>
            <a:ext cx="7050796" cy="1061801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当归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20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克，生姜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30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克，羊肉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500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克，黄酒、调料适量。将羊肉洗净，切为碎块，加入当归、生姜、黄酒及调料，炖煮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～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小时，食肉喝汤。有温中补血、祛寒强身的作用，适用于神疲乏力、面色苍白、畏寒肢冷等血虚及阳虚的人群。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6573" y="2967492"/>
            <a:ext cx="2339045" cy="461508"/>
          </a:xfrm>
          <a:prstGeom prst="rect">
            <a:avLst/>
          </a:prstGeom>
          <a:noFill/>
        </p:spPr>
        <p:txBody>
          <a:bodyPr wrap="none" lIns="91412" tIns="45706" rIns="91412" bIns="45706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当归生姜羊肉汤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: 圆角 59"/>
          <p:cNvSpPr/>
          <p:nvPr/>
        </p:nvSpPr>
        <p:spPr>
          <a:xfrm>
            <a:off x="286791" y="238128"/>
            <a:ext cx="2273529" cy="439729"/>
          </a:xfrm>
          <a:prstGeom prst="rect">
            <a:avLst/>
          </a:prstGeom>
          <a:solidFill>
            <a:srgbClr val="012D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3600" kern="0" dirty="0">
                <a:cs typeface="+mn-ea"/>
                <a:sym typeface="+mn-lt"/>
              </a:rPr>
              <a:t>小寒养生</a:t>
            </a:r>
            <a:endParaRPr lang="en-US" altLang="zh-CN" sz="3600" kern="0" dirty="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74911" y="5326230"/>
            <a:ext cx="9721424" cy="791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333333"/>
                </a:solidFill>
                <a:cs typeface="+mn-ea"/>
                <a:sym typeface="+mn-lt"/>
              </a:rPr>
              <a:t>胡桃仁（或核桃仁）</a:t>
            </a:r>
            <a:r>
              <a:rPr lang="en-US" altLang="zh-CN" sz="1600" dirty="0">
                <a:solidFill>
                  <a:srgbClr val="333333"/>
                </a:solidFill>
                <a:cs typeface="+mn-ea"/>
                <a:sym typeface="+mn-lt"/>
              </a:rPr>
              <a:t>50</a:t>
            </a:r>
            <a:r>
              <a:rPr lang="zh-CN" altLang="en-US" sz="1600" dirty="0">
                <a:solidFill>
                  <a:srgbClr val="333333"/>
                </a:solidFill>
                <a:cs typeface="+mn-ea"/>
                <a:sym typeface="+mn-lt"/>
              </a:rPr>
              <a:t>克，面粉</a:t>
            </a:r>
            <a:r>
              <a:rPr lang="en-US" altLang="zh-CN" sz="1600" dirty="0">
                <a:solidFill>
                  <a:srgbClr val="333333"/>
                </a:solidFill>
                <a:cs typeface="+mn-ea"/>
                <a:sym typeface="+mn-lt"/>
              </a:rPr>
              <a:t>250</a:t>
            </a:r>
            <a:r>
              <a:rPr lang="zh-CN" altLang="en-US" sz="1600" dirty="0">
                <a:solidFill>
                  <a:srgbClr val="333333"/>
                </a:solidFill>
                <a:cs typeface="+mn-ea"/>
                <a:sym typeface="+mn-lt"/>
              </a:rPr>
              <a:t>克，白糖少许，将胡桃仁打为碎末，与面粉混合在一起，加水适量，搅拌均匀，烙为薄饼食用。有补肾御寒、润肠通便的作用，适用于肾虚腰痛腿软、畏寒怕冷、大便干结等肺肾两虚的人群。</a:t>
            </a:r>
          </a:p>
        </p:txBody>
      </p:sp>
      <p:sp>
        <p:nvSpPr>
          <p:cNvPr id="16" name="矩形 15"/>
          <p:cNvSpPr/>
          <p:nvPr/>
        </p:nvSpPr>
        <p:spPr>
          <a:xfrm>
            <a:off x="1374911" y="4797839"/>
            <a:ext cx="1550424" cy="502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65" b="1" dirty="0">
                <a:solidFill>
                  <a:srgbClr val="333333"/>
                </a:solidFill>
                <a:cs typeface="+mn-ea"/>
                <a:sym typeface="+mn-lt"/>
              </a:rPr>
              <a:t>胡桃仁饼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0" y="1812936"/>
            <a:ext cx="12192000" cy="2232000"/>
            <a:chOff x="0" y="1812936"/>
            <a:chExt cx="12192000" cy="223200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0" y="2928937"/>
              <a:ext cx="12192000" cy="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2" descr="F:\PPT制作\素材\51miz-P211772-19BAC016.jpe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193633" y="1812937"/>
              <a:ext cx="2975998" cy="2231999"/>
            </a:xfrm>
            <a:prstGeom prst="homePlate">
              <a:avLst/>
            </a:prstGeom>
            <a:ln w="88900" cap="sq" cmpd="thickThin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F:\PPT制作\素材\51miz-P211772-19BAC016.jpe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747624" y="1812937"/>
              <a:ext cx="2975998" cy="2231999"/>
            </a:xfrm>
            <a:prstGeom prst="homePlate">
              <a:avLst/>
            </a:prstGeom>
            <a:ln w="88900" cap="sq" cmpd="thickThin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F:\PPT制作\素材\51miz-P211772-19BAC016.jpe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8574147" y="1812936"/>
              <a:ext cx="2975998" cy="2231999"/>
            </a:xfrm>
            <a:prstGeom prst="homePlate">
              <a:avLst/>
            </a:prstGeom>
            <a:ln w="88900" cap="sq" cmpd="thickThin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2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11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137" fill="hold">
                                          <p:stCondLst>
                                            <p:cond delay="113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90" decel="50000" autoRev="1" fill="hold">
                                          <p:stCondLst>
                                            <p:cond delay="113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40" fill="hold">
                                          <p:stCondLst>
                                            <p:cond delay="216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: 圆角 59"/>
          <p:cNvSpPr/>
          <p:nvPr/>
        </p:nvSpPr>
        <p:spPr>
          <a:xfrm>
            <a:off x="286791" y="238128"/>
            <a:ext cx="2273529" cy="439729"/>
          </a:xfrm>
          <a:prstGeom prst="rect">
            <a:avLst/>
          </a:prstGeom>
          <a:solidFill>
            <a:srgbClr val="012D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3600" kern="0" dirty="0">
                <a:cs typeface="+mn-ea"/>
                <a:sym typeface="+mn-lt"/>
              </a:rPr>
              <a:t>小寒养生</a:t>
            </a:r>
            <a:endParaRPr lang="en-US" altLang="zh-CN" sz="3600" kern="0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31410" y="4151317"/>
            <a:ext cx="869986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33333"/>
                </a:solidFill>
                <a:cs typeface="+mn-ea"/>
                <a:sym typeface="+mn-lt"/>
              </a:rPr>
              <a:t>小寒节气正处于“三九”寒天，是一年中气候最冷的时段。此时正是人们加强身体锻炼、提高身体素质的大好时机。但要根据个人的身体情况，切不可盲目，即使身体强健的人，也要讲究一下锻炼的方式和方法。</a:t>
            </a:r>
            <a:endParaRPr lang="zh-CN" altLang="en-US" b="1" dirty="0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931410" y="1422399"/>
            <a:ext cx="8534569" cy="2525717"/>
          </a:xfrm>
          <a:prstGeom prst="rect">
            <a:avLst/>
          </a:prstGeom>
          <a:ln w="88900" cap="sq" cmpd="thickThin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56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834911" y="304800"/>
            <a:ext cx="6391419" cy="5295900"/>
            <a:chOff x="5834911" y="304800"/>
            <a:chExt cx="6391419" cy="52959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screen">
              <a:biLevel thresh="50000"/>
            </a:blip>
            <a:stretch>
              <a:fillRect/>
            </a:stretch>
          </p:blipFill>
          <p:spPr>
            <a:xfrm>
              <a:off x="5834911" y="304800"/>
              <a:ext cx="6391419" cy="52959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9925050" y="2000250"/>
              <a:ext cx="943510" cy="22098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五边形 31"/>
          <p:cNvSpPr/>
          <p:nvPr/>
        </p:nvSpPr>
        <p:spPr>
          <a:xfrm rot="10800000" flipV="1">
            <a:off x="10730115" y="5665082"/>
            <a:ext cx="1461884" cy="577796"/>
          </a:xfrm>
          <a:prstGeom prst="homePlate">
            <a:avLst/>
          </a:prstGeom>
          <a:solidFill>
            <a:srgbClr val="012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矩形: 圆角 29"/>
          <p:cNvSpPr/>
          <p:nvPr/>
        </p:nvSpPr>
        <p:spPr>
          <a:xfrm>
            <a:off x="7067435" y="1686560"/>
            <a:ext cx="1127760" cy="1127760"/>
          </a:xfrm>
          <a:prstGeom prst="rect">
            <a:avLst/>
          </a:prstGeom>
          <a:noFill/>
          <a:ln w="28575">
            <a:solidFill>
              <a:srgbClr val="012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>
                <a:solidFill>
                  <a:srgbClr val="012D59"/>
                </a:solidFill>
                <a:cs typeface="+mn-ea"/>
                <a:sym typeface="+mn-lt"/>
              </a:rPr>
              <a:t>01</a:t>
            </a:r>
            <a:endParaRPr lang="zh-CN" altLang="en-US" sz="4800" b="1" dirty="0">
              <a:solidFill>
                <a:srgbClr val="012D59"/>
              </a:solidFill>
              <a:cs typeface="+mn-ea"/>
              <a:sym typeface="+mn-lt"/>
            </a:endParaRPr>
          </a:p>
        </p:txBody>
      </p:sp>
      <p:sp>
        <p:nvSpPr>
          <p:cNvPr id="31" name="矩形: 圆角 30"/>
          <p:cNvSpPr/>
          <p:nvPr/>
        </p:nvSpPr>
        <p:spPr>
          <a:xfrm>
            <a:off x="5712231" y="3048000"/>
            <a:ext cx="3939769" cy="762000"/>
          </a:xfrm>
          <a:prstGeom prst="rect">
            <a:avLst/>
          </a:prstGeom>
          <a:solidFill>
            <a:srgbClr val="012D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kern="0" dirty="0">
                <a:cs typeface="+mn-ea"/>
                <a:sym typeface="+mn-lt"/>
              </a:rPr>
              <a:t>小寒简介</a:t>
            </a:r>
            <a:endParaRPr lang="en-US" altLang="zh-CN" sz="2800" b="1" kern="0" dirty="0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34115" y="4148154"/>
            <a:ext cx="6096000" cy="6165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rgbClr val="012D59"/>
                </a:solidFill>
                <a:cs typeface="+mn-ea"/>
                <a:sym typeface="+mn-lt"/>
              </a:rPr>
              <a:t>小寒，为农历二十四节气中的第</a:t>
            </a:r>
            <a:r>
              <a:rPr lang="en-US" altLang="zh-CN" sz="1200" dirty="0">
                <a:solidFill>
                  <a:srgbClr val="012D59"/>
                </a:solidFill>
                <a:cs typeface="+mn-ea"/>
                <a:sym typeface="+mn-lt"/>
              </a:rPr>
              <a:t>23</a:t>
            </a:r>
            <a:r>
              <a:rPr lang="zh-CN" altLang="en-US" sz="1200" dirty="0">
                <a:solidFill>
                  <a:srgbClr val="012D59"/>
                </a:solidFill>
                <a:cs typeface="+mn-ea"/>
                <a:sym typeface="+mn-lt"/>
              </a:rPr>
              <a:t>个节气，也是冬季的第五个节气，标志着冬季时节的正式开始。当太阳到达黄经</a:t>
            </a:r>
            <a:r>
              <a:rPr lang="en-US" altLang="zh-CN" sz="1200" dirty="0">
                <a:solidFill>
                  <a:srgbClr val="012D59"/>
                </a:solidFill>
                <a:cs typeface="+mn-ea"/>
                <a:sym typeface="+mn-lt"/>
              </a:rPr>
              <a:t>285°(</a:t>
            </a:r>
            <a:r>
              <a:rPr lang="zh-CN" altLang="en-US" sz="1200" dirty="0">
                <a:solidFill>
                  <a:srgbClr val="012D59"/>
                </a:solidFill>
                <a:cs typeface="+mn-ea"/>
                <a:sym typeface="+mn-lt"/>
              </a:rPr>
              <a:t>小寒</a:t>
            </a:r>
            <a:r>
              <a:rPr lang="en-US" altLang="zh-CN" sz="1200" dirty="0">
                <a:solidFill>
                  <a:srgbClr val="012D59"/>
                </a:solidFill>
                <a:cs typeface="+mn-ea"/>
                <a:sym typeface="+mn-lt"/>
              </a:rPr>
              <a:t>)</a:t>
            </a:r>
            <a:r>
              <a:rPr lang="zh-CN" altLang="en-US" sz="1200" dirty="0">
                <a:solidFill>
                  <a:srgbClr val="012D59"/>
                </a:solidFill>
                <a:cs typeface="+mn-ea"/>
                <a:sym typeface="+mn-lt"/>
              </a:rPr>
              <a:t>时，对于神州大地而言，标志着一年中最寒冷的日子到来了。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4" fill="hold" grpId="0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176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 tmFilter="0,0; .5, 1; 1, 1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3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176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 tmFilter="0,0; .5, 1; 1, 1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31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5434912" y="2296345"/>
            <a:ext cx="5465318" cy="889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cs typeface="+mn-ea"/>
                <a:sym typeface="+mn-lt"/>
              </a:rPr>
              <a:t>小寒，十二月节。月初寒尚小，故云。月半则大矣。小寒之日雁北乡，又五日鹊始巢，又五日雉始雊。</a:t>
            </a:r>
          </a:p>
        </p:txBody>
      </p:sp>
      <p:sp>
        <p:nvSpPr>
          <p:cNvPr id="23" name="矩形 22"/>
          <p:cNvSpPr/>
          <p:nvPr/>
        </p:nvSpPr>
        <p:spPr>
          <a:xfrm>
            <a:off x="5434912" y="1579278"/>
            <a:ext cx="2404617" cy="731785"/>
          </a:xfrm>
          <a:prstGeom prst="rect">
            <a:avLst/>
          </a:prstGeom>
          <a:solidFill>
            <a:srgbClr val="012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kern="0" dirty="0">
                <a:cs typeface="+mn-ea"/>
                <a:sym typeface="+mn-lt"/>
              </a:rPr>
              <a:t>小寒简介</a:t>
            </a:r>
            <a:endParaRPr lang="en-US" altLang="zh-CN" sz="2800" b="1" kern="0" dirty="0"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5610830" y="3216898"/>
            <a:ext cx="5289400" cy="906093"/>
            <a:chOff x="5610830" y="3368645"/>
            <a:chExt cx="5289400" cy="906093"/>
          </a:xfrm>
        </p:grpSpPr>
        <p:sp>
          <p:nvSpPr>
            <p:cNvPr id="31" name="矩形 30"/>
            <p:cNvSpPr/>
            <p:nvPr/>
          </p:nvSpPr>
          <p:spPr>
            <a:xfrm>
              <a:off x="5610830" y="3368645"/>
              <a:ext cx="222869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cs typeface="+mn-ea"/>
                  <a:sym typeface="+mn-lt"/>
                </a:rPr>
                <a:t>雁北乡（xiàng）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610831" y="3658223"/>
              <a:ext cx="5289399" cy="6165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乡，向导之义。二阳之候，雁将避热而回，今则乡北飞之，至立春后皆归矣，禽鸟得气之先故也。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610831" y="4219816"/>
            <a:ext cx="5289399" cy="915445"/>
            <a:chOff x="5610831" y="4371563"/>
            <a:chExt cx="5289399" cy="915445"/>
          </a:xfrm>
        </p:grpSpPr>
        <p:sp>
          <p:nvSpPr>
            <p:cNvPr id="34" name="矩形 33"/>
            <p:cNvSpPr/>
            <p:nvPr/>
          </p:nvSpPr>
          <p:spPr>
            <a:xfrm>
              <a:off x="5610831" y="4371563"/>
              <a:ext cx="14838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cs typeface="+mn-ea"/>
                  <a:sym typeface="+mn-lt"/>
                </a:rPr>
                <a:t>鹊始巢</a:t>
              </a:r>
              <a:endParaRPr lang="zh-CN" altLang="en-US" sz="2000" dirty="0">
                <a:solidFill>
                  <a:srgbClr val="333333"/>
                </a:solidFill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5610831" y="4670493"/>
              <a:ext cx="5289399" cy="6165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喜鹊也，鹊巢之门每向太岁，冬至天元之始，至后二阳已得来年之节气，鹊遂可为巢，知所向也。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610830" y="5198098"/>
            <a:ext cx="5289400" cy="629818"/>
            <a:chOff x="5610830" y="5349845"/>
            <a:chExt cx="5289400" cy="629818"/>
          </a:xfrm>
        </p:grpSpPr>
        <p:sp>
          <p:nvSpPr>
            <p:cNvPr id="37" name="矩形 36"/>
            <p:cNvSpPr/>
            <p:nvPr/>
          </p:nvSpPr>
          <p:spPr>
            <a:xfrm>
              <a:off x="5610830" y="5349845"/>
              <a:ext cx="177548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cs typeface="+mn-ea"/>
                  <a:sym typeface="+mn-lt"/>
                </a:rPr>
                <a:t>雉始雊（gòu）</a:t>
              </a:r>
              <a:endParaRPr lang="zh-CN" altLang="en-US" sz="2000" dirty="0">
                <a:solidFill>
                  <a:srgbClr val="333333"/>
                </a:solidFill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5610831" y="5642840"/>
              <a:ext cx="5289399" cy="3368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雉，文明之禽，阳鸟也；雊，雌雄之同鸣也，感于阳而后有声。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1" name="矩形: 圆角 40"/>
          <p:cNvSpPr/>
          <p:nvPr/>
        </p:nvSpPr>
        <p:spPr>
          <a:xfrm>
            <a:off x="286791" y="238128"/>
            <a:ext cx="2273529" cy="439729"/>
          </a:xfrm>
          <a:prstGeom prst="rect">
            <a:avLst/>
          </a:prstGeom>
          <a:solidFill>
            <a:srgbClr val="012D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3600" kern="0" dirty="0">
                <a:cs typeface="+mn-ea"/>
                <a:sym typeface="+mn-lt"/>
              </a:rPr>
              <a:t>小寒简介</a:t>
            </a:r>
            <a:endParaRPr lang="en-US" altLang="zh-CN" sz="3600" kern="0" dirty="0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47414" y="1579278"/>
            <a:ext cx="3688080" cy="4610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705264" y="1911303"/>
            <a:ext cx="2585075" cy="3240000"/>
            <a:chOff x="1705264" y="1911303"/>
            <a:chExt cx="2585075" cy="3240000"/>
          </a:xfrm>
        </p:grpSpPr>
        <p:sp>
          <p:nvSpPr>
            <p:cNvPr id="49" name="剪去对角的矩形 48"/>
            <p:cNvSpPr/>
            <p:nvPr/>
          </p:nvSpPr>
          <p:spPr>
            <a:xfrm>
              <a:off x="1705264" y="1911303"/>
              <a:ext cx="2585075" cy="3240000"/>
            </a:xfrm>
            <a:prstGeom prst="snip2Diag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12D59"/>
                </a:solidFill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2139677" y="2212994"/>
              <a:ext cx="17162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kern="0" dirty="0">
                  <a:solidFill>
                    <a:srgbClr val="012D59"/>
                  </a:solidFill>
                  <a:cs typeface="+mn-ea"/>
                  <a:sym typeface="+mn-lt"/>
                </a:rPr>
                <a:t>小寒气温</a:t>
              </a:r>
              <a:endParaRPr lang="en-US" altLang="zh-CN" sz="2400" b="1" kern="0" dirty="0">
                <a:solidFill>
                  <a:srgbClr val="012D59"/>
                </a:solidFill>
                <a:cs typeface="+mn-ea"/>
                <a:sym typeface="+mn-lt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1798321" y="2604906"/>
              <a:ext cx="2432534" cy="23544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012D59"/>
                  </a:solidFill>
                  <a:cs typeface="+mn-ea"/>
                  <a:sym typeface="+mn-lt"/>
                </a:rPr>
                <a:t>小寒时北京的平均气温一般在一5℃上下，极端最低温度在—15℃以下；东北北部地区，这时的平均气温在—30℃左右，极端最低气温可低达—50℃以下，午后最高气温平均也不过—20℃。</a:t>
              </a:r>
              <a:endParaRPr lang="zh-CN" altLang="en-US" sz="1100" dirty="0">
                <a:solidFill>
                  <a:srgbClr val="012D5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817976" y="1911303"/>
            <a:ext cx="2585075" cy="3240000"/>
            <a:chOff x="4817976" y="1911303"/>
            <a:chExt cx="2585075" cy="3240000"/>
          </a:xfrm>
        </p:grpSpPr>
        <p:sp>
          <p:nvSpPr>
            <p:cNvPr id="53" name="剪去对角的矩形 52"/>
            <p:cNvSpPr/>
            <p:nvPr/>
          </p:nvSpPr>
          <p:spPr>
            <a:xfrm>
              <a:off x="4817976" y="1911303"/>
              <a:ext cx="2585075" cy="3240000"/>
            </a:xfrm>
            <a:prstGeom prst="snip2Diag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12D59"/>
                </a:solidFill>
                <a:cs typeface="+mn-ea"/>
                <a:sym typeface="+mn-lt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5080544" y="2212994"/>
              <a:ext cx="205993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kern="0" dirty="0">
                  <a:solidFill>
                    <a:srgbClr val="012D59"/>
                  </a:solidFill>
                  <a:cs typeface="+mn-ea"/>
                  <a:sym typeface="+mn-lt"/>
                </a:rPr>
                <a:t>小寒气温</a:t>
              </a:r>
              <a:endParaRPr lang="en-US" altLang="zh-CN" sz="2400" b="1" kern="0" dirty="0">
                <a:solidFill>
                  <a:srgbClr val="012D59"/>
                </a:solidFill>
                <a:cs typeface="+mn-ea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4913805" y="2766488"/>
              <a:ext cx="2427648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 dirty="0">
                  <a:solidFill>
                    <a:srgbClr val="012D59"/>
                  </a:solidFill>
                  <a:cs typeface="+mn-ea"/>
                  <a:sym typeface="+mn-lt"/>
                </a:rPr>
                <a:t>黑龙江、内蒙古和新疆45°N以北的地区及藏北高原，平均气温在—20℃上下，40°N附近的河套以西地区平均气温在—10℃上下。到秦岭、淮河一线平均气温则在0℃左右，此线以南已经没有季节性的冻土，冬作物也没有明显的越冬期。</a:t>
              </a:r>
              <a:endParaRPr lang="en-US" altLang="zh-CN" sz="1200" dirty="0">
                <a:solidFill>
                  <a:srgbClr val="012D5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930688" y="1911303"/>
            <a:ext cx="2585075" cy="3240000"/>
            <a:chOff x="7930688" y="1911303"/>
            <a:chExt cx="2585075" cy="3240000"/>
          </a:xfrm>
        </p:grpSpPr>
        <p:sp>
          <p:nvSpPr>
            <p:cNvPr id="57" name="剪去对角的矩形 56"/>
            <p:cNvSpPr/>
            <p:nvPr/>
          </p:nvSpPr>
          <p:spPr>
            <a:xfrm>
              <a:off x="7930688" y="1911303"/>
              <a:ext cx="2585075" cy="3240000"/>
            </a:xfrm>
            <a:prstGeom prst="snip2Diag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12D59"/>
                </a:solidFill>
                <a:cs typeface="+mn-ea"/>
                <a:sym typeface="+mn-lt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8193255" y="2212994"/>
              <a:ext cx="205993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kern="0" dirty="0">
                  <a:solidFill>
                    <a:srgbClr val="012D59"/>
                  </a:solidFill>
                  <a:cs typeface="+mn-ea"/>
                  <a:sym typeface="+mn-lt"/>
                </a:rPr>
                <a:t>小寒气温</a:t>
              </a:r>
              <a:endParaRPr lang="en-US" altLang="zh-CN" sz="2400" b="1" kern="0" dirty="0">
                <a:solidFill>
                  <a:srgbClr val="012D59"/>
                </a:solidFill>
                <a:cs typeface="+mn-ea"/>
                <a:sym typeface="+mn-lt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8139484" y="2696459"/>
              <a:ext cx="2167479" cy="13501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012D59"/>
                  </a:solidFill>
                  <a:cs typeface="+mn-ea"/>
                  <a:sym typeface="+mn-lt"/>
                </a:rPr>
                <a:t>这时的江南地区平均气温一般在5℃上下，虽然田野里仍是充满生机，但亦时有冷空气南下，造成一定危害。</a:t>
              </a:r>
              <a:endParaRPr lang="en-US" altLang="zh-CN" sz="1100" dirty="0">
                <a:solidFill>
                  <a:srgbClr val="012D59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0" name="矩形: 圆角 59"/>
          <p:cNvSpPr/>
          <p:nvPr/>
        </p:nvSpPr>
        <p:spPr>
          <a:xfrm>
            <a:off x="286791" y="238128"/>
            <a:ext cx="2273529" cy="439729"/>
          </a:xfrm>
          <a:prstGeom prst="rect">
            <a:avLst/>
          </a:prstGeom>
          <a:solidFill>
            <a:srgbClr val="012D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3600" kern="0" dirty="0">
                <a:cs typeface="+mn-ea"/>
                <a:sym typeface="+mn-lt"/>
              </a:rPr>
              <a:t>小寒简介</a:t>
            </a:r>
            <a:endParaRPr lang="en-US" altLang="zh-CN" sz="3600" kern="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: 圆角 59"/>
          <p:cNvSpPr/>
          <p:nvPr/>
        </p:nvSpPr>
        <p:spPr>
          <a:xfrm>
            <a:off x="286791" y="238128"/>
            <a:ext cx="2273529" cy="439729"/>
          </a:xfrm>
          <a:prstGeom prst="rect">
            <a:avLst/>
          </a:prstGeom>
          <a:solidFill>
            <a:srgbClr val="012D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3600" kern="0" dirty="0">
                <a:cs typeface="+mn-ea"/>
                <a:sym typeface="+mn-lt"/>
              </a:rPr>
              <a:t>小寒简介</a:t>
            </a:r>
            <a:endParaRPr lang="en-US" altLang="zh-CN" sz="3600" kern="0" dirty="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91392" y="1781554"/>
            <a:ext cx="4501968" cy="3108515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b="1" dirty="0">
                <a:cs typeface="+mn-ea"/>
                <a:sym typeface="+mn-lt"/>
              </a:rPr>
              <a:t>　　中国南方地区冬暖显著，隆冬1月，霜雪交侵，常有冰冻，最低气温在零下10℃左右。而华南北部最低气温却很少低于零下5℃，华南南部0℃以下的低温更不多见。中国隆冬最冷的地区是黑龙江北部，最低气温在可达零下40℃左右。低海拔河谷地带，则是中国南方大部分地区隆冬最暖的地方，1月平均气温在12℃左右，只有很少年份可能出现0℃以下的低温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217914" y="1667045"/>
            <a:ext cx="4665986" cy="3337532"/>
          </a:xfrm>
          <a:prstGeom prst="rect">
            <a:avLst/>
          </a:prstGeom>
          <a:ln w="228600" cap="sq" cmpd="thickThin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: 圆角 59"/>
          <p:cNvSpPr/>
          <p:nvPr/>
        </p:nvSpPr>
        <p:spPr>
          <a:xfrm>
            <a:off x="286791" y="238128"/>
            <a:ext cx="2273529" cy="439729"/>
          </a:xfrm>
          <a:prstGeom prst="roundRect">
            <a:avLst/>
          </a:prstGeom>
          <a:solidFill>
            <a:srgbClr val="012D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3600" kern="0" dirty="0">
                <a:cs typeface="+mn-ea"/>
                <a:sym typeface="+mn-lt"/>
              </a:rPr>
              <a:t>小寒简介</a:t>
            </a:r>
            <a:endParaRPr lang="en-US" altLang="zh-CN" sz="3600" kern="0" dirty="0">
              <a:cs typeface="+mn-ea"/>
              <a:sym typeface="+mn-lt"/>
            </a:endParaRPr>
          </a:p>
        </p:txBody>
      </p:sp>
      <p:sp>
        <p:nvSpPr>
          <p:cNvPr id="9" name="任意多边形 69"/>
          <p:cNvSpPr/>
          <p:nvPr/>
        </p:nvSpPr>
        <p:spPr>
          <a:xfrm>
            <a:off x="1788548" y="2648936"/>
            <a:ext cx="3773682" cy="302509"/>
          </a:xfrm>
          <a:custGeom>
            <a:avLst/>
            <a:gdLst>
              <a:gd name="connsiteX0" fmla="*/ 0 w 3575098"/>
              <a:gd name="connsiteY0" fmla="*/ 0 h 226882"/>
              <a:gd name="connsiteX1" fmla="*/ 226882 w 3575098"/>
              <a:gd name="connsiteY1" fmla="*/ 226882 h 226882"/>
              <a:gd name="connsiteX2" fmla="*/ 3575098 w 3575098"/>
              <a:gd name="connsiteY2" fmla="*/ 226882 h 22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5098" h="226882">
                <a:moveTo>
                  <a:pt x="0" y="0"/>
                </a:moveTo>
                <a:lnTo>
                  <a:pt x="226882" y="226882"/>
                </a:lnTo>
                <a:lnTo>
                  <a:pt x="3575098" y="226882"/>
                </a:lnTo>
              </a:path>
            </a:pathLst>
          </a:cu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2" tIns="45706" rIns="91412" bIns="45706" rtlCol="0" anchor="ctr"/>
          <a:lstStyle/>
          <a:p>
            <a:pPr algn="ctr"/>
            <a:endParaRPr lang="zh-CN" altLang="en-US" sz="2400">
              <a:solidFill>
                <a:srgbClr val="D00000"/>
              </a:solidFill>
              <a:cs typeface="+mn-ea"/>
              <a:sym typeface="+mn-lt"/>
            </a:endParaRPr>
          </a:p>
        </p:txBody>
      </p:sp>
      <p:sp>
        <p:nvSpPr>
          <p:cNvPr id="10" name="任意多边形 70"/>
          <p:cNvSpPr/>
          <p:nvPr/>
        </p:nvSpPr>
        <p:spPr>
          <a:xfrm>
            <a:off x="1804684" y="5054919"/>
            <a:ext cx="3773682" cy="302509"/>
          </a:xfrm>
          <a:custGeom>
            <a:avLst/>
            <a:gdLst>
              <a:gd name="connsiteX0" fmla="*/ 0 w 3575098"/>
              <a:gd name="connsiteY0" fmla="*/ 0 h 226882"/>
              <a:gd name="connsiteX1" fmla="*/ 226882 w 3575098"/>
              <a:gd name="connsiteY1" fmla="*/ 226882 h 226882"/>
              <a:gd name="connsiteX2" fmla="*/ 3575098 w 3575098"/>
              <a:gd name="connsiteY2" fmla="*/ 226882 h 22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5098" h="226882">
                <a:moveTo>
                  <a:pt x="0" y="0"/>
                </a:moveTo>
                <a:lnTo>
                  <a:pt x="226882" y="226882"/>
                </a:lnTo>
                <a:lnTo>
                  <a:pt x="3575098" y="226882"/>
                </a:lnTo>
              </a:path>
            </a:pathLst>
          </a:custGeom>
          <a:ln w="285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2" tIns="45706" rIns="91412" bIns="45706" rtlCol="0" anchor="ctr"/>
          <a:lstStyle/>
          <a:p>
            <a:pPr algn="ctr"/>
            <a:endParaRPr lang="zh-CN" altLang="en-US" sz="2400">
              <a:solidFill>
                <a:srgbClr val="D00000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46325" y="1387612"/>
            <a:ext cx="4417691" cy="1323154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35" b="1" dirty="0">
                <a:cs typeface="+mn-ea"/>
                <a:sym typeface="+mn-lt"/>
              </a:rPr>
              <a:t>小寒节气，东亚大槽发展得最为强大和稳定，蒙古冷高压和阿留申低压也达到最为强大且稳定，西风槽脊尺度达到最大，并配合最强的西风强度。小寒节气冷空气降温过程频繁，但达到寒潮标准的并不多。</a:t>
            </a:r>
          </a:p>
        </p:txBody>
      </p:sp>
      <p:sp>
        <p:nvSpPr>
          <p:cNvPr id="12" name="矩形 11"/>
          <p:cNvSpPr/>
          <p:nvPr/>
        </p:nvSpPr>
        <p:spPr>
          <a:xfrm>
            <a:off x="2378336" y="3960817"/>
            <a:ext cx="3993277" cy="1323154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35" b="1" dirty="0">
                <a:cs typeface="+mn-ea"/>
                <a:sym typeface="+mn-lt"/>
              </a:rPr>
              <a:t>俗话说，“冷在三九”。“三九”多在1月9日至17日，也恰在小寒节气内。但这只是一般规律，少数年份大寒也可能比小寒冷。而人们记忆犹新的1975年冬，气温最低的节气竟是大雪哩！</a:t>
            </a:r>
          </a:p>
        </p:txBody>
      </p:sp>
      <p:sp>
        <p:nvSpPr>
          <p:cNvPr id="15" name="Freeform 171"/>
          <p:cNvSpPr>
            <a:spLocks noEditPoints="1"/>
          </p:cNvSpPr>
          <p:nvPr/>
        </p:nvSpPr>
        <p:spPr bwMode="auto">
          <a:xfrm>
            <a:off x="1015669" y="1911766"/>
            <a:ext cx="902031" cy="829413"/>
          </a:xfrm>
          <a:custGeom>
            <a:avLst/>
            <a:gdLst>
              <a:gd name="T0" fmla="*/ 2147483646 w 182"/>
              <a:gd name="T1" fmla="*/ 2147483646 h 167"/>
              <a:gd name="T2" fmla="*/ 2147483646 w 182"/>
              <a:gd name="T3" fmla="*/ 2147483646 h 167"/>
              <a:gd name="T4" fmla="*/ 2147483646 w 182"/>
              <a:gd name="T5" fmla="*/ 2147483646 h 167"/>
              <a:gd name="T6" fmla="*/ 2147483646 w 182"/>
              <a:gd name="T7" fmla="*/ 2147483646 h 167"/>
              <a:gd name="T8" fmla="*/ 2147483646 w 182"/>
              <a:gd name="T9" fmla="*/ 0 h 167"/>
              <a:gd name="T10" fmla="*/ 0 w 182"/>
              <a:gd name="T11" fmla="*/ 2147483646 h 167"/>
              <a:gd name="T12" fmla="*/ 2147483646 w 182"/>
              <a:gd name="T13" fmla="*/ 2147483646 h 167"/>
              <a:gd name="T14" fmla="*/ 2147483646 w 182"/>
              <a:gd name="T15" fmla="*/ 2147483646 h 167"/>
              <a:gd name="T16" fmla="*/ 2147483646 w 182"/>
              <a:gd name="T17" fmla="*/ 2147483646 h 167"/>
              <a:gd name="T18" fmla="*/ 2147483646 w 182"/>
              <a:gd name="T19" fmla="*/ 2147483646 h 167"/>
              <a:gd name="T20" fmla="*/ 2147483646 w 182"/>
              <a:gd name="T21" fmla="*/ 2147483646 h 167"/>
              <a:gd name="T22" fmla="*/ 2147483646 w 182"/>
              <a:gd name="T23" fmla="*/ 2147483646 h 167"/>
              <a:gd name="T24" fmla="*/ 2147483646 w 182"/>
              <a:gd name="T25" fmla="*/ 2147483646 h 167"/>
              <a:gd name="T26" fmla="*/ 2147483646 w 182"/>
              <a:gd name="T27" fmla="*/ 2147483646 h 167"/>
              <a:gd name="T28" fmla="*/ 2147483646 w 182"/>
              <a:gd name="T29" fmla="*/ 2147483646 h 167"/>
              <a:gd name="T30" fmla="*/ 2147483646 w 182"/>
              <a:gd name="T31" fmla="*/ 2147483646 h 167"/>
              <a:gd name="T32" fmla="*/ 2147483646 w 182"/>
              <a:gd name="T33" fmla="*/ 2147483646 h 167"/>
              <a:gd name="T34" fmla="*/ 2147483646 w 182"/>
              <a:gd name="T35" fmla="*/ 2147483646 h 167"/>
              <a:gd name="T36" fmla="*/ 2147483646 w 182"/>
              <a:gd name="T37" fmla="*/ 2147483646 h 167"/>
              <a:gd name="T38" fmla="*/ 2147483646 w 182"/>
              <a:gd name="T39" fmla="*/ 2147483646 h 167"/>
              <a:gd name="T40" fmla="*/ 2147483646 w 182"/>
              <a:gd name="T41" fmla="*/ 2147483646 h 167"/>
              <a:gd name="T42" fmla="*/ 2147483646 w 182"/>
              <a:gd name="T43" fmla="*/ 2147483646 h 167"/>
              <a:gd name="T44" fmla="*/ 2147483646 w 182"/>
              <a:gd name="T45" fmla="*/ 2147483646 h 167"/>
              <a:gd name="T46" fmla="*/ 2147483646 w 182"/>
              <a:gd name="T47" fmla="*/ 2147483646 h 16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82" h="167">
                <a:moveTo>
                  <a:pt x="148" y="44"/>
                </a:moveTo>
                <a:lnTo>
                  <a:pt x="148" y="2"/>
                </a:lnTo>
                <a:lnTo>
                  <a:pt x="126" y="2"/>
                </a:lnTo>
                <a:lnTo>
                  <a:pt x="126" y="26"/>
                </a:lnTo>
                <a:lnTo>
                  <a:pt x="90" y="0"/>
                </a:lnTo>
                <a:lnTo>
                  <a:pt x="0" y="70"/>
                </a:lnTo>
                <a:lnTo>
                  <a:pt x="15" y="87"/>
                </a:lnTo>
                <a:lnTo>
                  <a:pt x="24" y="81"/>
                </a:lnTo>
                <a:lnTo>
                  <a:pt x="24" y="167"/>
                </a:lnTo>
                <a:lnTo>
                  <a:pt x="158" y="167"/>
                </a:lnTo>
                <a:lnTo>
                  <a:pt x="158" y="81"/>
                </a:lnTo>
                <a:lnTo>
                  <a:pt x="168" y="87"/>
                </a:lnTo>
                <a:lnTo>
                  <a:pt x="182" y="70"/>
                </a:lnTo>
                <a:lnTo>
                  <a:pt x="148" y="44"/>
                </a:lnTo>
                <a:close/>
                <a:moveTo>
                  <a:pt x="145" y="154"/>
                </a:moveTo>
                <a:lnTo>
                  <a:pt x="115" y="154"/>
                </a:lnTo>
                <a:lnTo>
                  <a:pt x="115" y="104"/>
                </a:lnTo>
                <a:lnTo>
                  <a:pt x="68" y="104"/>
                </a:lnTo>
                <a:lnTo>
                  <a:pt x="68" y="154"/>
                </a:lnTo>
                <a:lnTo>
                  <a:pt x="37" y="154"/>
                </a:lnTo>
                <a:lnTo>
                  <a:pt x="37" y="71"/>
                </a:lnTo>
                <a:lnTo>
                  <a:pt x="90" y="31"/>
                </a:lnTo>
                <a:lnTo>
                  <a:pt x="145" y="71"/>
                </a:lnTo>
                <a:lnTo>
                  <a:pt x="145" y="15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05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6" name="Freeform 171"/>
          <p:cNvSpPr>
            <a:spLocks noEditPoints="1"/>
          </p:cNvSpPr>
          <p:nvPr/>
        </p:nvSpPr>
        <p:spPr bwMode="auto">
          <a:xfrm>
            <a:off x="1015668" y="4225506"/>
            <a:ext cx="902031" cy="829413"/>
          </a:xfrm>
          <a:custGeom>
            <a:avLst/>
            <a:gdLst>
              <a:gd name="T0" fmla="*/ 2147483646 w 182"/>
              <a:gd name="T1" fmla="*/ 2147483646 h 167"/>
              <a:gd name="T2" fmla="*/ 2147483646 w 182"/>
              <a:gd name="T3" fmla="*/ 2147483646 h 167"/>
              <a:gd name="T4" fmla="*/ 2147483646 w 182"/>
              <a:gd name="T5" fmla="*/ 2147483646 h 167"/>
              <a:gd name="T6" fmla="*/ 2147483646 w 182"/>
              <a:gd name="T7" fmla="*/ 2147483646 h 167"/>
              <a:gd name="T8" fmla="*/ 2147483646 w 182"/>
              <a:gd name="T9" fmla="*/ 0 h 167"/>
              <a:gd name="T10" fmla="*/ 0 w 182"/>
              <a:gd name="T11" fmla="*/ 2147483646 h 167"/>
              <a:gd name="T12" fmla="*/ 2147483646 w 182"/>
              <a:gd name="T13" fmla="*/ 2147483646 h 167"/>
              <a:gd name="T14" fmla="*/ 2147483646 w 182"/>
              <a:gd name="T15" fmla="*/ 2147483646 h 167"/>
              <a:gd name="T16" fmla="*/ 2147483646 w 182"/>
              <a:gd name="T17" fmla="*/ 2147483646 h 167"/>
              <a:gd name="T18" fmla="*/ 2147483646 w 182"/>
              <a:gd name="T19" fmla="*/ 2147483646 h 167"/>
              <a:gd name="T20" fmla="*/ 2147483646 w 182"/>
              <a:gd name="T21" fmla="*/ 2147483646 h 167"/>
              <a:gd name="T22" fmla="*/ 2147483646 w 182"/>
              <a:gd name="T23" fmla="*/ 2147483646 h 167"/>
              <a:gd name="T24" fmla="*/ 2147483646 w 182"/>
              <a:gd name="T25" fmla="*/ 2147483646 h 167"/>
              <a:gd name="T26" fmla="*/ 2147483646 w 182"/>
              <a:gd name="T27" fmla="*/ 2147483646 h 167"/>
              <a:gd name="T28" fmla="*/ 2147483646 w 182"/>
              <a:gd name="T29" fmla="*/ 2147483646 h 167"/>
              <a:gd name="T30" fmla="*/ 2147483646 w 182"/>
              <a:gd name="T31" fmla="*/ 2147483646 h 167"/>
              <a:gd name="T32" fmla="*/ 2147483646 w 182"/>
              <a:gd name="T33" fmla="*/ 2147483646 h 167"/>
              <a:gd name="T34" fmla="*/ 2147483646 w 182"/>
              <a:gd name="T35" fmla="*/ 2147483646 h 167"/>
              <a:gd name="T36" fmla="*/ 2147483646 w 182"/>
              <a:gd name="T37" fmla="*/ 2147483646 h 167"/>
              <a:gd name="T38" fmla="*/ 2147483646 w 182"/>
              <a:gd name="T39" fmla="*/ 2147483646 h 167"/>
              <a:gd name="T40" fmla="*/ 2147483646 w 182"/>
              <a:gd name="T41" fmla="*/ 2147483646 h 167"/>
              <a:gd name="T42" fmla="*/ 2147483646 w 182"/>
              <a:gd name="T43" fmla="*/ 2147483646 h 167"/>
              <a:gd name="T44" fmla="*/ 2147483646 w 182"/>
              <a:gd name="T45" fmla="*/ 2147483646 h 167"/>
              <a:gd name="T46" fmla="*/ 2147483646 w 182"/>
              <a:gd name="T47" fmla="*/ 2147483646 h 16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82" h="167">
                <a:moveTo>
                  <a:pt x="148" y="44"/>
                </a:moveTo>
                <a:lnTo>
                  <a:pt x="148" y="2"/>
                </a:lnTo>
                <a:lnTo>
                  <a:pt x="126" y="2"/>
                </a:lnTo>
                <a:lnTo>
                  <a:pt x="126" y="26"/>
                </a:lnTo>
                <a:lnTo>
                  <a:pt x="90" y="0"/>
                </a:lnTo>
                <a:lnTo>
                  <a:pt x="0" y="70"/>
                </a:lnTo>
                <a:lnTo>
                  <a:pt x="15" y="87"/>
                </a:lnTo>
                <a:lnTo>
                  <a:pt x="24" y="81"/>
                </a:lnTo>
                <a:lnTo>
                  <a:pt x="24" y="167"/>
                </a:lnTo>
                <a:lnTo>
                  <a:pt x="158" y="167"/>
                </a:lnTo>
                <a:lnTo>
                  <a:pt x="158" y="81"/>
                </a:lnTo>
                <a:lnTo>
                  <a:pt x="168" y="87"/>
                </a:lnTo>
                <a:lnTo>
                  <a:pt x="182" y="70"/>
                </a:lnTo>
                <a:lnTo>
                  <a:pt x="148" y="44"/>
                </a:lnTo>
                <a:close/>
                <a:moveTo>
                  <a:pt x="145" y="154"/>
                </a:moveTo>
                <a:lnTo>
                  <a:pt x="115" y="154"/>
                </a:lnTo>
                <a:lnTo>
                  <a:pt x="115" y="104"/>
                </a:lnTo>
                <a:lnTo>
                  <a:pt x="68" y="104"/>
                </a:lnTo>
                <a:lnTo>
                  <a:pt x="68" y="154"/>
                </a:lnTo>
                <a:lnTo>
                  <a:pt x="37" y="154"/>
                </a:lnTo>
                <a:lnTo>
                  <a:pt x="37" y="71"/>
                </a:lnTo>
                <a:lnTo>
                  <a:pt x="90" y="31"/>
                </a:lnTo>
                <a:lnTo>
                  <a:pt x="145" y="71"/>
                </a:lnTo>
                <a:lnTo>
                  <a:pt x="145" y="15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05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452357" y="1388438"/>
            <a:ext cx="2593343" cy="1854991"/>
          </a:xfrm>
          <a:prstGeom prst="rect">
            <a:avLst/>
          </a:prstGeom>
          <a:ln w="228600" cap="sq" cmpd="thickThin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452357" y="3960817"/>
            <a:ext cx="2593344" cy="1854992"/>
          </a:xfrm>
          <a:prstGeom prst="rect">
            <a:avLst/>
          </a:prstGeom>
          <a:ln w="228600" cap="sq" cmpd="thickThin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: 圆角 59"/>
          <p:cNvSpPr/>
          <p:nvPr/>
        </p:nvSpPr>
        <p:spPr>
          <a:xfrm>
            <a:off x="286791" y="238128"/>
            <a:ext cx="2273529" cy="439729"/>
          </a:xfrm>
          <a:prstGeom prst="rect">
            <a:avLst/>
          </a:prstGeom>
          <a:solidFill>
            <a:srgbClr val="012D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3600" kern="0" dirty="0">
                <a:cs typeface="+mn-ea"/>
                <a:sym typeface="+mn-lt"/>
              </a:rPr>
              <a:t>小寒简介</a:t>
            </a:r>
            <a:endParaRPr lang="en-US" altLang="zh-CN" sz="3600" kern="0" dirty="0">
              <a:cs typeface="+mn-ea"/>
              <a:sym typeface="+mn-lt"/>
            </a:endParaRPr>
          </a:p>
        </p:txBody>
      </p:sp>
      <p:grpSp>
        <p:nvGrpSpPr>
          <p:cNvPr id="35" name="Group 27"/>
          <p:cNvGrpSpPr/>
          <p:nvPr/>
        </p:nvGrpSpPr>
        <p:grpSpPr>
          <a:xfrm>
            <a:off x="3129402" y="1346969"/>
            <a:ext cx="6258439" cy="352050"/>
            <a:chOff x="7338662" y="1708663"/>
            <a:chExt cx="4316309" cy="352158"/>
          </a:xfrm>
        </p:grpSpPr>
        <p:sp>
          <p:nvSpPr>
            <p:cNvPr id="36" name="TextBox 28"/>
            <p:cNvSpPr txBox="1"/>
            <p:nvPr/>
          </p:nvSpPr>
          <p:spPr>
            <a:xfrm>
              <a:off x="8192475" y="1708663"/>
              <a:ext cx="127404" cy="3078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altLang="zh-CN" sz="1400" dirty="0">
                <a:solidFill>
                  <a:srgbClr val="012D59"/>
                </a:solidFill>
                <a:cs typeface="+mn-ea"/>
                <a:sym typeface="+mn-lt"/>
              </a:endParaRPr>
            </a:p>
          </p:txBody>
        </p:sp>
        <p:sp>
          <p:nvSpPr>
            <p:cNvPr id="37" name="TextBox 29"/>
            <p:cNvSpPr txBox="1"/>
            <p:nvPr/>
          </p:nvSpPr>
          <p:spPr>
            <a:xfrm>
              <a:off x="7338662" y="1752950"/>
              <a:ext cx="4316309" cy="307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012D59"/>
                  </a:solidFill>
                  <a:cs typeface="+mn-ea"/>
                  <a:sym typeface="+mn-lt"/>
                </a:rPr>
                <a:t>猪舍、牛舍、羊栏要关闭门窗，提高舍内温度。牛羊外出放牧应迟出早归。</a:t>
              </a:r>
            </a:p>
          </p:txBody>
        </p:sp>
      </p:grpSp>
      <p:grpSp>
        <p:nvGrpSpPr>
          <p:cNvPr id="38" name="Group 30"/>
          <p:cNvGrpSpPr/>
          <p:nvPr/>
        </p:nvGrpSpPr>
        <p:grpSpPr>
          <a:xfrm>
            <a:off x="3129402" y="3541823"/>
            <a:ext cx="6258438" cy="652486"/>
            <a:chOff x="7342260" y="1708663"/>
            <a:chExt cx="4316309" cy="652686"/>
          </a:xfrm>
        </p:grpSpPr>
        <p:sp>
          <p:nvSpPr>
            <p:cNvPr id="39" name="TextBox 31"/>
            <p:cNvSpPr txBox="1"/>
            <p:nvPr/>
          </p:nvSpPr>
          <p:spPr>
            <a:xfrm>
              <a:off x="8105486" y="1708663"/>
              <a:ext cx="127404" cy="3078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altLang="zh-CN" sz="1400" dirty="0">
                <a:solidFill>
                  <a:srgbClr val="012D59"/>
                </a:solidFill>
                <a:cs typeface="+mn-ea"/>
                <a:sym typeface="+mn-lt"/>
              </a:endParaRPr>
            </a:p>
          </p:txBody>
        </p:sp>
        <p:sp>
          <p:nvSpPr>
            <p:cNvPr id="40" name="TextBox 32"/>
            <p:cNvSpPr txBox="1"/>
            <p:nvPr/>
          </p:nvSpPr>
          <p:spPr>
            <a:xfrm>
              <a:off x="7342260" y="1708663"/>
              <a:ext cx="4316309" cy="652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rgbClr val="012D59"/>
                  </a:solidFill>
                  <a:cs typeface="+mn-ea"/>
                  <a:sym typeface="+mn-lt"/>
                </a:rPr>
                <a:t>由于野外牧草枯萎，牛羊要给予人工补饲。山羊特别是怀孕母羊更要补充精料的喂量，同时，增加维生素</a:t>
              </a:r>
              <a:r>
                <a:rPr lang="en-US" altLang="zh-CN" sz="1400" dirty="0">
                  <a:solidFill>
                    <a:srgbClr val="012D59"/>
                  </a:solidFill>
                  <a:cs typeface="+mn-ea"/>
                  <a:sym typeface="+mn-lt"/>
                </a:rPr>
                <a:t>E</a:t>
              </a:r>
              <a:r>
                <a:rPr lang="zh-CN" altLang="en-US" sz="1400" dirty="0">
                  <a:solidFill>
                    <a:srgbClr val="012D59"/>
                  </a:solidFill>
                  <a:cs typeface="+mn-ea"/>
                  <a:sym typeface="+mn-lt"/>
                </a:rPr>
                <a:t>和微量元素，防止母羊流产的发生。</a:t>
              </a:r>
            </a:p>
          </p:txBody>
        </p:sp>
      </p:grpSp>
      <p:grpSp>
        <p:nvGrpSpPr>
          <p:cNvPr id="41" name="Group 33"/>
          <p:cNvGrpSpPr/>
          <p:nvPr/>
        </p:nvGrpSpPr>
        <p:grpSpPr>
          <a:xfrm>
            <a:off x="3129402" y="2383614"/>
            <a:ext cx="6258438" cy="652486"/>
            <a:chOff x="7236999" y="1688970"/>
            <a:chExt cx="4316308" cy="652686"/>
          </a:xfrm>
        </p:grpSpPr>
        <p:sp>
          <p:nvSpPr>
            <p:cNvPr id="42" name="TextBox 34"/>
            <p:cNvSpPr txBox="1"/>
            <p:nvPr/>
          </p:nvSpPr>
          <p:spPr>
            <a:xfrm>
              <a:off x="10717999" y="1708663"/>
              <a:ext cx="127405" cy="3078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altLang="zh-CN" sz="1400" dirty="0">
                <a:solidFill>
                  <a:srgbClr val="012D59"/>
                </a:solidFill>
                <a:cs typeface="+mn-ea"/>
                <a:sym typeface="+mn-lt"/>
              </a:endParaRPr>
            </a:p>
          </p:txBody>
        </p:sp>
        <p:sp>
          <p:nvSpPr>
            <p:cNvPr id="43" name="TextBox 35"/>
            <p:cNvSpPr txBox="1"/>
            <p:nvPr/>
          </p:nvSpPr>
          <p:spPr>
            <a:xfrm>
              <a:off x="7236999" y="1688970"/>
              <a:ext cx="4316308" cy="652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rgbClr val="012D59"/>
                  </a:solidFill>
                  <a:cs typeface="+mn-ea"/>
                  <a:sym typeface="+mn-lt"/>
                </a:rPr>
                <a:t>饲养蛋鸡专业户，为提高产蛋率，一是在饮水中加入适量红糖，补充冬季寒冷引起的能量不足；二是增加人工光照。</a:t>
              </a:r>
            </a:p>
          </p:txBody>
        </p:sp>
      </p:grpSp>
      <p:grpSp>
        <p:nvGrpSpPr>
          <p:cNvPr id="44" name="Group 36"/>
          <p:cNvGrpSpPr/>
          <p:nvPr/>
        </p:nvGrpSpPr>
        <p:grpSpPr>
          <a:xfrm>
            <a:off x="3129402" y="4656860"/>
            <a:ext cx="6258438" cy="746303"/>
            <a:chOff x="7338662" y="1708663"/>
            <a:chExt cx="4316308" cy="658700"/>
          </a:xfrm>
        </p:grpSpPr>
        <p:sp>
          <p:nvSpPr>
            <p:cNvPr id="45" name="TextBox 37"/>
            <p:cNvSpPr txBox="1"/>
            <p:nvPr/>
          </p:nvSpPr>
          <p:spPr>
            <a:xfrm>
              <a:off x="10764196" y="1708663"/>
              <a:ext cx="127405" cy="271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altLang="zh-CN" sz="1400" dirty="0">
                <a:solidFill>
                  <a:srgbClr val="012D59"/>
                </a:solidFill>
                <a:cs typeface="+mn-ea"/>
                <a:sym typeface="+mn-lt"/>
              </a:endParaRPr>
            </a:p>
          </p:txBody>
        </p:sp>
        <p:sp>
          <p:nvSpPr>
            <p:cNvPr id="46" name="TextBox 38"/>
            <p:cNvSpPr txBox="1"/>
            <p:nvPr/>
          </p:nvSpPr>
          <p:spPr>
            <a:xfrm>
              <a:off x="7338662" y="1791468"/>
              <a:ext cx="4316308" cy="575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rgbClr val="012D59"/>
                  </a:solidFill>
                  <a:cs typeface="+mn-ea"/>
                  <a:sym typeface="+mn-lt"/>
                </a:rPr>
                <a:t>冬季，偶蹄家畜猪、牛、羊等打好防疫针，防范外来疫源感染而引起急性、烈性传染病的发生。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042201" y="4619496"/>
            <a:ext cx="1392600" cy="901813"/>
            <a:chOff x="1042201" y="4619496"/>
            <a:chExt cx="1392600" cy="901813"/>
          </a:xfrm>
        </p:grpSpPr>
        <p:sp>
          <p:nvSpPr>
            <p:cNvPr id="16" name="Diamond 8"/>
            <p:cNvSpPr/>
            <p:nvPr/>
          </p:nvSpPr>
          <p:spPr>
            <a:xfrm>
              <a:off x="1042201" y="4619496"/>
              <a:ext cx="1392600" cy="901813"/>
            </a:xfrm>
            <a:prstGeom prst="homePlate">
              <a:avLst/>
            </a:prstGeom>
            <a:solidFill>
              <a:srgbClr val="012D5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cs typeface="+mn-ea"/>
                <a:sym typeface="+mn-lt"/>
              </a:endParaRPr>
            </a:p>
          </p:txBody>
        </p:sp>
        <p:sp>
          <p:nvSpPr>
            <p:cNvPr id="47" name="Freeform: Shape 34"/>
            <p:cNvSpPr/>
            <p:nvPr/>
          </p:nvSpPr>
          <p:spPr>
            <a:xfrm>
              <a:off x="1291152" y="4836543"/>
              <a:ext cx="467142" cy="453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524" extrusionOk="0">
                  <a:moveTo>
                    <a:pt x="20051" y="7943"/>
                  </a:moveTo>
                  <a:lnTo>
                    <a:pt x="15165" y="7943"/>
                  </a:lnTo>
                  <a:cubicBezTo>
                    <a:pt x="14758" y="7943"/>
                    <a:pt x="14428" y="8283"/>
                    <a:pt x="14428" y="8703"/>
                  </a:cubicBezTo>
                  <a:cubicBezTo>
                    <a:pt x="14428" y="9122"/>
                    <a:pt x="14758" y="9462"/>
                    <a:pt x="15165" y="9462"/>
                  </a:cubicBezTo>
                  <a:lnTo>
                    <a:pt x="20051" y="9462"/>
                  </a:lnTo>
                  <a:lnTo>
                    <a:pt x="20051" y="12550"/>
                  </a:lnTo>
                  <a:lnTo>
                    <a:pt x="9009" y="12550"/>
                  </a:lnTo>
                  <a:lnTo>
                    <a:pt x="5831" y="4855"/>
                  </a:lnTo>
                  <a:lnTo>
                    <a:pt x="20051" y="4855"/>
                  </a:lnTo>
                  <a:cubicBezTo>
                    <a:pt x="20051" y="4855"/>
                    <a:pt x="20051" y="7943"/>
                    <a:pt x="20051" y="7943"/>
                  </a:cubicBezTo>
                  <a:close/>
                  <a:moveTo>
                    <a:pt x="11693" y="18021"/>
                  </a:moveTo>
                  <a:cubicBezTo>
                    <a:pt x="12225" y="18021"/>
                    <a:pt x="12656" y="18466"/>
                    <a:pt x="12656" y="19013"/>
                  </a:cubicBezTo>
                  <a:cubicBezTo>
                    <a:pt x="12656" y="19561"/>
                    <a:pt x="12225" y="20006"/>
                    <a:pt x="11693" y="20006"/>
                  </a:cubicBezTo>
                  <a:cubicBezTo>
                    <a:pt x="11161" y="20006"/>
                    <a:pt x="10730" y="19561"/>
                    <a:pt x="10730" y="19013"/>
                  </a:cubicBezTo>
                  <a:cubicBezTo>
                    <a:pt x="10730" y="18466"/>
                    <a:pt x="11161" y="18021"/>
                    <a:pt x="11693" y="18021"/>
                  </a:cubicBezTo>
                  <a:cubicBezTo>
                    <a:pt x="11693" y="18021"/>
                    <a:pt x="11693" y="18021"/>
                    <a:pt x="11693" y="18021"/>
                  </a:cubicBezTo>
                  <a:close/>
                  <a:moveTo>
                    <a:pt x="18834" y="18021"/>
                  </a:moveTo>
                  <a:cubicBezTo>
                    <a:pt x="19366" y="18021"/>
                    <a:pt x="19797" y="18466"/>
                    <a:pt x="19797" y="19013"/>
                  </a:cubicBezTo>
                  <a:cubicBezTo>
                    <a:pt x="19797" y="19561"/>
                    <a:pt x="19366" y="20006"/>
                    <a:pt x="18834" y="20006"/>
                  </a:cubicBezTo>
                  <a:cubicBezTo>
                    <a:pt x="18302" y="20006"/>
                    <a:pt x="17870" y="19561"/>
                    <a:pt x="17870" y="19013"/>
                  </a:cubicBezTo>
                  <a:cubicBezTo>
                    <a:pt x="17870" y="18466"/>
                    <a:pt x="18302" y="18021"/>
                    <a:pt x="18834" y="18021"/>
                  </a:cubicBezTo>
                  <a:cubicBezTo>
                    <a:pt x="18834" y="18021"/>
                    <a:pt x="18834" y="18021"/>
                    <a:pt x="18834" y="18021"/>
                  </a:cubicBezTo>
                  <a:close/>
                  <a:moveTo>
                    <a:pt x="20789" y="3337"/>
                  </a:moveTo>
                  <a:lnTo>
                    <a:pt x="5204" y="3337"/>
                  </a:lnTo>
                  <a:lnTo>
                    <a:pt x="4306" y="1163"/>
                  </a:lnTo>
                  <a:cubicBezTo>
                    <a:pt x="4215" y="940"/>
                    <a:pt x="4025" y="776"/>
                    <a:pt x="3797" y="721"/>
                  </a:cubicBezTo>
                  <a:lnTo>
                    <a:pt x="906" y="20"/>
                  </a:lnTo>
                  <a:cubicBezTo>
                    <a:pt x="509" y="-76"/>
                    <a:pt x="112" y="177"/>
                    <a:pt x="19" y="586"/>
                  </a:cubicBezTo>
                  <a:cubicBezTo>
                    <a:pt x="-74" y="994"/>
                    <a:pt x="172" y="1403"/>
                    <a:pt x="568" y="1499"/>
                  </a:cubicBezTo>
                  <a:lnTo>
                    <a:pt x="3096" y="2111"/>
                  </a:lnTo>
                  <a:lnTo>
                    <a:pt x="9567" y="17780"/>
                  </a:lnTo>
                  <a:cubicBezTo>
                    <a:pt x="9366" y="18144"/>
                    <a:pt x="9251" y="18565"/>
                    <a:pt x="9251" y="19013"/>
                  </a:cubicBezTo>
                  <a:cubicBezTo>
                    <a:pt x="9251" y="20398"/>
                    <a:pt x="10345" y="21524"/>
                    <a:pt x="11689" y="21524"/>
                  </a:cubicBezTo>
                  <a:cubicBezTo>
                    <a:pt x="13033" y="21524"/>
                    <a:pt x="14127" y="20398"/>
                    <a:pt x="14127" y="19013"/>
                  </a:cubicBezTo>
                  <a:cubicBezTo>
                    <a:pt x="14127" y="18665"/>
                    <a:pt x="14058" y="18334"/>
                    <a:pt x="13934" y="18032"/>
                  </a:cubicBezTo>
                  <a:lnTo>
                    <a:pt x="16588" y="18032"/>
                  </a:lnTo>
                  <a:cubicBezTo>
                    <a:pt x="16463" y="18334"/>
                    <a:pt x="16394" y="18665"/>
                    <a:pt x="16394" y="19013"/>
                  </a:cubicBezTo>
                  <a:cubicBezTo>
                    <a:pt x="16394" y="20398"/>
                    <a:pt x="17488" y="21524"/>
                    <a:pt x="18832" y="21524"/>
                  </a:cubicBezTo>
                  <a:cubicBezTo>
                    <a:pt x="20176" y="21524"/>
                    <a:pt x="21270" y="20398"/>
                    <a:pt x="21270" y="19013"/>
                  </a:cubicBezTo>
                  <a:cubicBezTo>
                    <a:pt x="21270" y="17628"/>
                    <a:pt x="20176" y="16502"/>
                    <a:pt x="18832" y="16502"/>
                  </a:cubicBezTo>
                  <a:lnTo>
                    <a:pt x="10646" y="16513"/>
                  </a:lnTo>
                  <a:lnTo>
                    <a:pt x="9636" y="14069"/>
                  </a:lnTo>
                  <a:lnTo>
                    <a:pt x="20789" y="14069"/>
                  </a:lnTo>
                  <a:cubicBezTo>
                    <a:pt x="21196" y="14069"/>
                    <a:pt x="21526" y="13729"/>
                    <a:pt x="21526" y="13310"/>
                  </a:cubicBezTo>
                  <a:lnTo>
                    <a:pt x="21526" y="4096"/>
                  </a:lnTo>
                  <a:cubicBezTo>
                    <a:pt x="21526" y="3676"/>
                    <a:pt x="21196" y="3337"/>
                    <a:pt x="20789" y="3337"/>
                  </a:cubicBezTo>
                  <a:cubicBezTo>
                    <a:pt x="20789" y="3337"/>
                    <a:pt x="20789" y="3337"/>
                    <a:pt x="20789" y="333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128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042201" y="3481615"/>
            <a:ext cx="1392600" cy="901813"/>
            <a:chOff x="1042201" y="3481615"/>
            <a:chExt cx="1392600" cy="901813"/>
          </a:xfrm>
        </p:grpSpPr>
        <p:sp>
          <p:nvSpPr>
            <p:cNvPr id="24" name="Diamond 16"/>
            <p:cNvSpPr/>
            <p:nvPr/>
          </p:nvSpPr>
          <p:spPr>
            <a:xfrm>
              <a:off x="1042201" y="3481615"/>
              <a:ext cx="1392600" cy="901813"/>
            </a:xfrm>
            <a:prstGeom prst="homePlate">
              <a:avLst/>
            </a:prstGeom>
            <a:solidFill>
              <a:srgbClr val="012D59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cs typeface="+mn-ea"/>
                <a:sym typeface="+mn-lt"/>
              </a:endParaRPr>
            </a:p>
          </p:txBody>
        </p:sp>
        <p:sp>
          <p:nvSpPr>
            <p:cNvPr id="48" name="Freeform: Shape 37"/>
            <p:cNvSpPr/>
            <p:nvPr/>
          </p:nvSpPr>
          <p:spPr>
            <a:xfrm>
              <a:off x="1361745" y="3695711"/>
              <a:ext cx="545425" cy="453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1" extrusionOk="0">
                  <a:moveTo>
                    <a:pt x="3554" y="7297"/>
                  </a:moveTo>
                  <a:cubicBezTo>
                    <a:pt x="3954" y="7331"/>
                    <a:pt x="4453" y="7289"/>
                    <a:pt x="5005" y="7053"/>
                  </a:cubicBezTo>
                  <a:cubicBezTo>
                    <a:pt x="6349" y="6477"/>
                    <a:pt x="7491" y="4995"/>
                    <a:pt x="8405" y="2648"/>
                  </a:cubicBezTo>
                  <a:lnTo>
                    <a:pt x="8422" y="2598"/>
                  </a:lnTo>
                  <a:cubicBezTo>
                    <a:pt x="8426" y="2582"/>
                    <a:pt x="8908" y="945"/>
                    <a:pt x="9828" y="943"/>
                  </a:cubicBezTo>
                  <a:cubicBezTo>
                    <a:pt x="9832" y="945"/>
                    <a:pt x="10275" y="957"/>
                    <a:pt x="10499" y="1412"/>
                  </a:cubicBezTo>
                  <a:cubicBezTo>
                    <a:pt x="10721" y="1862"/>
                    <a:pt x="10884" y="3061"/>
                    <a:pt x="9482" y="6033"/>
                  </a:cubicBezTo>
                  <a:lnTo>
                    <a:pt x="9306" y="6403"/>
                  </a:lnTo>
                  <a:lnTo>
                    <a:pt x="9598" y="6649"/>
                  </a:lnTo>
                  <a:cubicBezTo>
                    <a:pt x="9651" y="6694"/>
                    <a:pt x="10140" y="7077"/>
                    <a:pt x="11176" y="7077"/>
                  </a:cubicBezTo>
                  <a:lnTo>
                    <a:pt x="19661" y="7077"/>
                  </a:lnTo>
                  <a:cubicBezTo>
                    <a:pt x="20292" y="7077"/>
                    <a:pt x="20807" y="7689"/>
                    <a:pt x="20807" y="8438"/>
                  </a:cubicBezTo>
                  <a:cubicBezTo>
                    <a:pt x="20807" y="9188"/>
                    <a:pt x="20292" y="9799"/>
                    <a:pt x="19661" y="9799"/>
                  </a:cubicBezTo>
                  <a:lnTo>
                    <a:pt x="15507" y="9799"/>
                  </a:lnTo>
                  <a:cubicBezTo>
                    <a:pt x="15473" y="9788"/>
                    <a:pt x="15438" y="9779"/>
                    <a:pt x="15402" y="9779"/>
                  </a:cubicBezTo>
                  <a:lnTo>
                    <a:pt x="13395" y="9779"/>
                  </a:lnTo>
                  <a:cubicBezTo>
                    <a:pt x="13176" y="9779"/>
                    <a:pt x="12998" y="9991"/>
                    <a:pt x="12998" y="10252"/>
                  </a:cubicBezTo>
                  <a:cubicBezTo>
                    <a:pt x="12998" y="10512"/>
                    <a:pt x="13176" y="10723"/>
                    <a:pt x="13395" y="10723"/>
                  </a:cubicBezTo>
                  <a:lnTo>
                    <a:pt x="13565" y="10723"/>
                  </a:lnTo>
                  <a:lnTo>
                    <a:pt x="13565" y="10742"/>
                  </a:lnTo>
                  <a:cubicBezTo>
                    <a:pt x="13565" y="10742"/>
                    <a:pt x="13616" y="10742"/>
                    <a:pt x="13708" y="10742"/>
                  </a:cubicBezTo>
                  <a:cubicBezTo>
                    <a:pt x="13715" y="10751"/>
                    <a:pt x="13722" y="10761"/>
                    <a:pt x="13730" y="10769"/>
                  </a:cubicBezTo>
                  <a:cubicBezTo>
                    <a:pt x="14809" y="11851"/>
                    <a:pt x="14221" y="13735"/>
                    <a:pt x="14216" y="13754"/>
                  </a:cubicBezTo>
                  <a:cubicBezTo>
                    <a:pt x="14208" y="13775"/>
                    <a:pt x="14204" y="13798"/>
                    <a:pt x="14200" y="13821"/>
                  </a:cubicBezTo>
                  <a:cubicBezTo>
                    <a:pt x="14163" y="13904"/>
                    <a:pt x="14145" y="14001"/>
                    <a:pt x="14157" y="14102"/>
                  </a:cubicBezTo>
                  <a:cubicBezTo>
                    <a:pt x="14167" y="14176"/>
                    <a:pt x="14346" y="15913"/>
                    <a:pt x="13175" y="17323"/>
                  </a:cubicBezTo>
                  <a:lnTo>
                    <a:pt x="13147" y="17361"/>
                  </a:lnTo>
                  <a:cubicBezTo>
                    <a:pt x="12922" y="17699"/>
                    <a:pt x="12843" y="18133"/>
                    <a:pt x="12765" y="18550"/>
                  </a:cubicBezTo>
                  <a:cubicBezTo>
                    <a:pt x="12616" y="19370"/>
                    <a:pt x="12486" y="20077"/>
                    <a:pt x="11404" y="20327"/>
                  </a:cubicBezTo>
                  <a:cubicBezTo>
                    <a:pt x="11144" y="20351"/>
                    <a:pt x="8273" y="20612"/>
                    <a:pt x="6707" y="19927"/>
                  </a:cubicBezTo>
                  <a:cubicBezTo>
                    <a:pt x="6098" y="19662"/>
                    <a:pt x="5761" y="19430"/>
                    <a:pt x="5462" y="19226"/>
                  </a:cubicBezTo>
                  <a:cubicBezTo>
                    <a:pt x="4926" y="18857"/>
                    <a:pt x="4546" y="18628"/>
                    <a:pt x="3554" y="18535"/>
                  </a:cubicBezTo>
                  <a:cubicBezTo>
                    <a:pt x="3554" y="18535"/>
                    <a:pt x="3554" y="7297"/>
                    <a:pt x="3554" y="7297"/>
                  </a:cubicBezTo>
                  <a:close/>
                  <a:moveTo>
                    <a:pt x="0" y="19644"/>
                  </a:moveTo>
                  <a:cubicBezTo>
                    <a:pt x="0" y="20162"/>
                    <a:pt x="354" y="20583"/>
                    <a:pt x="789" y="20583"/>
                  </a:cubicBezTo>
                  <a:lnTo>
                    <a:pt x="2764" y="20583"/>
                  </a:lnTo>
                  <a:cubicBezTo>
                    <a:pt x="3200" y="20583"/>
                    <a:pt x="3554" y="20162"/>
                    <a:pt x="3554" y="19644"/>
                  </a:cubicBezTo>
                  <a:lnTo>
                    <a:pt x="3554" y="19480"/>
                  </a:lnTo>
                  <a:cubicBezTo>
                    <a:pt x="4371" y="19567"/>
                    <a:pt x="4647" y="19755"/>
                    <a:pt x="5065" y="20043"/>
                  </a:cubicBezTo>
                  <a:cubicBezTo>
                    <a:pt x="5375" y="20255"/>
                    <a:pt x="5760" y="20520"/>
                    <a:pt x="6433" y="20814"/>
                  </a:cubicBezTo>
                  <a:cubicBezTo>
                    <a:pt x="8235" y="21600"/>
                    <a:pt x="11361" y="21279"/>
                    <a:pt x="11493" y="21265"/>
                  </a:cubicBezTo>
                  <a:lnTo>
                    <a:pt x="11531" y="21258"/>
                  </a:lnTo>
                  <a:cubicBezTo>
                    <a:pt x="13149" y="20897"/>
                    <a:pt x="13386" y="19607"/>
                    <a:pt x="13541" y="18751"/>
                  </a:cubicBezTo>
                  <a:cubicBezTo>
                    <a:pt x="13599" y="18435"/>
                    <a:pt x="13655" y="18135"/>
                    <a:pt x="13758" y="17963"/>
                  </a:cubicBezTo>
                  <a:cubicBezTo>
                    <a:pt x="14450" y="17121"/>
                    <a:pt x="14752" y="16186"/>
                    <a:pt x="14879" y="15434"/>
                  </a:cubicBezTo>
                  <a:cubicBezTo>
                    <a:pt x="14877" y="14947"/>
                    <a:pt x="14916" y="14445"/>
                    <a:pt x="15005" y="13918"/>
                  </a:cubicBezTo>
                  <a:cubicBezTo>
                    <a:pt x="15132" y="13425"/>
                    <a:pt x="15414" y="11966"/>
                    <a:pt x="14750" y="10739"/>
                  </a:cubicBezTo>
                  <a:cubicBezTo>
                    <a:pt x="16494" y="10734"/>
                    <a:pt x="19587" y="10727"/>
                    <a:pt x="19965" y="10727"/>
                  </a:cubicBezTo>
                  <a:cubicBezTo>
                    <a:pt x="20619" y="10727"/>
                    <a:pt x="21223" y="9799"/>
                    <a:pt x="21223" y="9799"/>
                  </a:cubicBezTo>
                  <a:cubicBezTo>
                    <a:pt x="21458" y="9417"/>
                    <a:pt x="21600" y="8948"/>
                    <a:pt x="21600" y="8438"/>
                  </a:cubicBezTo>
                  <a:cubicBezTo>
                    <a:pt x="21600" y="7168"/>
                    <a:pt x="20730" y="6134"/>
                    <a:pt x="19661" y="6134"/>
                  </a:cubicBezTo>
                  <a:lnTo>
                    <a:pt x="11176" y="6134"/>
                  </a:lnTo>
                  <a:cubicBezTo>
                    <a:pt x="10831" y="6134"/>
                    <a:pt x="10571" y="6084"/>
                    <a:pt x="10389" y="6027"/>
                  </a:cubicBezTo>
                  <a:cubicBezTo>
                    <a:pt x="11429" y="3688"/>
                    <a:pt x="11698" y="1977"/>
                    <a:pt x="11184" y="934"/>
                  </a:cubicBezTo>
                  <a:cubicBezTo>
                    <a:pt x="10729" y="11"/>
                    <a:pt x="9864" y="0"/>
                    <a:pt x="9828" y="0"/>
                  </a:cubicBezTo>
                  <a:cubicBezTo>
                    <a:pt x="8399" y="0"/>
                    <a:pt x="7758" y="1998"/>
                    <a:pt x="7676" y="2274"/>
                  </a:cubicBezTo>
                  <a:cubicBezTo>
                    <a:pt x="6199" y="6056"/>
                    <a:pt x="4465" y="6458"/>
                    <a:pt x="3554" y="6357"/>
                  </a:cubicBezTo>
                  <a:lnTo>
                    <a:pt x="3554" y="6192"/>
                  </a:lnTo>
                  <a:cubicBezTo>
                    <a:pt x="3554" y="5674"/>
                    <a:pt x="3200" y="5254"/>
                    <a:pt x="2764" y="5254"/>
                  </a:cubicBezTo>
                  <a:lnTo>
                    <a:pt x="789" y="5254"/>
                  </a:lnTo>
                  <a:cubicBezTo>
                    <a:pt x="354" y="5254"/>
                    <a:pt x="0" y="5674"/>
                    <a:pt x="0" y="6192"/>
                  </a:cubicBezTo>
                  <a:cubicBezTo>
                    <a:pt x="0" y="6192"/>
                    <a:pt x="0" y="19644"/>
                    <a:pt x="0" y="1964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128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42201" y="1205855"/>
            <a:ext cx="1392600" cy="901813"/>
            <a:chOff x="1042201" y="1205855"/>
            <a:chExt cx="1392600" cy="901813"/>
          </a:xfrm>
        </p:grpSpPr>
        <p:sp>
          <p:nvSpPr>
            <p:cNvPr id="21" name="Diamond 13"/>
            <p:cNvSpPr/>
            <p:nvPr/>
          </p:nvSpPr>
          <p:spPr>
            <a:xfrm>
              <a:off x="1042201" y="1205855"/>
              <a:ext cx="1392600" cy="901813"/>
            </a:xfrm>
            <a:prstGeom prst="homePlate">
              <a:avLst/>
            </a:prstGeom>
            <a:solidFill>
              <a:srgbClr val="012D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cs typeface="+mn-ea"/>
                <a:sym typeface="+mn-lt"/>
              </a:endParaRPr>
            </a:p>
          </p:txBody>
        </p:sp>
        <p:sp>
          <p:nvSpPr>
            <p:cNvPr id="49" name="Freeform: Shape 40"/>
            <p:cNvSpPr/>
            <p:nvPr/>
          </p:nvSpPr>
          <p:spPr>
            <a:xfrm>
              <a:off x="1361745" y="1402935"/>
              <a:ext cx="451996" cy="513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4" extrusionOk="0">
                  <a:moveTo>
                    <a:pt x="20542" y="7920"/>
                  </a:moveTo>
                  <a:cubicBezTo>
                    <a:pt x="17676" y="8481"/>
                    <a:pt x="13819" y="8830"/>
                    <a:pt x="11329" y="8875"/>
                  </a:cubicBezTo>
                  <a:lnTo>
                    <a:pt x="11329" y="5682"/>
                  </a:lnTo>
                  <a:cubicBezTo>
                    <a:pt x="13907" y="5660"/>
                    <a:pt x="16318" y="5476"/>
                    <a:pt x="18165" y="5159"/>
                  </a:cubicBezTo>
                  <a:cubicBezTo>
                    <a:pt x="19195" y="4982"/>
                    <a:pt x="19983" y="4779"/>
                    <a:pt x="20542" y="4542"/>
                  </a:cubicBezTo>
                  <a:cubicBezTo>
                    <a:pt x="20542" y="4542"/>
                    <a:pt x="20542" y="7920"/>
                    <a:pt x="20542" y="7920"/>
                  </a:cubicBezTo>
                  <a:close/>
                  <a:moveTo>
                    <a:pt x="19861" y="19025"/>
                  </a:moveTo>
                  <a:cubicBezTo>
                    <a:pt x="18942" y="19671"/>
                    <a:pt x="15665" y="20306"/>
                    <a:pt x="11329" y="20354"/>
                  </a:cubicBezTo>
                  <a:lnTo>
                    <a:pt x="11329" y="9792"/>
                  </a:lnTo>
                  <a:cubicBezTo>
                    <a:pt x="13598" y="9753"/>
                    <a:pt x="16992" y="9474"/>
                    <a:pt x="19861" y="8982"/>
                  </a:cubicBezTo>
                  <a:cubicBezTo>
                    <a:pt x="19861" y="8982"/>
                    <a:pt x="19861" y="19025"/>
                    <a:pt x="19861" y="19025"/>
                  </a:cubicBezTo>
                  <a:close/>
                  <a:moveTo>
                    <a:pt x="3946" y="4310"/>
                  </a:moveTo>
                  <a:cubicBezTo>
                    <a:pt x="1915" y="3989"/>
                    <a:pt x="1214" y="3614"/>
                    <a:pt x="1076" y="3462"/>
                  </a:cubicBezTo>
                  <a:cubicBezTo>
                    <a:pt x="1255" y="3262"/>
                    <a:pt x="2344" y="2736"/>
                    <a:pt x="5597" y="2401"/>
                  </a:cubicBezTo>
                  <a:lnTo>
                    <a:pt x="5725" y="2388"/>
                  </a:lnTo>
                  <a:cubicBezTo>
                    <a:pt x="5721" y="2443"/>
                    <a:pt x="5716" y="2499"/>
                    <a:pt x="5711" y="2553"/>
                  </a:cubicBezTo>
                  <a:cubicBezTo>
                    <a:pt x="5667" y="3067"/>
                    <a:pt x="5616" y="3649"/>
                    <a:pt x="6018" y="4034"/>
                  </a:cubicBezTo>
                  <a:cubicBezTo>
                    <a:pt x="6161" y="4171"/>
                    <a:pt x="6422" y="4335"/>
                    <a:pt x="6858" y="4344"/>
                  </a:cubicBezTo>
                  <a:cubicBezTo>
                    <a:pt x="6880" y="4345"/>
                    <a:pt x="6901" y="4345"/>
                    <a:pt x="6923" y="4345"/>
                  </a:cubicBezTo>
                  <a:cubicBezTo>
                    <a:pt x="7848" y="4345"/>
                    <a:pt x="8920" y="3953"/>
                    <a:pt x="9803" y="3290"/>
                  </a:cubicBezTo>
                  <a:cubicBezTo>
                    <a:pt x="9807" y="3287"/>
                    <a:pt x="9810" y="3284"/>
                    <a:pt x="9813" y="3281"/>
                  </a:cubicBezTo>
                  <a:cubicBezTo>
                    <a:pt x="10035" y="3429"/>
                    <a:pt x="10312" y="3518"/>
                    <a:pt x="10612" y="3518"/>
                  </a:cubicBezTo>
                  <a:lnTo>
                    <a:pt x="10987" y="3518"/>
                  </a:lnTo>
                  <a:cubicBezTo>
                    <a:pt x="11279" y="3518"/>
                    <a:pt x="11550" y="3434"/>
                    <a:pt x="11768" y="3294"/>
                  </a:cubicBezTo>
                  <a:cubicBezTo>
                    <a:pt x="11974" y="3441"/>
                    <a:pt x="13365" y="4402"/>
                    <a:pt x="14535" y="4402"/>
                  </a:cubicBezTo>
                  <a:cubicBezTo>
                    <a:pt x="14912" y="4402"/>
                    <a:pt x="15265" y="4302"/>
                    <a:pt x="15549" y="4045"/>
                  </a:cubicBezTo>
                  <a:cubicBezTo>
                    <a:pt x="15987" y="3647"/>
                    <a:pt x="15890" y="3116"/>
                    <a:pt x="15819" y="2728"/>
                  </a:cubicBezTo>
                  <a:cubicBezTo>
                    <a:pt x="15797" y="2603"/>
                    <a:pt x="15773" y="2474"/>
                    <a:pt x="15777" y="2392"/>
                  </a:cubicBezTo>
                  <a:cubicBezTo>
                    <a:pt x="15777" y="2390"/>
                    <a:pt x="15777" y="2388"/>
                    <a:pt x="15777" y="2387"/>
                  </a:cubicBezTo>
                  <a:cubicBezTo>
                    <a:pt x="15859" y="2391"/>
                    <a:pt x="15941" y="2397"/>
                    <a:pt x="16009" y="2402"/>
                  </a:cubicBezTo>
                  <a:cubicBezTo>
                    <a:pt x="19257" y="2736"/>
                    <a:pt x="20345" y="3262"/>
                    <a:pt x="20525" y="3462"/>
                  </a:cubicBezTo>
                  <a:cubicBezTo>
                    <a:pt x="20386" y="3614"/>
                    <a:pt x="19685" y="3989"/>
                    <a:pt x="17654" y="4310"/>
                  </a:cubicBezTo>
                  <a:cubicBezTo>
                    <a:pt x="15785" y="4605"/>
                    <a:pt x="13351" y="4768"/>
                    <a:pt x="10800" y="4768"/>
                  </a:cubicBezTo>
                  <a:cubicBezTo>
                    <a:pt x="8249" y="4768"/>
                    <a:pt x="5815" y="4605"/>
                    <a:pt x="3946" y="4310"/>
                  </a:cubicBezTo>
                  <a:cubicBezTo>
                    <a:pt x="3946" y="4310"/>
                    <a:pt x="3946" y="4310"/>
                    <a:pt x="3946" y="4310"/>
                  </a:cubicBezTo>
                  <a:close/>
                  <a:moveTo>
                    <a:pt x="10271" y="8875"/>
                  </a:moveTo>
                  <a:cubicBezTo>
                    <a:pt x="7781" y="8830"/>
                    <a:pt x="3923" y="8481"/>
                    <a:pt x="1058" y="7919"/>
                  </a:cubicBezTo>
                  <a:lnTo>
                    <a:pt x="1058" y="4542"/>
                  </a:lnTo>
                  <a:cubicBezTo>
                    <a:pt x="1617" y="4779"/>
                    <a:pt x="2406" y="4982"/>
                    <a:pt x="3435" y="5159"/>
                  </a:cubicBezTo>
                  <a:cubicBezTo>
                    <a:pt x="5282" y="5476"/>
                    <a:pt x="7693" y="5660"/>
                    <a:pt x="10271" y="5682"/>
                  </a:cubicBezTo>
                  <a:cubicBezTo>
                    <a:pt x="10271" y="5682"/>
                    <a:pt x="10271" y="8875"/>
                    <a:pt x="10271" y="8875"/>
                  </a:cubicBezTo>
                  <a:close/>
                  <a:moveTo>
                    <a:pt x="10271" y="20354"/>
                  </a:moveTo>
                  <a:cubicBezTo>
                    <a:pt x="5935" y="20306"/>
                    <a:pt x="2658" y="19671"/>
                    <a:pt x="1740" y="19025"/>
                  </a:cubicBezTo>
                  <a:lnTo>
                    <a:pt x="1740" y="8982"/>
                  </a:lnTo>
                  <a:cubicBezTo>
                    <a:pt x="4607" y="9473"/>
                    <a:pt x="8001" y="9753"/>
                    <a:pt x="10271" y="9792"/>
                  </a:cubicBezTo>
                  <a:cubicBezTo>
                    <a:pt x="10271" y="9792"/>
                    <a:pt x="10271" y="20354"/>
                    <a:pt x="10271" y="20354"/>
                  </a:cubicBezTo>
                  <a:close/>
                  <a:moveTo>
                    <a:pt x="6870" y="1048"/>
                  </a:moveTo>
                  <a:cubicBezTo>
                    <a:pt x="7293" y="818"/>
                    <a:pt x="8497" y="1113"/>
                    <a:pt x="9256" y="1634"/>
                  </a:cubicBezTo>
                  <a:cubicBezTo>
                    <a:pt x="9288" y="1656"/>
                    <a:pt x="9323" y="1674"/>
                    <a:pt x="9358" y="1688"/>
                  </a:cubicBezTo>
                  <a:cubicBezTo>
                    <a:pt x="9322" y="1792"/>
                    <a:pt x="9302" y="1903"/>
                    <a:pt x="9302" y="2016"/>
                  </a:cubicBezTo>
                  <a:lnTo>
                    <a:pt x="9302" y="2382"/>
                  </a:lnTo>
                  <a:cubicBezTo>
                    <a:pt x="9302" y="2423"/>
                    <a:pt x="9305" y="2463"/>
                    <a:pt x="9310" y="2503"/>
                  </a:cubicBezTo>
                  <a:cubicBezTo>
                    <a:pt x="9239" y="2521"/>
                    <a:pt x="9171" y="2552"/>
                    <a:pt x="9111" y="2596"/>
                  </a:cubicBezTo>
                  <a:cubicBezTo>
                    <a:pt x="8410" y="3123"/>
                    <a:pt x="7557" y="3441"/>
                    <a:pt x="6883" y="3427"/>
                  </a:cubicBezTo>
                  <a:cubicBezTo>
                    <a:pt x="6825" y="3426"/>
                    <a:pt x="6802" y="3418"/>
                    <a:pt x="6802" y="3418"/>
                  </a:cubicBezTo>
                  <a:cubicBezTo>
                    <a:pt x="6705" y="3324"/>
                    <a:pt x="6746" y="2850"/>
                    <a:pt x="6766" y="2622"/>
                  </a:cubicBezTo>
                  <a:cubicBezTo>
                    <a:pt x="6791" y="2330"/>
                    <a:pt x="6815" y="2054"/>
                    <a:pt x="6755" y="1817"/>
                  </a:cubicBezTo>
                  <a:cubicBezTo>
                    <a:pt x="6695" y="1585"/>
                    <a:pt x="6631" y="1177"/>
                    <a:pt x="6870" y="1048"/>
                  </a:cubicBezTo>
                  <a:cubicBezTo>
                    <a:pt x="6870" y="1048"/>
                    <a:pt x="6870" y="1048"/>
                    <a:pt x="6870" y="1048"/>
                  </a:cubicBezTo>
                  <a:close/>
                  <a:moveTo>
                    <a:pt x="10360" y="2016"/>
                  </a:moveTo>
                  <a:cubicBezTo>
                    <a:pt x="10360" y="1896"/>
                    <a:pt x="10473" y="1797"/>
                    <a:pt x="10612" y="1797"/>
                  </a:cubicBezTo>
                  <a:lnTo>
                    <a:pt x="10987" y="1797"/>
                  </a:lnTo>
                  <a:cubicBezTo>
                    <a:pt x="11127" y="1797"/>
                    <a:pt x="11240" y="1896"/>
                    <a:pt x="11240" y="2016"/>
                  </a:cubicBezTo>
                  <a:lnTo>
                    <a:pt x="11240" y="2382"/>
                  </a:lnTo>
                  <a:cubicBezTo>
                    <a:pt x="11240" y="2503"/>
                    <a:pt x="11126" y="2601"/>
                    <a:pt x="10987" y="2601"/>
                  </a:cubicBezTo>
                  <a:lnTo>
                    <a:pt x="10612" y="2601"/>
                  </a:lnTo>
                  <a:cubicBezTo>
                    <a:pt x="10473" y="2601"/>
                    <a:pt x="10360" y="2503"/>
                    <a:pt x="10360" y="2382"/>
                  </a:cubicBezTo>
                  <a:cubicBezTo>
                    <a:pt x="10360" y="2382"/>
                    <a:pt x="10360" y="2016"/>
                    <a:pt x="10360" y="2016"/>
                  </a:cubicBezTo>
                  <a:close/>
                  <a:moveTo>
                    <a:pt x="12296" y="1639"/>
                  </a:moveTo>
                  <a:cubicBezTo>
                    <a:pt x="13000" y="1172"/>
                    <a:pt x="14242" y="768"/>
                    <a:pt x="14688" y="964"/>
                  </a:cubicBezTo>
                  <a:cubicBezTo>
                    <a:pt x="14736" y="984"/>
                    <a:pt x="14878" y="1047"/>
                    <a:pt x="14869" y="1412"/>
                  </a:cubicBezTo>
                  <a:cubicBezTo>
                    <a:pt x="14869" y="1413"/>
                    <a:pt x="14869" y="1414"/>
                    <a:pt x="14869" y="1415"/>
                  </a:cubicBezTo>
                  <a:cubicBezTo>
                    <a:pt x="14867" y="1541"/>
                    <a:pt x="14836" y="1679"/>
                    <a:pt x="14803" y="1825"/>
                  </a:cubicBezTo>
                  <a:cubicBezTo>
                    <a:pt x="14766" y="1993"/>
                    <a:pt x="14728" y="2166"/>
                    <a:pt x="14720" y="2359"/>
                  </a:cubicBezTo>
                  <a:cubicBezTo>
                    <a:pt x="14712" y="2529"/>
                    <a:pt x="14744" y="2703"/>
                    <a:pt x="14775" y="2871"/>
                  </a:cubicBezTo>
                  <a:cubicBezTo>
                    <a:pt x="14809" y="3059"/>
                    <a:pt x="14861" y="3342"/>
                    <a:pt x="14784" y="3411"/>
                  </a:cubicBezTo>
                  <a:cubicBezTo>
                    <a:pt x="14515" y="3656"/>
                    <a:pt x="13375" y="3254"/>
                    <a:pt x="12439" y="2585"/>
                  </a:cubicBezTo>
                  <a:cubicBezTo>
                    <a:pt x="12393" y="2552"/>
                    <a:pt x="12342" y="2527"/>
                    <a:pt x="12289" y="2510"/>
                  </a:cubicBezTo>
                  <a:cubicBezTo>
                    <a:pt x="12294" y="2468"/>
                    <a:pt x="12298" y="2425"/>
                    <a:pt x="12298" y="2382"/>
                  </a:cubicBezTo>
                  <a:lnTo>
                    <a:pt x="12298" y="2016"/>
                  </a:lnTo>
                  <a:cubicBezTo>
                    <a:pt x="12298" y="1897"/>
                    <a:pt x="12276" y="1781"/>
                    <a:pt x="12236" y="1673"/>
                  </a:cubicBezTo>
                  <a:cubicBezTo>
                    <a:pt x="12257" y="1663"/>
                    <a:pt x="12277" y="1652"/>
                    <a:pt x="12296" y="1639"/>
                  </a:cubicBezTo>
                  <a:cubicBezTo>
                    <a:pt x="12296" y="1639"/>
                    <a:pt x="12296" y="1639"/>
                    <a:pt x="12296" y="1639"/>
                  </a:cubicBezTo>
                  <a:close/>
                  <a:moveTo>
                    <a:pt x="21598" y="3462"/>
                  </a:moveTo>
                  <a:cubicBezTo>
                    <a:pt x="21598" y="2658"/>
                    <a:pt x="20291" y="2271"/>
                    <a:pt x="19861" y="2144"/>
                  </a:cubicBezTo>
                  <a:cubicBezTo>
                    <a:pt x="18951" y="1874"/>
                    <a:pt x="17659" y="1648"/>
                    <a:pt x="16124" y="1490"/>
                  </a:cubicBezTo>
                  <a:cubicBezTo>
                    <a:pt x="16119" y="1490"/>
                    <a:pt x="16113" y="1490"/>
                    <a:pt x="16108" y="1489"/>
                  </a:cubicBezTo>
                  <a:cubicBezTo>
                    <a:pt x="16080" y="1487"/>
                    <a:pt x="16010" y="1482"/>
                    <a:pt x="15925" y="1476"/>
                  </a:cubicBezTo>
                  <a:cubicBezTo>
                    <a:pt x="15925" y="1464"/>
                    <a:pt x="15926" y="1451"/>
                    <a:pt x="15927" y="1439"/>
                  </a:cubicBezTo>
                  <a:cubicBezTo>
                    <a:pt x="15927" y="1430"/>
                    <a:pt x="15927" y="1422"/>
                    <a:pt x="15927" y="1413"/>
                  </a:cubicBezTo>
                  <a:cubicBezTo>
                    <a:pt x="15939" y="647"/>
                    <a:pt x="15521" y="301"/>
                    <a:pt x="15166" y="145"/>
                  </a:cubicBezTo>
                  <a:cubicBezTo>
                    <a:pt x="14091" y="-326"/>
                    <a:pt x="12335" y="458"/>
                    <a:pt x="11652" y="912"/>
                  </a:cubicBezTo>
                  <a:cubicBezTo>
                    <a:pt x="11616" y="936"/>
                    <a:pt x="11584" y="964"/>
                    <a:pt x="11557" y="994"/>
                  </a:cubicBezTo>
                  <a:cubicBezTo>
                    <a:pt x="11385" y="921"/>
                    <a:pt x="11191" y="881"/>
                    <a:pt x="10987" y="881"/>
                  </a:cubicBezTo>
                  <a:lnTo>
                    <a:pt x="10612" y="881"/>
                  </a:lnTo>
                  <a:cubicBezTo>
                    <a:pt x="10397" y="881"/>
                    <a:pt x="10193" y="926"/>
                    <a:pt x="10013" y="1007"/>
                  </a:cubicBezTo>
                  <a:cubicBezTo>
                    <a:pt x="9985" y="973"/>
                    <a:pt x="9951" y="942"/>
                    <a:pt x="9912" y="915"/>
                  </a:cubicBezTo>
                  <a:cubicBezTo>
                    <a:pt x="9058" y="329"/>
                    <a:pt x="7322" y="-280"/>
                    <a:pt x="6308" y="271"/>
                  </a:cubicBezTo>
                  <a:cubicBezTo>
                    <a:pt x="5974" y="452"/>
                    <a:pt x="5626" y="802"/>
                    <a:pt x="5642" y="1473"/>
                  </a:cubicBezTo>
                  <a:lnTo>
                    <a:pt x="5469" y="1491"/>
                  </a:lnTo>
                  <a:cubicBezTo>
                    <a:pt x="3937" y="1649"/>
                    <a:pt x="2646" y="1874"/>
                    <a:pt x="1737" y="2144"/>
                  </a:cubicBezTo>
                  <a:cubicBezTo>
                    <a:pt x="1308" y="2271"/>
                    <a:pt x="2" y="2659"/>
                    <a:pt x="2" y="3462"/>
                  </a:cubicBezTo>
                  <a:lnTo>
                    <a:pt x="0" y="4276"/>
                  </a:lnTo>
                  <a:lnTo>
                    <a:pt x="0" y="8283"/>
                  </a:lnTo>
                  <a:cubicBezTo>
                    <a:pt x="0" y="8494"/>
                    <a:pt x="167" y="8679"/>
                    <a:pt x="404" y="8728"/>
                  </a:cubicBezTo>
                  <a:cubicBezTo>
                    <a:pt x="496" y="8748"/>
                    <a:pt x="590" y="8767"/>
                    <a:pt x="684" y="8786"/>
                  </a:cubicBezTo>
                  <a:cubicBezTo>
                    <a:pt x="683" y="8799"/>
                    <a:pt x="681" y="8812"/>
                    <a:pt x="681" y="8826"/>
                  </a:cubicBezTo>
                  <a:lnTo>
                    <a:pt x="681" y="19220"/>
                  </a:lnTo>
                  <a:cubicBezTo>
                    <a:pt x="681" y="19331"/>
                    <a:pt x="728" y="19438"/>
                    <a:pt x="813" y="19522"/>
                  </a:cubicBezTo>
                  <a:cubicBezTo>
                    <a:pt x="2035" y="20732"/>
                    <a:pt x="6709" y="21274"/>
                    <a:pt x="10800" y="21274"/>
                  </a:cubicBezTo>
                  <a:cubicBezTo>
                    <a:pt x="14890" y="21274"/>
                    <a:pt x="19565" y="20732"/>
                    <a:pt x="20787" y="19522"/>
                  </a:cubicBezTo>
                  <a:cubicBezTo>
                    <a:pt x="20872" y="19438"/>
                    <a:pt x="20918" y="19331"/>
                    <a:pt x="20918" y="19220"/>
                  </a:cubicBezTo>
                  <a:lnTo>
                    <a:pt x="20918" y="8826"/>
                  </a:lnTo>
                  <a:cubicBezTo>
                    <a:pt x="20918" y="8812"/>
                    <a:pt x="20917" y="8799"/>
                    <a:pt x="20916" y="8786"/>
                  </a:cubicBezTo>
                  <a:cubicBezTo>
                    <a:pt x="21010" y="8767"/>
                    <a:pt x="21104" y="8748"/>
                    <a:pt x="21196" y="8729"/>
                  </a:cubicBezTo>
                  <a:cubicBezTo>
                    <a:pt x="21433" y="8679"/>
                    <a:pt x="21600" y="8495"/>
                    <a:pt x="21600" y="8283"/>
                  </a:cubicBezTo>
                  <a:lnTo>
                    <a:pt x="21600" y="4276"/>
                  </a:lnTo>
                  <a:cubicBezTo>
                    <a:pt x="21600" y="4276"/>
                    <a:pt x="21598" y="3462"/>
                    <a:pt x="21598" y="346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128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042201" y="2343735"/>
            <a:ext cx="1392600" cy="901813"/>
            <a:chOff x="1042201" y="2343735"/>
            <a:chExt cx="1392600" cy="901813"/>
          </a:xfrm>
        </p:grpSpPr>
        <p:sp>
          <p:nvSpPr>
            <p:cNvPr id="30" name="Diamond 22"/>
            <p:cNvSpPr/>
            <p:nvPr/>
          </p:nvSpPr>
          <p:spPr>
            <a:xfrm>
              <a:off x="1042201" y="2343735"/>
              <a:ext cx="1392600" cy="901813"/>
            </a:xfrm>
            <a:prstGeom prst="homePlate">
              <a:avLst/>
            </a:prstGeom>
            <a:solidFill>
              <a:srgbClr val="012D59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cs typeface="+mn-ea"/>
                <a:sym typeface="+mn-lt"/>
              </a:endParaRPr>
            </a:p>
          </p:txBody>
        </p:sp>
        <p:sp>
          <p:nvSpPr>
            <p:cNvPr id="50" name="Freeform: Shape 43"/>
            <p:cNvSpPr/>
            <p:nvPr/>
          </p:nvSpPr>
          <p:spPr>
            <a:xfrm>
              <a:off x="1308221" y="2569600"/>
              <a:ext cx="450073" cy="450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extrusionOk="0">
                  <a:moveTo>
                    <a:pt x="6692" y="19565"/>
                  </a:moveTo>
                  <a:cubicBezTo>
                    <a:pt x="6065" y="20205"/>
                    <a:pt x="5231" y="20558"/>
                    <a:pt x="4344" y="20558"/>
                  </a:cubicBezTo>
                  <a:lnTo>
                    <a:pt x="4344" y="20558"/>
                  </a:lnTo>
                  <a:cubicBezTo>
                    <a:pt x="3713" y="20558"/>
                    <a:pt x="3100" y="20377"/>
                    <a:pt x="2570" y="20035"/>
                  </a:cubicBezTo>
                  <a:cubicBezTo>
                    <a:pt x="2570" y="20035"/>
                    <a:pt x="2279" y="19845"/>
                    <a:pt x="1993" y="20137"/>
                  </a:cubicBezTo>
                  <a:cubicBezTo>
                    <a:pt x="1880" y="20252"/>
                    <a:pt x="1541" y="20599"/>
                    <a:pt x="1541" y="20599"/>
                  </a:cubicBezTo>
                  <a:cubicBezTo>
                    <a:pt x="1466" y="20675"/>
                    <a:pt x="1366" y="20718"/>
                    <a:pt x="1260" y="20718"/>
                  </a:cubicBezTo>
                  <a:cubicBezTo>
                    <a:pt x="1154" y="20718"/>
                    <a:pt x="1055" y="20675"/>
                    <a:pt x="980" y="20599"/>
                  </a:cubicBezTo>
                  <a:cubicBezTo>
                    <a:pt x="825" y="20441"/>
                    <a:pt x="825" y="20184"/>
                    <a:pt x="980" y="20026"/>
                  </a:cubicBezTo>
                  <a:cubicBezTo>
                    <a:pt x="980" y="20026"/>
                    <a:pt x="1323" y="19675"/>
                    <a:pt x="1437" y="19558"/>
                  </a:cubicBezTo>
                  <a:cubicBezTo>
                    <a:pt x="1730" y="19259"/>
                    <a:pt x="1531" y="18975"/>
                    <a:pt x="1531" y="18975"/>
                  </a:cubicBezTo>
                  <a:cubicBezTo>
                    <a:pt x="710" y="17647"/>
                    <a:pt x="903" y="15876"/>
                    <a:pt x="1992" y="14763"/>
                  </a:cubicBezTo>
                  <a:cubicBezTo>
                    <a:pt x="1992" y="14763"/>
                    <a:pt x="3154" y="13576"/>
                    <a:pt x="3542" y="13181"/>
                  </a:cubicBezTo>
                  <a:cubicBezTo>
                    <a:pt x="3738" y="12980"/>
                    <a:pt x="3886" y="13127"/>
                    <a:pt x="3886" y="13127"/>
                  </a:cubicBezTo>
                  <a:lnTo>
                    <a:pt x="5544" y="14820"/>
                  </a:lnTo>
                  <a:cubicBezTo>
                    <a:pt x="5628" y="14907"/>
                    <a:pt x="5739" y="14950"/>
                    <a:pt x="5850" y="14950"/>
                  </a:cubicBezTo>
                  <a:cubicBezTo>
                    <a:pt x="5960" y="14950"/>
                    <a:pt x="6070" y="14907"/>
                    <a:pt x="6154" y="14820"/>
                  </a:cubicBezTo>
                  <a:cubicBezTo>
                    <a:pt x="6324" y="14648"/>
                    <a:pt x="6324" y="14369"/>
                    <a:pt x="6154" y="14196"/>
                  </a:cubicBezTo>
                  <a:lnTo>
                    <a:pt x="4500" y="12506"/>
                  </a:lnTo>
                  <a:cubicBezTo>
                    <a:pt x="4500" y="12506"/>
                    <a:pt x="4340" y="12365"/>
                    <a:pt x="4556" y="12145"/>
                  </a:cubicBezTo>
                  <a:lnTo>
                    <a:pt x="5648" y="11029"/>
                  </a:lnTo>
                  <a:cubicBezTo>
                    <a:pt x="5848" y="10825"/>
                    <a:pt x="5991" y="10992"/>
                    <a:pt x="5991" y="10992"/>
                  </a:cubicBezTo>
                  <a:lnTo>
                    <a:pt x="7642" y="12677"/>
                  </a:lnTo>
                  <a:cubicBezTo>
                    <a:pt x="7726" y="12764"/>
                    <a:pt x="7837" y="12807"/>
                    <a:pt x="7947" y="12807"/>
                  </a:cubicBezTo>
                  <a:cubicBezTo>
                    <a:pt x="8058" y="12807"/>
                    <a:pt x="8168" y="12764"/>
                    <a:pt x="8252" y="12677"/>
                  </a:cubicBezTo>
                  <a:cubicBezTo>
                    <a:pt x="8422" y="12505"/>
                    <a:pt x="8422" y="12226"/>
                    <a:pt x="8252" y="12053"/>
                  </a:cubicBezTo>
                  <a:lnTo>
                    <a:pt x="6643" y="10409"/>
                  </a:lnTo>
                  <a:cubicBezTo>
                    <a:pt x="6643" y="10409"/>
                    <a:pt x="6442" y="10218"/>
                    <a:pt x="6679" y="9976"/>
                  </a:cubicBezTo>
                  <a:lnTo>
                    <a:pt x="7765" y="8866"/>
                  </a:lnTo>
                  <a:cubicBezTo>
                    <a:pt x="7963" y="8665"/>
                    <a:pt x="8120" y="8880"/>
                    <a:pt x="8120" y="8880"/>
                  </a:cubicBezTo>
                  <a:lnTo>
                    <a:pt x="9740" y="10535"/>
                  </a:lnTo>
                  <a:cubicBezTo>
                    <a:pt x="9824" y="10621"/>
                    <a:pt x="9934" y="10664"/>
                    <a:pt x="10045" y="10664"/>
                  </a:cubicBezTo>
                  <a:cubicBezTo>
                    <a:pt x="10156" y="10664"/>
                    <a:pt x="10266" y="10621"/>
                    <a:pt x="10351" y="10535"/>
                  </a:cubicBezTo>
                  <a:cubicBezTo>
                    <a:pt x="10519" y="10362"/>
                    <a:pt x="10519" y="10083"/>
                    <a:pt x="10351" y="9911"/>
                  </a:cubicBezTo>
                  <a:lnTo>
                    <a:pt x="8708" y="8233"/>
                  </a:lnTo>
                  <a:cubicBezTo>
                    <a:pt x="8708" y="8233"/>
                    <a:pt x="8557" y="8058"/>
                    <a:pt x="8734" y="7878"/>
                  </a:cubicBezTo>
                  <a:cubicBezTo>
                    <a:pt x="9384" y="7213"/>
                    <a:pt x="10525" y="6048"/>
                    <a:pt x="11122" y="5438"/>
                  </a:cubicBezTo>
                  <a:cubicBezTo>
                    <a:pt x="11342" y="5214"/>
                    <a:pt x="11527" y="5415"/>
                    <a:pt x="11527" y="5415"/>
                  </a:cubicBezTo>
                  <a:lnTo>
                    <a:pt x="15789" y="9768"/>
                  </a:lnTo>
                  <a:cubicBezTo>
                    <a:pt x="15789" y="9768"/>
                    <a:pt x="16044" y="10012"/>
                    <a:pt x="15802" y="10259"/>
                  </a:cubicBezTo>
                  <a:cubicBezTo>
                    <a:pt x="13525" y="12585"/>
                    <a:pt x="6692" y="19565"/>
                    <a:pt x="6692" y="19565"/>
                  </a:cubicBezTo>
                  <a:cubicBezTo>
                    <a:pt x="6692" y="19565"/>
                    <a:pt x="6692" y="19565"/>
                    <a:pt x="6692" y="19565"/>
                  </a:cubicBezTo>
                  <a:close/>
                  <a:moveTo>
                    <a:pt x="19213" y="7635"/>
                  </a:moveTo>
                  <a:cubicBezTo>
                    <a:pt x="18828" y="7241"/>
                    <a:pt x="19254" y="6861"/>
                    <a:pt x="19254" y="6861"/>
                  </a:cubicBezTo>
                  <a:lnTo>
                    <a:pt x="20146" y="5949"/>
                  </a:lnTo>
                  <a:cubicBezTo>
                    <a:pt x="21477" y="4590"/>
                    <a:pt x="21477" y="2379"/>
                    <a:pt x="20146" y="1021"/>
                  </a:cubicBezTo>
                  <a:cubicBezTo>
                    <a:pt x="19502" y="362"/>
                    <a:pt x="18646" y="0"/>
                    <a:pt x="17734" y="0"/>
                  </a:cubicBezTo>
                  <a:cubicBezTo>
                    <a:pt x="16823" y="0"/>
                    <a:pt x="15966" y="362"/>
                    <a:pt x="15322" y="1020"/>
                  </a:cubicBezTo>
                  <a:lnTo>
                    <a:pt x="14558" y="1801"/>
                  </a:lnTo>
                  <a:cubicBezTo>
                    <a:pt x="14558" y="1801"/>
                    <a:pt x="14083" y="2395"/>
                    <a:pt x="13643" y="1946"/>
                  </a:cubicBezTo>
                  <a:cubicBezTo>
                    <a:pt x="13465" y="1763"/>
                    <a:pt x="12931" y="1218"/>
                    <a:pt x="12931" y="1218"/>
                  </a:cubicBezTo>
                  <a:cubicBezTo>
                    <a:pt x="12699" y="980"/>
                    <a:pt x="12388" y="849"/>
                    <a:pt x="12058" y="849"/>
                  </a:cubicBezTo>
                  <a:cubicBezTo>
                    <a:pt x="11728" y="849"/>
                    <a:pt x="11418" y="980"/>
                    <a:pt x="11185" y="1218"/>
                  </a:cubicBezTo>
                  <a:lnTo>
                    <a:pt x="10174" y="2250"/>
                  </a:lnTo>
                  <a:cubicBezTo>
                    <a:pt x="9693" y="2742"/>
                    <a:pt x="9693" y="3542"/>
                    <a:pt x="10174" y="4033"/>
                  </a:cubicBezTo>
                  <a:lnTo>
                    <a:pt x="10524" y="4391"/>
                  </a:lnTo>
                  <a:cubicBezTo>
                    <a:pt x="10524" y="4391"/>
                    <a:pt x="10723" y="4598"/>
                    <a:pt x="10522" y="4802"/>
                  </a:cubicBezTo>
                  <a:cubicBezTo>
                    <a:pt x="9800" y="5541"/>
                    <a:pt x="7631" y="7756"/>
                    <a:pt x="7631" y="7756"/>
                  </a:cubicBezTo>
                  <a:cubicBezTo>
                    <a:pt x="7631" y="7756"/>
                    <a:pt x="7630" y="7756"/>
                    <a:pt x="7630" y="7756"/>
                  </a:cubicBezTo>
                  <a:lnTo>
                    <a:pt x="7630" y="7757"/>
                  </a:lnTo>
                  <a:lnTo>
                    <a:pt x="5533" y="9899"/>
                  </a:lnTo>
                  <a:cubicBezTo>
                    <a:pt x="5533" y="9899"/>
                    <a:pt x="5533" y="9899"/>
                    <a:pt x="5533" y="9899"/>
                  </a:cubicBezTo>
                  <a:lnTo>
                    <a:pt x="5532" y="9899"/>
                  </a:lnTo>
                  <a:lnTo>
                    <a:pt x="1381" y="14139"/>
                  </a:lnTo>
                  <a:cubicBezTo>
                    <a:pt x="705" y="14830"/>
                    <a:pt x="278" y="15744"/>
                    <a:pt x="179" y="16713"/>
                  </a:cubicBezTo>
                  <a:cubicBezTo>
                    <a:pt x="104" y="17443"/>
                    <a:pt x="215" y="18183"/>
                    <a:pt x="495" y="18852"/>
                  </a:cubicBezTo>
                  <a:cubicBezTo>
                    <a:pt x="536" y="18948"/>
                    <a:pt x="646" y="19118"/>
                    <a:pt x="451" y="19317"/>
                  </a:cubicBezTo>
                  <a:lnTo>
                    <a:pt x="369" y="19401"/>
                  </a:lnTo>
                  <a:cubicBezTo>
                    <a:pt x="-123" y="19903"/>
                    <a:pt x="-123" y="20721"/>
                    <a:pt x="369" y="21223"/>
                  </a:cubicBezTo>
                  <a:cubicBezTo>
                    <a:pt x="607" y="21466"/>
                    <a:pt x="924" y="21600"/>
                    <a:pt x="1260" y="21600"/>
                  </a:cubicBezTo>
                  <a:cubicBezTo>
                    <a:pt x="1597" y="21600"/>
                    <a:pt x="1914" y="21466"/>
                    <a:pt x="2152" y="21223"/>
                  </a:cubicBezTo>
                  <a:lnTo>
                    <a:pt x="2223" y="21149"/>
                  </a:lnTo>
                  <a:cubicBezTo>
                    <a:pt x="2432" y="20936"/>
                    <a:pt x="2560" y="21035"/>
                    <a:pt x="2636" y="21070"/>
                  </a:cubicBezTo>
                  <a:cubicBezTo>
                    <a:pt x="3171" y="21313"/>
                    <a:pt x="3751" y="21440"/>
                    <a:pt x="4344" y="21440"/>
                  </a:cubicBezTo>
                  <a:lnTo>
                    <a:pt x="4344" y="21440"/>
                  </a:lnTo>
                  <a:cubicBezTo>
                    <a:pt x="5462" y="21440"/>
                    <a:pt x="6513" y="20996"/>
                    <a:pt x="7303" y="20188"/>
                  </a:cubicBezTo>
                  <a:cubicBezTo>
                    <a:pt x="7303" y="20188"/>
                    <a:pt x="14059" y="13289"/>
                    <a:pt x="16311" y="10988"/>
                  </a:cubicBezTo>
                  <a:cubicBezTo>
                    <a:pt x="16650" y="10641"/>
                    <a:pt x="16910" y="10913"/>
                    <a:pt x="16910" y="10913"/>
                  </a:cubicBezTo>
                  <a:lnTo>
                    <a:pt x="17197" y="11206"/>
                  </a:lnTo>
                  <a:cubicBezTo>
                    <a:pt x="17430" y="11444"/>
                    <a:pt x="17740" y="11575"/>
                    <a:pt x="18070" y="11575"/>
                  </a:cubicBezTo>
                  <a:cubicBezTo>
                    <a:pt x="18400" y="11575"/>
                    <a:pt x="18710" y="11444"/>
                    <a:pt x="18943" y="11206"/>
                  </a:cubicBezTo>
                  <a:lnTo>
                    <a:pt x="19954" y="10174"/>
                  </a:lnTo>
                  <a:cubicBezTo>
                    <a:pt x="20435" y="9683"/>
                    <a:pt x="20435" y="8882"/>
                    <a:pt x="19954" y="8391"/>
                  </a:cubicBezTo>
                  <a:cubicBezTo>
                    <a:pt x="19954" y="8391"/>
                    <a:pt x="19398" y="7824"/>
                    <a:pt x="19213" y="7635"/>
                  </a:cubicBezTo>
                  <a:cubicBezTo>
                    <a:pt x="19213" y="7635"/>
                    <a:pt x="19213" y="7635"/>
                    <a:pt x="19213" y="763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128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0232554" y="119698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: 圆角 59"/>
          <p:cNvSpPr/>
          <p:nvPr/>
        </p:nvSpPr>
        <p:spPr>
          <a:xfrm>
            <a:off x="286791" y="238128"/>
            <a:ext cx="2273529" cy="439729"/>
          </a:xfrm>
          <a:prstGeom prst="rect">
            <a:avLst/>
          </a:prstGeom>
          <a:solidFill>
            <a:srgbClr val="012D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3600" kern="0" dirty="0">
                <a:cs typeface="+mn-ea"/>
                <a:sym typeface="+mn-lt"/>
              </a:rPr>
              <a:t>小寒简介</a:t>
            </a:r>
            <a:endParaRPr lang="en-US" altLang="zh-CN" sz="3600" kern="0" dirty="0"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765971" y="3543135"/>
            <a:ext cx="6762589" cy="1338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>
                <a:solidFill>
                  <a:srgbClr val="012D59"/>
                </a:solidFill>
                <a:cs typeface="+mn-ea"/>
                <a:sym typeface="+mn-lt"/>
              </a:rPr>
              <a:t>病害防治。由于阴雨雾天气较多，棚内湿度大，易诱发作物的灰霉病、叶没冰、疫病、霜霉病、白粉病等，在防治上应施用烟雾剂或粉尘剂，要集中农药交替使用，有效提高防治效果。</a:t>
            </a:r>
          </a:p>
        </p:txBody>
      </p:sp>
      <p:sp>
        <p:nvSpPr>
          <p:cNvPr id="52" name="矩形 51"/>
          <p:cNvSpPr/>
          <p:nvPr/>
        </p:nvSpPr>
        <p:spPr>
          <a:xfrm>
            <a:off x="765971" y="2196629"/>
            <a:ext cx="6762589" cy="1338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>
                <a:solidFill>
                  <a:srgbClr val="012D59"/>
                </a:solidFill>
                <a:cs typeface="+mn-ea"/>
                <a:sym typeface="+mn-lt"/>
              </a:rPr>
              <a:t>适时播种、科学管理。中、小工棚的西瓜、西葫芦、黄瓜，应在小寒前后在冬暖棚或阳畦内的营养钵或方块育苗。对长势较弱的黄瓜，番茄、辣（甜）椒等越冬作物应结合浇水进行追肥。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7955236" y="1367549"/>
            <a:ext cx="3631933" cy="4015901"/>
            <a:chOff x="7528560" y="533868"/>
            <a:chExt cx="4536440" cy="501603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9394831" y="1533999"/>
              <a:ext cx="2670169" cy="2670169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7787986" y="3270120"/>
              <a:ext cx="3213690" cy="2106203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7920000" y="533868"/>
              <a:ext cx="2670169" cy="2670169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7528560" y="533868"/>
              <a:ext cx="4396740" cy="5016032"/>
            </a:xfrm>
            <a:prstGeom prst="rect">
              <a:avLst/>
            </a:prstGeom>
            <a:noFill/>
            <a:ln w="190500" cmpd="thickThin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3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  <p:bldP spid="5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  <p:bldP spid="52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6EC52A03-0CC3-4059-999F-25A305C24AD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KGOlk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oY6W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hjpZ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KGOlk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KGOlk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KGOlk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KGOlk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oY6WSJ/QnIWGCQAA+HgAACkAAAB1bml2ZXJzYWwvc2tpbl9jdXN0b21pemF0aW9uX3NldHRpbmdzLnhtbO1de2+jyhX/v59i5OpKt1IVP/ArldcVhnGC1sG+hiS7rSqLmEmMghkXxt7Nlf/op+kH6yfpmQFicGwHku1ede+EzWo5c14z5zEMP6HtRY9eoK0jRpferw7zaGARxrzgIer/AaHenPo0nIQkIiyq7ii3XuDSL0ZwTzkNqBFzAtcJXY2PRv0aGoof1O2oXb0Ld81Bs4E6TdzAXaTjlgZj54p+rmgwpjfqWq+6pyLWG5I5Cdhhrb1qbvSlgBFEJGRG4JKvfSXPnR3Kz+AidFwP+KJ+u8mvbWp1qzf5hZr1VqeFtw1VUZQ20lp6Xa9tO53zjlpHuNZs1ZTtoNtQGgqqt1r18/a23mm0FLgbnrdBSxOft1Gz02w29G0DN0AaqepAb2jbjnJer6tgDXfPte1wOOjUaqherytNfdtqK8NBDQG3AjpUpcsXUNGVgdLeqgO13lXQUBsOhs0t1nFba6FuA7drtW1zMFBqtd3i7maXXa4dtfB00uV8ReHBEBwc5blVPZBcvfk6DIHZJsuV7zCCAmdJPlRETgZMZCz6eU5XT3+qJAkqkjllT/3KU2MikLmyvkYDBrrQOPCfEl29qhhJ2YRf2cLI0pHnfqjcrRmjwdk8VnUW0HDp+JX+H+PcSWZWRJJuSFhG7t6Zk525jvgpKpbYgnyG65TQnC5XTvA0og/07M6ZPz6EdB24hdxcPK1I6HvBI3DXzjsaPmnI9yJmMLLM+Ye7/CoutoLciAh3r435VUjSd+6In1qsiZ8ScjuTr6/InujGizwmRNU6v06JrpwHkg9AV+XXaZkArOSj1uHX60KMfGXArvDyb5xk950nEuaNxO3ypBRdrVdl82kV0ge+2Hm51wP9LOdT6D7BA/ewxq9CQnyC3GChKCXLJuav7zEmt/u9pLcEKxDcbHNJSELlZDDTxlcT1fw8G40vxrOBcVGBviWqEvGy/LnR7n6tt9rQuRK5gpqsK3U0yutCQlmrVkyXaU/HoxkoxKOZiT/ZlT7/u7To+NoeGSau9JN/lFYwmeKbSp//XUT0ejrFpj2zRoaOZ4Y1M8e2WJcRtrFe6X+ma7RwNgQxijYe+YLYgiBoz15IUOR7rhjgLdsL1qSAPX18pRrmbIote2potjE2K32LhuHTn4VmZ80WkDwLJ0KuFzl3PnGFWUgRMb7K7nbwhy084KRLxwvOilifqreGeTGzx+ORNcOmnlIqfRy4SA8dbqm8oqlq4SnoCB3Yx98mPhPZJzQg1fdLK7k0Li5H8GtzRy69h4UPv+wN3kwwhGRCggKCkDh4CllnWbfjqc7XEAwiB62cKPpCQzeXNNnQFdBtmNoYUlOzM/ptribVDYH3gjmkDpmzAvqusGWpF3g2GH+CHIfaHJcUGn+EkvxYUugztqCGsFVAzFRvjAuVVwQvw7RA0hqcOzzf4bHMmc9Bjq/mxqPrCCh8haFMRDVGZ6UtWfiXawikoY6OVHusGBZb3D14GwKuhC5scwVsQRvSsM6z65dr42+zoWqMsD6DdNPHtzNbdEludOk8oYAy5LgbJ5gTdEfmzhoq4QnGXM8VYzzywoV/rr1fkcOS/vNT0rpMHX/66Q0u5RreAc/geRmMwWPKir1mnS9bMoM3OsJz/agXRRbgzS5YGjbVqTH+NiGKvOXaj7v0twjUs3Nlg/WqH+9fr+Jh+x84Y8UteGBARxt4tJQQhp2YbzmwefqlBA1zCOaSgyc0fH5CLaXAHCc6TIreoeYGVi7nyA2saDkVt3hgGTY8bN2SO376KCAsajWO2uF48zOiT+CA/lyqd+SewvOST5xN/CADe5cIf5EoZx6VcluLbdgjcNwEnQ9xUoFW31vyM1QxtddXOF2KeDfIzeeWrn1XVLfvPYodAdZ5vSQvn8PuQ7oUVN+J0ryON6W/vtOReIrT2O6k3APEc4EWjlWmPt8VMQurU+1ypqmmhvmJgtezX1wOqoOvyci2ZiN1wDVAmSwdNl/ALnzPz3nFdcUnAh0PVdCXTN4iTjhf/Odf/y6uZs+fmIoS6l/K6oHi510TP+v7u0kZif5RQI+tDvKi4qagYHKgSkWLn69sAxL0mxxZnHhbWtIlf8VVyDSUQBJG1bZV7fIKqsQSRUHXITwLllRypU4/QuMTz/qV/pUTPkLjtCn1yyoSK89zk5X2YXfEXTPfC0hJ8XfvRHzytjGZqbouzv5Qo743f4y3XxcOMMlrPuTThzL6tEvVhO68p5K4HiuvU2xuadeClhDf7xrC5uBe90zYvVDxHejhLPd+JmAh9Sf8zdbLV7nAwF/EQRr37x0/gtikt1mWaEG/JMFL2bKkfdYJODHhT4t9Fq4T3h1tn3vKi8fN6k0o+4w31IeNQYvnk1Gdp+9LadpAvPrNGnimvfAczlnJUMb1HXGf3yRf2Qv+DHGf3+KbCn/f/kJofyQrmb6OGzhhlp6JXaznQOiAhwSiSyU86V2eh3sw4q9lo4xLCSHPuaQu6Yu90faWJClnTss6XD3icS94fny54jJ3T2LaEYcdcgO79K2ezt8e85hPjie3mAeUYDb64r5kBcTwwf5ixFTEnlbkQwUOIs58wTt9VEGJjg8VvpwxQnNMbpX2M97OMpLCm9OiS9HPRTsvZTLgXbycKRrX+mmhXvXFOvWqpyLUS9QeD2CwXt6REEMOeNDlkgjliVn2Rfoq7EY8ke7JHRnNKmAL0B3AGSmthAwhl1jisSqtlvgmOw7PlszzyYaknSpDyCzO6fn3IqiO08mtshG5Z9n0TiilqyBpdbtczLfADP2olDiRZY3sjZQsOubcRWL2B7pVuvfsfDywG6Vdmqd7tkFTthf16gFTwHts9XvV7DYLPeoAynoSeh2ufV9CrhJylZCrhFwl5CohVwm5SshVQq4ScpWQq4RcJeQqIVcJuUrIVUKuEnKVkKuEXCXk+sNCrkdhu++CuO5YJeAqAdffAnA9nv+/Ad76uuTvDm6N41MabY3FJNhaCmw9hJoWQVsPgLTHwdbjBffjYq0HPpmVmKvEXCXmKjFXiblKzFVirhJzlZirxFwl5ioxV4m5SsxVYq4Sc5WYq8RcJeYqMVeJuUrMVX7l+m7QNeOTRF3lZ67yM1f5mav8zPV3Cr1KBFYisBKBlQisRGAlAisRWInASgRWIrASgZUIrERgJQIrEViJwEoEViKwEoGVCKxEYCUCK796lV+9/p/hr5lpfcePXgsAm98cfi0gKPFXib/+IPjr6d0oB8BmWL8DArtPA1HQd/Q/N/4vUEsDBBQAAgAIAKGOlki63KLi9wwAAM4aAAAXAAAAdW5pdmVyc2FsL3VuaXZlcnNhbC5wbmftWWlYU9e63lTUVAXkHD1SIqRobzlVCkiLkTFFpnpaAiplNCCmiAwBBQKEEHBkkCH62AsKJEDpEcIQQNRAAoFTFGoDBATCEELAlAAJJOA2hCHD2eg95zz33/1xf/JjP/tde629vmF/3/t969k5PmhPvT3GewAA0Dvzrds5ANjhAgAf0WC7oCepFPOb0E0n4ZznaYDef3gBGuhGuHhBK5rIe1VhO6Hxx1e/DUwAgL/819alc+bcZ8sAYIw94+bimxKyJBDWxuDVPSsgUrF7bXfK8UQzwe1kw9RwlxuXzCR3Hu7PvuHrn3nEHXnkdEh1wH4js29vp4oMYK8dvI6L+USlutQ5gqJUTRC51+SKVIsU683eoOjLvOJQqV10Xym8JHJNBXKRiPS1GbFaKUSB/Q5ySKELDpWRNXE1CeKZy7ok1UrPUi/0cBSj6DfqPzI/5I3CmesCQECuhNoM23jLseJ/DE3zHm/MeZgcHc3fmiqRlMEz1jmhE/ehmejz6oRKuA4ANPodgQFA9hHIIdf/ug234TbchttwG27DbbgNt+E23Ibb8P8BItlrb3L1AOCbPYbQcczNEDptfnPg/wbt/HVJq+MRJUWh6QSw9ytujClxsalP2aFVH6+K9RewmRQ8kTULABedxLjh2M1lZjU/NF0tDUU8Mwke4jliNbInDblMddVkAcr+pvP6Hw/6ugxQk1NjtTWxcQJZLAEAWjTOa9O3jm/OqNyHk2K+DGb0NheLmbhKxM+yIddCbYCn5wDIRQmnOmvpsckMx0OK199ZURa6v1QvZ6Em27SaTQZFKy6Ji03fGCqjrr+0Sr/GT0HPcTM0YB9e+/vxhkmbWHZoFJMwWSdrPiEQalYZwd35oEF7KMPJw1Jkv+qlXBOR5Rf6c4tRFFYe8gsiUcdI0iWz3TWwDJZp2zCyQK+hPtYuvDBkVT+/8ug88y+XtxS3/Pnk5x0r+XGluIAkUZGMJWfz+2uv14DRt1iTJKUgooqzcCo/SHkQ9awfkTJ9o8TMt+KELPdtX1x6QnQnLw0fBPISsRecLI9ZRE2uEamMoffaJHn5c4KKQsmzxihuciC6fXerJX8q5Pr3Cpex895OI2xU3RnGYnMs1Za2uWaDeudof5MJx2MSOQkhzwYD4JX4IPh/C75unrguO+kjfaAldDVbSu9xRG+i2rkuZ4kux9Ik8vC/+i7zSD9k+LcUbMa4DT+kmxpguRfdX7aNiuksWZRr1NiqkZ0cP2yT15EMKeNoyq26W+7QtHvdF3JMy4Qk+7qMFIZjhpfhwTovwajgSVkWzL7q2thAxeA5+CCYuXhyVVdghy+zkLPu3rHHdEeqnVZf+1bnwWgPjYZ+Wkmp7gyQjdAy5Mw4yP/9RBNFshNa6YW8dMVZ/kSQ4/Rb1Rh/b+eIn/DgwtSfedXBmkAkd2KYqA4nob7VxQyMfbrU3Sd5sLr+YA2NSyG365WGJAvzYUG7XNTt+3JsHiO6w5OG5Ll5OPL93JCeiqElFunQoBPCu4IVC/Bo+vlBoPJ6IRNvLRUHVtpb0IM12JzyvcbwXwQt4/FHE/3gbNsQQBAoICnxHj7J6+66JvStFyP7ULoDC7x/1JVE1EsiOln4q/sME12wt57CkcNmaP5jGlAjv5Qo3DnzVHLvuZ3jnFx3ZF10j2GTYX7Fb4jc9er3NTaagrSMHlNQyjH/o1nOpwA9lzGVWktCBDTHOvUyCbzFJYYwdrSrgv0cFqSfVcDKhqJMcg9W0zm+OtT1LMyJfc/ZAom2yw/iHtwhYtM2L91Gu3sIrA7Sjvp6HhhZyL5DoDJL7SyPOYoJhWY2fKWRHRc/LHr7kB8/cmR+xD8UxxUqigcwSEAaLwk93F7DxJ+A/NCcq7GpgzHLJ8oPw4v4Fgbuxt1hV7/btCRzzkuZ+sjjR1O7W/aQT9BX2XngHMLD6MbXj0vkLEMLfDpFtiePKWSBHEJDpWXC7REzRrh/NsZXmTb5OGR4iihvr+eqcXNFMqZOQFGu6nASqfP5O06o5q14LdWqtEe9yugQOG4uNpeUqf4wJ1pVtS3/uhdpVamhzn2BD7Slo4tEqwu8l5DPy5hfPssDCaKTvPjhjmg7iZBiHCpt0FBHsTROPSglkagRC47SSy2/KW+57b8aLwCbzlvdLsvQrGtRYFwG5qG3gwC/o9FUgbknU2h9+JmGHymcn+JS5ijJqyFoUra/qIc4Hk8e8USQEpM0sDxsohTL62vmGon306wfceGI75Nc8xu+qasoJFjE7TyrhyUtGks2oopBe/m/BF4bs7WoKvkgR1/O3ozdnMjIM+7OJNDWoA0Mv4576N+YtrFQFTFHTqGFsUv/jtKskCOGeomBUVPGx26LIw1G6h9Ake6MrZ6Fz+Fyy0+wvxLTZun7jQ1b8tqb0pPrWWB1jwcDnWTo0vkKz+0JG7XuTq6ibLk2i7Nm22JcCJ/Gyr9XC9x9CGrFKLcfEebTRddbb0r+UZ9qeEEQFp81z3u15UuCESeNCjuGdSpYKJI2lh67KWkarH+A+bcdeSuCyKqtoK8gClB+es+aQuCi8BdeS63VK6BHKu5F0ezXonhm2NQygkjuVuZ4fGZhcN/Bl4G+DH3LYR9OEKO+sGF1Mia3fLZx3yPDdNteYuFliEFeb8kY0M+ASgMStTnO7Tfd32zf0I0HAYaUSu6ih+XJ0R/cJ5Bqmp7rib5TY4+SdL/XO7hbQSqf2FVqVdXfkL8+3lYU8eI8hddmOzxzCatqYuJtpOLxqkymANsabcdwH2gr/XthNLtu3brFGEWGuw1kWGS59mDcGI6UPaWpjVMZWnWJOTXlEvhuyFv4ZtATIUibcxDalXjs+0f6/zZ/pqnHNDp0k3y2q838Ssy8AaTN4uAnLo2T0w1hwkyV6paOyKdl1qrapDLYHCJkUpQR5wS7x1dLD6srWZET2OidvnpHP52Tu+ph1SFJuiNYaB0ru/wOVDnlJbsRacsWiZIbzL4ErlPySS+vYDCxaKfKX5l2OEmPsyAeQicLgLqu6IZ2HnsVUZmJgU9zYMdE1s9nG7pMnpih5GcnkrLHKv5lfdNhkFpqXJBTPrHDz9XLoUd46sDVUz/8R+bEEHgLoSrXK0P/R9BinvdktzUZrjX9EEbkCCrhMUmN8tVjnexkwYyznoxY/1qeKbvaMhtOdvrG1kL5uUltMOK9qQ/jEnD8grBPXEAb/YN2z9KjMD9tsMSfcDA6dpas0iM3JScG68kkt4FfNJW/2ffiPrHfTJMGCydUYmTHuGrBO+NNMWHl5SGuPvFHVuoNKdWqZ55K5g/v/WPtsxp4x5Lq9RZFrYxHlFE2s3b+DZcmv3s/lVsbWdgx7QdX4DXZlRvEEgL77s1rGthtUMLreU8RGI7ibNbLkXWsFTofwWn0HRq2p3UUZXXkc2i42WtTAR2H9H6tMN2reDjP63E+cuUcKsVHqBPkgRa0xrWtdD/aINppeqCsFN/3NI1EPmndYOplxI44hRZA1SOZduhZ6v3F7qVUr3k6/Dq+NU9rNW8vec9NS1Ppm0tJmMNvonPLG1wZjs3ydCUrouw098b5H1iTV+igODIKOdmunCLyEy8YCDxQDMkHe6veEzH4lmPFkO+I5tVnQelf7KRVgUupp36CFU8mC0mMF14LJ4s58UyirLWKUlDbwJ+f8xOAs0YCcOUAU7rrIoWaKqGttl+s/1DRajdsW0DTXcjs8hzY78O4dwm1svX4PNl6yp6txEKXpb19dYeNSBQkSi9C/OYHxaALS7/A7ObngpmrCpPyWQ/wLdFFP4s1xcxPf2/7NfOpXyT2W5LaJQ5mAuKvxngOaqt0btUtzFbtPKMexiu7YB2bAnlsrPWokLOi6IIpzo+DmbajnoxBbj1zjnNC0iKQ2REeWabGWAOjQ5QUcuueD/1DXzh7FGHiMopniMzK/qTVKDtQ/Olgj37nrS4N2bEx0jChF0N/jlLNGDBwywm1cpKcuATZX+X8Y4Uli165lafyn7UZAz/4C28sFBL9hhJB+kuCFlWOKygolwbxswpFrgZOTwnvBj35YwvDT229kwM7tcMrrKqUBzWctjzsLZ0WNk+jLnd9jh1t81w8gEgyhfRZcUnqvbu53GXAZcPfVSLU1fnUmdY5qkPJ48f1BCbnI2C6v9rgBc/odFZsD91WN/oReiVsbtDQF63IkX1ROnf+zd3ijXQfk12+VRwg9e0rc67+n2uufQQDpqNa0PzqrFNJDidJ6+RrdNjfViaiG3CmGaqV5rJ+6gjBll6yG+qIJ9z2A8B+d10dADj7Hs52bxWMJKgh75zw1U6uSWob/v0vRSTUapId/gS14LiajNgYzVdjcGhdHQbvrRdh6NuF0q5zk05DpwApPTViH/JodeYWB5dYdaieUD4GgGkmjU3rXxc2jqsQwsSDCRdWMWnQxsAZd7Qb/fTFm/8EUEsDBBQAAgAIAKGOlkgEfFf8SgAAAGoAAAAbAAAAdW5pdmVyc2FsL3VuaXZlcnNhbC5wbmcueG1ss7GvyM1RKEstKs7Mz7NVMtQzULK34+WyKShKLctMLVeoAIoZ6RlAgJJCJSq3PDOlJMNWycLAEiGWkZqZnlFiq2RmYA4X1AcaCQBQSwECAAAUAAIACAChjpZIDmokTmIEAAAFEQAAHQAAAAAAAAABAAAAAAAAAAAAdW5pdmVyc2FsL2NvbW1vbl9tZXNzYWdlcy5sbmdQSwECAAAUAAIACAChjpZICH4LIykDAACGDAAAJwAAAAAAAAABAAAAAACdBAAAdW5pdmVyc2FsL2ZsYXNoX3B1Ymxpc2hpbmdfc2V0dGluZ3MueG1sUEsBAgAAFAACAAgAoY6WSLX8CWS6AgAAVQoAACEAAAAAAAAAAQAAAAAACwgAAHVuaXZlcnNhbC9mbGFzaF9za2luX3NldHRpbmdzLnhtbFBLAQIAABQAAgAIAKGOlkgqlg9n/gIAAJcLAAAmAAAAAAAAAAEAAAAAAAQLAAB1bml2ZXJzYWwvaHRtbF9wdWJsaXNoaW5nX3NldHRpbmdzLnhtbFBLAQIAABQAAgAIAKGOlkhocVKRmgEAAB8GAAAfAAAAAAAAAAEAAAAAAEYOAAB1bml2ZXJzYWwvaHRtbF9za2luX3NldHRpbmdzLmpzUEsBAgAAFAACAAgAoY6WSD08L9HBAAAA5QEAABoAAAAAAAAAAQAAAAAAHRAAAHVuaXZlcnNhbC9pMThuX3ByZXNldHMueG1sUEsBAgAAFAACAAgAoY6WSLO/s1BtAAAAcgAAABwAAAAAAAAAAQAAAAAAFhEAAHVuaXZlcnNhbC9sb2NhbF9zZXR0aW5ncy54bWxQSwECAAAUAAIACABElFdHI7RO+/sCAACwCAAAFAAAAAAAAAABAAAAAAC9EQAAdW5pdmVyc2FsL3BsYXllci54bWxQSwECAAAUAAIACAChjpZIn9CchYYJAAD4eAAAKQAAAAAAAAABAAAAAADqFAAAdW5pdmVyc2FsL3NraW5fY3VzdG9taXphdGlvbl9zZXR0aW5ncy54bWxQSwECAAAUAAIACAChjpZIutyi4vcMAADOGgAAFwAAAAAAAAAAAAAAAAC3HgAAdW5pdmVyc2FsL3VuaXZlcnNhbC5wbmdQSwECAAAUAAIACAChjpZIBHxX/EoAAABqAAAAGwAAAAAAAAABAAAAAADjKwAAdW5pdmVyc2FsL3VuaXZlcnNhbC5wbmcueG1sUEsFBgAAAAALAAsASQMAAGYsAAAAAA=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1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5q2js2q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2202</Words>
  <Application>Microsoft Office PowerPoint</Application>
  <PresentationFormat>宽屏</PresentationFormat>
  <Paragraphs>129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等线</vt:lpstr>
      <vt:lpstr>宋体</vt:lpstr>
      <vt:lpstr>微软雅黑</vt:lpstr>
      <vt:lpstr>义启小魏楷</vt:lpstr>
      <vt:lpstr>Arial</vt:lpstr>
      <vt:lpstr>Calibri</vt:lpstr>
      <vt:lpstr>Wingdings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2022-03-11T03:42:38Z</dcterms:created>
  <dcterms:modified xsi:type="dcterms:W3CDTF">2023-01-10T10:33:48Z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9AAFB10EAB484769A5C79ED150D04DAE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