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9" r:id="rId3"/>
    <p:sldId id="380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9" r:id="rId16"/>
    <p:sldId id="395" r:id="rId17"/>
    <p:sldId id="396" r:id="rId18"/>
    <p:sldId id="397" r:id="rId19"/>
    <p:sldId id="398" r:id="rId20"/>
    <p:sldId id="400" r:id="rId21"/>
  </p:sldIdLst>
  <p:sldSz cx="9144000" cy="5143500" type="screen16x9"/>
  <p:notesSz cx="7104063" cy="10234613"/>
  <p:custDataLst>
    <p:tags r:id="rId2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418C5"/>
    <a:srgbClr val="4F855D"/>
    <a:srgbClr val="B2B2B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597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38" y="-96"/>
      </p:cViewPr>
      <p:guideLst>
        <p:guide orient="horz" pos="3177"/>
        <p:guide pos="2237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39042" y="283394"/>
            <a:ext cx="2360913" cy="39241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1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  </a:t>
            </a:r>
            <a:r>
              <a:rPr lang="zh-CN" altLang="en-US" sz="21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</a:t>
            </a:r>
            <a:r>
              <a:rPr lang="zh-CN" altLang="en-US" sz="21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率初步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61064" y="439263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71239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-10644" y="1805924"/>
            <a:ext cx="91440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sz="45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频率的稳定性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414275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011079" y="1531144"/>
            <a:ext cx="6066949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在试验次数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很大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时，钉尖朝上的频率都会在一个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常数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附近摆动，即钉尖朝上的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频率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具有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稳定性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62946" y="209492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/>
          <p:nvPr/>
        </p:nvSpPr>
        <p:spPr>
          <a:xfrm>
            <a:off x="1206104" y="772716"/>
            <a:ext cx="28491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r>
              <a:rPr lang="zh-CN" altLang="en-US" sz="21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议一议</a:t>
            </a:r>
          </a:p>
        </p:txBody>
      </p:sp>
      <p:sp>
        <p:nvSpPr>
          <p:cNvPr id="13314" name="TextBox 6"/>
          <p:cNvSpPr txBox="1"/>
          <p:nvPr/>
        </p:nvSpPr>
        <p:spPr>
          <a:xfrm>
            <a:off x="1206104" y="1259682"/>
            <a:ext cx="5724525" cy="90820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）通过上面的试验，你认为钉尖朝上和钉尖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朝下的可能性一样大吗？你是怎样想的？</a:t>
            </a:r>
          </a:p>
        </p:txBody>
      </p:sp>
      <p:sp>
        <p:nvSpPr>
          <p:cNvPr id="13315" name="TextBox 7"/>
          <p:cNvSpPr txBox="1"/>
          <p:nvPr/>
        </p:nvSpPr>
        <p:spPr>
          <a:xfrm>
            <a:off x="1206104" y="2502694"/>
            <a:ext cx="5724525" cy="17478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）小明和小丽一起做了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1000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次掷图钉的试验，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其中有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640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次钉尖朝上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据此，他们认为钉</a:t>
            </a:r>
          </a:p>
          <a:p>
            <a:pPr algn="just"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尖朝上的可能性比钉尖朝下的可能性大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你同意他们的说法吗？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99"/>
          <p:cNvSpPr txBox="1"/>
          <p:nvPr/>
        </p:nvSpPr>
        <p:spPr>
          <a:xfrm>
            <a:off x="962025" y="909638"/>
            <a:ext cx="6515100" cy="16187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在一个不透明的布袋中装有红色、白色玻璃球共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个，除颜色外其他完全相同．小明通过多次摸球试验后发现，其中摸到红色球的频率稳定在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25%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左右，则口袋中红色球可能有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38" name="文本框 2"/>
          <p:cNvSpPr txBox="1"/>
          <p:nvPr/>
        </p:nvSpPr>
        <p:spPr>
          <a:xfrm>
            <a:off x="1103710" y="2590800"/>
            <a:ext cx="558284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个    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个    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个     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45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</a:rPr>
              <a:t>个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14712" y="2110978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1" name="矩形 63644"/>
          <p:cNvSpPr/>
          <p:nvPr/>
        </p:nvSpPr>
        <p:spPr>
          <a:xfrm>
            <a:off x="962025" y="2980016"/>
            <a:ext cx="6286500" cy="200644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．做重复试验：抛掷同一枚啤酒瓶盖1 000次，通过统计得“凸面向上”的频率约为0.44，则可以由此估计抛掷这枚啤酒瓶盖出现“凹面向上”的频率约为(　　)</a:t>
            </a:r>
          </a:p>
          <a:p>
            <a:pPr indent="200025" algn="just"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A．0.22     B．0.44     C．0.50     D．0.56</a:t>
            </a:r>
          </a:p>
        </p:txBody>
      </p:sp>
      <p:sp>
        <p:nvSpPr>
          <p:cNvPr id="63648" name="矩形 63647"/>
          <p:cNvSpPr/>
          <p:nvPr/>
        </p:nvSpPr>
        <p:spPr>
          <a:xfrm>
            <a:off x="1288256" y="4181475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34371" y="8471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36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99"/>
          <p:cNvSpPr txBox="1"/>
          <p:nvPr/>
        </p:nvSpPr>
        <p:spPr>
          <a:xfrm>
            <a:off x="837724" y="762000"/>
            <a:ext cx="7294721" cy="31694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为了看图钉落地后钉尖着地的频率有多大，小明做了大量重复试验，发现钉尖着地的次数是实验总次数的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40%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，下列说法错误的是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200025" algn="just">
              <a:lnSpc>
                <a:spcPct val="120000"/>
              </a:lnSpc>
            </a:pPr>
            <a:endParaRPr lang="en-US" altLang="zh-CN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钉尖着地的频率是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0.4</a:t>
            </a:r>
          </a:p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随着试验次数的增加，钉尖着地的频率稳定在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0.4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附近</a:t>
            </a:r>
          </a:p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钉尖朝上的频率约为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0.6</a:t>
            </a:r>
          </a:p>
          <a:p>
            <a:pPr indent="200025" algn="just">
              <a:lnSpc>
                <a:spcPct val="12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前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次试验结束后，钉尖着地的次数一定是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61975" y="1564481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/>
          <p:nvPr/>
        </p:nvSpPr>
        <p:spPr>
          <a:xfrm>
            <a:off x="1239679" y="458391"/>
            <a:ext cx="6663929" cy="443103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一水塘里有鲤鱼、鲫鱼、鲢鱼共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1 000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尾，一渔民通过多次捕获实验后发现：鲤鱼、鲫鱼出现的频率是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31%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42%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，则这个水塘里有鲤鱼</a:t>
            </a:r>
            <a:r>
              <a:rPr lang="en-US" altLang="zh-CN" sz="21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尾，鲢鱼</a:t>
            </a:r>
            <a:r>
              <a:rPr lang="zh-CN" altLang="en-US" sz="21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尾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个红球，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个白球，装在同一个袋中，从中任摸一个出现红球的频率为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0.4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．在一个不透明的布袋中，红色、黑色、白色的玻璃球共有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个，除颜色外其他完全相同．小明通过多次摸球试验后发现其中摸到红色球、黑色球的频率稳定在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15%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45%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，则口袋中白色球的个数可能是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  <a:endParaRPr lang="en-US" altLang="zh-CN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7" name="TextBox 18"/>
          <p:cNvSpPr txBox="1"/>
          <p:nvPr/>
        </p:nvSpPr>
        <p:spPr>
          <a:xfrm>
            <a:off x="4669870" y="1543050"/>
            <a:ext cx="5372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Adobe 黑体 Std R" pitchFamily="34" charset="-122"/>
              </a:rPr>
              <a:t>310</a:t>
            </a:r>
          </a:p>
        </p:txBody>
      </p:sp>
      <p:sp>
        <p:nvSpPr>
          <p:cNvPr id="18438" name="TextBox 19"/>
          <p:cNvSpPr txBox="1"/>
          <p:nvPr/>
        </p:nvSpPr>
        <p:spPr>
          <a:xfrm>
            <a:off x="6696314" y="1540669"/>
            <a:ext cx="5372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Adobe 黑体 Std R" pitchFamily="34" charset="-122"/>
              </a:rPr>
              <a:t>270</a:t>
            </a:r>
          </a:p>
        </p:txBody>
      </p:sp>
      <p:sp>
        <p:nvSpPr>
          <p:cNvPr id="21508" name="文本框 1"/>
          <p:cNvSpPr txBox="1"/>
          <p:nvPr/>
        </p:nvSpPr>
        <p:spPr>
          <a:xfrm>
            <a:off x="5144929" y="2520553"/>
            <a:ext cx="60841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21509" name="文本框 2"/>
          <p:cNvSpPr txBox="1"/>
          <p:nvPr/>
        </p:nvSpPr>
        <p:spPr>
          <a:xfrm>
            <a:off x="6172438" y="4426744"/>
            <a:ext cx="622697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21508" grpId="0"/>
      <p:bldP spid="215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文本框 2"/>
          <p:cNvSpPr txBox="1"/>
          <p:nvPr/>
        </p:nvSpPr>
        <p:spPr>
          <a:xfrm>
            <a:off x="327025" y="1429862"/>
            <a:ext cx="8489950" cy="2284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1、在n次重复试验中，事件A发生了m次，则比值    称为事件A发生的频率；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2、在试验次数很大时，随机事件A的频率，都会在一个常数附近摆动，即随机事件A发生的频率具有稳定性.</a:t>
            </a:r>
          </a:p>
        </p:txBody>
      </p:sp>
      <p:graphicFrame>
        <p:nvGraphicFramePr>
          <p:cNvPr id="50180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929439" y="1429545"/>
          <a:ext cx="3762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4" imgW="190500" imgH="393700" progId="Equation.KSEE3">
                  <p:embed/>
                </p:oleObj>
              </mc:Choice>
              <mc:Fallback>
                <p:oleObj r:id="rId4" imgW="190500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9439" y="1429545"/>
                        <a:ext cx="376237" cy="77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5"/>
          <p:cNvSpPr txBox="1"/>
          <p:nvPr/>
        </p:nvSpPr>
        <p:spPr>
          <a:xfrm>
            <a:off x="778669" y="1018223"/>
            <a:ext cx="4779169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某林业部门要考查某种幼树在一定条件下的移植成活率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应采用什么具体做法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5363" name="Rectangle 2"/>
          <p:cNvSpPr/>
          <p:nvPr/>
        </p:nvSpPr>
        <p:spPr>
          <a:xfrm>
            <a:off x="778669" y="2554130"/>
            <a:ext cx="7164229" cy="2284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algn="just" eaLnBrk="0" hangingPunct="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在同样条件下，大量地对这种幼树进行移植并统计成活情况，计算成活的频率．如果随着移植棵数的越来越大，频率越来越稳定于某个常数，那么这个常数就可以被当作成活率的近似值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244" y="627460"/>
            <a:ext cx="1425179" cy="1674019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" name="组合 12"/>
          <p:cNvGrpSpPr/>
          <p:nvPr/>
        </p:nvGrpSpPr>
        <p:grpSpPr>
          <a:xfrm>
            <a:off x="346336" y="141175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当堂检测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/>
          <p:nvPr/>
        </p:nvSpPr>
        <p:spPr>
          <a:xfrm>
            <a:off x="2288381" y="3223022"/>
            <a:ext cx="138564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6387" name="表格 16386"/>
          <p:cNvGraphicFramePr/>
          <p:nvPr/>
        </p:nvGraphicFramePr>
        <p:xfrm>
          <a:off x="1925241" y="1437085"/>
          <a:ext cx="5293518" cy="654844"/>
        </p:xfrm>
        <a:graphic>
          <a:graphicData uri="http://schemas.openxmlformats.org/drawingml/2006/table">
            <a:tbl>
              <a:tblPr/>
              <a:tblGrid>
                <a:gridCol w="1716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移植总数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成活数</a:t>
                      </a:r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800" b="1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成活的频率</a:t>
                      </a:r>
                      <a:endParaRPr lang="zh-CN" altLang="en-US" sz="18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4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10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8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5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0" name="Text Box 89"/>
          <p:cNvSpPr txBox="1"/>
          <p:nvPr/>
        </p:nvSpPr>
        <p:spPr>
          <a:xfrm>
            <a:off x="3314700" y="3331369"/>
            <a:ext cx="138564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401" name="Text Box 93"/>
          <p:cNvSpPr txBox="1"/>
          <p:nvPr/>
        </p:nvSpPr>
        <p:spPr>
          <a:xfrm>
            <a:off x="6023373" y="1760935"/>
            <a:ext cx="406201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5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0.8</a:t>
            </a:r>
          </a:p>
        </p:txBody>
      </p:sp>
      <p:graphicFrame>
        <p:nvGraphicFramePr>
          <p:cNvPr id="16402" name="表格 16401"/>
          <p:cNvGraphicFramePr/>
          <p:nvPr/>
        </p:nvGraphicFramePr>
        <p:xfrm>
          <a:off x="1925241" y="2062162"/>
          <a:ext cx="5293518" cy="2833690"/>
        </p:xfrm>
        <a:graphic>
          <a:graphicData uri="http://schemas.openxmlformats.org/drawingml/2006/table">
            <a:tbl>
              <a:tblPr/>
              <a:tblGrid>
                <a:gridCol w="1716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75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50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47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5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270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235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0.870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400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369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5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5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750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662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5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1500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1335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0.890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7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3500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3203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0.915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75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7000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6335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5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94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9000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8073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500" b="1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7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14000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12628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500" b="1" dirty="0">
                          <a:latin typeface="Arial" panose="020B0604020202020204" pitchFamily="34" charset="0"/>
                        </a:rPr>
                        <a:t>0.902</a:t>
                      </a:r>
                      <a:endParaRPr lang="en-US" altLang="zh-CN" sz="1500" b="1" dirty="0"/>
                    </a:p>
                  </a:txBody>
                  <a:tcPr marL="68580" marR="68580" marT="34290" marB="34290" anchor="ctr">
                    <a:lnL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43" name="Text Box 147"/>
          <p:cNvSpPr txBox="1"/>
          <p:nvPr/>
        </p:nvSpPr>
        <p:spPr>
          <a:xfrm>
            <a:off x="5975748" y="2084785"/>
            <a:ext cx="513602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5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0.94</a:t>
            </a:r>
          </a:p>
        </p:txBody>
      </p:sp>
      <p:sp>
        <p:nvSpPr>
          <p:cNvPr id="16444" name="Text Box 148"/>
          <p:cNvSpPr txBox="1"/>
          <p:nvPr/>
        </p:nvSpPr>
        <p:spPr>
          <a:xfrm>
            <a:off x="5975748" y="2678906"/>
            <a:ext cx="621004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5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0.923</a:t>
            </a:r>
          </a:p>
        </p:txBody>
      </p:sp>
      <p:sp>
        <p:nvSpPr>
          <p:cNvPr id="16445" name="Text Box 149"/>
          <p:cNvSpPr txBox="1"/>
          <p:nvPr/>
        </p:nvSpPr>
        <p:spPr>
          <a:xfrm>
            <a:off x="5987654" y="3002756"/>
            <a:ext cx="621004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5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0.883</a:t>
            </a:r>
          </a:p>
        </p:txBody>
      </p:sp>
      <p:sp>
        <p:nvSpPr>
          <p:cNvPr id="16446" name="Text Box 150"/>
          <p:cNvSpPr txBox="1"/>
          <p:nvPr/>
        </p:nvSpPr>
        <p:spPr>
          <a:xfrm>
            <a:off x="5975748" y="3938588"/>
            <a:ext cx="621004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5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0.905</a:t>
            </a:r>
          </a:p>
        </p:txBody>
      </p:sp>
      <p:sp>
        <p:nvSpPr>
          <p:cNvPr id="16447" name="Text Box 151"/>
          <p:cNvSpPr txBox="1"/>
          <p:nvPr/>
        </p:nvSpPr>
        <p:spPr>
          <a:xfrm>
            <a:off x="5975748" y="4245769"/>
            <a:ext cx="621004" cy="3000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5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0.897</a:t>
            </a:r>
          </a:p>
        </p:txBody>
      </p:sp>
      <p:sp>
        <p:nvSpPr>
          <p:cNvPr id="16449" name="TextBox 24"/>
          <p:cNvSpPr txBox="1"/>
          <p:nvPr/>
        </p:nvSpPr>
        <p:spPr>
          <a:xfrm>
            <a:off x="1925241" y="411957"/>
            <a:ext cx="5347097" cy="8072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）下表是统计试验中的部分数据，请补充完整：</a:t>
            </a: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16443" grpId="0"/>
      <p:bldP spid="16444" grpId="0"/>
      <p:bldP spid="16445" grpId="0"/>
      <p:bldP spid="16446" grpId="0"/>
      <p:bldP spid="164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/>
          <p:nvPr/>
        </p:nvSpPr>
        <p:spPr>
          <a:xfrm>
            <a:off x="1763317" y="381000"/>
            <a:ext cx="5563790" cy="11763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/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）由下表可以发现，幼树移植成活的频率在＿＿＿＿左右摆动，并且随着移植棵数越来越大，这种规律愈加明显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1" name="Text Box 87"/>
          <p:cNvSpPr txBox="1"/>
          <p:nvPr/>
        </p:nvSpPr>
        <p:spPr>
          <a:xfrm>
            <a:off x="3168253" y="759619"/>
            <a:ext cx="561023" cy="43767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0.9</a:t>
            </a:r>
          </a:p>
        </p:txBody>
      </p:sp>
      <p:pic>
        <p:nvPicPr>
          <p:cNvPr id="2" name="Picture 5" descr="C:\Users\Administrator\Pictures\图片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1663" y="1572816"/>
            <a:ext cx="5404247" cy="3570684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Users\Administrator\Pictures\图片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1663" y="573882"/>
            <a:ext cx="5404247" cy="35706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4" name="Text Box 9"/>
          <p:cNvSpPr txBox="1"/>
          <p:nvPr/>
        </p:nvSpPr>
        <p:spPr>
          <a:xfrm>
            <a:off x="2288381" y="3277791"/>
            <a:ext cx="138564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5" name="Text Box 25"/>
          <p:cNvSpPr txBox="1"/>
          <p:nvPr/>
        </p:nvSpPr>
        <p:spPr>
          <a:xfrm>
            <a:off x="3314700" y="3386138"/>
            <a:ext cx="138564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AutoShape 87"/>
          <p:cNvSpPr/>
          <p:nvPr/>
        </p:nvSpPr>
        <p:spPr>
          <a:xfrm>
            <a:off x="1656160" y="2571750"/>
            <a:ext cx="5724525" cy="2159794"/>
          </a:xfrm>
          <a:prstGeom prst="wedgeRectCallout">
            <a:avLst>
              <a:gd name="adj1" fmla="val 3324"/>
              <a:gd name="adj2" fmla="val -9111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7628" tIns="35243" rIns="67628" bIns="35243" anchor="t"/>
          <a:lstStyle/>
          <a:p>
            <a:endParaRPr lang="zh-CN" altLang="en-US" sz="1800" dirty="0">
              <a:latin typeface="Tahom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18438" name="Text Box 88"/>
          <p:cNvSpPr txBox="1"/>
          <p:nvPr/>
        </p:nvSpPr>
        <p:spPr>
          <a:xfrm>
            <a:off x="1601391" y="2680098"/>
            <a:ext cx="5832366" cy="7155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）林业部门种植了该幼树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1000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棵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估计能成活</a:t>
            </a:r>
            <a:endParaRPr lang="en-US" altLang="zh-CN" sz="21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棵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9" name="Text Box 89"/>
          <p:cNvSpPr txBox="1"/>
          <p:nvPr/>
        </p:nvSpPr>
        <p:spPr>
          <a:xfrm>
            <a:off x="1656160" y="3489723"/>
            <a:ext cx="6750844" cy="8434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40000"/>
              </a:spcBef>
            </a:pP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）我们学校需种植这样的树苗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500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棵来绿化校</a:t>
            </a:r>
            <a:endParaRPr lang="en-US" altLang="zh-CN" sz="21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40000"/>
              </a:spcBef>
            </a:pP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园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则至少向林业部门购买约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en-US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棵</a:t>
            </a:r>
            <a:r>
              <a:rPr lang="en-US" altLang="zh-CN" sz="21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40" name="Text Box 90"/>
          <p:cNvSpPr txBox="1"/>
          <p:nvPr/>
        </p:nvSpPr>
        <p:spPr>
          <a:xfrm>
            <a:off x="1901429" y="3032523"/>
            <a:ext cx="518636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900</a:t>
            </a:r>
          </a:p>
        </p:txBody>
      </p:sp>
      <p:sp>
        <p:nvSpPr>
          <p:cNvPr id="18441" name="Text Box 91"/>
          <p:cNvSpPr txBox="1"/>
          <p:nvPr/>
        </p:nvSpPr>
        <p:spPr>
          <a:xfrm>
            <a:off x="5319713" y="3982642"/>
            <a:ext cx="518636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18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556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ldLvl="0" animBg="1"/>
      <p:bldP spid="18438" grpId="0"/>
      <p:bldP spid="18439" grpId="0"/>
      <p:bldP spid="18440" grpId="0"/>
      <p:bldP spid="184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41076" y="752893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942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矩形 12"/>
          <p:cNvSpPr/>
          <p:nvPr/>
        </p:nvSpPr>
        <p:spPr>
          <a:xfrm>
            <a:off x="1007277" y="205123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7277" y="284611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73012" y="1874429"/>
            <a:ext cx="6181704" cy="483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了解频率的概念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</p:txBody>
      </p:sp>
      <p:sp>
        <p:nvSpPr>
          <p:cNvPr id="3" name="矩形 2"/>
          <p:cNvSpPr/>
          <p:nvPr/>
        </p:nvSpPr>
        <p:spPr>
          <a:xfrm>
            <a:off x="1173003" y="2651284"/>
            <a:ext cx="6550819" cy="8991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了解在试验次数很大时，随机事件发生的频率具有稳定性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en-US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难点）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76966" y="2225501"/>
            <a:ext cx="1190069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再见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1"/>
          <p:cNvSpPr txBox="1"/>
          <p:nvPr/>
        </p:nvSpPr>
        <p:spPr>
          <a:xfrm>
            <a:off x="1243728" y="1113949"/>
            <a:ext cx="6598444" cy="362331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、下列事件：①随意翻到一本书的某页，这页的页码是奇数；②测得某天的最高气温是100℃；③掷一次骰子，向上一面的数字是2；④测量三角形的内角和，结果是180°.其中是随机事件的是________(填序号)</a:t>
            </a:r>
          </a:p>
          <a:p>
            <a:pPr algn="just"/>
            <a:endParaRPr lang="en-US" altLang="zh-CN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、掷一枚均匀的骰子，前5次朝上的点数恰好是1～5，则第6次朝上的点数(　　)</a:t>
            </a:r>
          </a:p>
          <a:p>
            <a:pPr algn="just"/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A．一定是6</a:t>
            </a:r>
          </a:p>
          <a:p>
            <a:pPr algn="just"/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B．是6的可能性大于是1～5中的任意一个数的可能性</a:t>
            </a:r>
          </a:p>
          <a:p>
            <a:pPr algn="just"/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C．一定不是6</a:t>
            </a:r>
          </a:p>
          <a:p>
            <a:pPr algn="just"/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D．是6的可能性等于是1～5中的任意一个数的可能性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04235" y="2099787"/>
            <a:ext cx="676275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1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①③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52863" y="3032523"/>
            <a:ext cx="588169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2946" y="209492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知识回顾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云形标注 7"/>
          <p:cNvSpPr/>
          <p:nvPr/>
        </p:nvSpPr>
        <p:spPr>
          <a:xfrm>
            <a:off x="3869532" y="1544241"/>
            <a:ext cx="3898106" cy="2321719"/>
          </a:xfrm>
          <a:prstGeom prst="cloudCallout">
            <a:avLst>
              <a:gd name="adj1" fmla="val -48915"/>
              <a:gd name="adj2" fmla="val 702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146" name="TextBox 9"/>
          <p:cNvSpPr txBox="1"/>
          <p:nvPr/>
        </p:nvSpPr>
        <p:spPr>
          <a:xfrm>
            <a:off x="1258253" y="1098947"/>
            <a:ext cx="540067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小明和小丽在玩抛图钉游戏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1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8" name="TextBox 12"/>
          <p:cNvSpPr txBox="1"/>
          <p:nvPr/>
        </p:nvSpPr>
        <p:spPr>
          <a:xfrm>
            <a:off x="3815953" y="1490662"/>
            <a:ext cx="4185047" cy="233076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</a:p>
          <a:p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抛掷一枚图钉，落地后会</a:t>
            </a:r>
          </a:p>
          <a:p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出现两种情况：钉尖朝上 ，</a:t>
            </a:r>
          </a:p>
          <a:p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钉尖朝下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你认为钉尖朝上和</a:t>
            </a:r>
          </a:p>
          <a:p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钉尖朝下的可能性一样</a:t>
            </a:r>
          </a:p>
          <a:p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大吗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  <a:p>
            <a:endParaRPr lang="zh-CN" altLang="en-US" sz="21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49" name="组合 14"/>
          <p:cNvGrpSpPr/>
          <p:nvPr/>
        </p:nvGrpSpPr>
        <p:grpSpPr>
          <a:xfrm>
            <a:off x="1453753" y="2301478"/>
            <a:ext cx="2362200" cy="2375297"/>
            <a:chOff x="1115616" y="3140968"/>
            <a:chExt cx="3149600" cy="2520280"/>
          </a:xfrm>
        </p:grpSpPr>
        <p:pic>
          <p:nvPicPr>
            <p:cNvPr id="6150" name="Picture 6" descr="C:\Users\Administrator\Pictures\新建文件夹\1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5616" y="4337990"/>
              <a:ext cx="3149600" cy="132325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1" name="Picture 7" descr="C:\Users\Administrator\Pictures\新建文件夹\15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2" y="3140968"/>
              <a:ext cx="1554501" cy="119702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52" name="Picture 8" descr="C:\Users\Administrator\Pictures\新建文件夹\16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5616" y="3140968"/>
              <a:ext cx="1632181" cy="118944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" name="组合 1"/>
          <p:cNvGrpSpPr/>
          <p:nvPr/>
        </p:nvGrpSpPr>
        <p:grpSpPr>
          <a:xfrm>
            <a:off x="462946" y="209492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C:\Users\Administrator\Pictures\新建文件夹\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888" y="3274219"/>
            <a:ext cx="1133475" cy="117395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0" name="Picture 3" descr="C:\Users\Administrator\Pictures\新建文件夹\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607" y="3274219"/>
            <a:ext cx="1079897" cy="124182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71" name="组合 10"/>
          <p:cNvGrpSpPr/>
          <p:nvPr/>
        </p:nvGrpSpPr>
        <p:grpSpPr>
          <a:xfrm>
            <a:off x="1297782" y="519113"/>
            <a:ext cx="2788444" cy="1837135"/>
            <a:chOff x="468313" y="692150"/>
            <a:chExt cx="3455987" cy="2449513"/>
          </a:xfrm>
        </p:grpSpPr>
        <p:sp>
          <p:nvSpPr>
            <p:cNvPr id="7" name="云形标注 6"/>
            <p:cNvSpPr/>
            <p:nvPr/>
          </p:nvSpPr>
          <p:spPr>
            <a:xfrm>
              <a:off x="468313" y="692150"/>
              <a:ext cx="3455987" cy="2449513"/>
            </a:xfrm>
            <a:prstGeom prst="cloudCallout">
              <a:avLst>
                <a:gd name="adj1" fmla="val -23820"/>
                <a:gd name="adj2" fmla="val 9382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7173" name="TextBox 7"/>
            <p:cNvSpPr txBox="1"/>
            <p:nvPr/>
          </p:nvSpPr>
          <p:spPr>
            <a:xfrm>
              <a:off x="836574" y="981075"/>
              <a:ext cx="2930743" cy="18466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10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直觉告诉我任意掷一枚图钉，钉尖朝上和钉尖朝下的可能性是不相同的</a:t>
              </a:r>
              <a:r>
                <a:rPr lang="en-US" altLang="zh-CN" sz="210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7174" name="组合 12"/>
          <p:cNvGrpSpPr/>
          <p:nvPr/>
        </p:nvGrpSpPr>
        <p:grpSpPr>
          <a:xfrm>
            <a:off x="4031457" y="1113235"/>
            <a:ext cx="2216944" cy="1458515"/>
            <a:chOff x="3851275" y="1484313"/>
            <a:chExt cx="2520950" cy="1944687"/>
          </a:xfrm>
        </p:grpSpPr>
        <p:sp>
          <p:nvSpPr>
            <p:cNvPr id="9" name="云形标注 8"/>
            <p:cNvSpPr/>
            <p:nvPr/>
          </p:nvSpPr>
          <p:spPr>
            <a:xfrm>
              <a:off x="3851275" y="1484313"/>
              <a:ext cx="2520950" cy="1944687"/>
            </a:xfrm>
            <a:prstGeom prst="cloudCallout">
              <a:avLst>
                <a:gd name="adj1" fmla="val -25514"/>
                <a:gd name="adj2" fmla="val 8980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7176" name="TextBox 9"/>
            <p:cNvSpPr txBox="1"/>
            <p:nvPr/>
          </p:nvSpPr>
          <p:spPr>
            <a:xfrm>
              <a:off x="4140200" y="1844358"/>
              <a:ext cx="2232025" cy="14157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10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我的直觉跟你一样，但我不知道对不对</a:t>
              </a:r>
              <a:r>
                <a:rPr lang="en-US" altLang="zh-CN" sz="210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pic>
        <p:nvPicPr>
          <p:cNvPr id="7177" name="Picture 2" descr="C:\Users\Administrator\Pictures\新建文件夹\1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8216" y="3327797"/>
            <a:ext cx="1085850" cy="11239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78" name="组合 13"/>
          <p:cNvGrpSpPr/>
          <p:nvPr/>
        </p:nvGrpSpPr>
        <p:grpSpPr>
          <a:xfrm>
            <a:off x="6248400" y="1329929"/>
            <a:ext cx="1752600" cy="1512094"/>
            <a:chOff x="7019925" y="1773238"/>
            <a:chExt cx="2124075" cy="2016125"/>
          </a:xfrm>
        </p:grpSpPr>
        <p:sp>
          <p:nvSpPr>
            <p:cNvPr id="12" name="云形标注 11"/>
            <p:cNvSpPr/>
            <p:nvPr/>
          </p:nvSpPr>
          <p:spPr>
            <a:xfrm>
              <a:off x="7019925" y="1773238"/>
              <a:ext cx="2124075" cy="2016125"/>
            </a:xfrm>
            <a:prstGeom prst="cloudCallout">
              <a:avLst>
                <a:gd name="adj1" fmla="val -29367"/>
                <a:gd name="adj2" fmla="val 80787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7180" name="TextBox 12"/>
            <p:cNvSpPr txBox="1"/>
            <p:nvPr/>
          </p:nvSpPr>
          <p:spPr>
            <a:xfrm>
              <a:off x="7308851" y="2060575"/>
              <a:ext cx="1584325" cy="14157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不妨让我们用试验来验证吧！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Box 4"/>
          <p:cNvSpPr txBox="1"/>
          <p:nvPr/>
        </p:nvSpPr>
        <p:spPr>
          <a:xfrm>
            <a:off x="1439467" y="1435894"/>
            <a:ext cx="6373415" cy="7791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/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）两人一组做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次掷图钉游戏，并将数据记录在</a:t>
            </a:r>
          </a:p>
          <a:p>
            <a:pPr algn="just"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下表中：</a:t>
            </a:r>
          </a:p>
        </p:txBody>
      </p:sp>
      <p:sp>
        <p:nvSpPr>
          <p:cNvPr id="8200" name="TextBox 3"/>
          <p:cNvSpPr txBox="1"/>
          <p:nvPr/>
        </p:nvSpPr>
        <p:spPr>
          <a:xfrm>
            <a:off x="1439466" y="1046560"/>
            <a:ext cx="5454253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/>
            <a:r>
              <a:rPr lang="zh-CN" altLang="en-US" sz="21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做一做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439467" y="2355056"/>
          <a:ext cx="6372701" cy="21621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48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43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试验总次数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3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钉尖朝上次数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3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钉尖朝下次数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35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钉尖朝上频率（钉尖朝上次数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试验总次数）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 smtClean="0"/>
                        <a:t>钉尖朝下频率（钉尖朝下次数</a:t>
                      </a:r>
                      <a:r>
                        <a:rPr lang="en-US" altLang="zh-CN" sz="1800" dirty="0" smtClean="0"/>
                        <a:t>/</a:t>
                      </a:r>
                      <a:r>
                        <a:rPr lang="zh-CN" altLang="en-US" sz="1800" dirty="0" smtClean="0"/>
                        <a:t>试验总次数）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357438" y="3705225"/>
            <a:ext cx="594122" cy="32385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2" name="组合 1"/>
          <p:cNvGrpSpPr/>
          <p:nvPr/>
        </p:nvGrpSpPr>
        <p:grpSpPr>
          <a:xfrm>
            <a:off x="462946" y="209492"/>
            <a:ext cx="2316458" cy="647223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合作探究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"/>
          <p:cNvSpPr txBox="1"/>
          <p:nvPr/>
        </p:nvSpPr>
        <p:spPr>
          <a:xfrm>
            <a:off x="1220391" y="313373"/>
            <a:ext cx="6206728" cy="110251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频率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：在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次重复试验中，事件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发生了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次，则</a:t>
            </a:r>
          </a:p>
          <a:p>
            <a:pPr>
              <a:lnSpc>
                <a:spcPct val="16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 比值   称为事件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发生的频率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196" name="TextBox 7"/>
          <p:cNvSpPr txBox="1"/>
          <p:nvPr/>
        </p:nvSpPr>
        <p:spPr>
          <a:xfrm>
            <a:off x="1112044" y="1502807"/>
            <a:ext cx="6316266" cy="81153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）累计全班同学的实验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结果，并将试验数据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汇总填入下表：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198960" y="2314575"/>
          <a:ext cx="6742749" cy="21936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75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3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38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29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38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33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7675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试验总次数</a:t>
                      </a:r>
                      <a:r>
                        <a:rPr lang="en-US" altLang="zh-CN" sz="1800" dirty="0" smtClean="0"/>
                        <a:t>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160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280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360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9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钉尖朝上次数</a:t>
                      </a:r>
                      <a:r>
                        <a:rPr lang="en-US" altLang="zh-CN" sz="1800" dirty="0" smtClean="0"/>
                        <a:t>m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949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800" dirty="0" smtClean="0"/>
                        <a:t>钉尖朝上频率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273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40807" y="788432"/>
          <a:ext cx="340519" cy="703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5" imgW="190500" imgH="393700" progId="Equation.KSEE3">
                  <p:embed/>
                </p:oleObj>
              </mc:Choice>
              <mc:Fallback>
                <p:oleObj r:id="rId5" imgW="190500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0807" y="788432"/>
                        <a:ext cx="340519" cy="70365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58666" y="3751660"/>
          <a:ext cx="339328" cy="702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7" imgW="190500" imgH="393700" progId="Equation.KSEE3">
                  <p:embed/>
                </p:oleObj>
              </mc:Choice>
              <mc:Fallback>
                <p:oleObj r:id="rId7" imgW="190500" imgH="393700" progId="Equation.KSEE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8666" y="3751660"/>
                        <a:ext cx="339328" cy="70246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50"/>
          <p:cNvGrpSpPr/>
          <p:nvPr/>
        </p:nvGrpSpPr>
        <p:grpSpPr>
          <a:xfrm>
            <a:off x="1656160" y="1219200"/>
            <a:ext cx="6156722" cy="3601416"/>
            <a:chOff x="1186632" y="1412776"/>
            <a:chExt cx="8209904" cy="4802116"/>
          </a:xfrm>
        </p:grpSpPr>
        <p:grpSp>
          <p:nvGrpSpPr>
            <p:cNvPr id="10242" name="组合 30"/>
            <p:cNvGrpSpPr/>
            <p:nvPr/>
          </p:nvGrpSpPr>
          <p:grpSpPr>
            <a:xfrm>
              <a:off x="2049988" y="1916832"/>
              <a:ext cx="5906388" cy="3384376"/>
              <a:chOff x="2049988" y="1916832"/>
              <a:chExt cx="5042292" cy="3384376"/>
            </a:xfrm>
          </p:grpSpPr>
          <p:cxnSp>
            <p:nvCxnSpPr>
              <p:cNvPr id="6" name="直接箭头连接符 5"/>
              <p:cNvCxnSpPr/>
              <p:nvPr/>
            </p:nvCxnSpPr>
            <p:spPr>
              <a:xfrm flipV="1">
                <a:off x="2051880" y="5229603"/>
                <a:ext cx="5040561" cy="7144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箭头连接符 7"/>
              <p:cNvCxnSpPr/>
              <p:nvPr/>
            </p:nvCxnSpPr>
            <p:spPr>
              <a:xfrm flipV="1">
                <a:off x="2065433" y="1916077"/>
                <a:ext cx="0" cy="33849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051880" y="4796162"/>
                <a:ext cx="718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2051880" y="4221415"/>
                <a:ext cx="718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2051880" y="3645080"/>
                <a:ext cx="718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050525" y="3068746"/>
                <a:ext cx="718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051880" y="2492411"/>
                <a:ext cx="718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rot="16200000" flipV="1">
                <a:off x="2233005" y="5265318"/>
                <a:ext cx="7144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rot="16200000" flipV="1">
                <a:off x="2447721" y="5250244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rot="16200000" flipV="1">
                <a:off x="2808245" y="5250244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16200000" flipV="1">
                <a:off x="3212934" y="5235161"/>
                <a:ext cx="7144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rot="16200000" flipV="1">
                <a:off x="3614680" y="5237542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rot="16200000" flipV="1">
                <a:off x="3989552" y="5235161"/>
                <a:ext cx="7144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rot="16200000" flipV="1">
                <a:off x="4392084" y="5208160"/>
                <a:ext cx="7144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rot="16200000" flipV="1">
                <a:off x="4767517" y="5208160"/>
                <a:ext cx="7144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16200000" flipV="1">
                <a:off x="5140808" y="5193086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rot="16200000" flipV="1">
                <a:off x="5516242" y="5193086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rot="16200000" flipV="1">
                <a:off x="5876766" y="5193086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rot="16200000" flipV="1">
                <a:off x="6235934" y="5193086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rot="16200000" flipV="1">
                <a:off x="6581550" y="5193086"/>
                <a:ext cx="7303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63" name="TextBox 31"/>
            <p:cNvSpPr txBox="1"/>
            <p:nvPr/>
          </p:nvSpPr>
          <p:spPr>
            <a:xfrm>
              <a:off x="2051721" y="5517232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20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64" name="TextBox 32"/>
            <p:cNvSpPr txBox="1"/>
            <p:nvPr/>
          </p:nvSpPr>
          <p:spPr>
            <a:xfrm>
              <a:off x="2339752" y="5517232"/>
              <a:ext cx="639688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40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65" name="TextBox 33"/>
            <p:cNvSpPr txBox="1"/>
            <p:nvPr/>
          </p:nvSpPr>
          <p:spPr>
            <a:xfrm>
              <a:off x="2771800" y="5517232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80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66" name="TextBox 34"/>
            <p:cNvSpPr txBox="1"/>
            <p:nvPr/>
          </p:nvSpPr>
          <p:spPr>
            <a:xfrm>
              <a:off x="3131840" y="5517232"/>
              <a:ext cx="648072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120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67" name="TextBox 35"/>
            <p:cNvSpPr txBox="1"/>
            <p:nvPr/>
          </p:nvSpPr>
          <p:spPr>
            <a:xfrm>
              <a:off x="4110457" y="5517232"/>
              <a:ext cx="648072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200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68" name="TextBox 36"/>
            <p:cNvSpPr txBox="1"/>
            <p:nvPr/>
          </p:nvSpPr>
          <p:spPr>
            <a:xfrm>
              <a:off x="4613920" y="5507940"/>
              <a:ext cx="750167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240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69" name="TextBox 37"/>
            <p:cNvSpPr txBox="1"/>
            <p:nvPr/>
          </p:nvSpPr>
          <p:spPr>
            <a:xfrm>
              <a:off x="3635895" y="5517232"/>
              <a:ext cx="648072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160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0" name="TextBox 38"/>
            <p:cNvSpPr txBox="1"/>
            <p:nvPr/>
          </p:nvSpPr>
          <p:spPr>
            <a:xfrm>
              <a:off x="5494785" y="5507940"/>
              <a:ext cx="877417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320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1" name="TextBox 39"/>
            <p:cNvSpPr txBox="1"/>
            <p:nvPr/>
          </p:nvSpPr>
          <p:spPr>
            <a:xfrm>
              <a:off x="5071120" y="5517232"/>
              <a:ext cx="797023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280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2" name="TextBox 40"/>
            <p:cNvSpPr txBox="1"/>
            <p:nvPr/>
          </p:nvSpPr>
          <p:spPr>
            <a:xfrm>
              <a:off x="1547664" y="4643844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0.2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3" name="TextBox 41"/>
            <p:cNvSpPr txBox="1"/>
            <p:nvPr/>
          </p:nvSpPr>
          <p:spPr>
            <a:xfrm>
              <a:off x="6380584" y="5517232"/>
              <a:ext cx="783705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400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4" name="TextBox 42"/>
            <p:cNvSpPr txBox="1"/>
            <p:nvPr/>
          </p:nvSpPr>
          <p:spPr>
            <a:xfrm>
              <a:off x="5956920" y="5517232"/>
              <a:ext cx="847328" cy="41038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360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5" name="TextBox 43"/>
            <p:cNvSpPr txBox="1"/>
            <p:nvPr/>
          </p:nvSpPr>
          <p:spPr>
            <a:xfrm>
              <a:off x="1547664" y="2348880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1.0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6" name="TextBox 44"/>
            <p:cNvSpPr txBox="1"/>
            <p:nvPr/>
          </p:nvSpPr>
          <p:spPr>
            <a:xfrm>
              <a:off x="1547664" y="3501008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0.6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7" name="TextBox 45"/>
            <p:cNvSpPr txBox="1"/>
            <p:nvPr/>
          </p:nvSpPr>
          <p:spPr>
            <a:xfrm>
              <a:off x="1547664" y="2924944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0.8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8" name="TextBox 47"/>
            <p:cNvSpPr txBox="1"/>
            <p:nvPr/>
          </p:nvSpPr>
          <p:spPr>
            <a:xfrm>
              <a:off x="1547664" y="4077072"/>
              <a:ext cx="504056" cy="6976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0.4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9" name="TextBox 48"/>
            <p:cNvSpPr txBox="1"/>
            <p:nvPr/>
          </p:nvSpPr>
          <p:spPr>
            <a:xfrm>
              <a:off x="1186632" y="1412776"/>
              <a:ext cx="2880320" cy="49246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钉尖朝上的频率</a:t>
              </a:r>
            </a:p>
          </p:txBody>
        </p:sp>
        <p:sp>
          <p:nvSpPr>
            <p:cNvPr id="10280" name="TextBox 49"/>
            <p:cNvSpPr txBox="1"/>
            <p:nvPr/>
          </p:nvSpPr>
          <p:spPr>
            <a:xfrm>
              <a:off x="7092280" y="5373216"/>
              <a:ext cx="2304256" cy="49246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试验总次数</a:t>
              </a:r>
            </a:p>
          </p:txBody>
        </p:sp>
      </p:grpSp>
      <p:sp>
        <p:nvSpPr>
          <p:cNvPr id="10281" name="TextBox 3"/>
          <p:cNvSpPr txBox="1"/>
          <p:nvPr/>
        </p:nvSpPr>
        <p:spPr>
          <a:xfrm>
            <a:off x="1494235" y="733425"/>
            <a:ext cx="58328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）根据上表完成下面的折线统计图：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100"/>
          <p:cNvGrpSpPr/>
          <p:nvPr/>
        </p:nvGrpSpPr>
        <p:grpSpPr>
          <a:xfrm>
            <a:off x="1494235" y="1515666"/>
            <a:ext cx="6318646" cy="3521702"/>
            <a:chOff x="827404" y="1499581"/>
            <a:chExt cx="8424545" cy="4696257"/>
          </a:xfrm>
        </p:grpSpPr>
        <p:grpSp>
          <p:nvGrpSpPr>
            <p:cNvPr id="11266" name="组合 50"/>
            <p:cNvGrpSpPr/>
            <p:nvPr/>
          </p:nvGrpSpPr>
          <p:grpSpPr>
            <a:xfrm>
              <a:off x="827404" y="1499581"/>
              <a:ext cx="8424545" cy="4696257"/>
              <a:chOff x="971352" y="1518199"/>
              <a:chExt cx="8425184" cy="4696844"/>
            </a:xfrm>
          </p:grpSpPr>
          <p:grpSp>
            <p:nvGrpSpPr>
              <p:cNvPr id="11267" name="组合 30"/>
              <p:cNvGrpSpPr/>
              <p:nvPr/>
            </p:nvGrpSpPr>
            <p:grpSpPr>
              <a:xfrm>
                <a:off x="2050617" y="1916077"/>
                <a:ext cx="5905948" cy="3384973"/>
                <a:chOff x="2050525" y="1916077"/>
                <a:chExt cx="5041916" cy="3384973"/>
              </a:xfrm>
            </p:grpSpPr>
            <p:cxnSp>
              <p:nvCxnSpPr>
                <p:cNvPr id="22" name="直接箭头连接符 21"/>
                <p:cNvCxnSpPr/>
                <p:nvPr/>
              </p:nvCxnSpPr>
              <p:spPr>
                <a:xfrm flipV="1">
                  <a:off x="2051880" y="5229603"/>
                  <a:ext cx="5040561" cy="7144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箭头连接符 22"/>
                <p:cNvCxnSpPr/>
                <p:nvPr/>
              </p:nvCxnSpPr>
              <p:spPr>
                <a:xfrm flipV="1">
                  <a:off x="2065433" y="1916076"/>
                  <a:ext cx="0" cy="338497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>
                  <a:off x="2051880" y="4796161"/>
                  <a:ext cx="718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2051880" y="4221414"/>
                  <a:ext cx="718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>
                  <a:off x="2051880" y="3645080"/>
                  <a:ext cx="718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>
                  <a:off x="2050525" y="3068745"/>
                  <a:ext cx="7183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2051880" y="2492411"/>
                  <a:ext cx="718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 rot="16200000" flipV="1">
                  <a:off x="2200485" y="5265327"/>
                  <a:ext cx="7144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 rot="16200000" flipV="1">
                  <a:off x="2384019" y="5250244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 rot="16200000" flipV="1">
                  <a:off x="2808245" y="5250244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 rot="16200000" flipV="1">
                  <a:off x="3212926" y="5235151"/>
                  <a:ext cx="7144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 rot="16200000" flipV="1">
                  <a:off x="3614680" y="5237542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 rot="16200000" flipV="1">
                  <a:off x="3989544" y="5235151"/>
                  <a:ext cx="7144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 rot="16200000" flipV="1">
                  <a:off x="4392084" y="5222449"/>
                  <a:ext cx="7144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 rot="16200000" flipV="1">
                  <a:off x="4767525" y="5208169"/>
                  <a:ext cx="7144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接连接符 36"/>
                <p:cNvCxnSpPr/>
                <p:nvPr/>
              </p:nvCxnSpPr>
              <p:spPr>
                <a:xfrm rot="16200000" flipV="1">
                  <a:off x="5140808" y="5207375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连接符 37"/>
                <p:cNvCxnSpPr/>
                <p:nvPr/>
              </p:nvCxnSpPr>
              <p:spPr>
                <a:xfrm rot="16200000" flipV="1">
                  <a:off x="5516242" y="5207375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/>
              </p:nvCxnSpPr>
              <p:spPr>
                <a:xfrm rot="16200000" flipV="1">
                  <a:off x="5876766" y="5193087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rot="16200000" flipV="1">
                  <a:off x="6235934" y="5193087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rot="16200000" flipV="1">
                  <a:off x="6581550" y="5193087"/>
                  <a:ext cx="7303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88" name="TextBox 31"/>
              <p:cNvSpPr txBox="1"/>
              <p:nvPr/>
            </p:nvSpPr>
            <p:spPr>
              <a:xfrm>
                <a:off x="2051720" y="5517232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20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9" name="TextBox 32"/>
              <p:cNvSpPr txBox="1"/>
              <p:nvPr/>
            </p:nvSpPr>
            <p:spPr>
              <a:xfrm>
                <a:off x="2339752" y="5517232"/>
                <a:ext cx="639688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40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0" name="TextBox 33"/>
              <p:cNvSpPr txBox="1"/>
              <p:nvPr/>
            </p:nvSpPr>
            <p:spPr>
              <a:xfrm>
                <a:off x="2771800" y="5517232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80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1" name="TextBox 34"/>
              <p:cNvSpPr txBox="1"/>
              <p:nvPr/>
            </p:nvSpPr>
            <p:spPr>
              <a:xfrm>
                <a:off x="3131840" y="5517232"/>
                <a:ext cx="648071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120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2" name="TextBox 35"/>
              <p:cNvSpPr txBox="1"/>
              <p:nvPr/>
            </p:nvSpPr>
            <p:spPr>
              <a:xfrm>
                <a:off x="4110456" y="5517232"/>
                <a:ext cx="648071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200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3" name="TextBox 36"/>
              <p:cNvSpPr txBox="1"/>
              <p:nvPr/>
            </p:nvSpPr>
            <p:spPr>
              <a:xfrm>
                <a:off x="4613920" y="5507940"/>
                <a:ext cx="750167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240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4" name="TextBox 37"/>
              <p:cNvSpPr txBox="1"/>
              <p:nvPr/>
            </p:nvSpPr>
            <p:spPr>
              <a:xfrm>
                <a:off x="3635895" y="5517232"/>
                <a:ext cx="648071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160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5" name="TextBox 38"/>
              <p:cNvSpPr txBox="1"/>
              <p:nvPr/>
            </p:nvSpPr>
            <p:spPr>
              <a:xfrm>
                <a:off x="5494784" y="5507940"/>
                <a:ext cx="877416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320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6" name="TextBox 39"/>
              <p:cNvSpPr txBox="1"/>
              <p:nvPr/>
            </p:nvSpPr>
            <p:spPr>
              <a:xfrm>
                <a:off x="5071120" y="5517232"/>
                <a:ext cx="797024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280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7" name="TextBox 40"/>
              <p:cNvSpPr txBox="1"/>
              <p:nvPr/>
            </p:nvSpPr>
            <p:spPr>
              <a:xfrm>
                <a:off x="1547663" y="4643844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0.2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8" name="TextBox 41"/>
              <p:cNvSpPr txBox="1"/>
              <p:nvPr/>
            </p:nvSpPr>
            <p:spPr>
              <a:xfrm>
                <a:off x="6380584" y="5517232"/>
                <a:ext cx="783703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400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9" name="TextBox 42"/>
              <p:cNvSpPr txBox="1"/>
              <p:nvPr/>
            </p:nvSpPr>
            <p:spPr>
              <a:xfrm>
                <a:off x="5956920" y="5517232"/>
                <a:ext cx="847328" cy="4104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360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0" name="TextBox 43"/>
              <p:cNvSpPr txBox="1"/>
              <p:nvPr/>
            </p:nvSpPr>
            <p:spPr>
              <a:xfrm>
                <a:off x="1547663" y="2348880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1.0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1" name="TextBox 44"/>
              <p:cNvSpPr txBox="1"/>
              <p:nvPr/>
            </p:nvSpPr>
            <p:spPr>
              <a:xfrm>
                <a:off x="1547663" y="3501008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0.6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2" name="TextBox 45"/>
              <p:cNvSpPr txBox="1"/>
              <p:nvPr/>
            </p:nvSpPr>
            <p:spPr>
              <a:xfrm>
                <a:off x="1547663" y="2924944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0.8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3" name="TextBox 47"/>
              <p:cNvSpPr txBox="1"/>
              <p:nvPr/>
            </p:nvSpPr>
            <p:spPr>
              <a:xfrm>
                <a:off x="1547663" y="4077073"/>
                <a:ext cx="504057" cy="6978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ea typeface="宋体" panose="02010600030101010101" pitchFamily="2" charset="-122"/>
                  </a:rPr>
                  <a:t>0.4</a:t>
                </a: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4" name="TextBox 48"/>
              <p:cNvSpPr txBox="1"/>
              <p:nvPr/>
            </p:nvSpPr>
            <p:spPr>
              <a:xfrm>
                <a:off x="971352" y="1518199"/>
                <a:ext cx="2880578" cy="49257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zh-CN" altLang="en-US" sz="18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钉尖朝上的频率</a:t>
                </a:r>
              </a:p>
            </p:txBody>
          </p:sp>
          <p:sp>
            <p:nvSpPr>
              <p:cNvPr id="11305" name="TextBox 49"/>
              <p:cNvSpPr txBox="1"/>
              <p:nvPr/>
            </p:nvSpPr>
            <p:spPr>
              <a:xfrm>
                <a:off x="7092280" y="5373216"/>
                <a:ext cx="2304256" cy="49257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zh-CN" altLang="en-US" sz="18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试验总次数</a:t>
                </a:r>
              </a:p>
            </p:txBody>
          </p:sp>
        </p:grpSp>
        <p:grpSp>
          <p:nvGrpSpPr>
            <p:cNvPr id="11306" name="组合 99"/>
            <p:cNvGrpSpPr/>
            <p:nvPr/>
          </p:nvGrpSpPr>
          <p:grpSpPr>
            <a:xfrm>
              <a:off x="2051720" y="3933056"/>
              <a:ext cx="4464496" cy="504056"/>
              <a:chOff x="2051720" y="3933056"/>
              <a:chExt cx="4464496" cy="50405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5076825" y="4148484"/>
                <a:ext cx="142875" cy="14446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4643438" y="4077047"/>
                <a:ext cx="144462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4140200" y="4161184"/>
                <a:ext cx="144463" cy="14446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635375" y="3932584"/>
                <a:ext cx="144463" cy="14446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203575" y="4077047"/>
                <a:ext cx="144463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2771775" y="4292947"/>
                <a:ext cx="142875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2266950" y="4077047"/>
                <a:ext cx="144463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2051050" y="4292947"/>
                <a:ext cx="144463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5508625" y="4048472"/>
                <a:ext cx="144463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6372225" y="4077047"/>
                <a:ext cx="144463" cy="14446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5940425" y="4148484"/>
                <a:ext cx="144463" cy="144463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55" name="直接连接符 54"/>
              <p:cNvCxnSpPr>
                <a:stCxn id="50" idx="7"/>
                <a:endCxn id="49" idx="7"/>
              </p:cNvCxnSpPr>
              <p:nvPr/>
            </p:nvCxnSpPr>
            <p:spPr>
              <a:xfrm flipV="1">
                <a:off x="2173288" y="4097684"/>
                <a:ext cx="217487" cy="2159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>
                <a:stCxn id="50" idx="7"/>
                <a:endCxn id="47" idx="2"/>
              </p:cNvCxnSpPr>
              <p:nvPr/>
            </p:nvCxnSpPr>
            <p:spPr>
              <a:xfrm flipV="1">
                <a:off x="2843213" y="4148484"/>
                <a:ext cx="360362" cy="2174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>
                <a:stCxn id="50" idx="7"/>
                <a:endCxn id="47" idx="2"/>
              </p:cNvCxnSpPr>
              <p:nvPr/>
            </p:nvCxnSpPr>
            <p:spPr>
              <a:xfrm flipV="1">
                <a:off x="4262438" y="4127847"/>
                <a:ext cx="454025" cy="9366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>
                <a:stCxn id="50" idx="7"/>
                <a:endCxn id="51" idx="2"/>
              </p:cNvCxnSpPr>
              <p:nvPr/>
            </p:nvCxnSpPr>
            <p:spPr>
              <a:xfrm flipV="1">
                <a:off x="5168900" y="4121497"/>
                <a:ext cx="339725" cy="777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>
                <a:stCxn id="50" idx="7"/>
                <a:endCxn id="52" idx="2"/>
              </p:cNvCxnSpPr>
              <p:nvPr/>
            </p:nvCxnSpPr>
            <p:spPr>
              <a:xfrm flipV="1">
                <a:off x="6011863" y="4148484"/>
                <a:ext cx="360362" cy="7302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>
                <a:stCxn id="50" idx="7"/>
                <a:endCxn id="52" idx="2"/>
              </p:cNvCxnSpPr>
              <p:nvPr/>
            </p:nvCxnSpPr>
            <p:spPr>
              <a:xfrm flipV="1">
                <a:off x="3290888" y="4040534"/>
                <a:ext cx="381000" cy="936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/>
              <p:cNvCxnSpPr>
                <a:stCxn id="50" idx="7"/>
                <a:endCxn id="52" idx="2"/>
              </p:cNvCxnSpPr>
              <p:nvPr/>
            </p:nvCxnSpPr>
            <p:spPr>
              <a:xfrm>
                <a:off x="2374900" y="4170709"/>
                <a:ext cx="454025" cy="1651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>
                <a:stCxn id="50" idx="7"/>
                <a:endCxn id="52" idx="2"/>
              </p:cNvCxnSpPr>
              <p:nvPr/>
            </p:nvCxnSpPr>
            <p:spPr>
              <a:xfrm>
                <a:off x="3708400" y="4032597"/>
                <a:ext cx="503238" cy="2159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>
                <a:stCxn id="44" idx="6"/>
                <a:endCxn id="52" idx="2"/>
              </p:cNvCxnSpPr>
              <p:nvPr/>
            </p:nvCxnSpPr>
            <p:spPr>
              <a:xfrm>
                <a:off x="4787900" y="4148484"/>
                <a:ext cx="360363" cy="7302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>
                <a:stCxn id="51" idx="2"/>
                <a:endCxn id="52" idx="2"/>
              </p:cNvCxnSpPr>
              <p:nvPr/>
            </p:nvCxnSpPr>
            <p:spPr>
              <a:xfrm>
                <a:off x="5508625" y="4121497"/>
                <a:ext cx="503238" cy="10001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328" name="TextBox 101"/>
          <p:cNvSpPr txBox="1"/>
          <p:nvPr/>
        </p:nvSpPr>
        <p:spPr>
          <a:xfrm>
            <a:off x="1494235" y="302419"/>
            <a:ext cx="6048375" cy="12311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）小明共做了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400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次掷图钉游戏，并记录了游戏的结果绘制了下面的折线统计图，观察钉尖朝上的频率的变化有什么规律？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88c7101-e76e-4ffe-91eb-9c4ce525326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1a99ca3-a242-44b2-8606-d7a65b9e5b0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全屏显示(16:9)</PresentationFormat>
  <Paragraphs>174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Adobe 黑体 Std R</vt:lpstr>
      <vt:lpstr>等线</vt:lpstr>
      <vt:lpstr>黑体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2023-01-16T16:32:03Z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F3594B22860D4907BACA535C6F15B48D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