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319" r:id="rId3"/>
    <p:sldId id="261" r:id="rId4"/>
    <p:sldId id="336" r:id="rId5"/>
    <p:sldId id="330" r:id="rId6"/>
    <p:sldId id="338" r:id="rId7"/>
    <p:sldId id="339" r:id="rId8"/>
    <p:sldId id="340" r:id="rId9"/>
    <p:sldId id="28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153">
          <p15:clr>
            <a:srgbClr val="A4A3A4"/>
          </p15:clr>
        </p15:guide>
        <p15:guide id="3" pos="3840">
          <p15:clr>
            <a:srgbClr val="A4A3A4"/>
          </p15:clr>
        </p15:guide>
        <p15:guide id="4" pos="55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2818" autoAdjust="0"/>
  </p:normalViewPr>
  <p:slideViewPr>
    <p:cSldViewPr snapToGrid="0">
      <p:cViewPr varScale="1">
        <p:scale>
          <a:sx n="116" d="100"/>
          <a:sy n="116" d="100"/>
        </p:scale>
        <p:origin x="-354" y="-96"/>
      </p:cViewPr>
      <p:guideLst>
        <p:guide orient="horz" pos="2160"/>
        <p:guide orient="horz" pos="2153"/>
        <p:guide pos="3840"/>
        <p:guide pos="5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4857" y="3787192"/>
            <a:ext cx="3620975" cy="2028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-10096" y="489775"/>
            <a:ext cx="451486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第八单元  确定位置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-10096" y="1542792"/>
            <a:ext cx="12202096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数字</a:t>
            </a:r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与信息</a:t>
            </a:r>
          </a:p>
        </p:txBody>
      </p:sp>
      <p:sp>
        <p:nvSpPr>
          <p:cNvPr id="3" name="AutoShape 4" descr="http://i01.pictn.sogoucdn.com/497cb518c567240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平行四边形 5"/>
          <p:cNvSpPr/>
          <p:nvPr/>
        </p:nvSpPr>
        <p:spPr>
          <a:xfrm>
            <a:off x="155574" y="5952835"/>
            <a:ext cx="695519" cy="286589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380655" y="3060360"/>
            <a:ext cx="4729008" cy="2984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矩形 8"/>
          <p:cNvSpPr/>
          <p:nvPr/>
        </p:nvSpPr>
        <p:spPr>
          <a:xfrm>
            <a:off x="-10096" y="6155940"/>
            <a:ext cx="12202096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92655" y="4752975"/>
            <a:ext cx="2809875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865094" y="1182933"/>
            <a:ext cx="90857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个苹果，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张桌子，这里的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表示什么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sp>
        <p:nvSpPr>
          <p:cNvPr id="12" name="TextBox 9"/>
          <p:cNvSpPr txBox="1"/>
          <p:nvPr/>
        </p:nvSpPr>
        <p:spPr>
          <a:xfrm>
            <a:off x="1308653" y="1800339"/>
            <a:ext cx="9860202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数量。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5592" y="4827363"/>
            <a:ext cx="77261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数字组成数，可以用来表示数量、顺序，表达信息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数字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通过编码，也能表达一定的信息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就是今天我们一起要探讨的内容。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31671" y="2368864"/>
            <a:ext cx="10545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比赛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名，这里的“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1”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位发言的“第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位”中的“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1”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，表示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什么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 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9"/>
          <p:cNvSpPr txBox="1"/>
          <p:nvPr/>
        </p:nvSpPr>
        <p:spPr>
          <a:xfrm>
            <a:off x="1348541" y="3039302"/>
            <a:ext cx="9860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表示顺序。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81715" y="3616358"/>
            <a:ext cx="4467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110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又想到了什么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 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9"/>
          <p:cNvSpPr txBox="1"/>
          <p:nvPr/>
        </p:nvSpPr>
        <p:spPr>
          <a:xfrm>
            <a:off x="1362391" y="4181032"/>
            <a:ext cx="9860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数量、顺序、报警电话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110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等等。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6173622" y="3922761"/>
            <a:ext cx="1690656" cy="1716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3472220" y="4160276"/>
            <a:ext cx="1858099" cy="147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838639" y="1163638"/>
            <a:ext cx="11044298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2380" indent="-1262380"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常见的特殊电话号码还有哪些呢？你记得哪些常见的特殊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电话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62380" indent="-1262380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号码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，它们又表达了什么样的信息呢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AutoShape 2" descr="C:\Users\Administrator\AppData\Roaming\Tencent\Users\810731822\QQ\WinTemp\RichOle\UC6LOS4i%MB@B]_`NPQLI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AutoShape 3" descr="C:\Users\Administrator\AppData\Roaming\Tencent\Users\810731822\QQ\WinTemp\RichOle\UC6LOS4i%MB@B]_`NPQLI.png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AutoShape 4" descr="C:\Users\Administrator\AppData\Roaming\Tencent\Users\810731822\QQ\WinTemp\RichOle\UC6LOS4i%MB@B]_`NPQLI.png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TextBox 9"/>
          <p:cNvSpPr txBox="1"/>
          <p:nvPr/>
        </p:nvSpPr>
        <p:spPr>
          <a:xfrm>
            <a:off x="1334104" y="5429592"/>
            <a:ext cx="9679037" cy="1137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我们比较熟悉的有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报警电话、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救护电话、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119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火警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电话、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门牌号、车次号等等。</a:t>
            </a:r>
            <a:endParaRPr lang="zh-CN" altLang="en-US" sz="2400" dirty="0"/>
          </a:p>
        </p:txBody>
      </p:sp>
      <p:pic>
        <p:nvPicPr>
          <p:cNvPr id="2049" name="Picture 1" descr="C:\Users\Administrator\AppData\Roaming\Tencent\Users\810731822\QQ\WinTemp\RichOle\`60L{XFSFW1F~GK`1CB9HAW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33572" y="2452484"/>
            <a:ext cx="8115545" cy="1707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838639" y="1249012"/>
            <a:ext cx="110442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2380" indent="-1262380"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特殊的电话号码也是一种数字编码。想一想，这些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数字编码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62380" indent="-1262380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使用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起来你觉得怎么样呢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AutoShape 2" descr="C:\Users\Administrator\AppData\Roaming\Tencent\Users\810731822\QQ\WinTemp\RichOle\UC6LOS4i%MB@B]_`NPQLI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AutoShape 3" descr="C:\Users\Administrator\AppData\Roaming\Tencent\Users\810731822\QQ\WinTemp\RichOle\UC6LOS4i%MB@B]_`NPQLI.png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AutoShape 4" descr="C:\Users\Administrator\AppData\Roaming\Tencent\Users\810731822\QQ\WinTemp\RichOle\UC6LOS4i%MB@B]_`NPQLI.png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TextBox 9"/>
          <p:cNvSpPr txBox="1"/>
          <p:nvPr/>
        </p:nvSpPr>
        <p:spPr>
          <a:xfrm>
            <a:off x="1684503" y="2537245"/>
            <a:ext cx="5522149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方便、简明。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7441" y="3135501"/>
            <a:ext cx="9853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结论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为了使用方便，所以人们在编制这些编码时都非常“简明”。</a:t>
            </a:r>
            <a:endParaRPr lang="en-US" altLang="zh-CN" sz="2400" dirty="0" smtClean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38292" y="3674256"/>
            <a:ext cx="101446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思考：交通银行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的服务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热线“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95559”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，光大银行的服务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热线“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95595”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两个电话号码都是由两个“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9”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和三个“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5”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组成，为什么表达的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信息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却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不一样呢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84503" y="5351814"/>
            <a:ext cx="9853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结论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数字虽然相同，但排列的顺序不同，所以表达的信息也不同。也就是说：一个数字编码只能表达一个固定的信息。</a:t>
            </a:r>
            <a:endParaRPr lang="en-US" altLang="zh-CN" sz="2400" dirty="0" smtClean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" grpId="0"/>
      <p:bldP spid="14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842902" y="1263342"/>
            <a:ext cx="107504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2380" indent="-1262380"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在生活中，你还见过哪些用数字编码来表达信息的例子？</a:t>
            </a:r>
          </a:p>
        </p:txBody>
      </p:sp>
      <p:sp>
        <p:nvSpPr>
          <p:cNvPr id="20" name="TextBox 9"/>
          <p:cNvSpPr txBox="1"/>
          <p:nvPr/>
        </p:nvSpPr>
        <p:spPr>
          <a:xfrm>
            <a:off x="1470013" y="5613706"/>
            <a:ext cx="9050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信封的邮政编码、身份证号码、图书室图书的编码、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1908076" y="2183955"/>
            <a:ext cx="2928484" cy="1490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7116990" y="2126253"/>
            <a:ext cx="1855695" cy="2066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2283106" y="3892483"/>
            <a:ext cx="2178424" cy="161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 bwMode="auto">
          <a:xfrm>
            <a:off x="7116989" y="4068236"/>
            <a:ext cx="2722937" cy="1545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842902" y="1263342"/>
            <a:ext cx="107504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2380" indent="-1262380"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大家想想身份证号码应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包含这个人的哪些信息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？你能发现什么？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2719" y="2287364"/>
            <a:ext cx="219075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9"/>
          <p:cNvSpPr txBox="1"/>
          <p:nvPr/>
        </p:nvSpPr>
        <p:spPr>
          <a:xfrm>
            <a:off x="1704964" y="4992464"/>
            <a:ext cx="10261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包含出生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年月、出生地等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身份证号码有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位，与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位的两种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有的号码都是用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数字组成的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，有的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号码中最后一个是字母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88063" y="2584600"/>
            <a:ext cx="3247907" cy="2110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Administrator\Desktop\课件\图片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956604"/>
            <a:ext cx="1978025" cy="276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842902" y="1263342"/>
            <a:ext cx="107504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2380" indent="-1262380"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不同的身份证号码中有相同的部分吗？你知道这一部分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数字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62380" indent="-1262380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所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包含的信息吗？</a:t>
            </a:r>
          </a:p>
        </p:txBody>
      </p:sp>
      <p:pic>
        <p:nvPicPr>
          <p:cNvPr id="4101" name="Picture 5" descr="C:\Users\Administrator\AppData\Roaming\Tencent\Users\810731822\QQ\WinTemp\RichOle\SFZPF(X_YTV$$W_(TL3J61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1487" y="2451202"/>
            <a:ext cx="3130164" cy="85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40249" y="3306537"/>
            <a:ext cx="98530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结论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这前面的数字是地区代码，中间的就表示出生的年月日，看出这两个号码主人的出生日期是什么时间？这有个小问题：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月什么不用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表示，而用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04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表示呢？听懂了吗？后面这三位是顺序码，这个数字在江苏双数表示这个人是男的，单数表示女的。最后一位叫校验码，是计算机根据公式算出来的，算出来是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到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没问题，而也可能是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，写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行吗？这时就用罗马数字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表示。</a:t>
            </a:r>
            <a:endParaRPr lang="en-US" altLang="zh-CN" sz="2400" dirty="0" smtClean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842902" y="1263342"/>
            <a:ext cx="10750420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2380" indent="-1262380"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身份证为什么要由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位变成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位呢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位号码与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位号码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62380" indent="-1262380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比一比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增加了哪三个数字？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752864" y="2572226"/>
            <a:ext cx="96502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】1999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年签发的身份证由于年份的扩展（由两位变为四位）和末尾加了效验码，即成了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位。</a:t>
            </a:r>
          </a:p>
        </p:txBody>
      </p:sp>
      <p:sp>
        <p:nvSpPr>
          <p:cNvPr id="12" name="TextBox 9"/>
          <p:cNvSpPr txBox="1"/>
          <p:nvPr/>
        </p:nvSpPr>
        <p:spPr>
          <a:xfrm>
            <a:off x="858590" y="3719504"/>
            <a:ext cx="10750420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2380" indent="-1262380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举例：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130503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19670401 0012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这个身份证号的含义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13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为河北，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为邢台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62380" indent="-1262380"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03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为桥西区，出生日期为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1967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日，顺序号为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001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为验证码。 </a:t>
            </a:r>
          </a:p>
        </p:txBody>
      </p:sp>
      <p:sp>
        <p:nvSpPr>
          <p:cNvPr id="13" name="TextBox 9"/>
          <p:cNvSpPr txBox="1"/>
          <p:nvPr/>
        </p:nvSpPr>
        <p:spPr>
          <a:xfrm>
            <a:off x="1887334" y="4975581"/>
            <a:ext cx="59388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2380" indent="-1262380"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位号码：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130503 670401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001</a:t>
            </a:r>
          </a:p>
          <a:p>
            <a:pPr marL="1262380" indent="-1262380"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位号码：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130503 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670401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001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39379" y="5939768"/>
            <a:ext cx="973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年份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2661" y="5936808"/>
            <a:ext cx="1278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效验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码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email"/>
          <a:srcRect r="3174"/>
          <a:stretch>
            <a:fillRect/>
          </a:stretch>
        </p:blipFill>
        <p:spPr>
          <a:xfrm>
            <a:off x="3186953" y="1163638"/>
            <a:ext cx="8391602" cy="4982786"/>
          </a:xfrm>
          <a:prstGeom prst="rect">
            <a:avLst/>
          </a:prstGeom>
        </p:spPr>
      </p:pic>
      <p:pic>
        <p:nvPicPr>
          <p:cNvPr id="5122" name="Picture 2" descr="C:\Users\Administrator\Desktop\课件\2681436_154939007260_2.jpg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179829" y="2583642"/>
            <a:ext cx="3146612" cy="352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90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11692" y="1752615"/>
            <a:ext cx="4316506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数字与信息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03007" y="2386624"/>
            <a:ext cx="75438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数字编码按一定的规律排列，它能准确清楚地表达信息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一个数字编码只能表达一个固定的信息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位数变为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位数：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1999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年签发的身份证由于年份的扩展（由两位变为四位）和末尾加了效验码，即成了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0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742</Words>
  <Application>Microsoft Office PowerPoint</Application>
  <PresentationFormat>宽屏</PresentationFormat>
  <Paragraphs>56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楷体</vt:lpstr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2023-01-16T16:32:15Z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42F5EA9D9BB34FA9893E2C6BF7BE5E6E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