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7"/>
  </p:notesMasterIdLst>
  <p:sldIdLst>
    <p:sldId id="306" r:id="rId2"/>
    <p:sldId id="257" r:id="rId3"/>
    <p:sldId id="318" r:id="rId4"/>
    <p:sldId id="319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329" r:id="rId14"/>
    <p:sldId id="269" r:id="rId15"/>
    <p:sldId id="312" r:id="rId16"/>
    <p:sldId id="328" r:id="rId17"/>
    <p:sldId id="330" r:id="rId18"/>
    <p:sldId id="331" r:id="rId19"/>
    <p:sldId id="332" r:id="rId20"/>
    <p:sldId id="333" r:id="rId21"/>
    <p:sldId id="337" r:id="rId22"/>
    <p:sldId id="338" r:id="rId23"/>
    <p:sldId id="339" r:id="rId24"/>
    <p:sldId id="272" r:id="rId25"/>
    <p:sldId id="300" r:id="rId26"/>
    <p:sldId id="334" r:id="rId27"/>
    <p:sldId id="284" r:id="rId28"/>
    <p:sldId id="336" r:id="rId29"/>
    <p:sldId id="335" r:id="rId30"/>
    <p:sldId id="316" r:id="rId31"/>
    <p:sldId id="276" r:id="rId32"/>
    <p:sldId id="305" r:id="rId33"/>
    <p:sldId id="341" r:id="rId34"/>
    <p:sldId id="342" r:id="rId35"/>
    <p:sldId id="343" r:id="rId36"/>
  </p:sldIdLst>
  <p:sldSz cx="9144000" cy="5143500" type="screen16x9"/>
  <p:notesSz cx="6858000" cy="9144000"/>
  <p:defaultTextStyle>
    <a:defPPr>
      <a:defRPr lang="zh-CN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887"/>
    <a:srgbClr val="FFF357"/>
    <a:srgbClr val="31732A"/>
    <a:srgbClr val="2F7029"/>
    <a:srgbClr val="9ECA77"/>
    <a:srgbClr val="45A058"/>
    <a:srgbClr val="9DC3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62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330" y="-804"/>
      </p:cViewPr>
      <p:guideLst>
        <p:guide orient="horz" pos="164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19D82FB-E59C-4EA7-BF2B-131D32C0E2B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36C289D-792A-4B5C-9EA1-6B7EC63153C2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93800-8FCD-4F49-9272-EC62DCA261C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9C075-55B2-4BBD-A820-89CCB5E35EC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B40C3-F379-4FC7-9CBB-99491A1D44E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F69DE-FEC9-4F1D-925E-0472336A5BB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74730-C367-43AA-8B81-8B5AC564E57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B33C9-FB0B-42E9-8BCB-73C5C00787E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2DCB2-739B-4BBD-9CD5-6789BE7EA79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66E86-C2DA-4AE2-9153-43E96E68CDA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11A1A-E3BF-4AFD-84C2-4FC949BC9F3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BFC52-D1EB-41F3-84EA-86AFB50D1C9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E56BA-B2FF-4D47-A246-F9CE50CB246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4A6EE-F6B7-49EC-BAE1-F4C593CDB50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AA63D-BA63-4797-936A-C15B9964135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85D31-4CF4-43DD-9F60-9B16FEEC602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25946-758C-4A33-9A0C-EDACB24794C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F4DE2-51AE-40F5-9C9D-A34E6289F32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9B37A-42C7-4255-9C3D-B4D9FE52C7F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D7145-2E9D-499E-9E6B-1AAE463B399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BC0E4-91D5-4594-93E0-9A999320BDA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FCE47-574D-4E4E-A3DA-F693F643C55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47F0C-406E-49F8-8829-8D945DB3C2A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8BD83-0FF1-4F95-846C-70B43A58714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E045E75-2D56-40DD-A471-34B6CAEB8E0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A45F33B-DA2E-4075-B2BB-FA04F471D24D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5.png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2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23.wmf"/><Relationship Id="rId4" Type="http://schemas.openxmlformats.org/officeDocument/2006/relationships/image" Target="../media/image11.png"/><Relationship Id="rId9" Type="http://schemas.openxmlformats.org/officeDocument/2006/relationships/oleObject" Target="../embeddings/oleObject14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5.png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5.wmf"/><Relationship Id="rId11" Type="http://schemas.openxmlformats.org/officeDocument/2006/relationships/image" Target="../media/image27.wmf"/><Relationship Id="rId5" Type="http://schemas.openxmlformats.org/officeDocument/2006/relationships/oleObject" Target="../embeddings/oleObject16.bin"/><Relationship Id="rId10" Type="http://schemas.openxmlformats.org/officeDocument/2006/relationships/oleObject" Target="../embeddings/oleObject19.bin"/><Relationship Id="rId4" Type="http://schemas.openxmlformats.org/officeDocument/2006/relationships/image" Target="../media/image11.png"/><Relationship Id="rId9" Type="http://schemas.openxmlformats.org/officeDocument/2006/relationships/oleObject" Target="../embeddings/oleObject18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5.png"/><Relationship Id="rId7" Type="http://schemas.openxmlformats.org/officeDocument/2006/relationships/oleObject" Target="../embeddings/oleObject22.bin"/><Relationship Id="rId12" Type="http://schemas.openxmlformats.org/officeDocument/2006/relationships/oleObject" Target="../embeddings/oleObject2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1.bin"/><Relationship Id="rId10" Type="http://schemas.openxmlformats.org/officeDocument/2006/relationships/oleObject" Target="../embeddings/oleObject24.bin"/><Relationship Id="rId4" Type="http://schemas.openxmlformats.org/officeDocument/2006/relationships/image" Target="../media/image11.png"/><Relationship Id="rId9" Type="http://schemas.openxmlformats.org/officeDocument/2006/relationships/oleObject" Target="../embeddings/oleObject23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3.pn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png"/><Relationship Id="rId4" Type="http://schemas.openxmlformats.org/officeDocument/2006/relationships/image" Target="../media/image8.png"/><Relationship Id="rId9" Type="http://schemas.openxmlformats.org/officeDocument/2006/relationships/image" Target="../media/image7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5.png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image" Target="../media/image40.png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39.wmf"/><Relationship Id="rId4" Type="http://schemas.openxmlformats.org/officeDocument/2006/relationships/image" Target="../media/image5.png"/><Relationship Id="rId9" Type="http://schemas.openxmlformats.org/officeDocument/2006/relationships/oleObject" Target="../embeddings/oleObject31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3.png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4.wmf"/><Relationship Id="rId5" Type="http://schemas.openxmlformats.org/officeDocument/2006/relationships/image" Target="../media/image15.png"/><Relationship Id="rId10" Type="http://schemas.openxmlformats.org/officeDocument/2006/relationships/oleObject" Target="../embeddings/oleObject5.bin"/><Relationship Id="rId4" Type="http://schemas.openxmlformats.org/officeDocument/2006/relationships/image" Target="../media/image5.png"/><Relationship Id="rId9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16.png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5.png"/><Relationship Id="rId9" Type="http://schemas.openxmlformats.org/officeDocument/2006/relationships/image" Target="../media/image1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" y="0"/>
            <a:ext cx="913923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文本框 5"/>
          <p:cNvSpPr txBox="1">
            <a:spLocks noChangeArrowheads="1"/>
          </p:cNvSpPr>
          <p:nvPr/>
        </p:nvSpPr>
        <p:spPr bwMode="auto">
          <a:xfrm>
            <a:off x="3009901" y="706459"/>
            <a:ext cx="3276859" cy="553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zh-CN" altLang="en-US" sz="3000" b="1" dirty="0">
                <a:latin typeface="+mj-ea"/>
                <a:ea typeface="+mj-ea"/>
              </a:rPr>
              <a:t>第二章</a:t>
            </a:r>
            <a:r>
              <a:rPr kumimoji="1" lang="en-US" altLang="zh-CN" sz="3000" b="1" dirty="0">
                <a:latin typeface="+mj-ea"/>
                <a:ea typeface="+mj-ea"/>
              </a:rPr>
              <a:t>  </a:t>
            </a:r>
            <a:r>
              <a:rPr kumimoji="1" lang="zh-CN" altLang="en-US" sz="3000" b="1" dirty="0">
                <a:latin typeface="+mj-ea"/>
                <a:ea typeface="+mj-ea"/>
              </a:rPr>
              <a:t>二次函数</a:t>
            </a:r>
          </a:p>
        </p:txBody>
      </p:sp>
      <p:sp>
        <p:nvSpPr>
          <p:cNvPr id="2052" name="文本框 6"/>
          <p:cNvSpPr txBox="1">
            <a:spLocks noChangeArrowheads="1"/>
          </p:cNvSpPr>
          <p:nvPr/>
        </p:nvSpPr>
        <p:spPr bwMode="auto">
          <a:xfrm>
            <a:off x="1179514" y="2251621"/>
            <a:ext cx="265970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48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</a:t>
            </a:r>
            <a:r>
              <a:rPr kumimoji="1" lang="zh-CN" altLang="en-US" sz="4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次函数</a:t>
            </a:r>
          </a:p>
        </p:txBody>
      </p:sp>
      <p:sp>
        <p:nvSpPr>
          <p:cNvPr id="5" name="矩形 4"/>
          <p:cNvSpPr/>
          <p:nvPr/>
        </p:nvSpPr>
        <p:spPr>
          <a:xfrm>
            <a:off x="0" y="4458945"/>
            <a:ext cx="9139241" cy="76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</a:p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1267" name="内容占位符 7"/>
          <p:cNvSpPr txBox="1">
            <a:spLocks noChangeArrowheads="1"/>
          </p:cNvSpPr>
          <p:nvPr/>
        </p:nvSpPr>
        <p:spPr bwMode="auto">
          <a:xfrm>
            <a:off x="1649416" y="1227536"/>
            <a:ext cx="6410325" cy="1808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下列函数中，哪些是二次函数？并指出二次函</a:t>
            </a:r>
          </a:p>
          <a:p>
            <a:pPr>
              <a:lnSpc>
                <a:spcPct val="130000"/>
              </a:lnSpc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数的二次项系数、一次项系数和常数项． </a:t>
            </a:r>
          </a:p>
          <a:p>
            <a:pPr>
              <a:lnSpc>
                <a:spcPct val="13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；　                  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＝－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；　　　　　</a:t>
            </a:r>
          </a:p>
          <a:p>
            <a:pPr>
              <a:lnSpc>
                <a:spcPct val="13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；                 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4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</a:p>
          <a:p>
            <a:pPr>
              <a:lnSpc>
                <a:spcPct val="13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(5)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3(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2)(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5)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；         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(6)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＋       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altLang="zh-C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1269" name="文本框 23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2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2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图片 2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275" name="Object 12"/>
          <p:cNvGraphicFramePr>
            <a:graphicFrameLocks noChangeAspect="1"/>
          </p:cNvGraphicFramePr>
          <p:nvPr/>
        </p:nvGraphicFramePr>
        <p:xfrm>
          <a:off x="6724653" y="2553891"/>
          <a:ext cx="45561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" name="Equation" r:id="rId5" imgW="228600" imgH="406400" progId="Equation.DSMT4">
                  <p:embed/>
                </p:oleObj>
              </mc:Choice>
              <mc:Fallback>
                <p:oleObj name="Equation" r:id="rId5" imgW="228600" imgH="4064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4653" y="2553891"/>
                        <a:ext cx="45561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6" name="矩形 2"/>
          <p:cNvSpPr>
            <a:spLocks noChangeArrowheads="1"/>
          </p:cNvSpPr>
          <p:nvPr/>
        </p:nvSpPr>
        <p:spPr bwMode="auto">
          <a:xfrm>
            <a:off x="1047750" y="1275161"/>
            <a:ext cx="6479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2498725" y="1216819"/>
            <a:ext cx="139700" cy="369332"/>
          </a:xfrm>
          <a:prstGeom prst="rect">
            <a:avLst/>
          </a:prstGeom>
          <a:solidFill>
            <a:srgbClr val="66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2871791" y="1638300"/>
            <a:ext cx="230187" cy="369332"/>
          </a:xfrm>
          <a:prstGeom prst="rect">
            <a:avLst/>
          </a:prstGeom>
          <a:solidFill>
            <a:srgbClr val="66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2519366" y="2168129"/>
            <a:ext cx="230187" cy="369332"/>
          </a:xfrm>
          <a:prstGeom prst="rect">
            <a:avLst/>
          </a:prstGeom>
          <a:solidFill>
            <a:srgbClr val="66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35" name="矩形 34"/>
          <p:cNvSpPr>
            <a:spLocks noChangeArrowheads="1"/>
          </p:cNvSpPr>
          <p:nvPr/>
        </p:nvSpPr>
        <p:spPr bwMode="auto">
          <a:xfrm>
            <a:off x="2344738" y="2707481"/>
            <a:ext cx="506412" cy="369332"/>
          </a:xfrm>
          <a:prstGeom prst="rect">
            <a:avLst/>
          </a:prstGeom>
          <a:solidFill>
            <a:srgbClr val="66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2296" name="文本框 23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2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9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图片 2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3" name="矩形 2"/>
          <p:cNvSpPr>
            <a:spLocks noChangeArrowheads="1"/>
          </p:cNvSpPr>
          <p:nvPr/>
        </p:nvSpPr>
        <p:spPr bwMode="auto">
          <a:xfrm>
            <a:off x="682628" y="1135858"/>
            <a:ext cx="803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解：</a:t>
            </a:r>
            <a:endParaRPr lang="zh-CN" altLang="en-US"/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1400175" y="946043"/>
            <a:ext cx="20764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； </a:t>
            </a:r>
          </a:p>
        </p:txBody>
      </p:sp>
      <p:sp>
        <p:nvSpPr>
          <p:cNvPr id="24" name="Rectangle 35"/>
          <p:cNvSpPr>
            <a:spLocks noChangeArrowheads="1"/>
          </p:cNvSpPr>
          <p:nvPr/>
        </p:nvSpPr>
        <p:spPr bwMode="auto">
          <a:xfrm>
            <a:off x="6856413" y="1135857"/>
            <a:ext cx="444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×</a:t>
            </a:r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1400176" y="1414554"/>
            <a:ext cx="21129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＝－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； </a:t>
            </a:r>
          </a:p>
        </p:txBody>
      </p:sp>
      <p:sp>
        <p:nvSpPr>
          <p:cNvPr id="26" name="Rectangle 35"/>
          <p:cNvSpPr>
            <a:spLocks noChangeArrowheads="1"/>
          </p:cNvSpPr>
          <p:nvPr/>
        </p:nvSpPr>
        <p:spPr bwMode="auto">
          <a:xfrm>
            <a:off x="6883403" y="1545432"/>
            <a:ext cx="6635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√</a:t>
            </a:r>
            <a:endParaRPr lang="en-US" altLang="zh-CN" sz="2800" b="1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1400175" y="1945572"/>
            <a:ext cx="25606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； </a:t>
            </a:r>
          </a:p>
        </p:txBody>
      </p:sp>
      <p:sp>
        <p:nvSpPr>
          <p:cNvPr id="32" name="Rectangle 35"/>
          <p:cNvSpPr>
            <a:spLocks noChangeArrowheads="1"/>
          </p:cNvSpPr>
          <p:nvPr/>
        </p:nvSpPr>
        <p:spPr bwMode="auto">
          <a:xfrm>
            <a:off x="6945313" y="2101454"/>
            <a:ext cx="444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×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3397253" y="1075136"/>
            <a:ext cx="37703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自变量的最高次数是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3379788" y="1534717"/>
            <a:ext cx="34274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自变量的最高次数是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3659191" y="2062164"/>
            <a:ext cx="32861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自变量的最高次数是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内容占位符 7"/>
          <p:cNvSpPr txBox="1">
            <a:spLocks noChangeArrowheads="1"/>
          </p:cNvSpPr>
          <p:nvPr/>
        </p:nvSpPr>
        <p:spPr bwMode="auto">
          <a:xfrm>
            <a:off x="1400178" y="2594372"/>
            <a:ext cx="2220913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400" b="1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</a:p>
        </p:txBody>
      </p:sp>
      <p:sp>
        <p:nvSpPr>
          <p:cNvPr id="34" name="矩形 33"/>
          <p:cNvSpPr>
            <a:spLocks noChangeArrowheads="1"/>
          </p:cNvSpPr>
          <p:nvPr/>
        </p:nvSpPr>
        <p:spPr bwMode="auto">
          <a:xfrm>
            <a:off x="3778250" y="2577705"/>
            <a:ext cx="22288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400" b="1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不是整式</a:t>
            </a: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6167438" y="2664619"/>
            <a:ext cx="444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×</a:t>
            </a:r>
          </a:p>
        </p:txBody>
      </p:sp>
      <p:sp>
        <p:nvSpPr>
          <p:cNvPr id="37" name="内容占位符 7"/>
          <p:cNvSpPr txBox="1">
            <a:spLocks noChangeArrowheads="1"/>
          </p:cNvSpPr>
          <p:nvPr/>
        </p:nvSpPr>
        <p:spPr bwMode="auto">
          <a:xfrm>
            <a:off x="1400175" y="3134917"/>
            <a:ext cx="3328988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(5)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3(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2)(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</a:p>
        </p:txBody>
      </p:sp>
      <p:sp>
        <p:nvSpPr>
          <p:cNvPr id="38" name="矩形 37"/>
          <p:cNvSpPr>
            <a:spLocks noChangeArrowheads="1"/>
          </p:cNvSpPr>
          <p:nvPr/>
        </p:nvSpPr>
        <p:spPr bwMode="auto">
          <a:xfrm>
            <a:off x="1690688" y="3571876"/>
            <a:ext cx="5867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整理得到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，是二次函数</a:t>
            </a:r>
          </a:p>
        </p:txBody>
      </p:sp>
      <p:sp>
        <p:nvSpPr>
          <p:cNvPr id="39" name="Rectangle 35"/>
          <p:cNvSpPr>
            <a:spLocks noChangeArrowheads="1"/>
          </p:cNvSpPr>
          <p:nvPr/>
        </p:nvSpPr>
        <p:spPr bwMode="auto">
          <a:xfrm>
            <a:off x="7226303" y="3661173"/>
            <a:ext cx="6651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√</a:t>
            </a:r>
            <a:endParaRPr lang="en-US" altLang="zh-CN" sz="2800" b="1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40" name="内容占位符 7"/>
          <p:cNvSpPr txBox="1">
            <a:spLocks noChangeArrowheads="1"/>
          </p:cNvSpPr>
          <p:nvPr/>
        </p:nvSpPr>
        <p:spPr bwMode="auto">
          <a:xfrm>
            <a:off x="1400178" y="4044554"/>
            <a:ext cx="2220913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(6)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</a:p>
        </p:txBody>
      </p:sp>
      <p:sp>
        <p:nvSpPr>
          <p:cNvPr id="41" name="矩形 40"/>
          <p:cNvSpPr>
            <a:spLocks noChangeArrowheads="1"/>
          </p:cNvSpPr>
          <p:nvPr/>
        </p:nvSpPr>
        <p:spPr bwMode="auto">
          <a:xfrm>
            <a:off x="4294188" y="4027886"/>
            <a:ext cx="16700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不是整式</a:t>
            </a:r>
          </a:p>
        </p:txBody>
      </p:sp>
      <p:sp>
        <p:nvSpPr>
          <p:cNvPr id="42" name="Rectangle 35"/>
          <p:cNvSpPr>
            <a:spLocks noChangeArrowheads="1"/>
          </p:cNvSpPr>
          <p:nvPr/>
        </p:nvSpPr>
        <p:spPr bwMode="auto">
          <a:xfrm>
            <a:off x="6021388" y="4115992"/>
            <a:ext cx="444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×</a:t>
            </a: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3883028" y="3944541"/>
          <a:ext cx="45561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4" name="Equation" r:id="rId5" imgW="228600" imgH="406400" progId="Equation.DSMT4">
                  <p:embed/>
                </p:oleObj>
              </mc:Choice>
              <mc:Fallback>
                <p:oleObj name="Equation" r:id="rId5" imgW="228600" imgH="406400" progId="Equation.DSMT4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3028" y="3944541"/>
                        <a:ext cx="45561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矩形 43"/>
          <p:cNvSpPr>
            <a:spLocks noChangeArrowheads="1"/>
          </p:cNvSpPr>
          <p:nvPr/>
        </p:nvSpPr>
        <p:spPr bwMode="auto">
          <a:xfrm>
            <a:off x="3003550" y="4023123"/>
            <a:ext cx="304800" cy="369332"/>
          </a:xfrm>
          <a:prstGeom prst="rect">
            <a:avLst/>
          </a:prstGeom>
          <a:solidFill>
            <a:srgbClr val="66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2984503" y="3949304"/>
          <a:ext cx="45561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5" name="Equation" r:id="rId7" imgW="228600" imgH="406400" progId="Equation.DSMT4">
                  <p:embed/>
                </p:oleObj>
              </mc:Choice>
              <mc:Fallback>
                <p:oleObj name="Equation" r:id="rId7" imgW="228600" imgH="406400" progId="Equation.DSMT4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4503" y="3949304"/>
                        <a:ext cx="45561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7" grpId="0" animBg="1"/>
      <p:bldP spid="31" grpId="0" animBg="1"/>
      <p:bldP spid="35" grpId="0" animBg="1"/>
      <p:bldP spid="45069" grpId="0"/>
      <p:bldP spid="24" grpId="0"/>
      <p:bldP spid="25" grpId="0"/>
      <p:bldP spid="26" grpId="0"/>
      <p:bldP spid="28" grpId="0"/>
      <p:bldP spid="32" grpId="0"/>
      <p:bldP spid="3" grpId="0"/>
      <p:bldP spid="4" grpId="0"/>
      <p:bldP spid="5" grpId="0"/>
      <p:bldP spid="33" grpId="0"/>
      <p:bldP spid="34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8" name="Rectangle 14"/>
          <p:cNvSpPr>
            <a:spLocks noChangeArrowheads="1"/>
          </p:cNvSpPr>
          <p:nvPr/>
        </p:nvSpPr>
        <p:spPr bwMode="auto">
          <a:xfrm>
            <a:off x="1500191" y="883653"/>
            <a:ext cx="6810375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＝－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所以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＝－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的二次项系数为－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，一次项系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数为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，常数项为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(5)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化为一般式，得到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所以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3(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2)(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的二次项系数为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一次项系数为－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，常数项为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30.</a:t>
            </a:r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3316" name="文本框 23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2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9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图片 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4" name="矩形 2"/>
          <p:cNvSpPr>
            <a:spLocks noChangeArrowheads="1"/>
          </p:cNvSpPr>
          <p:nvPr/>
        </p:nvSpPr>
        <p:spPr bwMode="auto">
          <a:xfrm>
            <a:off x="863603" y="1504952"/>
            <a:ext cx="803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解：</a:t>
            </a: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451102" y="1466852"/>
            <a:ext cx="492443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42" name="组合 41"/>
          <p:cNvGrpSpPr/>
          <p:nvPr/>
        </p:nvGrpSpPr>
        <p:grpSpPr bwMode="auto">
          <a:xfrm>
            <a:off x="2713041" y="901305"/>
            <a:ext cx="2744333" cy="506015"/>
            <a:chOff x="2713356" y="1201045"/>
            <a:chExt cx="2743613" cy="675059"/>
          </a:xfrm>
        </p:grpSpPr>
        <p:cxnSp>
          <p:nvCxnSpPr>
            <p:cNvPr id="7" name="直接连接符 6"/>
            <p:cNvCxnSpPr/>
            <p:nvPr/>
          </p:nvCxnSpPr>
          <p:spPr>
            <a:xfrm flipV="1">
              <a:off x="2713356" y="1444066"/>
              <a:ext cx="0" cy="432038"/>
            </a:xfrm>
            <a:prstGeom prst="line">
              <a:avLst/>
            </a:prstGeom>
            <a:ln>
              <a:solidFill>
                <a:srgbClr val="00B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箭头连接符 8"/>
            <p:cNvCxnSpPr/>
            <p:nvPr/>
          </p:nvCxnSpPr>
          <p:spPr>
            <a:xfrm>
              <a:off x="2713356" y="1444066"/>
              <a:ext cx="912573" cy="0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345" name="矩形 9"/>
            <p:cNvSpPr>
              <a:spLocks noChangeArrowheads="1"/>
            </p:cNvSpPr>
            <p:nvPr/>
          </p:nvSpPr>
          <p:spPr bwMode="auto">
            <a:xfrm>
              <a:off x="3725859" y="1201045"/>
              <a:ext cx="1731110" cy="615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400" b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二次项系数</a:t>
              </a:r>
              <a:endParaRPr lang="zh-CN" altLang="en-US">
                <a:solidFill>
                  <a:srgbClr val="00B050"/>
                </a:solidFill>
              </a:endParaRPr>
            </a:p>
          </p:txBody>
        </p:sp>
      </p:grpSp>
      <p:grpSp>
        <p:nvGrpSpPr>
          <p:cNvPr id="47" name="组合 46"/>
          <p:cNvGrpSpPr/>
          <p:nvPr/>
        </p:nvGrpSpPr>
        <p:grpSpPr bwMode="auto">
          <a:xfrm>
            <a:off x="4978400" y="2303865"/>
            <a:ext cx="2617888" cy="461665"/>
            <a:chOff x="4978400" y="3071939"/>
            <a:chExt cx="2618039" cy="616258"/>
          </a:xfrm>
        </p:grpSpPr>
        <p:cxnSp>
          <p:nvCxnSpPr>
            <p:cNvPr id="31" name="直接连接符 30"/>
            <p:cNvCxnSpPr/>
            <p:nvPr/>
          </p:nvCxnSpPr>
          <p:spPr>
            <a:xfrm flipV="1">
              <a:off x="4978400" y="3315104"/>
              <a:ext cx="0" cy="321043"/>
            </a:xfrm>
            <a:prstGeom prst="line">
              <a:avLst/>
            </a:prstGeom>
            <a:ln>
              <a:solidFill>
                <a:srgbClr val="00B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箭头连接符 31"/>
            <p:cNvCxnSpPr/>
            <p:nvPr/>
          </p:nvCxnSpPr>
          <p:spPr>
            <a:xfrm>
              <a:off x="4978400" y="3315104"/>
              <a:ext cx="912866" cy="0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342" name="矩形 32"/>
            <p:cNvSpPr>
              <a:spLocks noChangeArrowheads="1"/>
            </p:cNvSpPr>
            <p:nvPr/>
          </p:nvSpPr>
          <p:spPr bwMode="auto">
            <a:xfrm>
              <a:off x="5864775" y="3071939"/>
              <a:ext cx="1731664" cy="616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400" b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二次项系数</a:t>
              </a:r>
              <a:endParaRPr lang="zh-CN" altLang="en-US">
                <a:solidFill>
                  <a:srgbClr val="00B050"/>
                </a:solidFill>
              </a:endParaRPr>
            </a:p>
          </p:txBody>
        </p:sp>
      </p:grpSp>
      <p:sp>
        <p:nvSpPr>
          <p:cNvPr id="44" name="矩形 43"/>
          <p:cNvSpPr>
            <a:spLocks noChangeArrowheads="1"/>
          </p:cNvSpPr>
          <p:nvPr/>
        </p:nvSpPr>
        <p:spPr bwMode="auto">
          <a:xfrm>
            <a:off x="4879975" y="2765823"/>
            <a:ext cx="139700" cy="369332"/>
          </a:xfrm>
          <a:prstGeom prst="rect">
            <a:avLst/>
          </a:prstGeom>
          <a:solidFill>
            <a:srgbClr val="66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grpSp>
        <p:nvGrpSpPr>
          <p:cNvPr id="49" name="组合 48"/>
          <p:cNvGrpSpPr/>
          <p:nvPr/>
        </p:nvGrpSpPr>
        <p:grpSpPr bwMode="auto">
          <a:xfrm>
            <a:off x="3143250" y="3048003"/>
            <a:ext cx="2586038" cy="490229"/>
            <a:chOff x="3143036" y="4063916"/>
            <a:chExt cx="2585624" cy="653196"/>
          </a:xfrm>
        </p:grpSpPr>
        <p:cxnSp>
          <p:nvCxnSpPr>
            <p:cNvPr id="39" name="直接箭头连接符 38"/>
            <p:cNvCxnSpPr/>
            <p:nvPr/>
          </p:nvCxnSpPr>
          <p:spPr>
            <a:xfrm flipH="1" flipV="1">
              <a:off x="4922339" y="4370096"/>
              <a:ext cx="806321" cy="12691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flipV="1">
              <a:off x="5728660" y="4063916"/>
              <a:ext cx="0" cy="320458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339" name="矩形 42"/>
            <p:cNvSpPr>
              <a:spLocks noChangeArrowheads="1"/>
            </p:cNvSpPr>
            <p:nvPr/>
          </p:nvSpPr>
          <p:spPr bwMode="auto">
            <a:xfrm>
              <a:off x="3143036" y="4101976"/>
              <a:ext cx="1731287" cy="615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一次项系数</a:t>
              </a:r>
              <a:endParaRPr lang="zh-CN" altLang="en-US">
                <a:solidFill>
                  <a:srgbClr val="0000FF"/>
                </a:solidFill>
              </a:endParaRPr>
            </a:p>
          </p:txBody>
        </p:sp>
      </p:grpSp>
      <p:sp>
        <p:nvSpPr>
          <p:cNvPr id="45" name="矩形 44"/>
          <p:cNvSpPr>
            <a:spLocks noChangeArrowheads="1"/>
          </p:cNvSpPr>
          <p:nvPr/>
        </p:nvSpPr>
        <p:spPr bwMode="auto">
          <a:xfrm>
            <a:off x="5378450" y="2750344"/>
            <a:ext cx="482600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zh-CN" altLang="en-US" sz="1800" smtClean="0">
              <a:latin typeface="Arial" panose="020B0604020202020204" pitchFamily="34" charset="0"/>
            </a:endParaRPr>
          </a:p>
        </p:txBody>
      </p:sp>
      <p:grpSp>
        <p:nvGrpSpPr>
          <p:cNvPr id="48" name="组合 47"/>
          <p:cNvGrpSpPr/>
          <p:nvPr/>
        </p:nvGrpSpPr>
        <p:grpSpPr bwMode="auto">
          <a:xfrm>
            <a:off x="6550025" y="3038480"/>
            <a:ext cx="1841512" cy="480017"/>
            <a:chOff x="6549740" y="4051215"/>
            <a:chExt cx="1841532" cy="640519"/>
          </a:xfrm>
        </p:grpSpPr>
        <p:cxnSp>
          <p:nvCxnSpPr>
            <p:cNvPr id="35" name="直接箭头连接符 34"/>
            <p:cNvCxnSpPr/>
            <p:nvPr/>
          </p:nvCxnSpPr>
          <p:spPr>
            <a:xfrm>
              <a:off x="6549740" y="4368962"/>
              <a:ext cx="739783" cy="12710"/>
            </a:xfrm>
            <a:prstGeom prst="straightConnector1">
              <a:avLst/>
            </a:prstGeom>
            <a:ln>
              <a:solidFill>
                <a:srgbClr val="7030A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335" name="矩形 35"/>
            <p:cNvSpPr>
              <a:spLocks noChangeArrowheads="1"/>
            </p:cNvSpPr>
            <p:nvPr/>
          </p:nvSpPr>
          <p:spPr bwMode="auto">
            <a:xfrm>
              <a:off x="7278455" y="4075703"/>
              <a:ext cx="1112817" cy="616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400" b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常数项</a:t>
              </a:r>
              <a:endParaRPr lang="zh-CN" altLang="en-US">
                <a:solidFill>
                  <a:srgbClr val="7030A0"/>
                </a:solidFill>
              </a:endParaRPr>
            </a:p>
          </p:txBody>
        </p:sp>
        <p:cxnSp>
          <p:nvCxnSpPr>
            <p:cNvPr id="37" name="直接连接符 36"/>
            <p:cNvCxnSpPr/>
            <p:nvPr/>
          </p:nvCxnSpPr>
          <p:spPr>
            <a:xfrm flipV="1">
              <a:off x="6549740" y="4051215"/>
              <a:ext cx="0" cy="320925"/>
            </a:xfrm>
            <a:prstGeom prst="line">
              <a:avLst/>
            </a:prstGeom>
            <a:ln>
              <a:solidFill>
                <a:srgbClr val="7030A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矩形 45"/>
          <p:cNvSpPr>
            <a:spLocks noChangeArrowheads="1"/>
          </p:cNvSpPr>
          <p:nvPr/>
        </p:nvSpPr>
        <p:spPr bwMode="auto">
          <a:xfrm>
            <a:off x="6343653" y="2769394"/>
            <a:ext cx="346075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zh-CN" altLang="en-US" sz="180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7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7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71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71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4" grpId="0" animBg="1"/>
      <p:bldP spid="45" grpId="0" animBg="1"/>
      <p:bldP spid="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081" name="内容占位符 7"/>
          <p:cNvSpPr txBox="1">
            <a:spLocks noChangeArrowheads="1"/>
          </p:cNvSpPr>
          <p:nvPr/>
        </p:nvSpPr>
        <p:spPr bwMode="auto">
          <a:xfrm>
            <a:off x="1630363" y="1288258"/>
            <a:ext cx="6659562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下列函数中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是自变量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，哪些是二次函数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lang="zh-CN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546976" y="820341"/>
            <a:ext cx="1116013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4341" name="文本框 33"/>
          <p:cNvSpPr txBox="1">
            <a:spLocks noChangeArrowheads="1"/>
          </p:cNvSpPr>
          <p:nvPr/>
        </p:nvSpPr>
        <p:spPr bwMode="auto">
          <a:xfrm>
            <a:off x="7669215" y="820341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4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图片 42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9" name="组合 3"/>
          <p:cNvGrpSpPr/>
          <p:nvPr/>
        </p:nvGrpSpPr>
        <p:grpSpPr bwMode="auto">
          <a:xfrm>
            <a:off x="1041400" y="1353740"/>
            <a:ext cx="446088" cy="461665"/>
            <a:chOff x="883911" y="2025176"/>
            <a:chExt cx="446087" cy="617280"/>
          </a:xfrm>
        </p:grpSpPr>
        <p:sp>
          <p:nvSpPr>
            <p:cNvPr id="24" name="矩形 23"/>
            <p:cNvSpPr/>
            <p:nvPr/>
          </p:nvSpPr>
          <p:spPr>
            <a:xfrm>
              <a:off x="883911" y="2039503"/>
              <a:ext cx="446087" cy="44574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/>
            </a:p>
          </p:txBody>
        </p:sp>
        <p:sp>
          <p:nvSpPr>
            <p:cNvPr id="14356" name="矩形 2"/>
            <p:cNvSpPr>
              <a:spLocks noChangeArrowheads="1"/>
            </p:cNvSpPr>
            <p:nvPr/>
          </p:nvSpPr>
          <p:spPr bwMode="auto">
            <a:xfrm>
              <a:off x="956915" y="2025176"/>
              <a:ext cx="338553" cy="617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/>
            </a:p>
          </p:txBody>
        </p:sp>
      </p:grpSp>
      <p:graphicFrame>
        <p:nvGraphicFramePr>
          <p:cNvPr id="14350" name="对象 4"/>
          <p:cNvGraphicFramePr>
            <a:graphicFrameLocks noChangeAspect="1"/>
          </p:cNvGraphicFramePr>
          <p:nvPr/>
        </p:nvGraphicFramePr>
        <p:xfrm>
          <a:off x="1797050" y="1782366"/>
          <a:ext cx="45974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2" name="Equation" r:id="rId5" imgW="2298700" imgH="406400" progId="Equation.DSMT4">
                  <p:embed/>
                </p:oleObj>
              </mc:Choice>
              <mc:Fallback>
                <p:oleObj name="Equation" r:id="rId5" imgW="2298700" imgH="406400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7050" y="1782366"/>
                        <a:ext cx="45974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51" name="对象 5"/>
          <p:cNvGraphicFramePr>
            <a:graphicFrameLocks noChangeAspect="1"/>
          </p:cNvGraphicFramePr>
          <p:nvPr/>
        </p:nvGraphicFramePr>
        <p:xfrm>
          <a:off x="1797050" y="2468166"/>
          <a:ext cx="37592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3" name="Equation" r:id="rId7" imgW="1879600" imgH="228600" progId="Equation.DSMT4">
                  <p:embed/>
                </p:oleObj>
              </mc:Choice>
              <mc:Fallback>
                <p:oleObj name="Equation" r:id="rId7" imgW="1879600" imgH="228600" progId="Equation.DSMT4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7050" y="2468166"/>
                        <a:ext cx="37592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矩形 2"/>
          <p:cNvSpPr>
            <a:spLocks noChangeArrowheads="1"/>
          </p:cNvSpPr>
          <p:nvPr/>
        </p:nvSpPr>
        <p:spPr bwMode="auto">
          <a:xfrm>
            <a:off x="1139828" y="2968229"/>
            <a:ext cx="803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解：</a:t>
            </a:r>
            <a:endParaRPr lang="zh-CN" altLang="en-US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1790700" y="2811066"/>
          <a:ext cx="3403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4" name="Equation" r:id="rId9" imgW="1701800" imgH="406400" progId="Equation.DSMT4">
                  <p:embed/>
                </p:oleObj>
              </mc:Choice>
              <mc:Fallback>
                <p:oleObj name="Equation" r:id="rId9" imgW="1701800" imgH="406400" progId="Equation.DSMT4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0700" y="2811066"/>
                        <a:ext cx="34036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1819275" y="3425428"/>
          <a:ext cx="3733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5" name="Equation" r:id="rId11" imgW="1866900" imgH="457200" progId="Equation.DSMT4">
                  <p:embed/>
                </p:oleObj>
              </mc:Choice>
              <mc:Fallback>
                <p:oleObj name="Equation" r:id="rId11" imgW="1866900" imgH="457200" progId="Equation.DSMT4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9275" y="3425428"/>
                        <a:ext cx="37338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822325" y="2077643"/>
            <a:ext cx="446088" cy="3345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822325" y="1028700"/>
            <a:ext cx="446088" cy="33456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822325" y="3173018"/>
            <a:ext cx="446088" cy="3345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081" name="内容占位符 7"/>
          <p:cNvSpPr txBox="1">
            <a:spLocks noChangeArrowheads="1"/>
          </p:cNvSpPr>
          <p:nvPr/>
        </p:nvSpPr>
        <p:spPr bwMode="auto">
          <a:xfrm>
            <a:off x="877891" y="977504"/>
            <a:ext cx="8042275" cy="432426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   (</a:t>
            </a:r>
            <a:r>
              <a:rPr lang="zh-CN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中考</a:t>
            </a:r>
            <a:r>
              <a:rPr lang="en-US" altLang="zh-CN" sz="22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·</a:t>
            </a:r>
            <a:r>
              <a:rPr lang="zh-CN" altLang="zh-CN" sz="22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兰州</a:t>
            </a:r>
            <a:r>
              <a:rPr lang="en-US" altLang="zh-CN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r>
              <a:rPr lang="zh-CN" altLang="zh-CN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下列函数表达式中，一定为二次函数的是</a:t>
            </a:r>
            <a:r>
              <a:rPr lang="en-US" altLang="zh-CN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CN" altLang="zh-CN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　　</a:t>
            </a:r>
            <a:r>
              <a:rPr lang="en-US" altLang="zh-CN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lang="zh-CN" altLang="zh-CN" sz="22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zh-CN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A</a:t>
            </a:r>
            <a:r>
              <a:rPr lang="zh-CN" altLang="zh-CN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altLang="zh-CN" sz="22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zh-CN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en-US" altLang="zh-CN" sz="22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zh-CN" altLang="zh-CN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－</a:t>
            </a:r>
            <a:r>
              <a:rPr lang="en-US" altLang="zh-CN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                   B</a:t>
            </a:r>
            <a:r>
              <a:rPr lang="zh-CN" altLang="zh-CN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altLang="zh-CN" sz="22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zh-CN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2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ax</a:t>
            </a:r>
            <a:r>
              <a:rPr lang="en-US" altLang="zh-CN" sz="2200" b="1" baseline="30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zh-CN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＋</a:t>
            </a:r>
            <a:r>
              <a:rPr lang="en-US" altLang="zh-CN" sz="2200" b="1" i="1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bx</a:t>
            </a:r>
            <a:r>
              <a:rPr lang="zh-CN" altLang="zh-CN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＋</a:t>
            </a:r>
            <a:r>
              <a:rPr lang="en-US" altLang="zh-CN" sz="22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endParaRPr lang="zh-CN" altLang="zh-CN" sz="22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C</a:t>
            </a:r>
            <a:r>
              <a:rPr lang="zh-CN" altLang="zh-CN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altLang="zh-CN" sz="22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</a:t>
            </a:r>
            <a:r>
              <a:rPr lang="zh-CN" altLang="zh-CN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en-US" altLang="zh-CN" sz="22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lang="en-US" altLang="zh-CN" sz="2200" b="1" baseline="30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zh-CN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－</a:t>
            </a:r>
            <a:r>
              <a:rPr lang="en-US" altLang="zh-CN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en-US" altLang="zh-CN" sz="22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lang="zh-CN" altLang="zh-CN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＋</a:t>
            </a:r>
            <a:r>
              <a:rPr lang="en-US" altLang="zh-CN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           D</a:t>
            </a:r>
            <a:r>
              <a:rPr lang="zh-CN" altLang="zh-CN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altLang="zh-CN" sz="22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zh-CN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2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en-US" altLang="zh-CN" sz="2200" b="1" baseline="30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zh-CN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＋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  </a:t>
            </a:r>
            <a:r>
              <a:rPr lang="zh-CN" altLang="zh-CN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下列各式中，</a:t>
            </a:r>
            <a:r>
              <a:rPr lang="en-US" altLang="zh-CN" sz="22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zh-CN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是</a:t>
            </a:r>
            <a:r>
              <a:rPr lang="en-US" altLang="zh-CN" sz="22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zh-CN" altLang="zh-CN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的二次函数的是</a:t>
            </a:r>
            <a:r>
              <a:rPr lang="en-US" altLang="zh-CN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CN" altLang="zh-CN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　　</a:t>
            </a:r>
            <a:r>
              <a:rPr lang="en-US" altLang="zh-CN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lang="zh-CN" altLang="zh-CN" sz="22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A</a:t>
            </a:r>
            <a:r>
              <a:rPr lang="zh-CN" altLang="zh-CN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altLang="zh-CN" sz="22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zh-CN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B</a:t>
            </a:r>
            <a:r>
              <a:rPr lang="zh-CN" altLang="zh-CN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altLang="zh-CN" sz="22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zh-CN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2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en-US" altLang="zh-CN" sz="2200" b="1" baseline="30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zh-CN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＋</a:t>
            </a:r>
            <a:r>
              <a:rPr lang="en-US" altLang="zh-CN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lang="zh-CN" altLang="zh-CN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＋</a:t>
            </a:r>
            <a:r>
              <a:rPr lang="en-US" altLang="zh-CN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lang="zh-CN" altLang="zh-CN" sz="22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C</a:t>
            </a:r>
            <a:r>
              <a:rPr lang="zh-CN" altLang="zh-CN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altLang="zh-CN" sz="22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zh-CN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en-US" altLang="zh-CN" sz="22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en-US" altLang="zh-CN" sz="2200" b="1" baseline="30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zh-CN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－</a:t>
            </a:r>
            <a:r>
              <a:rPr lang="en-US" altLang="zh-CN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                 D</a:t>
            </a:r>
            <a:r>
              <a:rPr lang="zh-CN" altLang="zh-CN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altLang="zh-CN" sz="22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zh-CN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   </a:t>
            </a:r>
            <a:r>
              <a:rPr lang="zh-CN" altLang="zh-CN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下列各式中，</a:t>
            </a:r>
            <a:r>
              <a:rPr lang="en-US" altLang="zh-CN" sz="22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zh-CN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是</a:t>
            </a:r>
            <a:r>
              <a:rPr lang="en-US" altLang="zh-CN" sz="22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zh-CN" altLang="zh-CN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的二次函数的是</a:t>
            </a:r>
            <a:r>
              <a:rPr lang="en-US" altLang="zh-CN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CN" altLang="zh-CN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　　</a:t>
            </a:r>
            <a:r>
              <a:rPr lang="en-US" altLang="zh-CN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lang="zh-CN" altLang="zh-CN" sz="22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zh-CN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A</a:t>
            </a:r>
            <a:r>
              <a:rPr lang="zh-CN" altLang="zh-CN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altLang="zh-CN" sz="22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zh-CN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2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ax</a:t>
            </a:r>
            <a:r>
              <a:rPr lang="en-US" altLang="zh-CN" sz="2200" b="1" baseline="30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zh-CN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＋</a:t>
            </a:r>
            <a:r>
              <a:rPr lang="en-US" altLang="zh-CN" sz="2200" b="1" i="1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bx</a:t>
            </a:r>
            <a:r>
              <a:rPr lang="zh-CN" altLang="zh-CN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＋</a:t>
            </a:r>
            <a:r>
              <a:rPr lang="en-US" altLang="zh-CN" sz="22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lang="en-US" altLang="zh-CN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B</a:t>
            </a:r>
            <a:r>
              <a:rPr lang="zh-CN" altLang="zh-CN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altLang="zh-CN" sz="22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en-US" altLang="zh-CN" sz="2200" b="1" baseline="30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zh-CN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＋</a:t>
            </a:r>
            <a:r>
              <a:rPr lang="en-US" altLang="zh-CN" sz="22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zh-CN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－</a:t>
            </a:r>
            <a:r>
              <a:rPr lang="en-US" altLang="zh-CN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zh-CN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  <a:endParaRPr lang="zh-CN" altLang="zh-CN" sz="22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zh-CN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C</a:t>
            </a:r>
            <a:r>
              <a:rPr lang="zh-CN" altLang="zh-CN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altLang="zh-CN" sz="22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en-US" altLang="zh-CN" sz="2200" b="1" baseline="30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zh-CN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－</a:t>
            </a:r>
            <a:r>
              <a:rPr lang="en-US" altLang="zh-CN" sz="22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ax</a:t>
            </a:r>
            <a:r>
              <a:rPr lang="zh-CN" altLang="zh-CN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                D</a:t>
            </a:r>
            <a:r>
              <a:rPr lang="zh-CN" altLang="zh-CN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altLang="zh-CN" sz="22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en-US" altLang="zh-CN" sz="2200" b="1" baseline="30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zh-CN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－</a:t>
            </a:r>
            <a:r>
              <a:rPr lang="en-US" altLang="zh-CN" sz="22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en-US" altLang="zh-CN" sz="2200" b="1" baseline="30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zh-CN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＋</a:t>
            </a:r>
            <a:r>
              <a:rPr lang="en-US" altLang="zh-CN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zh-CN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  <a:endParaRPr lang="zh-CN" altLang="zh-CN" sz="22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5368" name="文本框 33"/>
          <p:cNvSpPr txBox="1">
            <a:spLocks noChangeArrowheads="1"/>
          </p:cNvSpPr>
          <p:nvPr/>
        </p:nvSpPr>
        <p:spPr bwMode="auto">
          <a:xfrm>
            <a:off x="7669215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71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图片 42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376" name="Object 19"/>
          <p:cNvGraphicFramePr>
            <a:graphicFrameLocks noChangeAspect="1"/>
          </p:cNvGraphicFramePr>
          <p:nvPr/>
        </p:nvGraphicFramePr>
        <p:xfrm>
          <a:off x="5759450" y="1629968"/>
          <a:ext cx="254000" cy="467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8" name="Equation" r:id="rId5" imgW="165100" imgH="405765" progId="Equation.DSMT4">
                  <p:embed/>
                </p:oleObj>
              </mc:Choice>
              <mc:Fallback>
                <p:oleObj name="Equation" r:id="rId5" imgW="165100" imgH="405765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9450" y="1629968"/>
                        <a:ext cx="254000" cy="4679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7" name="Object 20"/>
          <p:cNvGraphicFramePr>
            <a:graphicFrameLocks noChangeAspect="1"/>
          </p:cNvGraphicFramePr>
          <p:nvPr/>
        </p:nvGraphicFramePr>
        <p:xfrm>
          <a:off x="2362200" y="2386013"/>
          <a:ext cx="350838" cy="467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9" name="Equation" r:id="rId7" imgW="228600" imgH="406400" progId="Equation.DSMT4">
                  <p:embed/>
                </p:oleObj>
              </mc:Choice>
              <mc:Fallback>
                <p:oleObj name="Equation" r:id="rId7" imgW="228600" imgH="4064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386013"/>
                        <a:ext cx="350838" cy="4679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8" name="Object 21"/>
          <p:cNvGraphicFramePr>
            <a:graphicFrameLocks noChangeAspect="1"/>
          </p:cNvGraphicFramePr>
          <p:nvPr/>
        </p:nvGraphicFramePr>
        <p:xfrm>
          <a:off x="5821363" y="2386013"/>
          <a:ext cx="254000" cy="467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0" name="Equation" r:id="rId9" imgW="165100" imgH="405765" progId="Equation.DSMT4">
                  <p:embed/>
                </p:oleObj>
              </mc:Choice>
              <mc:Fallback>
                <p:oleObj name="Equation" r:id="rId9" imgW="165100" imgH="405765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1363" y="2386013"/>
                        <a:ext cx="254000" cy="4679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9" name="Object 22"/>
          <p:cNvGraphicFramePr>
            <a:graphicFrameLocks noChangeAspect="1"/>
          </p:cNvGraphicFramePr>
          <p:nvPr/>
        </p:nvGraphicFramePr>
        <p:xfrm>
          <a:off x="5183191" y="2890839"/>
          <a:ext cx="803275" cy="292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1" name="Equation" r:id="rId10" imgW="520700" imgH="254000" progId="Equation.DSMT4">
                  <p:embed/>
                </p:oleObj>
              </mc:Choice>
              <mc:Fallback>
                <p:oleObj name="Equation" r:id="rId10" imgW="520700" imgH="2540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3191" y="2890839"/>
                        <a:ext cx="803275" cy="2928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8116889" y="1028702"/>
            <a:ext cx="407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5773738" y="2097883"/>
            <a:ext cx="407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5776914" y="3195639"/>
            <a:ext cx="389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884241" y="2771775"/>
            <a:ext cx="446087" cy="33456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884241" y="1529955"/>
            <a:ext cx="446087" cy="3345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081" name="内容占位符 7"/>
          <p:cNvSpPr txBox="1">
            <a:spLocks noChangeArrowheads="1"/>
          </p:cNvSpPr>
          <p:nvPr/>
        </p:nvSpPr>
        <p:spPr bwMode="auto">
          <a:xfrm>
            <a:off x="925516" y="1441847"/>
            <a:ext cx="7254875" cy="28623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     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若函数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－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2)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＋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－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5(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是常数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是二次函数，</a:t>
            </a: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则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　　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lang="zh-CN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A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≠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－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     B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≠2    C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≠3      D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≠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－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endParaRPr lang="zh-CN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     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若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－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1)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 </a:t>
            </a:r>
            <a:r>
              <a:rPr lang="en-US" altLang="zh-CN" sz="2400" b="1" i="1" baseline="30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r>
              <a:rPr lang="en-US" altLang="zh-CN" sz="2400" b="1" baseline="60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zh-CN" sz="2400" b="1" baseline="30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＋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是二次函数，则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的值是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　　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lang="zh-CN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A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         B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．－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         C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或－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    D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endParaRPr lang="zh-CN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546976" y="820341"/>
            <a:ext cx="1116013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6391" name="文本框 33"/>
          <p:cNvSpPr txBox="1">
            <a:spLocks noChangeArrowheads="1"/>
          </p:cNvSpPr>
          <p:nvPr/>
        </p:nvSpPr>
        <p:spPr bwMode="auto">
          <a:xfrm>
            <a:off x="7669215" y="820341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4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2109789" y="1963343"/>
            <a:ext cx="389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7562851" y="2783683"/>
            <a:ext cx="389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884241" y="1529955"/>
            <a:ext cx="446087" cy="3345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081" name="内容占位符 7"/>
          <p:cNvSpPr txBox="1">
            <a:spLocks noChangeArrowheads="1"/>
          </p:cNvSpPr>
          <p:nvPr/>
        </p:nvSpPr>
        <p:spPr bwMode="auto">
          <a:xfrm>
            <a:off x="925516" y="1441847"/>
            <a:ext cx="7254875" cy="34163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    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对于任意实数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，下列函数一定是二次函数的是</a:t>
            </a: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(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　　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lang="zh-CN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A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mx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＋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－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B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－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1)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endParaRPr lang="zh-CN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C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－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1)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D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－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－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1)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endParaRPr lang="zh-CN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546976" y="820341"/>
            <a:ext cx="1116013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7414" name="文本框 33"/>
          <p:cNvSpPr txBox="1">
            <a:spLocks noChangeArrowheads="1"/>
          </p:cNvSpPr>
          <p:nvPr/>
        </p:nvSpPr>
        <p:spPr bwMode="auto">
          <a:xfrm>
            <a:off x="7669215" y="820341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7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1747839" y="1963343"/>
            <a:ext cx="407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zh-CN" alt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ChangeArrowheads="1"/>
          </p:cNvSpPr>
          <p:nvPr/>
        </p:nvSpPr>
        <p:spPr bwMode="gray">
          <a:xfrm flipH="1">
            <a:off x="2376491" y="1232298"/>
            <a:ext cx="5043487" cy="330994"/>
          </a:xfrm>
          <a:prstGeom prst="roundRect">
            <a:avLst>
              <a:gd name="adj" fmla="val 47681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8436" name="AutoShape 2"/>
          <p:cNvSpPr>
            <a:spLocks noChangeArrowheads="1"/>
          </p:cNvSpPr>
          <p:nvPr/>
        </p:nvSpPr>
        <p:spPr bwMode="gray">
          <a:xfrm flipH="1">
            <a:off x="850900" y="1232298"/>
            <a:ext cx="1811338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37" name="AutoShape 11"/>
          <p:cNvSpPr>
            <a:spLocks noChangeArrowheads="1"/>
          </p:cNvSpPr>
          <p:nvPr/>
        </p:nvSpPr>
        <p:spPr bwMode="gray">
          <a:xfrm>
            <a:off x="2157416" y="1094185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2</a:t>
            </a:r>
          </a:p>
        </p:txBody>
      </p:sp>
      <p:sp>
        <p:nvSpPr>
          <p:cNvPr id="18438" name="文本框 39"/>
          <p:cNvSpPr txBox="1">
            <a:spLocks noChangeArrowheads="1"/>
          </p:cNvSpPr>
          <p:nvPr/>
        </p:nvSpPr>
        <p:spPr bwMode="auto">
          <a:xfrm>
            <a:off x="963616" y="1179911"/>
            <a:ext cx="118974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/>
              </a:rPr>
              <a:t>知识点</a:t>
            </a:r>
          </a:p>
        </p:txBody>
      </p:sp>
      <p:sp>
        <p:nvSpPr>
          <p:cNvPr id="18439" name="文本框 40"/>
          <p:cNvSpPr txBox="1">
            <a:spLocks noChangeArrowheads="1"/>
          </p:cNvSpPr>
          <p:nvPr/>
        </p:nvSpPr>
        <p:spPr bwMode="auto">
          <a:xfrm>
            <a:off x="2879725" y="1179911"/>
            <a:ext cx="45400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6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二次函数的一般形式及函数值</a:t>
            </a:r>
            <a:endParaRPr lang="en-US" altLang="zh-CN" sz="26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44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42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7546976" y="736998"/>
            <a:ext cx="1116013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8444" name="文本框 48"/>
          <p:cNvSpPr txBox="1">
            <a:spLocks noChangeArrowheads="1"/>
          </p:cNvSpPr>
          <p:nvPr/>
        </p:nvSpPr>
        <p:spPr bwMode="auto">
          <a:xfrm>
            <a:off x="7669216" y="736998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－导</a:t>
            </a:r>
          </a:p>
        </p:txBody>
      </p:sp>
      <p:pic>
        <p:nvPicPr>
          <p:cNvPr id="18445" name="图片 54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2" name="TextBox 33"/>
          <p:cNvSpPr txBox="1">
            <a:spLocks noChangeArrowheads="1"/>
          </p:cNvSpPr>
          <p:nvPr/>
        </p:nvSpPr>
        <p:spPr bwMode="auto">
          <a:xfrm>
            <a:off x="1196975" y="1884760"/>
            <a:ext cx="719613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zh-CN" altLang="en-US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一般地，任何一个二次函数，经过整理，都能化成如下形式：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ax</a:t>
            </a:r>
            <a:r>
              <a:rPr lang="en-US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²+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bx</a:t>
            </a:r>
            <a:r>
              <a:rPr lang="en-US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lang="en-US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(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en-US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≠0) </a:t>
            </a:r>
            <a:r>
              <a:rPr lang="zh-CN" altLang="en-US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这种形式叫做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二次函数</a:t>
            </a:r>
            <a:r>
              <a:rPr lang="zh-CN" altLang="en-US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的一般形式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zh-CN" altLang="en-US" sz="2400" b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4" name="组合 23"/>
          <p:cNvGrpSpPr/>
          <p:nvPr/>
        </p:nvGrpSpPr>
        <p:grpSpPr bwMode="auto">
          <a:xfrm>
            <a:off x="2673353" y="3370660"/>
            <a:ext cx="3419475" cy="1277540"/>
            <a:chOff x="6569933" y="1581582"/>
            <a:chExt cx="3419679" cy="2355881"/>
          </a:xfrm>
        </p:grpSpPr>
        <p:sp>
          <p:nvSpPr>
            <p:cNvPr id="25" name="云形标注 24"/>
            <p:cNvSpPr/>
            <p:nvPr/>
          </p:nvSpPr>
          <p:spPr>
            <a:xfrm>
              <a:off x="6569933" y="1581582"/>
              <a:ext cx="3419679" cy="2355881"/>
            </a:xfrm>
            <a:prstGeom prst="cloudCallout">
              <a:avLst>
                <a:gd name="adj1" fmla="val 76913"/>
                <a:gd name="adj2" fmla="val -91701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bg2"/>
                </a:solidFill>
              </a:endParaRPr>
            </a:p>
          </p:txBody>
        </p:sp>
        <p:sp>
          <p:nvSpPr>
            <p:cNvPr id="18451" name="矩形 37"/>
            <p:cNvSpPr>
              <a:spLocks noChangeArrowheads="1"/>
            </p:cNvSpPr>
            <p:nvPr/>
          </p:nvSpPr>
          <p:spPr bwMode="auto">
            <a:xfrm>
              <a:off x="6999233" y="1893436"/>
              <a:ext cx="2558117" cy="2043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为什么规定</a:t>
              </a:r>
              <a:r>
                <a:rPr lang="en-US" altLang="zh-CN" sz="22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zh-CN" altLang="en-US" sz="2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≠</a:t>
              </a:r>
              <a:r>
                <a:rPr lang="en-US" altLang="zh-CN" sz="2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zh-CN" altLang="en-US" sz="2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，</a:t>
              </a:r>
              <a:r>
                <a:rPr lang="en-US" altLang="zh-CN" sz="22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zh-CN" altLang="en-US" sz="2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，</a:t>
              </a:r>
              <a:r>
                <a:rPr lang="en-US" altLang="zh-CN" sz="22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zh-CN" altLang="en-US" sz="2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可以为</a:t>
              </a:r>
              <a:r>
                <a:rPr lang="en-US" altLang="zh-CN" sz="2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zh-CN" altLang="en-US" sz="2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吗？</a:t>
              </a:r>
              <a:endParaRPr lang="en-US" altLang="zh-CN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44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1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9463" name="文本框 48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pic>
        <p:nvPicPr>
          <p:cNvPr id="19465" name="图片 54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7" name="TextBox 33"/>
          <p:cNvSpPr txBox="1">
            <a:spLocks noChangeArrowheads="1"/>
          </p:cNvSpPr>
          <p:nvPr/>
        </p:nvSpPr>
        <p:spPr bwMode="auto">
          <a:xfrm>
            <a:off x="1206503" y="815580"/>
            <a:ext cx="43719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/>
              <a:t>二次函数的项和各项系数</a:t>
            </a:r>
          </a:p>
        </p:txBody>
      </p:sp>
      <p:sp>
        <p:nvSpPr>
          <p:cNvPr id="27" name="矩形 26"/>
          <p:cNvSpPr/>
          <p:nvPr/>
        </p:nvSpPr>
        <p:spPr>
          <a:xfrm>
            <a:off x="3567115" y="2645569"/>
            <a:ext cx="2212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²+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 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endParaRPr lang="zh-CN" altLang="en-US" sz="2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992563" y="3044429"/>
            <a:ext cx="500062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4792663" y="3044429"/>
            <a:ext cx="455612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5486400" y="3044429"/>
            <a:ext cx="20478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376" name="组合 19"/>
          <p:cNvGrpSpPr/>
          <p:nvPr/>
        </p:nvGrpSpPr>
        <p:grpSpPr bwMode="auto">
          <a:xfrm>
            <a:off x="1504950" y="1539479"/>
            <a:ext cx="2046288" cy="1299899"/>
            <a:chOff x="1206456" y="2083673"/>
            <a:chExt cx="2045553" cy="1733691"/>
          </a:xfrm>
        </p:grpSpPr>
        <p:sp>
          <p:nvSpPr>
            <p:cNvPr id="10" name="椭圆形标注 9"/>
            <p:cNvSpPr/>
            <p:nvPr/>
          </p:nvSpPr>
          <p:spPr>
            <a:xfrm>
              <a:off x="1206456" y="2083673"/>
              <a:ext cx="2045553" cy="1443447"/>
            </a:xfrm>
            <a:prstGeom prst="wedgeEllipseCallout">
              <a:avLst>
                <a:gd name="adj1" fmla="val 74300"/>
                <a:gd name="adj2" fmla="val 63364"/>
              </a:avLst>
            </a:prstGeom>
            <a:solidFill>
              <a:srgbClr val="2DC8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9492" name="TextBox 18"/>
            <p:cNvSpPr txBox="1">
              <a:spLocks noChangeArrowheads="1"/>
            </p:cNvSpPr>
            <p:nvPr/>
          </p:nvSpPr>
          <p:spPr bwMode="auto">
            <a:xfrm>
              <a:off x="1527666" y="2216471"/>
              <a:ext cx="1403131" cy="1600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2400" b="1">
                  <a:latin typeface="Arial" panose="020B0604020202020204" pitchFamily="34" charset="0"/>
                </a:rPr>
                <a:t>二次项系数</a:t>
              </a:r>
            </a:p>
          </p:txBody>
        </p:sp>
      </p:grpSp>
      <p:grpSp>
        <p:nvGrpSpPr>
          <p:cNvPr id="15377" name="组合 37"/>
          <p:cNvGrpSpPr/>
          <p:nvPr/>
        </p:nvGrpSpPr>
        <p:grpSpPr bwMode="auto">
          <a:xfrm>
            <a:off x="4400550" y="1319214"/>
            <a:ext cx="2071688" cy="1290758"/>
            <a:chOff x="1206456" y="2083673"/>
            <a:chExt cx="1724342" cy="1895545"/>
          </a:xfrm>
        </p:grpSpPr>
        <p:sp>
          <p:nvSpPr>
            <p:cNvPr id="39" name="椭圆形标注 38"/>
            <p:cNvSpPr/>
            <p:nvPr/>
          </p:nvSpPr>
          <p:spPr>
            <a:xfrm>
              <a:off x="1206456" y="2083673"/>
              <a:ext cx="1724342" cy="1444257"/>
            </a:xfrm>
            <a:prstGeom prst="wedgeEllipseCallout">
              <a:avLst>
                <a:gd name="adj1" fmla="val -27435"/>
                <a:gd name="adj2" fmla="val 92854"/>
              </a:avLst>
            </a:prstGeom>
            <a:solidFill>
              <a:srgbClr val="2DC8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9490" name="TextBox 39"/>
            <p:cNvSpPr txBox="1">
              <a:spLocks noChangeArrowheads="1"/>
            </p:cNvSpPr>
            <p:nvPr/>
          </p:nvSpPr>
          <p:spPr bwMode="auto">
            <a:xfrm>
              <a:off x="1383308" y="2216473"/>
              <a:ext cx="1403131" cy="1762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2400" b="1">
                  <a:latin typeface="Arial" panose="020B0604020202020204" pitchFamily="34" charset="0"/>
                </a:rPr>
                <a:t>一次项系数</a:t>
              </a:r>
            </a:p>
          </p:txBody>
        </p:sp>
      </p:grpSp>
      <p:grpSp>
        <p:nvGrpSpPr>
          <p:cNvPr id="15378" name="组合 20"/>
          <p:cNvGrpSpPr/>
          <p:nvPr/>
        </p:nvGrpSpPr>
        <p:grpSpPr bwMode="auto">
          <a:xfrm>
            <a:off x="960441" y="2990850"/>
            <a:ext cx="1798637" cy="627460"/>
            <a:chOff x="819325" y="3815335"/>
            <a:chExt cx="1797751" cy="835494"/>
          </a:xfrm>
        </p:grpSpPr>
        <p:sp>
          <p:nvSpPr>
            <p:cNvPr id="42" name="椭圆形标注 41"/>
            <p:cNvSpPr/>
            <p:nvPr/>
          </p:nvSpPr>
          <p:spPr>
            <a:xfrm>
              <a:off x="819325" y="3815335"/>
              <a:ext cx="1797751" cy="835494"/>
            </a:xfrm>
            <a:prstGeom prst="wedgeEllipseCallout">
              <a:avLst>
                <a:gd name="adj1" fmla="val 120054"/>
                <a:gd name="adj2" fmla="val -52795"/>
              </a:avLst>
            </a:prstGeom>
            <a:solidFill>
              <a:srgbClr val="2DC8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9488" name="矩形 45"/>
            <p:cNvSpPr>
              <a:spLocks noChangeArrowheads="1"/>
            </p:cNvSpPr>
            <p:nvPr/>
          </p:nvSpPr>
          <p:spPr bwMode="auto">
            <a:xfrm>
              <a:off x="1415586" y="3995857"/>
              <a:ext cx="660433" cy="614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altLang="zh-CN" sz="2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≠0</a:t>
              </a:r>
              <a:endParaRPr lang="zh-CN" altLang="en-US"/>
            </a:p>
          </p:txBody>
        </p:sp>
      </p:grpSp>
      <p:grpSp>
        <p:nvGrpSpPr>
          <p:cNvPr id="15379" name="组合 22"/>
          <p:cNvGrpSpPr/>
          <p:nvPr/>
        </p:nvGrpSpPr>
        <p:grpSpPr bwMode="auto">
          <a:xfrm>
            <a:off x="2873378" y="3523061"/>
            <a:ext cx="1539875" cy="746304"/>
            <a:chOff x="2668667" y="4698127"/>
            <a:chExt cx="1540366" cy="994725"/>
          </a:xfrm>
        </p:grpSpPr>
        <p:sp>
          <p:nvSpPr>
            <p:cNvPr id="22" name="矩形标注 21"/>
            <p:cNvSpPr/>
            <p:nvPr/>
          </p:nvSpPr>
          <p:spPr>
            <a:xfrm>
              <a:off x="2668667" y="4698127"/>
              <a:ext cx="1540366" cy="953754"/>
            </a:xfrm>
            <a:prstGeom prst="wedgeRectCallout">
              <a:avLst>
                <a:gd name="adj1" fmla="val 34224"/>
                <a:gd name="adj2" fmla="val -114044"/>
              </a:avLst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9486" name="TextBox 46"/>
            <p:cNvSpPr txBox="1">
              <a:spLocks noChangeArrowheads="1"/>
            </p:cNvSpPr>
            <p:nvPr/>
          </p:nvSpPr>
          <p:spPr bwMode="auto">
            <a:xfrm>
              <a:off x="2758604" y="4831378"/>
              <a:ext cx="1403131" cy="861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2400" b="1">
                  <a:latin typeface="Arial" panose="020B0604020202020204" pitchFamily="34" charset="0"/>
                </a:rPr>
                <a:t>二次项</a:t>
              </a:r>
            </a:p>
          </p:txBody>
        </p:sp>
      </p:grpSp>
      <p:grpSp>
        <p:nvGrpSpPr>
          <p:cNvPr id="15380" name="组合 48"/>
          <p:cNvGrpSpPr/>
          <p:nvPr/>
        </p:nvGrpSpPr>
        <p:grpSpPr bwMode="auto">
          <a:xfrm>
            <a:off x="4695828" y="3531394"/>
            <a:ext cx="1541463" cy="746304"/>
            <a:chOff x="2668667" y="4698127"/>
            <a:chExt cx="1540366" cy="994724"/>
          </a:xfrm>
        </p:grpSpPr>
        <p:sp>
          <p:nvSpPr>
            <p:cNvPr id="50" name="矩形标注 49"/>
            <p:cNvSpPr/>
            <p:nvPr/>
          </p:nvSpPr>
          <p:spPr>
            <a:xfrm>
              <a:off x="2668667" y="4698127"/>
              <a:ext cx="1540366" cy="953754"/>
            </a:xfrm>
            <a:prstGeom prst="wedgeRectCallout">
              <a:avLst>
                <a:gd name="adj1" fmla="val -30256"/>
                <a:gd name="adj2" fmla="val -110738"/>
              </a:avLst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9484" name="TextBox 50"/>
            <p:cNvSpPr txBox="1">
              <a:spLocks noChangeArrowheads="1"/>
            </p:cNvSpPr>
            <p:nvPr/>
          </p:nvSpPr>
          <p:spPr bwMode="auto">
            <a:xfrm>
              <a:off x="2758604" y="4831378"/>
              <a:ext cx="1403131" cy="861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2400" b="1">
                  <a:latin typeface="Arial" panose="020B0604020202020204" pitchFamily="34" charset="0"/>
                </a:rPr>
                <a:t>一次项</a:t>
              </a:r>
            </a:p>
          </p:txBody>
        </p:sp>
      </p:grpSp>
      <p:grpSp>
        <p:nvGrpSpPr>
          <p:cNvPr id="15381" name="组合 51"/>
          <p:cNvGrpSpPr/>
          <p:nvPr/>
        </p:nvGrpSpPr>
        <p:grpSpPr bwMode="auto">
          <a:xfrm>
            <a:off x="6491288" y="3177781"/>
            <a:ext cx="1541462" cy="746304"/>
            <a:chOff x="2668667" y="4698127"/>
            <a:chExt cx="1540366" cy="994725"/>
          </a:xfrm>
        </p:grpSpPr>
        <p:sp>
          <p:nvSpPr>
            <p:cNvPr id="53" name="矩形标注 52"/>
            <p:cNvSpPr/>
            <p:nvPr/>
          </p:nvSpPr>
          <p:spPr>
            <a:xfrm>
              <a:off x="2668667" y="4698127"/>
              <a:ext cx="1540366" cy="953754"/>
            </a:xfrm>
            <a:prstGeom prst="wedgeRectCallout">
              <a:avLst>
                <a:gd name="adj1" fmla="val -113159"/>
                <a:gd name="adj2" fmla="val -64454"/>
              </a:avLst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9482" name="TextBox 53"/>
            <p:cNvSpPr txBox="1">
              <a:spLocks noChangeArrowheads="1"/>
            </p:cNvSpPr>
            <p:nvPr/>
          </p:nvSpPr>
          <p:spPr bwMode="auto">
            <a:xfrm>
              <a:off x="2758604" y="4831378"/>
              <a:ext cx="1403131" cy="861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2400" b="1">
                  <a:latin typeface="Arial" panose="020B0604020202020204" pitchFamily="34" charset="0"/>
                </a:rPr>
                <a:t>常数项</a:t>
              </a:r>
            </a:p>
          </p:txBody>
        </p:sp>
      </p:grpSp>
      <p:grpSp>
        <p:nvGrpSpPr>
          <p:cNvPr id="41" name="组合 40"/>
          <p:cNvGrpSpPr/>
          <p:nvPr/>
        </p:nvGrpSpPr>
        <p:grpSpPr bwMode="auto">
          <a:xfrm>
            <a:off x="6007103" y="1719264"/>
            <a:ext cx="3027363" cy="1537993"/>
            <a:chOff x="6569934" y="1581582"/>
            <a:chExt cx="3028161" cy="2836175"/>
          </a:xfrm>
        </p:grpSpPr>
        <p:sp>
          <p:nvSpPr>
            <p:cNvPr id="43" name="云形标注 42"/>
            <p:cNvSpPr/>
            <p:nvPr/>
          </p:nvSpPr>
          <p:spPr>
            <a:xfrm>
              <a:off x="6569934" y="1581582"/>
              <a:ext cx="3028161" cy="2355882"/>
            </a:xfrm>
            <a:prstGeom prst="cloudCallout">
              <a:avLst>
                <a:gd name="adj1" fmla="val -73636"/>
                <a:gd name="adj2" fmla="val 3047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bg2"/>
                </a:solidFill>
              </a:endParaRPr>
            </a:p>
          </p:txBody>
        </p:sp>
        <p:sp>
          <p:nvSpPr>
            <p:cNvPr id="19480" name="矩形 37"/>
            <p:cNvSpPr>
              <a:spLocks noChangeArrowheads="1"/>
            </p:cNvSpPr>
            <p:nvPr/>
          </p:nvSpPr>
          <p:spPr bwMode="auto">
            <a:xfrm>
              <a:off x="6999233" y="1718993"/>
              <a:ext cx="2343179" cy="2698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35000"/>
                </a:lnSpc>
              </a:pPr>
              <a:r>
                <a:rPr lang="zh-CN" altLang="en-US" sz="2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指出方程各项的系数时要带上前面的符号</a:t>
              </a:r>
              <a:r>
                <a:rPr lang="en-US" altLang="zh-CN" sz="2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44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5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7546976" y="879873"/>
            <a:ext cx="1116013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0487" name="文本框 48"/>
          <p:cNvSpPr txBox="1">
            <a:spLocks noChangeArrowheads="1"/>
          </p:cNvSpPr>
          <p:nvPr/>
        </p:nvSpPr>
        <p:spPr bwMode="auto">
          <a:xfrm>
            <a:off x="7669216" y="879873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pic>
        <p:nvPicPr>
          <p:cNvPr id="20488" name="图片 54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2" name="TextBox 33"/>
          <p:cNvSpPr txBox="1">
            <a:spLocks noChangeArrowheads="1"/>
          </p:cNvSpPr>
          <p:nvPr/>
        </p:nvSpPr>
        <p:spPr bwMode="auto">
          <a:xfrm>
            <a:off x="1222375" y="1719263"/>
            <a:ext cx="719613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zh-CN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函数值：</a:t>
            </a:r>
            <a:r>
              <a:rPr lang="zh-CN" altLang="en-US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确定一个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zh-CN" altLang="en-US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的值，代入二次函数表达式中</a:t>
            </a:r>
            <a:endParaRPr lang="en-US" altLang="zh-CN" sz="2400" b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</a:t>
            </a:r>
            <a:r>
              <a:rPr lang="zh-CN" altLang="en-US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所得的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en-US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值为函数值</a:t>
            </a:r>
            <a:r>
              <a:rPr lang="en-US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zh-CN" altLang="en-US" sz="2400" b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3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1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8" name="AutoShape 2"/>
          <p:cNvSpPr>
            <a:spLocks noChangeArrowheads="1"/>
          </p:cNvSpPr>
          <p:nvPr/>
        </p:nvSpPr>
        <p:spPr bwMode="gray">
          <a:xfrm>
            <a:off x="1212853" y="1695450"/>
            <a:ext cx="2017713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9" name="AutoShape 11"/>
          <p:cNvSpPr>
            <a:spLocks noChangeArrowheads="1"/>
          </p:cNvSpPr>
          <p:nvPr/>
        </p:nvSpPr>
        <p:spPr bwMode="gray">
          <a:xfrm>
            <a:off x="863603" y="1556149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1</a:t>
            </a:r>
          </a:p>
        </p:txBody>
      </p:sp>
      <p:sp>
        <p:nvSpPr>
          <p:cNvPr id="3080" name="文本框 27"/>
          <p:cNvSpPr txBox="1">
            <a:spLocks noChangeArrowheads="1"/>
          </p:cNvSpPr>
          <p:nvPr/>
        </p:nvSpPr>
        <p:spPr bwMode="auto">
          <a:xfrm>
            <a:off x="1646238" y="1640683"/>
            <a:ext cx="152477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/>
              </a:rPr>
              <a:t>课堂讲解</a:t>
            </a:r>
          </a:p>
        </p:txBody>
      </p:sp>
      <p:sp>
        <p:nvSpPr>
          <p:cNvPr id="29" name="文本框 28"/>
          <p:cNvSpPr txBox="1">
            <a:spLocks noChangeArrowheads="1"/>
          </p:cNvSpPr>
          <p:nvPr/>
        </p:nvSpPr>
        <p:spPr bwMode="auto">
          <a:xfrm>
            <a:off x="3297239" y="1621631"/>
            <a:ext cx="548098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u"/>
            </a:pPr>
            <a:r>
              <a:rPr lang="zh-CN" altLang="zh-CN" sz="2400" b="1" dirty="0"/>
              <a:t>二次函数的定义</a:t>
            </a:r>
            <a:endParaRPr lang="en-US" altLang="zh-CN" sz="2400" b="1" dirty="0"/>
          </a:p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u"/>
            </a:pPr>
            <a:r>
              <a:rPr lang="zh-CN" altLang="en-US" sz="2400" b="1" dirty="0"/>
              <a:t>二次函数的一般形式及函数值</a:t>
            </a:r>
            <a:r>
              <a:rPr lang="en-US" altLang="zh-CN" sz="2400" b="1" dirty="0"/>
              <a:t>  </a:t>
            </a:r>
          </a:p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u"/>
            </a:pPr>
            <a:r>
              <a:rPr lang="zh-CN" altLang="zh-CN" sz="2400" b="1" dirty="0"/>
              <a:t>利用二次函数的表达式表示实际问题</a:t>
            </a:r>
          </a:p>
        </p:txBody>
      </p:sp>
      <p:sp>
        <p:nvSpPr>
          <p:cNvPr id="3082" name="AutoShape 2"/>
          <p:cNvSpPr>
            <a:spLocks noChangeArrowheads="1"/>
          </p:cNvSpPr>
          <p:nvPr/>
        </p:nvSpPr>
        <p:spPr bwMode="gray">
          <a:xfrm>
            <a:off x="1212853" y="2801541"/>
            <a:ext cx="2017713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gray">
          <a:xfrm>
            <a:off x="863603" y="2662238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2</a:t>
            </a:r>
          </a:p>
        </p:txBody>
      </p:sp>
      <p:sp>
        <p:nvSpPr>
          <p:cNvPr id="3084" name="文本框 36"/>
          <p:cNvSpPr txBox="1">
            <a:spLocks noChangeArrowheads="1"/>
          </p:cNvSpPr>
          <p:nvPr/>
        </p:nvSpPr>
        <p:spPr bwMode="auto">
          <a:xfrm>
            <a:off x="1646238" y="2744392"/>
            <a:ext cx="152477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/>
              </a:rPr>
              <a:t>课时流程</a:t>
            </a:r>
          </a:p>
        </p:txBody>
      </p:sp>
      <p:pic>
        <p:nvPicPr>
          <p:cNvPr id="3086" name="图片 21" descr="学习目标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4"/>
          <p:cNvSpPr>
            <a:spLocks noChangeArrowheads="1"/>
          </p:cNvSpPr>
          <p:nvPr/>
        </p:nvSpPr>
        <p:spPr bwMode="auto">
          <a:xfrm>
            <a:off x="2187578" y="3439718"/>
            <a:ext cx="1235075" cy="92511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>
            <a:solidFill>
              <a:schemeClr val="bg1">
                <a:lumMod val="85000"/>
              </a:schemeClr>
            </a:solidFill>
            <a:rou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2273300" y="3612356"/>
            <a:ext cx="10414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逐点</a:t>
            </a:r>
            <a:endParaRPr lang="en-US" altLang="zh-CN" sz="2200" b="1" kern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导讲练</a:t>
            </a:r>
            <a:endParaRPr lang="en-US" altLang="zh-CN" sz="2200" b="1" kern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6" name="Oval 4"/>
          <p:cNvSpPr>
            <a:spLocks noChangeArrowheads="1"/>
          </p:cNvSpPr>
          <p:nvPr/>
        </p:nvSpPr>
        <p:spPr bwMode="auto">
          <a:xfrm>
            <a:off x="4016378" y="3439718"/>
            <a:ext cx="1235075" cy="92511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>
            <a:solidFill>
              <a:schemeClr val="bg1">
                <a:lumMod val="85000"/>
              </a:schemeClr>
            </a:solidFill>
            <a:rou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40" name="Rectangle 2"/>
          <p:cNvSpPr txBox="1">
            <a:spLocks noChangeArrowheads="1"/>
          </p:cNvSpPr>
          <p:nvPr/>
        </p:nvSpPr>
        <p:spPr bwMode="auto">
          <a:xfrm>
            <a:off x="4168775" y="3612356"/>
            <a:ext cx="9144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charset="0"/>
              </a:rPr>
              <a:t>课堂小结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charset="0"/>
            </a:endParaRPr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5845178" y="3439718"/>
            <a:ext cx="1236663" cy="92511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>
            <a:solidFill>
              <a:schemeClr val="bg1">
                <a:lumMod val="85000"/>
              </a:schemeClr>
            </a:solidFill>
            <a:rou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41" name="Rectangle 2"/>
          <p:cNvSpPr txBox="1">
            <a:spLocks noChangeArrowheads="1"/>
          </p:cNvSpPr>
          <p:nvPr/>
        </p:nvSpPr>
        <p:spPr bwMode="auto">
          <a:xfrm>
            <a:off x="5956300" y="3612356"/>
            <a:ext cx="9906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charset="0"/>
              </a:rPr>
              <a:t>作业提升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charset="0"/>
            </a:endParaRPr>
          </a:p>
        </p:txBody>
      </p:sp>
      <p:sp>
        <p:nvSpPr>
          <p:cNvPr id="55" name="上箭头 54"/>
          <p:cNvSpPr/>
          <p:nvPr/>
        </p:nvSpPr>
        <p:spPr bwMode="auto">
          <a:xfrm rot="5400000">
            <a:off x="3630019" y="3750669"/>
            <a:ext cx="186928" cy="303213"/>
          </a:xfrm>
          <a:prstGeom prst="upArrow">
            <a:avLst/>
          </a:prstGeom>
          <a:gradFill>
            <a:gsLst>
              <a:gs pos="0">
                <a:srgbClr val="0000FF"/>
              </a:gs>
              <a:gs pos="100000">
                <a:srgbClr val="00B1F9"/>
              </a:gs>
            </a:gsLst>
          </a:gra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56" name="上箭头 55"/>
          <p:cNvSpPr/>
          <p:nvPr/>
        </p:nvSpPr>
        <p:spPr bwMode="auto">
          <a:xfrm rot="5400000">
            <a:off x="5455643" y="3750669"/>
            <a:ext cx="186928" cy="303213"/>
          </a:xfrm>
          <a:prstGeom prst="upArrow">
            <a:avLst/>
          </a:prstGeom>
          <a:gradFill>
            <a:gsLst>
              <a:gs pos="0">
                <a:srgbClr val="0000FF"/>
              </a:gs>
              <a:gs pos="100000">
                <a:srgbClr val="00B1F9"/>
              </a:gs>
            </a:gsLst>
          </a:gra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4" grpId="0" animBg="1"/>
      <p:bldP spid="39" grpId="0"/>
      <p:bldP spid="46" grpId="0" animBg="1"/>
      <p:bldP spid="40" grpId="0"/>
      <p:bldP spid="47" grpId="0" animBg="1"/>
      <p:bldP spid="41" grpId="0"/>
      <p:bldP spid="55" grpId="0" animBg="1"/>
      <p:bldP spid="5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1507" name="内容占位符 7"/>
          <p:cNvSpPr txBox="1">
            <a:spLocks noChangeArrowheads="1"/>
          </p:cNvSpPr>
          <p:nvPr/>
        </p:nvSpPr>
        <p:spPr bwMode="auto">
          <a:xfrm>
            <a:off x="1162050" y="1293020"/>
            <a:ext cx="6770688" cy="878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 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＝－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时，对于二次函数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对应的函数值是多少？</a:t>
            </a:r>
          </a:p>
        </p:txBody>
      </p:sp>
      <p:sp>
        <p:nvSpPr>
          <p:cNvPr id="30" name="矩形 29"/>
          <p:cNvSpPr/>
          <p:nvPr/>
        </p:nvSpPr>
        <p:spPr>
          <a:xfrm>
            <a:off x="7546976" y="938213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1509" name="文本框 30"/>
          <p:cNvSpPr txBox="1">
            <a:spLocks noChangeArrowheads="1"/>
          </p:cNvSpPr>
          <p:nvPr/>
        </p:nvSpPr>
        <p:spPr bwMode="auto">
          <a:xfrm>
            <a:off x="7669216" y="938212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33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2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图片 37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903416" y="2159795"/>
            <a:ext cx="568007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＝－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时，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时，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 －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所以，当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＝－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时，函数值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时，函数值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 －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</a:p>
        </p:txBody>
      </p:sp>
      <p:sp>
        <p:nvSpPr>
          <p:cNvPr id="21517" name="矩形 2"/>
          <p:cNvSpPr>
            <a:spLocks noChangeArrowheads="1"/>
          </p:cNvSpPr>
          <p:nvPr/>
        </p:nvSpPr>
        <p:spPr bwMode="auto">
          <a:xfrm>
            <a:off x="1303341" y="2274095"/>
            <a:ext cx="75212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解：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5364" name="内容占位符 7"/>
          <p:cNvSpPr txBox="1">
            <a:spLocks noChangeArrowheads="1"/>
          </p:cNvSpPr>
          <p:nvPr/>
        </p:nvSpPr>
        <p:spPr bwMode="auto">
          <a:xfrm>
            <a:off x="1555750" y="1260872"/>
            <a:ext cx="6853238" cy="34163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已知二次函数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－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＋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，则它的二次项</a:t>
            </a:r>
            <a:r>
              <a:rPr lang="zh-CN" altLang="en-US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系</a:t>
            </a:r>
            <a:endParaRPr lang="en-US" altLang="zh-CN" sz="2400" b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数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，一次项系数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，常数项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分别是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　　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＝－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  </a:t>
            </a:r>
            <a:endParaRPr lang="en-US" altLang="zh-CN" sz="2400" b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 </a:t>
            </a:r>
            <a:endParaRPr lang="en-US" altLang="zh-CN" sz="2400" b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＝－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3" name="矩形 32"/>
          <p:cNvSpPr/>
          <p:nvPr/>
        </p:nvSpPr>
        <p:spPr>
          <a:xfrm>
            <a:off x="7546976" y="748905"/>
            <a:ext cx="1116013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2533" name="文本框 33"/>
          <p:cNvSpPr txBox="1">
            <a:spLocks noChangeArrowheads="1"/>
          </p:cNvSpPr>
          <p:nvPr/>
        </p:nvSpPr>
        <p:spPr bwMode="auto">
          <a:xfrm>
            <a:off x="7669216" y="748904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7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41" name="组合 3"/>
          <p:cNvGrpSpPr/>
          <p:nvPr/>
        </p:nvGrpSpPr>
        <p:grpSpPr bwMode="auto">
          <a:xfrm>
            <a:off x="1089025" y="1341835"/>
            <a:ext cx="446088" cy="461665"/>
            <a:chOff x="820847" y="1583680"/>
            <a:chExt cx="446087" cy="615743"/>
          </a:xfrm>
        </p:grpSpPr>
        <p:sp>
          <p:nvSpPr>
            <p:cNvPr id="22" name="矩形 21"/>
            <p:cNvSpPr/>
            <p:nvPr/>
          </p:nvSpPr>
          <p:spPr>
            <a:xfrm>
              <a:off x="820847" y="1618616"/>
              <a:ext cx="446087" cy="44622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/>
            </a:p>
          </p:txBody>
        </p:sp>
        <p:sp>
          <p:nvSpPr>
            <p:cNvPr id="22544" name="矩形 2"/>
            <p:cNvSpPr>
              <a:spLocks noChangeArrowheads="1"/>
            </p:cNvSpPr>
            <p:nvPr/>
          </p:nvSpPr>
          <p:spPr bwMode="auto">
            <a:xfrm>
              <a:off x="864185" y="1583680"/>
              <a:ext cx="338553" cy="615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/>
            </a:p>
          </p:txBody>
        </p:sp>
      </p:grp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6657975" y="1769270"/>
            <a:ext cx="407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zh-CN" alt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5364" name="内容占位符 7"/>
          <p:cNvSpPr txBox="1">
            <a:spLocks noChangeArrowheads="1"/>
          </p:cNvSpPr>
          <p:nvPr/>
        </p:nvSpPr>
        <p:spPr bwMode="auto">
          <a:xfrm>
            <a:off x="1555753" y="1248966"/>
            <a:ext cx="6494463" cy="34163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关于函数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(500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－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)(40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＋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，下列说法不正确的是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　　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是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的二次函数  </a:t>
            </a:r>
            <a:endParaRPr lang="en-US" altLang="zh-CN" sz="2400" b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．二次项系数是－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．一次项是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100  </a:t>
            </a:r>
            <a:endParaRPr lang="en-US" altLang="zh-CN" sz="2400" b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．常数项是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20 000</a:t>
            </a:r>
          </a:p>
        </p:txBody>
      </p:sp>
      <p:sp>
        <p:nvSpPr>
          <p:cNvPr id="33" name="矩形 32"/>
          <p:cNvSpPr/>
          <p:nvPr/>
        </p:nvSpPr>
        <p:spPr>
          <a:xfrm>
            <a:off x="7546976" y="748905"/>
            <a:ext cx="1116013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3557" name="文本框 33"/>
          <p:cNvSpPr txBox="1">
            <a:spLocks noChangeArrowheads="1"/>
          </p:cNvSpPr>
          <p:nvPr/>
        </p:nvSpPr>
        <p:spPr bwMode="auto">
          <a:xfrm>
            <a:off x="7669216" y="748904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61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64" name="组合 3"/>
          <p:cNvGrpSpPr/>
          <p:nvPr/>
        </p:nvGrpSpPr>
        <p:grpSpPr bwMode="auto">
          <a:xfrm>
            <a:off x="1089025" y="1341835"/>
            <a:ext cx="446088" cy="461665"/>
            <a:chOff x="820847" y="1583680"/>
            <a:chExt cx="446087" cy="615743"/>
          </a:xfrm>
        </p:grpSpPr>
        <p:sp>
          <p:nvSpPr>
            <p:cNvPr id="22" name="矩形 21"/>
            <p:cNvSpPr/>
            <p:nvPr/>
          </p:nvSpPr>
          <p:spPr>
            <a:xfrm>
              <a:off x="820847" y="1618616"/>
              <a:ext cx="446087" cy="44622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/>
            </a:p>
          </p:txBody>
        </p:sp>
        <p:sp>
          <p:nvSpPr>
            <p:cNvPr id="23568" name="矩形 2"/>
            <p:cNvSpPr>
              <a:spLocks noChangeArrowheads="1"/>
            </p:cNvSpPr>
            <p:nvPr/>
          </p:nvSpPr>
          <p:spPr bwMode="auto">
            <a:xfrm>
              <a:off x="864185" y="1583680"/>
              <a:ext cx="338553" cy="615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/>
            </a:p>
          </p:txBody>
        </p:sp>
      </p:grp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2835275" y="1765698"/>
            <a:ext cx="407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5364" name="内容占位符 7"/>
          <p:cNvSpPr txBox="1">
            <a:spLocks noChangeArrowheads="1"/>
          </p:cNvSpPr>
          <p:nvPr/>
        </p:nvSpPr>
        <p:spPr bwMode="auto">
          <a:xfrm>
            <a:off x="1555753" y="1248966"/>
            <a:ext cx="6494463" cy="34163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已知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是实数，且满足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－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2)(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－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en-US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           </a:t>
            </a:r>
            <a:r>
              <a:rPr lang="zh-CN" altLang="en-US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，则相应的函数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＋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＋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的值为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　　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13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或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 </a:t>
            </a:r>
            <a:endParaRPr lang="en-US" altLang="zh-CN" sz="2400" b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或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 </a:t>
            </a:r>
            <a:endParaRPr lang="en-US" altLang="zh-CN" sz="2400" b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13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或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或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3" name="矩形 32"/>
          <p:cNvSpPr/>
          <p:nvPr/>
        </p:nvSpPr>
        <p:spPr>
          <a:xfrm>
            <a:off x="7546976" y="748905"/>
            <a:ext cx="1116013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4581" name="文本框 33"/>
          <p:cNvSpPr txBox="1">
            <a:spLocks noChangeArrowheads="1"/>
          </p:cNvSpPr>
          <p:nvPr/>
        </p:nvSpPr>
        <p:spPr bwMode="auto">
          <a:xfrm>
            <a:off x="7669216" y="748904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85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图片 42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89" name="组合 3"/>
          <p:cNvGrpSpPr/>
          <p:nvPr/>
        </p:nvGrpSpPr>
        <p:grpSpPr bwMode="auto">
          <a:xfrm>
            <a:off x="1089025" y="1341835"/>
            <a:ext cx="446088" cy="461665"/>
            <a:chOff x="820847" y="1583680"/>
            <a:chExt cx="446087" cy="615743"/>
          </a:xfrm>
        </p:grpSpPr>
        <p:sp>
          <p:nvSpPr>
            <p:cNvPr id="22" name="矩形 21"/>
            <p:cNvSpPr/>
            <p:nvPr/>
          </p:nvSpPr>
          <p:spPr>
            <a:xfrm>
              <a:off x="820847" y="1618616"/>
              <a:ext cx="446087" cy="44622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/>
            </a:p>
          </p:txBody>
        </p:sp>
        <p:sp>
          <p:nvSpPr>
            <p:cNvPr id="24593" name="矩形 2"/>
            <p:cNvSpPr>
              <a:spLocks noChangeArrowheads="1"/>
            </p:cNvSpPr>
            <p:nvPr/>
          </p:nvSpPr>
          <p:spPr bwMode="auto">
            <a:xfrm>
              <a:off x="864185" y="1583680"/>
              <a:ext cx="338553" cy="615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zh-CN" altLang="en-US"/>
            </a:p>
          </p:txBody>
        </p:sp>
      </p:grpSp>
      <p:graphicFrame>
        <p:nvGraphicFramePr>
          <p:cNvPr id="24590" name="对象 4"/>
          <p:cNvGraphicFramePr>
            <a:graphicFrameLocks noChangeAspect="1"/>
          </p:cNvGraphicFramePr>
          <p:nvPr/>
        </p:nvGraphicFramePr>
        <p:xfrm>
          <a:off x="6215065" y="1339455"/>
          <a:ext cx="865187" cy="325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0" name="Equation" r:id="rId5" imgW="457200" imgH="228600" progId="Equation.DSMT4">
                  <p:embed/>
                </p:oleObj>
              </mc:Choice>
              <mc:Fallback>
                <p:oleObj name="Equation" r:id="rId5" imgW="457200" imgH="228600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5065" y="1339455"/>
                        <a:ext cx="865187" cy="3250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6296025" y="1769270"/>
            <a:ext cx="407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ChangeArrowheads="1"/>
          </p:cNvSpPr>
          <p:nvPr/>
        </p:nvSpPr>
        <p:spPr bwMode="gray">
          <a:xfrm flipH="1">
            <a:off x="2376488" y="1019176"/>
            <a:ext cx="5859462" cy="329804"/>
          </a:xfrm>
          <a:prstGeom prst="roundRect">
            <a:avLst>
              <a:gd name="adj" fmla="val 47681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5604" name="AutoShape 2"/>
          <p:cNvSpPr>
            <a:spLocks noChangeArrowheads="1"/>
          </p:cNvSpPr>
          <p:nvPr/>
        </p:nvSpPr>
        <p:spPr bwMode="gray">
          <a:xfrm flipH="1">
            <a:off x="850900" y="1019175"/>
            <a:ext cx="1811338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05" name="AutoShape 11"/>
          <p:cNvSpPr>
            <a:spLocks noChangeArrowheads="1"/>
          </p:cNvSpPr>
          <p:nvPr/>
        </p:nvSpPr>
        <p:spPr bwMode="gray">
          <a:xfrm>
            <a:off x="2157416" y="881064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3</a:t>
            </a:r>
          </a:p>
        </p:txBody>
      </p:sp>
      <p:sp>
        <p:nvSpPr>
          <p:cNvPr id="25606" name="文本框 39"/>
          <p:cNvSpPr txBox="1">
            <a:spLocks noChangeArrowheads="1"/>
          </p:cNvSpPr>
          <p:nvPr/>
        </p:nvSpPr>
        <p:spPr bwMode="auto">
          <a:xfrm>
            <a:off x="963616" y="978695"/>
            <a:ext cx="118974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/>
              </a:rPr>
              <a:t>知识点</a:t>
            </a:r>
          </a:p>
        </p:txBody>
      </p:sp>
      <p:sp>
        <p:nvSpPr>
          <p:cNvPr id="25607" name="文本框 40"/>
          <p:cNvSpPr txBox="1">
            <a:spLocks noChangeArrowheads="1"/>
          </p:cNvSpPr>
          <p:nvPr/>
        </p:nvSpPr>
        <p:spPr bwMode="auto">
          <a:xfrm>
            <a:off x="2898778" y="984648"/>
            <a:ext cx="52101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2400" b="1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利用二次函数的表达式表示实际问题</a:t>
            </a:r>
            <a:endParaRPr lang="en-US" altLang="zh-CN" sz="2400" b="1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  <a:cs typeface="Adobe 黑体 Std R"/>
            </a:endParaRPr>
          </a:p>
        </p:txBody>
      </p:sp>
      <p:cxnSp>
        <p:nvCxnSpPr>
          <p:cNvPr id="44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10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5612" name="文本框 48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pic>
        <p:nvPicPr>
          <p:cNvPr id="25613" name="图片 54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33"/>
          <p:cNvSpPr txBox="1">
            <a:spLocks noChangeArrowheads="1"/>
          </p:cNvSpPr>
          <p:nvPr/>
        </p:nvSpPr>
        <p:spPr bwMode="auto">
          <a:xfrm>
            <a:off x="896025" y="1533252"/>
            <a:ext cx="7454900" cy="319472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200" indent="-457200">
              <a:lnSpc>
                <a:spcPct val="140000"/>
              </a:lnSpc>
              <a:buFontTx/>
              <a:buAutoNum type="arabicPeriod"/>
              <a:defRPr/>
            </a:pPr>
            <a:r>
              <a:rPr lang="zh-CN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根据实际问题列二次函数的解析式，一般要经历</a:t>
            </a:r>
            <a:endParaRPr lang="en-US" altLang="zh-CN" sz="2400" b="1" dirty="0" smtClean="0">
              <a:solidFill>
                <a:srgbClr val="0000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lang="zh-CN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以下几个步骤：</a:t>
            </a:r>
          </a:p>
          <a:p>
            <a:pPr>
              <a:lnSpc>
                <a:spcPct val="140000"/>
              </a:lnSpc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(1)</a:t>
            </a:r>
            <a:r>
              <a:rPr lang="zh-CN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确定自变量与函数代表的实际意义；</a:t>
            </a:r>
          </a:p>
          <a:p>
            <a:pPr>
              <a:lnSpc>
                <a:spcPct val="140000"/>
              </a:lnSpc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(2)</a:t>
            </a:r>
            <a:r>
              <a:rPr lang="zh-CN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找到自变量与因变量之间的等量关系，根据等</a:t>
            </a:r>
            <a:endParaRPr lang="en-US" altLang="zh-CN" sz="2400" b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</a:t>
            </a:r>
            <a:r>
              <a:rPr lang="zh-CN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量关系列出方程或等式．</a:t>
            </a:r>
          </a:p>
          <a:p>
            <a:pPr>
              <a:lnSpc>
                <a:spcPct val="140000"/>
              </a:lnSpc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(3)</a:t>
            </a:r>
            <a:r>
              <a:rPr lang="zh-CN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将方程或等式整理成二次函数的一般形式．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795338" y="2394348"/>
            <a:ext cx="7370762" cy="2893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(1)</a:t>
            </a:r>
            <a:r>
              <a:rPr lang="zh-CN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根据圆柱体积公式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</a:t>
            </a:r>
            <a:r>
              <a:rPr lang="zh-CN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πr</a:t>
            </a:r>
            <a:r>
              <a:rPr lang="en-US" altLang="zh-CN" sz="20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×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</a:t>
            </a:r>
            <a:r>
              <a:rPr lang="zh-CN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求解；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(2)</a:t>
            </a:r>
            <a:r>
              <a:rPr lang="zh-CN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有三种思路：如图，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①</a:t>
            </a:r>
            <a:r>
              <a:rPr lang="zh-CN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减少的面积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S</a:t>
            </a:r>
            <a:r>
              <a:rPr lang="zh-CN" altLang="zh-CN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四边形</a:t>
            </a:r>
            <a:r>
              <a:rPr lang="en-US" altLang="zh-CN" sz="2000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AEMG</a:t>
            </a:r>
            <a:r>
              <a:rPr lang="zh-CN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＋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</a:t>
            </a:r>
            <a:r>
              <a:rPr lang="zh-CN" altLang="zh-CN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四边形</a:t>
            </a:r>
            <a:r>
              <a:rPr lang="en-US" altLang="zh-CN" sz="2000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GMFD</a:t>
            </a:r>
            <a:r>
              <a:rPr lang="zh-CN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＋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</a:t>
            </a:r>
            <a:r>
              <a:rPr lang="zh-CN" altLang="zh-CN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四边形</a:t>
            </a:r>
            <a:r>
              <a:rPr lang="en-US" altLang="zh-CN" sz="2000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MHCF</a:t>
            </a:r>
            <a:r>
              <a:rPr lang="zh-CN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(10</a:t>
            </a:r>
            <a:r>
              <a:rPr lang="zh-CN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－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</a:t>
            </a:r>
            <a:r>
              <a:rPr lang="zh-CN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＋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en-US" altLang="zh-CN" sz="20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＋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(10</a:t>
            </a:r>
            <a:r>
              <a:rPr lang="zh-CN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－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r>
              <a:rPr lang="zh-CN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＝－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en-US" altLang="zh-CN" sz="20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＋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zh-CN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②</a:t>
            </a:r>
            <a:r>
              <a:rPr lang="zh-CN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减少的面积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S</a:t>
            </a:r>
            <a:r>
              <a:rPr lang="zh-CN" altLang="zh-CN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四边形</a:t>
            </a:r>
            <a:r>
              <a:rPr lang="en-US" altLang="zh-CN" sz="2000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AEFD</a:t>
            </a:r>
            <a:r>
              <a:rPr lang="zh-CN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＋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</a:t>
            </a:r>
            <a:r>
              <a:rPr lang="zh-CN" altLang="zh-CN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四边形</a:t>
            </a:r>
            <a:r>
              <a:rPr lang="en-US" altLang="zh-CN" sz="2000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GHCD</a:t>
            </a:r>
            <a:r>
              <a:rPr lang="zh-CN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－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</a:t>
            </a:r>
            <a:r>
              <a:rPr lang="zh-CN" altLang="zh-CN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四边形</a:t>
            </a:r>
            <a:r>
              <a:rPr lang="en-US" altLang="zh-CN" sz="2000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GMFD</a:t>
            </a:r>
            <a:r>
              <a:rPr lang="zh-CN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zh-CN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＋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zh-CN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－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en-US" altLang="zh-CN" sz="20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＝－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en-US" altLang="zh-CN" sz="20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0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</a:t>
            </a:r>
            <a:r>
              <a:rPr lang="zh-CN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＋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zh-CN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③</a:t>
            </a:r>
            <a:r>
              <a:rPr lang="zh-CN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减少的面积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</a:t>
            </a:r>
            <a:r>
              <a:rPr lang="zh-CN" altLang="zh-CN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四边形</a:t>
            </a:r>
            <a:r>
              <a:rPr lang="en-US" altLang="zh-CN" sz="2000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ABCD</a:t>
            </a:r>
            <a:r>
              <a:rPr lang="zh-CN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－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</a:t>
            </a:r>
            <a:r>
              <a:rPr lang="zh-CN" altLang="zh-CN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四边形</a:t>
            </a:r>
            <a:r>
              <a:rPr lang="en-US" altLang="zh-CN" sz="2000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EBHM</a:t>
            </a:r>
            <a:r>
              <a:rPr lang="zh-CN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</a:t>
            </a:r>
            <a:r>
              <a:rPr lang="en-US" altLang="zh-CN" sz="20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－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(10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</a:t>
            </a:r>
            <a:r>
              <a:rPr lang="zh-CN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－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r>
              <a:rPr lang="en-US" altLang="zh-CN" sz="20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＝－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en-US" altLang="zh-CN" sz="20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＋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zh-CN" altLang="zh-CN" sz="20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44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29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图片 54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33"/>
          <p:cNvSpPr txBox="1">
            <a:spLocks noChangeArrowheads="1"/>
          </p:cNvSpPr>
          <p:nvPr/>
        </p:nvSpPr>
        <p:spPr bwMode="auto">
          <a:xfrm>
            <a:off x="273052" y="574150"/>
            <a:ext cx="8240713" cy="22929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2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lang="zh-CN" altLang="zh-CN" sz="22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例</a:t>
            </a:r>
            <a:r>
              <a:rPr lang="en-US" altLang="zh-CN" sz="22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  </a:t>
            </a:r>
            <a:r>
              <a:rPr lang="zh-CN" altLang="zh-CN" sz="22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zh-CN" altLang="zh-CN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填空：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(1)</a:t>
            </a:r>
            <a:r>
              <a:rPr lang="zh-CN" altLang="zh-CN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已知圆柱的高为</a:t>
            </a:r>
            <a:r>
              <a:rPr lang="en-US" altLang="zh-CN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14 cm</a:t>
            </a:r>
            <a:r>
              <a:rPr lang="zh-CN" altLang="zh-CN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，则圆柱的体积</a:t>
            </a:r>
            <a:r>
              <a:rPr lang="en-US" altLang="zh-CN" sz="22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</a:t>
            </a:r>
            <a:r>
              <a:rPr lang="en-US" altLang="zh-CN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(cm</a:t>
            </a:r>
            <a:r>
              <a:rPr lang="en-US" altLang="zh-CN" sz="2200" b="1" baseline="30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en-US" altLang="zh-CN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r>
              <a:rPr lang="zh-CN" altLang="zh-CN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与底面半</a:t>
            </a:r>
            <a:endParaRPr lang="en-US" altLang="zh-CN" sz="22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zh-CN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</a:t>
            </a:r>
            <a:r>
              <a:rPr lang="zh-CN" altLang="zh-CN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径</a:t>
            </a:r>
            <a:r>
              <a:rPr lang="en-US" altLang="zh-CN" sz="22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</a:t>
            </a:r>
            <a:r>
              <a:rPr lang="en-US" altLang="zh-CN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(cm)</a:t>
            </a:r>
            <a:r>
              <a:rPr lang="zh-CN" altLang="zh-CN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之间的函数关系式是</a:t>
            </a:r>
            <a:r>
              <a:rPr lang="en-US" altLang="zh-CN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_______________</a:t>
            </a:r>
            <a:r>
              <a:rPr lang="zh-CN" altLang="zh-CN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；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(2)</a:t>
            </a:r>
            <a:r>
              <a:rPr lang="zh-CN" altLang="zh-CN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已知正方形的边长为</a:t>
            </a:r>
            <a:r>
              <a:rPr lang="en-US" altLang="zh-CN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</a:t>
            </a:r>
            <a:r>
              <a:rPr lang="zh-CN" altLang="zh-CN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，若边长减少</a:t>
            </a:r>
            <a:r>
              <a:rPr lang="en-US" altLang="zh-CN" sz="22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zh-CN" altLang="zh-CN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，则面积减少</a:t>
            </a:r>
            <a:r>
              <a:rPr lang="en-US" altLang="zh-CN" sz="22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zh-CN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endParaRPr lang="en-US" altLang="zh-CN" sz="22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zh-CN" sz="22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y</a:t>
            </a:r>
            <a:r>
              <a:rPr lang="zh-CN" altLang="zh-CN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与</a:t>
            </a:r>
            <a:r>
              <a:rPr lang="en-US" altLang="zh-CN" sz="22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zh-CN" altLang="zh-CN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之间的函数关系式是</a:t>
            </a:r>
            <a:r>
              <a:rPr lang="en-US" altLang="zh-CN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_____________________</a:t>
            </a:r>
            <a:r>
              <a:rPr lang="zh-CN" altLang="zh-CN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</a:p>
        </p:txBody>
      </p:sp>
      <p:pic>
        <p:nvPicPr>
          <p:cNvPr id="5138" name="Picture 18" descr="E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905628" y="2465785"/>
            <a:ext cx="1565275" cy="120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353050" y="1418035"/>
            <a:ext cx="2209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zh-CN" altLang="zh-C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πr</a:t>
            </a:r>
            <a:r>
              <a:rPr lang="en-US" altLang="zh-CN" sz="2000" b="1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zh-CN" altLang="zh-C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＞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0)</a:t>
            </a:r>
            <a:endParaRPr lang="zh-CN" altLang="en-US" sz="2000">
              <a:latin typeface="Arial" panose="020B0604020202020204" pitchFamily="34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972050" y="2043112"/>
            <a:ext cx="27574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zh-C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＝－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000" b="1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(0≤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≤10)</a:t>
            </a:r>
            <a:endParaRPr lang="zh-CN" altLang="en-US" sz="2000">
              <a:latin typeface="Arial" panose="020B0604020202020204" pitchFamily="34" charset="0"/>
            </a:endParaRPr>
          </a:p>
        </p:txBody>
      </p:sp>
      <p:sp>
        <p:nvSpPr>
          <p:cNvPr id="26639" name="矩形 2"/>
          <p:cNvSpPr>
            <a:spLocks noChangeArrowheads="1"/>
          </p:cNvSpPr>
          <p:nvPr/>
        </p:nvSpPr>
        <p:spPr bwMode="auto">
          <a:xfrm>
            <a:off x="685802" y="2433637"/>
            <a:ext cx="9589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导引：</a:t>
            </a:r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6641" name="文本框 48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984253" y="1529746"/>
            <a:ext cx="7491413" cy="3416320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 indent="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200" indent="-457200">
              <a:lnSpc>
                <a:spcPct val="135000"/>
              </a:lnSpc>
              <a:buFontTx/>
              <a:buAutoNum type="arabicParenBoth"/>
              <a:defRPr/>
            </a:pPr>
            <a:r>
              <a:rPr lang="zh-CN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求几何问题中二次函数的解析式，</a:t>
            </a:r>
            <a:r>
              <a:rPr lang="zh-CN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除了根据有关</a:t>
            </a:r>
            <a:endParaRPr lang="en-US" altLang="zh-CN" sz="2000" b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indent="0">
              <a:lnSpc>
                <a:spcPct val="135000"/>
              </a:lnSpc>
              <a:defRPr/>
            </a:pP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lang="zh-CN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面积、体积公式写出二次函数解析式以外，还应</a:t>
            </a:r>
            <a:endParaRPr lang="en-US" altLang="zh-CN" sz="2000" b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indent="0">
              <a:lnSpc>
                <a:spcPct val="135000"/>
              </a:lnSpc>
              <a:defRPr/>
            </a:pP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lang="zh-CN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考虑</a:t>
            </a:r>
            <a:r>
              <a:rPr lang="en-US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lang="zh-CN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问题的实际意义，明确自变量的取值</a:t>
            </a:r>
            <a:r>
              <a:rPr lang="en-US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CN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在一些</a:t>
            </a:r>
            <a:endParaRPr lang="en-US" altLang="zh-CN" sz="2000" b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indent="0">
              <a:lnSpc>
                <a:spcPct val="135000"/>
              </a:lnSpc>
              <a:defRPr/>
            </a:pP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lang="zh-CN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问题中</a:t>
            </a:r>
            <a:r>
              <a:rPr lang="en-US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zh-CN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自变量的取值可能是整数或者是在一定的</a:t>
            </a:r>
            <a:endParaRPr lang="en-US" altLang="zh-CN" sz="2000" b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indent="0">
              <a:lnSpc>
                <a:spcPct val="135000"/>
              </a:lnSpc>
              <a:defRPr/>
            </a:pP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lang="zh-CN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范围内</a:t>
            </a:r>
            <a:r>
              <a:rPr lang="en-US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r>
              <a:rPr lang="zh-CN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；</a:t>
            </a:r>
            <a:endParaRPr lang="en-US" altLang="zh-CN" sz="2000" b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indent="0">
              <a:lnSpc>
                <a:spcPct val="135000"/>
              </a:lnSpc>
              <a:defRPr/>
            </a:pPr>
            <a:r>
              <a:rPr lang="en-US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(2) </a:t>
            </a:r>
            <a:r>
              <a:rPr lang="zh-CN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判断自变量的取值范围，</a:t>
            </a:r>
            <a:r>
              <a:rPr lang="zh-CN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应结合问题，考虑全面，</a:t>
            </a:r>
            <a:endParaRPr lang="en-US" altLang="zh-CN" sz="2000" b="1" dirty="0" smtClean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indent="0">
              <a:lnSpc>
                <a:spcPct val="135000"/>
              </a:lnSpc>
              <a:defRPr/>
            </a:pP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lang="zh-CN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不要漏掉一些约束条件．</a:t>
            </a:r>
            <a:r>
              <a:rPr lang="zh-CN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列不等式组是求自变量的</a:t>
            </a:r>
            <a:endParaRPr lang="en-US" altLang="zh-CN" sz="2000" b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indent="0">
              <a:lnSpc>
                <a:spcPct val="135000"/>
              </a:lnSpc>
              <a:defRPr/>
            </a:pPr>
            <a:r>
              <a:rPr lang="en-US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lang="zh-CN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取值范围的常见方法．</a:t>
            </a:r>
          </a:p>
        </p:txBody>
      </p:sp>
      <p:pic>
        <p:nvPicPr>
          <p:cNvPr id="27651" name="图片 3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90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52" name="组 26"/>
          <p:cNvGrpSpPr/>
          <p:nvPr/>
        </p:nvGrpSpPr>
        <p:grpSpPr bwMode="auto">
          <a:xfrm>
            <a:off x="3663951" y="1056084"/>
            <a:ext cx="2035845" cy="553998"/>
            <a:chOff x="3437515" y="1408557"/>
            <a:chExt cx="2035076" cy="738611"/>
          </a:xfrm>
        </p:grpSpPr>
        <p:sp>
          <p:nvSpPr>
            <p:cNvPr id="27666" name="文本框 27"/>
            <p:cNvSpPr txBox="1">
              <a:spLocks noChangeArrowheads="1"/>
            </p:cNvSpPr>
            <p:nvPr/>
          </p:nvSpPr>
          <p:spPr bwMode="auto">
            <a:xfrm>
              <a:off x="3933968" y="1408557"/>
              <a:ext cx="1538623" cy="738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1" lang="zh-CN" altLang="en-US" sz="3000" b="1" dirty="0">
                  <a:solidFill>
                    <a:srgbClr val="008000"/>
                  </a:solidFill>
                  <a:latin typeface="Adobe 黑体 Std R"/>
                  <a:ea typeface="Adobe 黑体 Std R"/>
                  <a:cs typeface="Adobe 黑体 Std R"/>
                </a:rPr>
                <a:t>总</a:t>
              </a:r>
              <a:r>
                <a:rPr kumimoji="1" lang="en-US" altLang="zh-CN" sz="3000" b="1" dirty="0">
                  <a:solidFill>
                    <a:srgbClr val="008000"/>
                  </a:solidFill>
                  <a:latin typeface="Adobe 黑体 Std R"/>
                  <a:ea typeface="Adobe 黑体 Std R"/>
                  <a:cs typeface="Adobe 黑体 Std R"/>
                </a:rPr>
                <a:t>   </a:t>
              </a:r>
              <a:r>
                <a:rPr kumimoji="1" lang="zh-CN" altLang="en-US" sz="3000" b="1" dirty="0">
                  <a:solidFill>
                    <a:srgbClr val="008000"/>
                  </a:solidFill>
                  <a:latin typeface="Adobe 黑体 Std R"/>
                  <a:ea typeface="Adobe 黑体 Std R"/>
                  <a:cs typeface="Adobe 黑体 Std R"/>
                </a:rPr>
                <a:t>结</a:t>
              </a:r>
            </a:p>
          </p:txBody>
        </p:sp>
        <p:pic>
          <p:nvPicPr>
            <p:cNvPr id="27667" name="Picture 6" descr="BS00554_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437515" y="1490196"/>
              <a:ext cx="503237" cy="439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7656" name="文本框 37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47" name="直接连接符 12"/>
          <p:cNvCxnSpPr/>
          <p:nvPr/>
        </p:nvCxnSpPr>
        <p:spPr>
          <a:xfrm>
            <a:off x="-15240" y="4388485"/>
            <a:ext cx="906780" cy="34988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9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60" name="组 6"/>
          <p:cNvGrpSpPr/>
          <p:nvPr/>
        </p:nvGrpSpPr>
        <p:grpSpPr bwMode="auto">
          <a:xfrm>
            <a:off x="984253" y="1515666"/>
            <a:ext cx="8170863" cy="350044"/>
            <a:chOff x="984243" y="2020950"/>
            <a:chExt cx="8170127" cy="467237"/>
          </a:xfrm>
        </p:grpSpPr>
        <p:cxnSp>
          <p:nvCxnSpPr>
            <p:cNvPr id="31" name="直接连接符 12"/>
            <p:cNvCxnSpPr/>
            <p:nvPr/>
          </p:nvCxnSpPr>
          <p:spPr>
            <a:xfrm rot="10800000">
              <a:off x="8247989" y="2020950"/>
              <a:ext cx="906381" cy="46723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19"/>
            <p:cNvCxnSpPr/>
            <p:nvPr/>
          </p:nvCxnSpPr>
          <p:spPr>
            <a:xfrm flipH="1">
              <a:off x="984243" y="2020950"/>
              <a:ext cx="7268508" cy="1589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3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3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3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5364" name="内容占位符 7"/>
          <p:cNvSpPr txBox="1">
            <a:spLocks noChangeArrowheads="1"/>
          </p:cNvSpPr>
          <p:nvPr/>
        </p:nvSpPr>
        <p:spPr bwMode="auto">
          <a:xfrm>
            <a:off x="1289050" y="1083469"/>
            <a:ext cx="7226300" cy="175432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圆的半径</a:t>
            </a:r>
            <a:r>
              <a:rPr lang="zh-CN" altLang="en-US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是</a:t>
            </a:r>
            <a:r>
              <a:rPr lang="en-US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1cm</a:t>
            </a:r>
            <a:r>
              <a:rPr lang="zh-CN" altLang="en-US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，假设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半径增加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cm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时，圆的面积</a:t>
            </a:r>
            <a:r>
              <a:rPr lang="zh-CN" altLang="en-US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增加</a:t>
            </a:r>
            <a:r>
              <a:rPr lang="zh-CN" altLang="en-US" sz="24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cm</a:t>
            </a:r>
            <a:r>
              <a:rPr lang="en-US" altLang="zh-CN" sz="2400" b="1" baseline="30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(1)</a:t>
            </a:r>
            <a:r>
              <a:rPr lang="zh-CN" altLang="en-US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写出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en-US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与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之间的关系式</a:t>
            </a:r>
            <a:r>
              <a:rPr lang="zh-CN" altLang="en-US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；</a:t>
            </a:r>
            <a:endParaRPr lang="zh-CN" altLang="en-US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8677" name="文本框 33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81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84" name="组合 3"/>
          <p:cNvGrpSpPr/>
          <p:nvPr/>
        </p:nvGrpSpPr>
        <p:grpSpPr bwMode="auto">
          <a:xfrm>
            <a:off x="820741" y="1188245"/>
            <a:ext cx="446087" cy="461665"/>
            <a:chOff x="820847" y="1583680"/>
            <a:chExt cx="446087" cy="615741"/>
          </a:xfrm>
        </p:grpSpPr>
        <p:sp>
          <p:nvSpPr>
            <p:cNvPr id="22" name="矩形 21"/>
            <p:cNvSpPr/>
            <p:nvPr/>
          </p:nvSpPr>
          <p:spPr>
            <a:xfrm>
              <a:off x="820847" y="1618616"/>
              <a:ext cx="446087" cy="44622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/>
            </a:p>
          </p:txBody>
        </p:sp>
        <p:sp>
          <p:nvSpPr>
            <p:cNvPr id="28689" name="矩形 2"/>
            <p:cNvSpPr>
              <a:spLocks noChangeArrowheads="1"/>
            </p:cNvSpPr>
            <p:nvPr/>
          </p:nvSpPr>
          <p:spPr bwMode="auto">
            <a:xfrm>
              <a:off x="864185" y="1583680"/>
              <a:ext cx="338554" cy="615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/>
            </a:p>
          </p:txBody>
        </p:sp>
      </p:grp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273178" y="2491979"/>
            <a:ext cx="63103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(1) 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π·(1</a:t>
            </a:r>
            <a:r>
              <a:rPr lang="zh-CN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＋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r>
              <a:rPr lang="en-US" altLang="zh-CN" sz="24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－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π·1</a:t>
            </a:r>
            <a:r>
              <a:rPr lang="en-US" altLang="zh-CN" sz="24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π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en-US" altLang="zh-CN" sz="24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＋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2π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zh-CN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lang="zh-CN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即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与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zh-CN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之间的关系式为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π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en-US" altLang="zh-CN" sz="24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＋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2π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zh-CN" altLang="zh-CN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" name="矩形 2"/>
          <p:cNvSpPr>
            <a:spLocks noChangeArrowheads="1"/>
          </p:cNvSpPr>
          <p:nvPr/>
        </p:nvSpPr>
        <p:spPr bwMode="auto">
          <a:xfrm>
            <a:off x="673103" y="2606280"/>
            <a:ext cx="75212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解：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273175" y="1888331"/>
            <a:ext cx="7577138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(2)</a:t>
            </a:r>
            <a:r>
              <a:rPr lang="zh-CN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当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zh-CN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时，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π</a:t>
            </a:r>
            <a:r>
              <a:rPr lang="zh-CN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＋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2π</a:t>
            </a:r>
            <a:r>
              <a:rPr lang="zh-CN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3π</a:t>
            </a:r>
            <a:r>
              <a:rPr lang="zh-CN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；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lang="zh-CN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当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zh-CN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lang="zh-CN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时，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2π</a:t>
            </a:r>
            <a:r>
              <a:rPr lang="zh-CN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＋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     π</a:t>
            </a:r>
            <a:r>
              <a:rPr lang="zh-CN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(2</a:t>
            </a:r>
            <a:r>
              <a:rPr lang="zh-CN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＋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    )π</a:t>
            </a:r>
            <a:r>
              <a:rPr lang="zh-CN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；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2 m</a:t>
            </a:r>
            <a:r>
              <a:rPr lang="zh-CN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200 cm</a:t>
            </a:r>
            <a:r>
              <a:rPr lang="zh-CN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lang="zh-CN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当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zh-CN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200</a:t>
            </a:r>
            <a:r>
              <a:rPr lang="zh-CN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时，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40 000π</a:t>
            </a:r>
            <a:r>
              <a:rPr lang="zh-CN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＋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400π</a:t>
            </a:r>
            <a:r>
              <a:rPr lang="zh-CN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40 400π.</a:t>
            </a:r>
            <a:endParaRPr lang="zh-CN" altLang="zh-CN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lang="zh-CN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故当圆的半径分别增加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cm</a:t>
            </a:r>
            <a:r>
              <a:rPr lang="zh-CN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cm</a:t>
            </a:r>
            <a:r>
              <a:rPr lang="zh-CN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m</a:t>
            </a:r>
            <a:r>
              <a:rPr lang="zh-CN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时，圆的</a:t>
            </a:r>
            <a:endParaRPr lang="en-US" altLang="zh-CN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lang="zh-CN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面积各增加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3π cm</a:t>
            </a:r>
            <a:r>
              <a:rPr lang="en-US" altLang="zh-CN" sz="24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(2</a:t>
            </a:r>
            <a:r>
              <a:rPr lang="zh-CN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＋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     )π cm</a:t>
            </a:r>
            <a:r>
              <a:rPr lang="en-US" altLang="zh-CN" sz="24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40 400π cm</a:t>
            </a:r>
            <a:r>
              <a:rPr lang="en-US" altLang="zh-CN" sz="24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zh-CN" altLang="zh-CN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5364" name="内容占位符 7"/>
          <p:cNvSpPr txBox="1">
            <a:spLocks noChangeArrowheads="1"/>
          </p:cNvSpPr>
          <p:nvPr/>
        </p:nvSpPr>
        <p:spPr bwMode="auto">
          <a:xfrm>
            <a:off x="1289050" y="1083470"/>
            <a:ext cx="7226300" cy="120032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(2)</a:t>
            </a:r>
            <a:r>
              <a:rPr lang="zh-CN" altLang="en-US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当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圆的半径分别</a:t>
            </a:r>
            <a:r>
              <a:rPr lang="zh-CN" altLang="en-US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增加</a:t>
            </a:r>
            <a:r>
              <a:rPr lang="en-US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1cm</a:t>
            </a:r>
            <a:r>
              <a:rPr lang="zh-CN" altLang="en-US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     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cm</a:t>
            </a:r>
            <a:r>
              <a:rPr lang="zh-CN" altLang="en-US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2cm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时，圆</a:t>
            </a:r>
            <a:r>
              <a:rPr lang="zh-CN" altLang="en-US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</a:t>
            </a:r>
            <a:endParaRPr lang="en-US" altLang="zh-CN" sz="2400" b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lang="zh-CN" altLang="en-US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面积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各增加多少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3" name="矩形 32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9701" name="文本框 33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705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图片 42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9709" name="对象 4"/>
          <p:cNvGraphicFramePr>
            <a:graphicFrameLocks noChangeAspect="1"/>
          </p:cNvGraphicFramePr>
          <p:nvPr/>
        </p:nvGraphicFramePr>
        <p:xfrm>
          <a:off x="5327650" y="1207295"/>
          <a:ext cx="457200" cy="307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8" name="Equation" r:id="rId5" imgW="241300" imgH="215900" progId="Equation.DSMT4">
                  <p:embed/>
                </p:oleObj>
              </mc:Choice>
              <mc:Fallback>
                <p:oleObj name="Equation" r:id="rId5" imgW="241300" imgH="215900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7650" y="1207295"/>
                        <a:ext cx="457200" cy="3071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矩形 2"/>
          <p:cNvSpPr>
            <a:spLocks noChangeArrowheads="1"/>
          </p:cNvSpPr>
          <p:nvPr/>
        </p:nvSpPr>
        <p:spPr bwMode="auto">
          <a:xfrm>
            <a:off x="673103" y="2002632"/>
            <a:ext cx="75212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解：</a:t>
            </a:r>
            <a:endParaRPr lang="zh-CN" altLang="en-US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5040313" y="4045745"/>
          <a:ext cx="457200" cy="307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9" name="Equation" r:id="rId7" imgW="241300" imgH="215900" progId="Equation.DSMT4">
                  <p:embed/>
                </p:oleObj>
              </mc:Choice>
              <mc:Fallback>
                <p:oleObj name="Equation" r:id="rId7" imgW="241300" imgH="215900" progId="Equation.DSMT4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0313" y="4045745"/>
                        <a:ext cx="457200" cy="3071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5545138" y="3656411"/>
          <a:ext cx="457200" cy="307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0" name="Equation" r:id="rId9" imgW="241300" imgH="215900" progId="Equation.DSMT4">
                  <p:embed/>
                </p:oleObj>
              </mc:Choice>
              <mc:Fallback>
                <p:oleObj name="Equation" r:id="rId9" imgW="241300" imgH="215900" progId="Equation.DSMT4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5138" y="3656411"/>
                        <a:ext cx="457200" cy="3071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6269038" y="2416970"/>
          <a:ext cx="457200" cy="307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1" name="Equation" r:id="rId10" imgW="241300" imgH="215900" progId="Equation.DSMT4">
                  <p:embed/>
                </p:oleObj>
              </mc:Choice>
              <mc:Fallback>
                <p:oleObj name="Equation" r:id="rId10" imgW="241300" imgH="215900" progId="Equation.DSMT4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9038" y="2416970"/>
                        <a:ext cx="457200" cy="3071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4689475" y="2405064"/>
          <a:ext cx="457200" cy="307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2" name="Equation" r:id="rId11" imgW="241300" imgH="215900" progId="Equation.DSMT4">
                  <p:embed/>
                </p:oleObj>
              </mc:Choice>
              <mc:Fallback>
                <p:oleObj name="Equation" r:id="rId11" imgW="241300" imgH="215900" progId="Equation.DSMT4">
                  <p:embed/>
                  <p:pic>
                    <p:nvPicPr>
                      <p:cNvPr id="0" name="对象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9475" y="2405064"/>
                        <a:ext cx="457200" cy="3071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2355850" y="2416970"/>
          <a:ext cx="457200" cy="307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3" name="Equation" r:id="rId12" imgW="241300" imgH="215900" progId="Equation.DSMT4">
                  <p:embed/>
                </p:oleObj>
              </mc:Choice>
              <mc:Fallback>
                <p:oleObj name="Equation" r:id="rId12" imgW="241300" imgH="215900" progId="Equation.DSMT4">
                  <p:embed/>
                  <p:pic>
                    <p:nvPicPr>
                      <p:cNvPr id="0" name="对象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5850" y="2416970"/>
                        <a:ext cx="457200" cy="3071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836616" y="1332311"/>
            <a:ext cx="446087" cy="3345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5364" name="内容占位符 7"/>
          <p:cNvSpPr txBox="1">
            <a:spLocks noChangeArrowheads="1"/>
          </p:cNvSpPr>
          <p:nvPr/>
        </p:nvSpPr>
        <p:spPr bwMode="auto">
          <a:xfrm>
            <a:off x="863603" y="1225155"/>
            <a:ext cx="7781925" cy="301005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   </a:t>
            </a:r>
            <a:r>
              <a:rPr lang="zh-CN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一台机器原价</a:t>
            </a:r>
            <a:r>
              <a:rPr lang="en-US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60</a:t>
            </a:r>
            <a:r>
              <a:rPr lang="zh-CN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万元，如果每年的折旧率为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zh-CN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，两年后这台机器的价格为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万元，则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与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zh-CN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之间的函数表达式为</a:t>
            </a:r>
            <a:r>
              <a:rPr lang="en-US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CN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　　</a:t>
            </a:r>
            <a:r>
              <a:rPr lang="en-US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lang="zh-CN" altLang="zh-CN" sz="2400" b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A</a:t>
            </a:r>
            <a:r>
              <a:rPr lang="zh-CN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60(1</a:t>
            </a:r>
            <a:r>
              <a:rPr lang="zh-CN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－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en-US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r>
              <a:rPr lang="en-US" altLang="zh-CN" sz="2400" b="1" baseline="30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en-US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B</a:t>
            </a:r>
            <a:r>
              <a:rPr lang="zh-CN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60(1</a:t>
            </a:r>
            <a:r>
              <a:rPr lang="zh-CN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－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en-US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C</a:t>
            </a:r>
            <a:r>
              <a:rPr lang="zh-CN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60</a:t>
            </a:r>
            <a:r>
              <a:rPr lang="zh-CN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－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en-US" altLang="zh-CN" sz="2400" b="1" baseline="30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en-US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D</a:t>
            </a:r>
            <a:r>
              <a:rPr lang="zh-CN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60(1</a:t>
            </a:r>
            <a:r>
              <a:rPr lang="zh-CN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＋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en-US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r>
              <a:rPr lang="en-US" altLang="zh-CN" sz="2400" b="1" baseline="30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endParaRPr lang="zh-CN" altLang="zh-CN" sz="2400" b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30726" name="文本框 33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30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2284413" y="2128839"/>
            <a:ext cx="407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8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4101" name="图片 2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5" name="Picture 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TextBox 17"/>
          <p:cNvSpPr txBox="1">
            <a:spLocks noChangeArrowheads="1"/>
          </p:cNvSpPr>
          <p:nvPr/>
        </p:nvSpPr>
        <p:spPr bwMode="auto">
          <a:xfrm>
            <a:off x="912813" y="1997870"/>
            <a:ext cx="70421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宋体" panose="02010600030101010101" pitchFamily="2" charset="-122"/>
              </a:rPr>
              <a:t>我们已经学习了哪些函数？它们的解析式是什么？</a:t>
            </a:r>
          </a:p>
        </p:txBody>
      </p:sp>
      <p:sp>
        <p:nvSpPr>
          <p:cNvPr id="4107" name="矩形 5"/>
          <p:cNvSpPr>
            <a:spLocks noChangeArrowheads="1"/>
          </p:cNvSpPr>
          <p:nvPr/>
        </p:nvSpPr>
        <p:spPr bwMode="auto">
          <a:xfrm>
            <a:off x="949325" y="1444231"/>
            <a:ext cx="1422184" cy="535531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回顾旧知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7"/>
          <p:cNvSpPr txBox="1">
            <a:spLocks noChangeArrowheads="1"/>
          </p:cNvSpPr>
          <p:nvPr/>
        </p:nvSpPr>
        <p:spPr bwMode="auto">
          <a:xfrm>
            <a:off x="950916" y="2546748"/>
            <a:ext cx="54705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一次函数    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kx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＋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≠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正比例函数    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kx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≠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反比例函数</a:t>
            </a: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2871788" y="3671004"/>
          <a:ext cx="1778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name="Equation" r:id="rId6" imgW="888365" imgH="406400" progId="Equation.DSMT4">
                  <p:embed/>
                </p:oleObj>
              </mc:Choice>
              <mc:Fallback>
                <p:oleObj name="Equation" r:id="rId6" imgW="888365" imgH="406400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1788" y="3671004"/>
                        <a:ext cx="17780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4665663" y="2702719"/>
          <a:ext cx="40640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Equation" r:id="rId8" imgW="203200" imgH="469900" progId="Equation.DSMT4">
                  <p:embed/>
                </p:oleObj>
              </mc:Choice>
              <mc:Fallback>
                <p:oleObj name="Equation" r:id="rId8" imgW="203200" imgH="469900" progId="Equation.DSMT4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5663" y="2702719"/>
                        <a:ext cx="406400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17"/>
          <p:cNvSpPr txBox="1">
            <a:spLocks noChangeArrowheads="1"/>
          </p:cNvSpPr>
          <p:nvPr/>
        </p:nvSpPr>
        <p:spPr bwMode="auto">
          <a:xfrm>
            <a:off x="5200650" y="2815829"/>
            <a:ext cx="15938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一条直线</a:t>
            </a:r>
          </a:p>
        </p:txBody>
      </p:sp>
      <p:sp>
        <p:nvSpPr>
          <p:cNvPr id="25" name="TextBox 17"/>
          <p:cNvSpPr txBox="1">
            <a:spLocks noChangeArrowheads="1"/>
          </p:cNvSpPr>
          <p:nvPr/>
        </p:nvSpPr>
        <p:spPr bwMode="auto">
          <a:xfrm>
            <a:off x="5243513" y="3367089"/>
            <a:ext cx="15938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双曲线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5364" name="内容占位符 7"/>
          <p:cNvSpPr txBox="1">
            <a:spLocks noChangeArrowheads="1"/>
          </p:cNvSpPr>
          <p:nvPr/>
        </p:nvSpPr>
        <p:spPr bwMode="auto">
          <a:xfrm>
            <a:off x="1235078" y="1072754"/>
            <a:ext cx="7280275" cy="397031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如图，在</a:t>
            </a:r>
            <a:r>
              <a:rPr lang="en-US" altLang="zh-CN" sz="2400" b="1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Rt△</a:t>
            </a:r>
            <a:r>
              <a:rPr lang="en-US" altLang="zh-CN" sz="2400" b="1" i="1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AOB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中，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⊥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OB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，且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OB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，设直线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(0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＜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＜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3)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截此三角形所得阴影部分的面积为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，则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与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之间的函数关系式为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　　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lang="zh-CN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endParaRPr lang="en-US" altLang="zh-CN" sz="2400" b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</a:t>
            </a:r>
            <a:r>
              <a:rPr lang="zh-CN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lang="en-US" altLang="zh-CN" sz="2400" b="1" baseline="30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endParaRPr lang="zh-CN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endParaRPr lang="en-US" altLang="zh-CN" sz="2400" b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</a:t>
            </a:r>
            <a:r>
              <a:rPr lang="zh-CN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lang="en-US" altLang="zh-CN" sz="2400" b="1" baseline="30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－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lang="zh-CN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31749" name="文本框 33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53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图片 42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57" name="组合 20"/>
          <p:cNvGrpSpPr/>
          <p:nvPr/>
        </p:nvGrpSpPr>
        <p:grpSpPr bwMode="auto">
          <a:xfrm>
            <a:off x="836616" y="1152526"/>
            <a:ext cx="446087" cy="461665"/>
            <a:chOff x="820847" y="1583680"/>
            <a:chExt cx="446087" cy="615741"/>
          </a:xfrm>
        </p:grpSpPr>
        <p:sp>
          <p:nvSpPr>
            <p:cNvPr id="22" name="矩形 21"/>
            <p:cNvSpPr/>
            <p:nvPr/>
          </p:nvSpPr>
          <p:spPr>
            <a:xfrm>
              <a:off x="820847" y="1618616"/>
              <a:ext cx="446087" cy="44622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/>
            </a:p>
          </p:txBody>
        </p:sp>
        <p:sp>
          <p:nvSpPr>
            <p:cNvPr id="31763" name="矩形 22"/>
            <p:cNvSpPr>
              <a:spLocks noChangeArrowheads="1"/>
            </p:cNvSpPr>
            <p:nvPr/>
          </p:nvSpPr>
          <p:spPr bwMode="auto">
            <a:xfrm>
              <a:off x="864185" y="1583680"/>
              <a:ext cx="338554" cy="615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zh-CN" altLang="en-US"/>
            </a:p>
          </p:txBody>
        </p:sp>
      </p:grpSp>
      <p:graphicFrame>
        <p:nvGraphicFramePr>
          <p:cNvPr id="31758" name="对象 3"/>
          <p:cNvGraphicFramePr>
            <a:graphicFrameLocks noChangeAspect="1"/>
          </p:cNvGraphicFramePr>
          <p:nvPr/>
        </p:nvGraphicFramePr>
        <p:xfrm>
          <a:off x="2378078" y="2675336"/>
          <a:ext cx="288925" cy="5774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3" name="Equation" r:id="rId5" imgW="152400" imgH="405765" progId="Equation.DSMT4">
                  <p:embed/>
                </p:oleObj>
              </mc:Choice>
              <mc:Fallback>
                <p:oleObj name="Equation" r:id="rId5" imgW="152400" imgH="405765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8078" y="2675336"/>
                        <a:ext cx="288925" cy="5774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9" name="对象 4"/>
          <p:cNvGraphicFramePr>
            <a:graphicFrameLocks noChangeAspect="1"/>
          </p:cNvGraphicFramePr>
          <p:nvPr/>
        </p:nvGraphicFramePr>
        <p:xfrm>
          <a:off x="2393953" y="3496867"/>
          <a:ext cx="288925" cy="5774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4" name="Equation" r:id="rId7" imgW="152400" imgH="405765" progId="Equation.DSMT4">
                  <p:embed/>
                </p:oleObj>
              </mc:Choice>
              <mc:Fallback>
                <p:oleObj name="Equation" r:id="rId7" imgW="152400" imgH="405765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3953" y="3496867"/>
                        <a:ext cx="288925" cy="5774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760" name="Picture 17" descr="BE10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703766" y="2675336"/>
            <a:ext cx="2511425" cy="149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5700714" y="2001442"/>
            <a:ext cx="389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36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75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图片 4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104900" y="1791892"/>
            <a:ext cx="7143750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</a:t>
            </a:r>
            <a:r>
              <a:rPr lang="zh-CN" altLang="zh-CN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关于二次函数的定义要理解三点：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(1)</a:t>
            </a:r>
            <a:r>
              <a:rPr lang="zh-CN" altLang="zh-CN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函数表达式必须是整式，自变量的取值是全体</a:t>
            </a:r>
            <a:r>
              <a:rPr lang="zh-CN" altLang="zh-CN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实数</a:t>
            </a:r>
            <a:r>
              <a:rPr lang="zh-CN" altLang="zh-CN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，而在实际应用中，自变量的取值必须符合</a:t>
            </a:r>
            <a:r>
              <a:rPr lang="zh-CN" altLang="zh-CN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实际</a:t>
            </a:r>
            <a:r>
              <a:rPr lang="zh-CN" altLang="zh-CN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意义．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(2)</a:t>
            </a:r>
            <a:r>
              <a:rPr lang="zh-CN" altLang="zh-CN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确定二次函数表达式的各项系数及常数项时，</a:t>
            </a:r>
            <a:r>
              <a:rPr lang="zh-CN" altLang="zh-CN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要把</a:t>
            </a:r>
            <a:r>
              <a:rPr lang="zh-CN" altLang="zh-CN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函数表达式化为一般式．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(3)</a:t>
            </a:r>
            <a:r>
              <a:rPr lang="zh-CN" altLang="zh-CN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二次项系数不为</a:t>
            </a:r>
            <a:r>
              <a:rPr lang="en-US" altLang="zh-CN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0.</a:t>
            </a:r>
            <a:endParaRPr lang="zh-CN" altLang="en-US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779" name="AutoShape 2"/>
          <p:cNvSpPr>
            <a:spLocks noChangeArrowheads="1"/>
          </p:cNvSpPr>
          <p:nvPr/>
        </p:nvSpPr>
        <p:spPr bwMode="gray">
          <a:xfrm>
            <a:off x="1049338" y="1439466"/>
            <a:ext cx="2017712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780" name="AutoShape 11"/>
          <p:cNvSpPr>
            <a:spLocks noChangeArrowheads="1"/>
          </p:cNvSpPr>
          <p:nvPr/>
        </p:nvSpPr>
        <p:spPr bwMode="gray">
          <a:xfrm>
            <a:off x="660403" y="1313260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1</a:t>
            </a:r>
          </a:p>
        </p:txBody>
      </p:sp>
      <p:sp>
        <p:nvSpPr>
          <p:cNvPr id="32781" name="文本框 27"/>
          <p:cNvSpPr txBox="1">
            <a:spLocks noChangeArrowheads="1"/>
          </p:cNvSpPr>
          <p:nvPr/>
        </p:nvSpPr>
        <p:spPr bwMode="auto">
          <a:xfrm>
            <a:off x="1482725" y="1420417"/>
            <a:ext cx="152477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 dirty="0">
                <a:solidFill>
                  <a:schemeClr val="bg1"/>
                </a:solidFill>
                <a:latin typeface="Adobe 黑体 Std R"/>
                <a:ea typeface="Adobe 黑体 Std R"/>
                <a:cs typeface="Adobe 黑体 Std R"/>
              </a:rPr>
              <a:t>知识小结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36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799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图片 4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884" y="1477787"/>
            <a:ext cx="7488237" cy="240065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</a:t>
            </a:r>
            <a:r>
              <a:rPr lang="zh-CN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根据实际问题列二次函数的关系式，一般要经历以</a:t>
            </a:r>
            <a:r>
              <a:rPr lang="zh-CN" altLang="zh-C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下几</a:t>
            </a:r>
            <a:r>
              <a:rPr lang="zh-CN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个步骤：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(1)</a:t>
            </a:r>
            <a:r>
              <a:rPr lang="zh-CN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确定自变量与因变量代表的实际意义；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(2)</a:t>
            </a:r>
            <a:r>
              <a:rPr lang="zh-CN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找到自变量与因变量之间的等量关系，根据等量</a:t>
            </a:r>
            <a:r>
              <a:rPr lang="zh-CN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关系</a:t>
            </a:r>
            <a:r>
              <a:rPr lang="zh-CN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列出方程或等式．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(3)</a:t>
            </a:r>
            <a:r>
              <a:rPr lang="zh-CN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将方程或等式整理成二次函数的一般形式．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图片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6350" y="-1191"/>
            <a:ext cx="9144000" cy="727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3" y="3844389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36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23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5" name="文本框 2"/>
          <p:cNvSpPr txBox="1">
            <a:spLocks noChangeArrowheads="1"/>
          </p:cNvSpPr>
          <p:nvPr/>
        </p:nvSpPr>
        <p:spPr bwMode="auto">
          <a:xfrm>
            <a:off x="596903" y="1731169"/>
            <a:ext cx="782161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2400" b="1" dirty="0">
                <a:latin typeface="Times New Roman" panose="02020603050405020304" pitchFamily="18" charset="0"/>
              </a:rPr>
              <a:t>当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a</a:t>
            </a:r>
            <a:r>
              <a:rPr lang="zh-CN" altLang="en-US" sz="2400" b="1" dirty="0">
                <a:latin typeface="Times New Roman" panose="02020603050405020304" pitchFamily="18" charset="0"/>
              </a:rPr>
              <a:t>＝</a:t>
            </a:r>
            <a:r>
              <a:rPr lang="en-US" altLang="zh-CN" sz="2400" b="1" dirty="0">
                <a:latin typeface="Times New Roman" panose="02020603050405020304" pitchFamily="18" charset="0"/>
              </a:rPr>
              <a:t>________</a:t>
            </a:r>
            <a:r>
              <a:rPr lang="zh-CN" altLang="en-US" sz="2400" b="1" dirty="0">
                <a:latin typeface="Times New Roman" panose="02020603050405020304" pitchFamily="18" charset="0"/>
              </a:rPr>
              <a:t>时，函数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y</a:t>
            </a:r>
            <a:r>
              <a:rPr lang="zh-CN" altLang="en-US" sz="2400" b="1" dirty="0">
                <a:latin typeface="Times New Roman" panose="02020603050405020304" pitchFamily="18" charset="0"/>
              </a:rPr>
              <a:t>＝</a:t>
            </a:r>
            <a:r>
              <a:rPr lang="en-US" altLang="zh-CN" sz="2400" b="1" dirty="0">
                <a:latin typeface="Times New Roman" panose="02020603050405020304" pitchFamily="18" charset="0"/>
              </a:rPr>
              <a:t>(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a</a:t>
            </a:r>
            <a:r>
              <a:rPr lang="zh-CN" altLang="en-US" sz="2400" b="1" dirty="0">
                <a:latin typeface="Times New Roman" panose="02020603050405020304" pitchFamily="18" charset="0"/>
              </a:rPr>
              <a:t>－</a:t>
            </a:r>
            <a:r>
              <a:rPr lang="en-US" altLang="zh-CN" sz="2400" b="1" dirty="0">
                <a:latin typeface="Times New Roman" panose="02020603050405020304" pitchFamily="18" charset="0"/>
              </a:rPr>
              <a:t>2)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x    </a:t>
            </a:r>
            <a:r>
              <a:rPr lang="zh-CN" altLang="en-US" sz="2400" b="1" baseline="30000" dirty="0">
                <a:latin typeface="Times New Roman" panose="02020603050405020304" pitchFamily="18" charset="0"/>
              </a:rPr>
              <a:t>－</a:t>
            </a:r>
            <a:r>
              <a:rPr lang="en-US" altLang="zh-CN" sz="2400" b="1" baseline="30000" dirty="0">
                <a:latin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</a:rPr>
              <a:t>＋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ax</a:t>
            </a:r>
            <a:r>
              <a:rPr lang="zh-CN" altLang="en-US" sz="2400" b="1" dirty="0">
                <a:latin typeface="Times New Roman" panose="02020603050405020304" pitchFamily="18" charset="0"/>
              </a:rPr>
              <a:t>－</a:t>
            </a:r>
            <a:r>
              <a:rPr lang="en-US" altLang="zh-CN" sz="2400" b="1" dirty="0">
                <a:latin typeface="Times New Roman" panose="02020603050405020304" pitchFamily="18" charset="0"/>
              </a:rPr>
              <a:t>1</a:t>
            </a:r>
            <a:r>
              <a:rPr lang="zh-CN" altLang="en-US" sz="2400" b="1" dirty="0">
                <a:latin typeface="Times New Roman" panose="02020603050405020304" pitchFamily="18" charset="0"/>
              </a:rPr>
              <a:t>是二次函数．</a:t>
            </a:r>
            <a:endParaRPr lang="zh-CN" altLang="en-US" sz="2400" dirty="0">
              <a:latin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46116" y="3714752"/>
            <a:ext cx="7589837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249680" indent="-1249680">
              <a:defRPr/>
            </a:pP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易错点：</a:t>
            </a:r>
            <a:r>
              <a:rPr lang="zh-CN" altLang="en-US" sz="2400" b="1" noProof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利用二次函数的定义求字母的值时，易忽略二次项系数不为</a:t>
            </a:r>
            <a:r>
              <a:rPr lang="en-US" altLang="zh-CN" sz="2400" b="1" noProof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0</a:t>
            </a:r>
            <a:r>
              <a:rPr lang="zh-CN" altLang="en-US" sz="2400" b="1" noProof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这一条件而导致错误</a:t>
            </a:r>
            <a:endParaRPr lang="zh-CN" altLang="en-US" sz="2400" b="1" noProof="1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4827" name="AutoShape 2"/>
          <p:cNvSpPr>
            <a:spLocks noChangeArrowheads="1"/>
          </p:cNvSpPr>
          <p:nvPr/>
        </p:nvSpPr>
        <p:spPr bwMode="gray">
          <a:xfrm>
            <a:off x="1022353" y="1163241"/>
            <a:ext cx="2017713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828" name="AutoShape 11"/>
          <p:cNvSpPr>
            <a:spLocks noChangeArrowheads="1"/>
          </p:cNvSpPr>
          <p:nvPr/>
        </p:nvSpPr>
        <p:spPr bwMode="gray">
          <a:xfrm>
            <a:off x="673103" y="1023939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2</a:t>
            </a:r>
          </a:p>
        </p:txBody>
      </p:sp>
      <p:sp>
        <p:nvSpPr>
          <p:cNvPr id="34829" name="文本框 27"/>
          <p:cNvSpPr txBox="1">
            <a:spLocks noChangeArrowheads="1"/>
          </p:cNvSpPr>
          <p:nvPr/>
        </p:nvSpPr>
        <p:spPr bwMode="auto">
          <a:xfrm>
            <a:off x="1455738" y="1120380"/>
            <a:ext cx="152477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/>
              </a:rPr>
              <a:t>易错小结</a:t>
            </a: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1706564" y="1920479"/>
            <a:ext cx="6479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－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graphicFrame>
        <p:nvGraphicFramePr>
          <p:cNvPr id="34831" name="对象 2"/>
          <p:cNvGraphicFramePr>
            <a:graphicFrameLocks noChangeAspect="1"/>
          </p:cNvGraphicFramePr>
          <p:nvPr/>
        </p:nvGraphicFramePr>
        <p:xfrm>
          <a:off x="5397501" y="1908574"/>
          <a:ext cx="258763" cy="221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8" name="Equation" r:id="rId5" imgW="177800" imgH="203200" progId="Equation.DSMT4">
                  <p:embed/>
                </p:oleObj>
              </mc:Choice>
              <mc:Fallback>
                <p:oleObj name="Equation" r:id="rId5" imgW="177800" imgH="203200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1" y="1908574"/>
                        <a:ext cx="258763" cy="2214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8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3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847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3" descr="点拨d2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93791" y="1557339"/>
            <a:ext cx="6911975" cy="3123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1438275" y="1557339"/>
            <a:ext cx="6445250" cy="28623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根据题意，得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indent="535305">
              <a:lnSpc>
                <a:spcPct val="150000"/>
              </a:lnSpc>
              <a:defRPr/>
            </a:pP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en-US" altLang="zh-CN" sz="20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－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，①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indent="535305">
              <a:lnSpc>
                <a:spcPct val="150000"/>
              </a:lnSpc>
              <a:defRPr/>
            </a:pP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－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2≠0.②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由①，得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±2.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由②，得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≠2.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所以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＝－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所以当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＝－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时，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函数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－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2)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 </a:t>
            </a:r>
            <a:r>
              <a:rPr lang="en-US" altLang="zh-CN" sz="2000" b="1" i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lang="zh-CN" altLang="en-US" sz="20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－</a:t>
            </a:r>
            <a:r>
              <a:rPr lang="en-US" altLang="zh-CN" sz="20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＋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ax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－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是二次函数．</a:t>
            </a:r>
          </a:p>
        </p:txBody>
      </p:sp>
      <p:pic>
        <p:nvPicPr>
          <p:cNvPr id="35850" name="Picture 2" descr="点拨d1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135064" y="1144191"/>
            <a:ext cx="854075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3621088" y="3823099"/>
          <a:ext cx="258762" cy="221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3" name="Equation" r:id="rId7" imgW="177800" imgH="203200" progId="Equation.DSMT4">
                  <p:embed/>
                </p:oleObj>
              </mc:Choice>
              <mc:Fallback>
                <p:oleObj name="Equation" r:id="rId7" imgW="177800" imgH="203200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1088" y="3823099"/>
                        <a:ext cx="258762" cy="2214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1671638" y="2212182"/>
          <a:ext cx="468312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4" name="Equation" r:id="rId9" imgW="177800" imgH="253365" progId="Equation.DSMT4">
                  <p:embed/>
                </p:oleObj>
              </mc:Choice>
              <mc:Fallback>
                <p:oleObj name="Equation" r:id="rId9" imgW="177800" imgH="253365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1638" y="2212182"/>
                        <a:ext cx="468312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图片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75" y="2"/>
            <a:ext cx="9144000" cy="611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2" y="3844388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cxnSp>
        <p:nvCxnSpPr>
          <p:cNvPr id="23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871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2041528" y="919163"/>
            <a:ext cx="5891213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60000"/>
              </a:lnSpc>
              <a:spcBef>
                <a:spcPts val="25"/>
              </a:spcBef>
            </a:pP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求二次函数中字母的值时，要根据二次函数的定义，在保证函数中含自变量的式子是整式的前提下，还必须满足自变量的最高次数是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和二次项系数不为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在解题过程中，往往容易忽略二次项系数不为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这个条件，只是从自变量的最高次数是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入手列方程求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的值，从而得出错解．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73" name="矩形 5"/>
          <p:cNvSpPr>
            <a:spLocks noChangeArrowheads="1"/>
          </p:cNvSpPr>
          <p:nvPr/>
        </p:nvSpPr>
        <p:spPr bwMode="auto">
          <a:xfrm>
            <a:off x="501651" y="916782"/>
            <a:ext cx="1731564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60000"/>
              </a:lnSpc>
              <a:spcBef>
                <a:spcPts val="25"/>
              </a:spcBef>
            </a:pP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易错总结：</a:t>
            </a:r>
            <a:endParaRPr lang="zh-CN" altLang="zh-CN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"/>
            <a:ext cx="9144000" cy="611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26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8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矩形 29"/>
          <p:cNvSpPr>
            <a:spLocks noChangeArrowheads="1"/>
          </p:cNvSpPr>
          <p:nvPr/>
        </p:nvSpPr>
        <p:spPr bwMode="auto">
          <a:xfrm>
            <a:off x="823913" y="852490"/>
            <a:ext cx="1422184" cy="535531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导入新知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30" name="TextBox 27"/>
          <p:cNvSpPr txBox="1">
            <a:spLocks noChangeArrowheads="1"/>
          </p:cNvSpPr>
          <p:nvPr/>
        </p:nvSpPr>
        <p:spPr bwMode="auto">
          <a:xfrm>
            <a:off x="1362077" y="1388020"/>
            <a:ext cx="6373813" cy="216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4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正方体的六个面是全等的正方形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如图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，设正方体的棱长为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，表面积为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显然，对于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的每一个值，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都有一个对应值，即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是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的函数，它们的具体关系可以表示为  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31" name="Picture 2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78088" y="3519362"/>
            <a:ext cx="3276600" cy="1168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30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9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图片 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TextBox 17"/>
          <p:cNvSpPr txBox="1">
            <a:spLocks noChangeArrowheads="1"/>
          </p:cNvSpPr>
          <p:nvPr/>
        </p:nvSpPr>
        <p:spPr bwMode="auto">
          <a:xfrm>
            <a:off x="1117600" y="1464470"/>
            <a:ext cx="711835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这个函数与我们学过的函数不同，其中自变</a:t>
            </a:r>
            <a:endParaRPr lang="en-US" altLang="zh-CN" sz="2400" b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量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zh-CN" altLang="en-US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的最高次数是</a:t>
            </a:r>
            <a:r>
              <a:rPr lang="en-US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 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这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类函数具有哪些性质呢？这就是本章要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学</a:t>
            </a:r>
            <a:endParaRPr lang="en-US" altLang="zh-CN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习的二次函数．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279528" y="1970486"/>
            <a:ext cx="7057611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问题</a:t>
            </a:r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</a:p>
          <a:p>
            <a:pPr>
              <a:lnSpc>
                <a:spcPct val="150000"/>
              </a:lnSpc>
            </a:pPr>
            <a:r>
              <a:rPr lang="en-US" altLang="zh-CN" sz="2400" b="1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个球队参加比赛，每两队之间进行一场比赛，比赛的场次数</a:t>
            </a:r>
            <a:r>
              <a:rPr lang="en-US" altLang="zh-CN" sz="2400" b="1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与球队数</a:t>
            </a:r>
            <a:r>
              <a:rPr lang="en-US" altLang="zh-CN" sz="2400" b="1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有什么关系？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比赛的场次数</a:t>
            </a:r>
          </a:p>
          <a:p>
            <a:pPr>
              <a:lnSpc>
                <a:spcPct val="150000"/>
              </a:lnSpc>
            </a:pP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m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      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1)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即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      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lang="en-US" altLang="zh-CN" sz="24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－      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 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170" name="AutoShape 2"/>
          <p:cNvSpPr>
            <a:spLocks noChangeArrowheads="1"/>
          </p:cNvSpPr>
          <p:nvPr/>
        </p:nvSpPr>
        <p:spPr bwMode="gray">
          <a:xfrm flipH="1">
            <a:off x="2428878" y="1409700"/>
            <a:ext cx="2949575" cy="330994"/>
          </a:xfrm>
          <a:prstGeom prst="roundRect">
            <a:avLst>
              <a:gd name="adj" fmla="val 47681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7171" name="图片 8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7173" name="AutoShape 2"/>
          <p:cNvSpPr>
            <a:spLocks noChangeArrowheads="1"/>
          </p:cNvSpPr>
          <p:nvPr/>
        </p:nvSpPr>
        <p:spPr bwMode="gray">
          <a:xfrm flipH="1">
            <a:off x="792163" y="1409700"/>
            <a:ext cx="1720850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74" name="AutoShape 11"/>
          <p:cNvSpPr>
            <a:spLocks noChangeArrowheads="1"/>
          </p:cNvSpPr>
          <p:nvPr/>
        </p:nvSpPr>
        <p:spPr bwMode="gray">
          <a:xfrm>
            <a:off x="2097091" y="1270399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1</a:t>
            </a:r>
          </a:p>
        </p:txBody>
      </p:sp>
      <p:sp>
        <p:nvSpPr>
          <p:cNvPr id="7175" name="文本框 27"/>
          <p:cNvSpPr txBox="1">
            <a:spLocks noChangeArrowheads="1"/>
          </p:cNvSpPr>
          <p:nvPr/>
        </p:nvSpPr>
        <p:spPr bwMode="auto">
          <a:xfrm>
            <a:off x="904878" y="1369220"/>
            <a:ext cx="118974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/>
              </a:rPr>
              <a:t>知识点</a:t>
            </a:r>
          </a:p>
        </p:txBody>
      </p:sp>
      <p:sp>
        <p:nvSpPr>
          <p:cNvPr id="7176" name="文本框 28"/>
          <p:cNvSpPr txBox="1">
            <a:spLocks noChangeArrowheads="1"/>
          </p:cNvSpPr>
          <p:nvPr/>
        </p:nvSpPr>
        <p:spPr bwMode="auto">
          <a:xfrm>
            <a:off x="2884488" y="1393032"/>
            <a:ext cx="24939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二次函数的定义</a:t>
            </a:r>
            <a:endParaRPr lang="en-US" altLang="zh-CN" sz="24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3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80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图片 4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矩形 31"/>
          <p:cNvSpPr/>
          <p:nvPr/>
        </p:nvSpPr>
        <p:spPr>
          <a:xfrm>
            <a:off x="7546976" y="1177530"/>
            <a:ext cx="1116013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7183" name="文本框 22"/>
          <p:cNvSpPr txBox="1">
            <a:spLocks noChangeArrowheads="1"/>
          </p:cNvSpPr>
          <p:nvPr/>
        </p:nvSpPr>
        <p:spPr bwMode="auto">
          <a:xfrm>
            <a:off x="7669216" y="1177529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－导</a:t>
            </a:r>
          </a:p>
        </p:txBody>
      </p:sp>
      <p:graphicFrame>
        <p:nvGraphicFramePr>
          <p:cNvPr id="27" name="Object 20"/>
          <p:cNvGraphicFramePr>
            <a:graphicFrameLocks noChangeAspect="1"/>
          </p:cNvGraphicFramePr>
          <p:nvPr/>
        </p:nvGraphicFramePr>
        <p:xfrm>
          <a:off x="3454401" y="3563541"/>
          <a:ext cx="296863" cy="594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1" name="Equation" r:id="rId6" imgW="152400" imgH="405765" progId="Equation.DSMT4">
                  <p:embed/>
                </p:oleObj>
              </mc:Choice>
              <mc:Fallback>
                <p:oleObj name="Equation" r:id="rId6" imgW="152400" imgH="405765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4401" y="3563541"/>
                        <a:ext cx="296863" cy="5941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3"/>
          <p:cNvGraphicFramePr>
            <a:graphicFrameLocks noChangeAspect="1"/>
          </p:cNvGraphicFramePr>
          <p:nvPr/>
        </p:nvGraphicFramePr>
        <p:xfrm>
          <a:off x="2854328" y="3983833"/>
          <a:ext cx="296863" cy="594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2" name="Equation" r:id="rId8" imgW="152400" imgH="405765" progId="Equation.DSMT4">
                  <p:embed/>
                </p:oleObj>
              </mc:Choice>
              <mc:Fallback>
                <p:oleObj name="Equation" r:id="rId8" imgW="152400" imgH="405765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4328" y="3983833"/>
                        <a:ext cx="296863" cy="5941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4"/>
          <p:cNvGraphicFramePr>
            <a:graphicFrameLocks noChangeAspect="1"/>
          </p:cNvGraphicFramePr>
          <p:nvPr/>
        </p:nvGraphicFramePr>
        <p:xfrm>
          <a:off x="3900488" y="3971926"/>
          <a:ext cx="296862" cy="594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3" name="Equation" r:id="rId10" imgW="152400" imgH="405765" progId="Equation.DSMT4">
                  <p:embed/>
                </p:oleObj>
              </mc:Choice>
              <mc:Fallback>
                <p:oleObj name="Equation" r:id="rId10" imgW="152400" imgH="405765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0488" y="3971926"/>
                        <a:ext cx="296862" cy="5941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4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90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8197" name="文本框 22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－导</a:t>
            </a:r>
          </a:p>
        </p:txBody>
      </p:sp>
      <p:cxnSp>
        <p:nvCxnSpPr>
          <p:cNvPr id="27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01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3" name="TextBox 30"/>
          <p:cNvSpPr txBox="1">
            <a:spLocks noChangeArrowheads="1"/>
          </p:cNvSpPr>
          <p:nvPr/>
        </p:nvSpPr>
        <p:spPr bwMode="auto">
          <a:xfrm>
            <a:off x="1123950" y="642937"/>
            <a:ext cx="685165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问题</a:t>
            </a:r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某种产品现在的年产量是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 t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，计划今后两年增加产量．如果每年都比上一年的产量增加</a:t>
            </a:r>
            <a:r>
              <a:rPr lang="en-US" altLang="zh-CN" sz="2400" b="1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倍，那么两年后这种产品的产量</a:t>
            </a:r>
            <a:r>
              <a:rPr lang="en-US" altLang="zh-CN" sz="2400" b="1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将随计划所定的</a:t>
            </a:r>
            <a:r>
              <a:rPr lang="en-US" altLang="zh-CN" sz="2400" b="1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的值而确定，</a:t>
            </a:r>
            <a:r>
              <a:rPr lang="en-US" altLang="zh-CN" sz="2400" b="1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2400" b="1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之间的关系应怎样表示？</a:t>
            </a: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236788" y="3073004"/>
            <a:ext cx="47752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两年后的产量</a:t>
            </a:r>
            <a:endParaRPr lang="zh-CN" alt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y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20(1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4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即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3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190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9222" name="文本框 34"/>
          <p:cNvSpPr txBox="1">
            <a:spLocks noChangeArrowheads="1"/>
          </p:cNvSpPr>
          <p:nvPr/>
        </p:nvSpPr>
        <p:spPr bwMode="auto">
          <a:xfrm>
            <a:off x="7669215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－导</a:t>
            </a:r>
          </a:p>
        </p:txBody>
      </p:sp>
      <p:cxnSp>
        <p:nvCxnSpPr>
          <p:cNvPr id="36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5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Rectangle 3"/>
          <p:cNvSpPr>
            <a:spLocks noChangeArrowheads="1"/>
          </p:cNvSpPr>
          <p:nvPr/>
        </p:nvSpPr>
        <p:spPr bwMode="auto">
          <a:xfrm>
            <a:off x="919163" y="1192918"/>
            <a:ext cx="6883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266700" defTabSz="914400"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思考：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函数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=6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＝     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4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－    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indent="266700" defTabSz="914400">
              <a:lnSpc>
                <a:spcPct val="150000"/>
              </a:lnSpc>
            </a:pP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y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有什么共同点？</a:t>
            </a:r>
          </a:p>
        </p:txBody>
      </p:sp>
      <p:graphicFrame>
        <p:nvGraphicFramePr>
          <p:cNvPr id="9227" name="Object 20"/>
          <p:cNvGraphicFramePr>
            <a:graphicFrameLocks noChangeAspect="1"/>
          </p:cNvGraphicFramePr>
          <p:nvPr/>
        </p:nvGraphicFramePr>
        <p:xfrm>
          <a:off x="4429125" y="1290639"/>
          <a:ext cx="304800" cy="608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7" name="Equation" r:id="rId5" imgW="152400" imgH="405765" progId="Equation.DSMT4">
                  <p:embed/>
                </p:oleObj>
              </mc:Choice>
              <mc:Fallback>
                <p:oleObj name="Equation" r:id="rId5" imgW="152400" imgH="405765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5" y="1290639"/>
                        <a:ext cx="304800" cy="6084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9" name="对象 2"/>
          <p:cNvGraphicFramePr>
            <a:graphicFrameLocks noChangeAspect="1"/>
          </p:cNvGraphicFramePr>
          <p:nvPr/>
        </p:nvGraphicFramePr>
        <p:xfrm>
          <a:off x="5341938" y="1289447"/>
          <a:ext cx="304800" cy="608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8" name="Equation" r:id="rId7" imgW="152400" imgH="405765" progId="Equation.DSMT4">
                  <p:embed/>
                </p:oleObj>
              </mc:Choice>
              <mc:Fallback>
                <p:oleObj name="Equation" r:id="rId7" imgW="152400" imgH="405765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1938" y="1289447"/>
                        <a:ext cx="304800" cy="6084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>
            <a:graphicFrameLocks noChangeAspect="1"/>
          </p:cNvGraphicFramePr>
          <p:nvPr/>
        </p:nvGraphicFramePr>
        <p:xfrm>
          <a:off x="2830513" y="2394347"/>
          <a:ext cx="6096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9" name="Equation" r:id="rId8" imgW="177800" imgH="711200" progId="Equation.DSMT4">
                  <p:embed/>
                </p:oleObj>
              </mc:Choice>
              <mc:Fallback>
                <p:oleObj name="Equation" r:id="rId8" imgW="177800" imgH="711200" progId="Equation.DSMT4">
                  <p:embed/>
                  <p:pic>
                    <p:nvPicPr>
                      <p:cNvPr id="0" name="对象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0513" y="2394347"/>
                        <a:ext cx="60960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3140076" y="2301481"/>
            <a:ext cx="3432350" cy="5355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、函数解析式是整式；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3133726" y="2663431"/>
            <a:ext cx="4823756" cy="5355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、化简后自变量的最高次数是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3144841" y="3026570"/>
            <a:ext cx="3044423" cy="5355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、二次项系数不为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</a:t>
            </a:r>
            <a:endParaRPr lang="en-US" altLang="zh-CN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1303338" y="2688433"/>
            <a:ext cx="1422184" cy="535531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可以发现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9219" name="内容占位符 7"/>
          <p:cNvSpPr txBox="1">
            <a:spLocks noChangeArrowheads="1"/>
          </p:cNvSpPr>
          <p:nvPr/>
        </p:nvSpPr>
        <p:spPr bwMode="auto">
          <a:xfrm>
            <a:off x="2005016" y="1427561"/>
            <a:ext cx="6376987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一般地，形如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r>
              <a:rPr lang="en-US" altLang="zh-CN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bx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是常数，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≠0)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的函数，叫做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二次函数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．其中，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是自变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量，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分别是函数解析式的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二次项系数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一次项系数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常数项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altLang="zh-CN" sz="2400" b="1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0245" name="文本框 23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2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8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图片 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2" name="矩形 2"/>
          <p:cNvSpPr>
            <a:spLocks noChangeArrowheads="1"/>
          </p:cNvSpPr>
          <p:nvPr/>
        </p:nvSpPr>
        <p:spPr bwMode="auto">
          <a:xfrm>
            <a:off x="1130303" y="1518048"/>
            <a:ext cx="803425" cy="461665"/>
          </a:xfrm>
          <a:prstGeom prst="rect">
            <a:avLst/>
          </a:prstGeom>
          <a:solidFill>
            <a:srgbClr val="FF7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定义</a:t>
            </a:r>
            <a:endParaRPr lang="zh-CN" alt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2160</Words>
  <Application>Microsoft Office PowerPoint</Application>
  <PresentationFormat>全屏显示(16:9)</PresentationFormat>
  <Paragraphs>270</Paragraphs>
  <Slides>35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50" baseType="lpstr">
      <vt:lpstr>Adobe 黑体 Std R</vt:lpstr>
      <vt:lpstr>Gulim</vt:lpstr>
      <vt:lpstr>黑体</vt:lpstr>
      <vt:lpstr>华文行楷</vt:lpstr>
      <vt:lpstr>华文楷体</vt:lpstr>
      <vt:lpstr>楷体</vt:lpstr>
      <vt:lpstr>宋体</vt:lpstr>
      <vt:lpstr>微软雅黑</vt:lpstr>
      <vt:lpstr>Arial</vt:lpstr>
      <vt:lpstr>Calibri</vt:lpstr>
      <vt:lpstr>Comic Sans MS</vt:lpstr>
      <vt:lpstr>Times New Roman</vt:lpstr>
      <vt:lpstr>Wingdings</vt:lpstr>
      <vt:lpstr>WWW.2PPT.COM
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2015-12-14T01:43:00Z</dcterms:created>
  <dcterms:modified xsi:type="dcterms:W3CDTF">2023-01-16T16:32:24Z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F4149462125745BDAA91FA936480AB87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