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8" r:id="rId2"/>
    <p:sldId id="273" r:id="rId3"/>
    <p:sldId id="313" r:id="rId4"/>
    <p:sldId id="314" r:id="rId5"/>
    <p:sldId id="315" r:id="rId6"/>
    <p:sldId id="316" r:id="rId7"/>
    <p:sldId id="317" r:id="rId8"/>
    <p:sldId id="334" r:id="rId9"/>
    <p:sldId id="320" r:id="rId10"/>
    <p:sldId id="321" r:id="rId11"/>
    <p:sldId id="335" r:id="rId12"/>
    <p:sldId id="323" r:id="rId13"/>
    <p:sldId id="336" r:id="rId14"/>
    <p:sldId id="337" r:id="rId15"/>
    <p:sldId id="344" r:id="rId16"/>
    <p:sldId id="290" r:id="rId17"/>
    <p:sldId id="326" r:id="rId18"/>
    <p:sldId id="338" r:id="rId19"/>
    <p:sldId id="271" r:id="rId20"/>
    <p:sldId id="328" r:id="rId21"/>
    <p:sldId id="340" r:id="rId22"/>
    <p:sldId id="341" r:id="rId23"/>
    <p:sldId id="342" r:id="rId24"/>
    <p:sldId id="307" r:id="rId25"/>
    <p:sldId id="330" r:id="rId26"/>
    <p:sldId id="331" r:id="rId27"/>
    <p:sldId id="332" r:id="rId28"/>
    <p:sldId id="345" r:id="rId29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22A40-F967-44DD-BD31-5493D8D1D13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B86AF-A54F-4DA4-823A-2CF0DBD19BC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395288" y="4437064"/>
            <a:ext cx="7772400" cy="9667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l">
              <a:defRPr sz="3600" b="0">
                <a:solidFill>
                  <a:schemeClr val="bg1"/>
                </a:solidFill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395288" y="5445126"/>
            <a:ext cx="6400800" cy="6000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l">
              <a:buNone/>
              <a:defRPr sz="2400">
                <a:solidFill>
                  <a:schemeClr val="bg1"/>
                </a:solidFill>
                <a:ea typeface="微软雅黑" panose="020B0503020204020204" charset="-122"/>
              </a:defRPr>
            </a:lvl1pPr>
            <a:lvl2pPr marL="457200" lvl="1" indent="0" algn="ctr">
              <a:buNone/>
              <a:defRPr sz="2800">
                <a:solidFill>
                  <a:schemeClr val="tx1"/>
                </a:solidFill>
                <a:ea typeface="宋体" panose="02010600030101010101" pitchFamily="2" charset="-122"/>
              </a:defRPr>
            </a:lvl2pPr>
            <a:lvl3pPr marL="914400" lvl="2" indent="0" algn="ctr">
              <a:buNone/>
              <a:defRPr sz="2800">
                <a:solidFill>
                  <a:schemeClr val="tx1"/>
                </a:solidFill>
                <a:ea typeface="宋体" panose="02010600030101010101" pitchFamily="2" charset="-122"/>
              </a:defRPr>
            </a:lvl3pPr>
            <a:lvl4pPr marL="1371600" lvl="3" indent="0" algn="ctr">
              <a:buNone/>
              <a:defRPr sz="2800">
                <a:solidFill>
                  <a:schemeClr val="tx1"/>
                </a:solidFill>
                <a:ea typeface="宋体" panose="02010600030101010101" pitchFamily="2" charset="-122"/>
              </a:defRPr>
            </a:lvl4pPr>
            <a:lvl5pPr marL="1828800" lvl="4" indent="0" algn="ctr">
              <a:buNone/>
              <a:defRPr sz="2800">
                <a:solidFill>
                  <a:schemeClr val="tx1"/>
                </a:solidFill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</a:p>
        </p:txBody>
      </p:sp>
      <p:sp>
        <p:nvSpPr>
          <p:cNvPr id="2052" name="日期占位符 2051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3" name="页脚占位符 2052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1950" y="117476"/>
            <a:ext cx="2057400" cy="55340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9751" y="117476"/>
            <a:ext cx="6052930" cy="55340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9750" y="1123950"/>
            <a:ext cx="4032504" cy="4527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36846" y="1123950"/>
            <a:ext cx="4032504" cy="4527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1.png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11188" y="117476"/>
            <a:ext cx="8075612" cy="7207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539750" y="1123950"/>
            <a:ext cx="8229600" cy="45275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</p:sldLayoutIdLst>
  <p:hf sldNum="0" hdr="0" ftr="0" dt="0"/>
  <p:txStyles>
    <p:titleStyle>
      <a:lvl1pPr marL="0" lvl="0" indent="0" algn="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jpeg"/><Relationship Id="rId4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910224" y="1679606"/>
            <a:ext cx="7391400" cy="9233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  <a:endParaRPr lang="zh-CN" altLang="en-US" sz="5400" b="1" dirty="0" smtClean="0">
              <a:solidFill>
                <a:srgbClr val="C5002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493041" y="2949521"/>
            <a:ext cx="4293137" cy="1007745"/>
            <a:chOff x="5164" y="4732"/>
            <a:chExt cx="7955" cy="1587"/>
          </a:xfrm>
        </p:grpSpPr>
        <p:pic>
          <p:nvPicPr>
            <p:cNvPr id="9" name="图片 8" descr="图标-0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5164" y="4732"/>
              <a:ext cx="7955" cy="1587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5980" y="4920"/>
              <a:ext cx="5475" cy="10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基础知识清单</a:t>
              </a:r>
              <a:endPara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379693" y="4163825"/>
            <a:ext cx="4452461" cy="1038225"/>
            <a:chOff x="4926" y="6850"/>
            <a:chExt cx="9349" cy="1635"/>
          </a:xfrm>
        </p:grpSpPr>
        <p:pic>
          <p:nvPicPr>
            <p:cNvPr id="10" name="图片 9" descr="图标-03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4926" y="6850"/>
              <a:ext cx="9349" cy="1635"/>
            </a:xfrm>
            <a:prstGeom prst="rect">
              <a:avLst/>
            </a:prstGeom>
          </p:spPr>
        </p:pic>
        <p:sp>
          <p:nvSpPr>
            <p:cNvPr id="5" name="文本框 4">
              <a:hlinkClick r:id="rId4" action="ppaction://hlinksldjump"/>
            </p:cNvPr>
            <p:cNvSpPr txBox="1"/>
            <p:nvPr/>
          </p:nvSpPr>
          <p:spPr>
            <a:xfrm>
              <a:off x="5980" y="7119"/>
              <a:ext cx="6204" cy="10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基础知识迁移</a:t>
              </a:r>
              <a:endPara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2" name="Rectangle 5"/>
          <p:cNvSpPr/>
          <p:nvPr/>
        </p:nvSpPr>
        <p:spPr>
          <a:xfrm>
            <a:off x="542541" y="263129"/>
            <a:ext cx="6477414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Unit 8  Countries around the world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557337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1693" y="1347075"/>
            <a:ext cx="8271803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．感谢你邀请我。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________ ________ me.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．你来自哪里？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________ you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．袋鼠是澳大利亚的国宝级动物之一。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kangaroo is ________ ________ the national ________ of Australia.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2522339" y="2210007"/>
            <a:ext cx="30926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            inviting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2124375" y="3594450"/>
            <a:ext cx="60548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4386449" y="3586149"/>
            <a:ext cx="82830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3498532" y="4920753"/>
            <a:ext cx="260413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                 of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697607" y="5601394"/>
            <a:ext cx="121058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animals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1693" y="1615090"/>
            <a:ext cx="82718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．在加拿大，人们讲什么语言？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do people in Canada speak?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．在中国，人们说汉语。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China, people________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．人们把英语作为第一语言来讲。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speak English ________ their ________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382168" y="2232593"/>
            <a:ext cx="312397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      language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2746608" y="3965585"/>
            <a:ext cx="314936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        Chinese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3506140" y="5458749"/>
            <a:ext cx="45878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5293847" y="5458750"/>
            <a:ext cx="286907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        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0380" y="1687269"/>
            <a:ext cx="82718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．美国在中国的什么方向？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is America from China?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．对中国你还了解什么？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do you know about China?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637559" y="2549708"/>
            <a:ext cx="289621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         direction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780509" y="3919154"/>
            <a:ext cx="284851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           else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396468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9"/>
          <p:cNvSpPr/>
          <p:nvPr/>
        </p:nvSpPr>
        <p:spPr>
          <a:xfrm>
            <a:off x="549281" y="1275910"/>
            <a:ext cx="1415772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词汇串记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380" y="2172017"/>
            <a:ext cx="827180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用方框中所给词的适当形式完成短文</a:t>
            </a:r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1229710" y="3389588"/>
          <a:ext cx="6599839" cy="993227"/>
        </p:xfrm>
        <a:graphic>
          <a:graphicData uri="http://schemas.openxmlformats.org/drawingml/2006/table">
            <a:tbl>
              <a:tblPr/>
              <a:tblGrid>
                <a:gridCol w="6599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3227"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live, U</a:t>
                      </a: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K., U</a:t>
                      </a: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S., country, lovely</a:t>
                      </a: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</a:t>
                      </a:r>
                    </a:p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Canada, southeast, speak, famous, lion</a:t>
                      </a:r>
                      <a:endParaRPr lang="zh-CN" altLang="zh-CN" sz="28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84423" y="1401465"/>
            <a:ext cx="8513618" cy="42473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Hello! We learn some 1.________ in the world this week. Now I know the U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 is west of China but Canada and the 2.________ are east of China. New Zealand is 3.________ of Australia. I also know they all 4.________ English as their first language.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3491686" y="3610896"/>
            <a:ext cx="31290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/>
              <a:t>  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5919347" y="1511444"/>
            <a:ext cx="151967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5552900" y="2933035"/>
            <a:ext cx="73289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U.S.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3804592" y="4296820"/>
            <a:ext cx="93807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</a:t>
            </a: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4742669" y="3610896"/>
            <a:ext cx="141737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southeast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utoUpdateAnimBg="0"/>
      <p:bldP spid="15" grpId="0" bldLvl="0" autoUpdateAnimBg="0"/>
      <p:bldP spid="8" grpId="0"/>
      <p:bldP spid="9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37127" y="941911"/>
            <a:ext cx="8513618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There are many interesting places in the world. I know Big Ben is in the 5.________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Niagara Falls is a 6.________ waterfall all over the world and the famous Statue of Liberty is in New York.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There are many 7.________animals in many countries. For example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beaver is 8.________ national animal. The 9.________ is the U.K.'s national animal. My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animal is the kangaroo. It 10.________ in Australia.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3491685" y="3610896"/>
            <a:ext cx="41626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/>
              <a:t>  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840268" y="1571287"/>
            <a:ext cx="8825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U.K.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7478756" y="1599195"/>
            <a:ext cx="15209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famous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4429961" y="3795562"/>
            <a:ext cx="188556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Canada's</a:t>
            </a: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3435070" y="3204068"/>
            <a:ext cx="126713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lovely</a:t>
            </a: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795851" y="4286630"/>
            <a:ext cx="90461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lion</a:t>
            </a: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2982868" y="4834163"/>
            <a:ext cx="101763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utoUpdateAnimBg="0"/>
      <p:bldP spid="15" grpId="0" bldLvl="0" autoUpdateAnimBg="0"/>
      <p:bldP spid="8" grpId="0"/>
      <p:bldP spid="9" grpId="0"/>
      <p:bldP spid="13" grpId="0"/>
      <p:bldP spid="11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9"/>
          <p:cNvSpPr/>
          <p:nvPr/>
        </p:nvSpPr>
        <p:spPr>
          <a:xfrm>
            <a:off x="549281" y="1915888"/>
            <a:ext cx="1500732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单词回顾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2254" y="2570806"/>
            <a:ext cx="8513618" cy="35548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根据句意及首字母或汉语提示完成句子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邀请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us to his birthday party.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—What is he 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指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to?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—A plane in the sky.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国家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are east of China.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3491686" y="3610896"/>
            <a:ext cx="31290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/>
              <a:t>  </a:t>
            </a:r>
          </a:p>
        </p:txBody>
      </p:sp>
      <p:pic>
        <p:nvPicPr>
          <p:cNvPr id="18" name="图片 17" descr="图标-0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19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基础知识迁移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1857777" y="3380063"/>
            <a:ext cx="95410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nvites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3381375" y="4117382"/>
            <a:ext cx="127951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pointing</a:t>
            </a: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2249999" y="5530913"/>
            <a:ext cx="139814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bldLvl="0" autoUpdateAnimBg="0"/>
      <p:bldP spid="13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19896" y="1670054"/>
            <a:ext cx="8513618" cy="32476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Beijing is the c________ city of China.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know how many ________(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语言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there are in the world?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________(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叶子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in autumn look very beautiful.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Father's father is g________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3491686" y="3610896"/>
            <a:ext cx="31290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/>
              <a:t>  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3179901" y="1758474"/>
            <a:ext cx="93647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apital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4750023" y="2343288"/>
            <a:ext cx="148470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1849762" y="3676602"/>
            <a:ext cx="97013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leaves</a:t>
            </a: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3804592" y="4389344"/>
            <a:ext cx="162095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randfather</a:t>
            </a:r>
            <a:endParaRPr lang="en-US" altLang="zh-CN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utoUpdateAnimBg="0"/>
      <p:bldP spid="8" grpId="0"/>
      <p:bldP spid="9" grpId="0"/>
      <p:bldP spid="13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19896" y="1670054"/>
            <a:ext cx="8513618" cy="37856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 Ben is a very famous t________ all over the world.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S________ points down on the map.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speak ________ 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法语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see the stars on the f________ of that country?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your uncle live in ________(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非洲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)? 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3491686" y="3610896"/>
            <a:ext cx="31290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/>
              <a:t>  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388308" y="1802785"/>
            <a:ext cx="83388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ower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1311430" y="2633684"/>
            <a:ext cx="78418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outh</a:t>
            </a:r>
            <a:endParaRPr lang="en-US" altLang="zh-CN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3150133" y="3230704"/>
            <a:ext cx="111844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French</a:t>
            </a: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5008496" y="4121004"/>
            <a:ext cx="57740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lag</a:t>
            </a: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4200758" y="4727338"/>
            <a:ext cx="102143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utoUpdateAnimBg="0"/>
      <p:bldP spid="8" grpId="0"/>
      <p:bldP spid="9" grpId="0"/>
      <p:bldP spid="13" grpId="0"/>
      <p:bldP spid="16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184822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62445" y="2040667"/>
            <a:ext cx="800752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Ⅰ.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用方框中所给短语的适当形式填空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3312319" y="3654410"/>
            <a:ext cx="548883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12" name="Group 10"/>
          <p:cNvGraphicFramePr>
            <a:graphicFrameLocks noGrp="1"/>
          </p:cNvGraphicFramePr>
          <p:nvPr/>
        </p:nvGraphicFramePr>
        <p:xfrm>
          <a:off x="922283" y="2734606"/>
          <a:ext cx="6787055" cy="1097280"/>
        </p:xfrm>
        <a:graphic>
          <a:graphicData uri="http://schemas.openxmlformats.org/drawingml/2006/table">
            <a:tbl>
              <a:tblPr/>
              <a:tblGrid>
                <a:gridCol w="6787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come from, in the corner, the same as,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lot of, all over the world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61795" y="3787140"/>
            <a:ext cx="8436659" cy="2169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father travels to ____________ countries around the world.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student over there ____________ Africa.</a:t>
            </a:r>
          </a:p>
        </p:txBody>
      </p:sp>
      <p:sp>
        <p:nvSpPr>
          <p:cNvPr id="21" name="Rectangle 9"/>
          <p:cNvSpPr/>
          <p:nvPr/>
        </p:nvSpPr>
        <p:spPr>
          <a:xfrm>
            <a:off x="549281" y="1092387"/>
            <a:ext cx="1415772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短语运用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4830122" y="3975491"/>
            <a:ext cx="109036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lot of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066308" y="5350153"/>
            <a:ext cx="170835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comes from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utoUpdateAnimBg="0"/>
      <p:bldP spid="13" grpId="0" autoUpdateAnimBg="0"/>
      <p:bldP spid="21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2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华文新魏" panose="02010800040101010101" charset="-122"/>
                  <a:cs typeface="Times New Roman" panose="02020603050405020304" pitchFamily="18" charset="0"/>
                  <a:sym typeface="+mn-ea"/>
                </a:rPr>
                <a:t>基础知识清单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endParaRPr>
            </a:p>
          </p:txBody>
        </p:sp>
      </p:grp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9"/>
          <p:cNvSpPr/>
          <p:nvPr/>
        </p:nvSpPr>
        <p:spPr>
          <a:xfrm>
            <a:off x="549281" y="1915888"/>
            <a:ext cx="1492716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重点单词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2031" y="2574380"/>
            <a:ext cx="827180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根据汉语提示，写出相应的单词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．邀请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．指；指向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．国家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．非洲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.)________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2330185" y="3369153"/>
            <a:ext cx="91884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invite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2640005" y="4121586"/>
            <a:ext cx="86914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2095442" y="4819979"/>
            <a:ext cx="121058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</a:t>
            </a:r>
          </a:p>
        </p:txBody>
      </p:sp>
      <p:sp>
        <p:nvSpPr>
          <p:cNvPr id="19" name="Rectangle 29"/>
          <p:cNvSpPr>
            <a:spLocks noChangeArrowheads="1"/>
          </p:cNvSpPr>
          <p:nvPr/>
        </p:nvSpPr>
        <p:spPr bwMode="auto">
          <a:xfrm>
            <a:off x="2178592" y="5531249"/>
            <a:ext cx="102143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  <p:bldP spid="15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4181382" y="3579576"/>
            <a:ext cx="548883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65371" y="1889113"/>
            <a:ext cx="8436659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Look! What's that 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Oh, my new bike is ____________ his.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people from _______________ are talking happily.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4173615" y="2005756"/>
            <a:ext cx="187583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corner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4486152" y="2656518"/>
            <a:ext cx="168988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same as</a:t>
            </a: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4242469" y="3423577"/>
            <a:ext cx="249382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over the world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9" grpId="0"/>
      <p:bldP spid="10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55482" y="1873151"/>
            <a:ext cx="8282134" cy="35548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根据汉语意思完成句子，每空一词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．谢谢你的果汁。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________ your juice.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．新西兰是个讲英语的国家。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Zealand is an _______________ country.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877172" y="3409481"/>
            <a:ext cx="43512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        you              for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697318" y="4759034"/>
            <a:ext cx="23407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English­speaking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4" grpId="0" autoUpdateAnimBg="0"/>
      <p:bldP spid="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55482" y="1590693"/>
            <a:ext cx="8282134" cy="42473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．咱们做个最喜欢的水果的清单吧。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Let's make ________ ________ ________ our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fruit.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．长城在全世界闻名。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________ is famous around the world.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2262590" y="2485394"/>
            <a:ext cx="48621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                 list               of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1023" y="4472659"/>
            <a:ext cx="44206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              Great           Wall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4" grpId="0" autoUpdateAnimBg="0"/>
      <p:bldP spid="9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55482" y="1928227"/>
            <a:ext cx="8282134" cy="35548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．它们在中国的什么方向？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are they ________ China?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．关于这些国家你还知道些什么？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do you know ________ these countries?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668208" y="2797136"/>
            <a:ext cx="31297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        direction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319801" y="2652036"/>
            <a:ext cx="13523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83916" y="4173811"/>
            <a:ext cx="30683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          else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865506" y="4098369"/>
            <a:ext cx="15163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4" grpId="0" autoUpdateAnimBg="0"/>
      <p:bldP spid="9" grpId="0" autoUpdateAnimBg="0"/>
      <p:bldP spid="6" grpId="0" autoUpdateAnimBg="0"/>
      <p:bldP spid="7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53146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6" name="Rectangle 9"/>
          <p:cNvSpPr/>
          <p:nvPr/>
        </p:nvSpPr>
        <p:spPr>
          <a:xfrm>
            <a:off x="549281" y="1410912"/>
            <a:ext cx="1415772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句型突破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04304" y="2344734"/>
            <a:ext cx="8282134" cy="22419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按要求完成下列各题，每空一词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speak </a:t>
            </a:r>
            <a:r>
              <a:rPr lang="en-US" altLang="zh-CN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 and French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Canada. 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do they speak in Canada?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418148" y="4024860"/>
            <a:ext cx="34102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    languages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utoUpdateAnimBg="0"/>
      <p:bldP spid="1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19075" y="1388214"/>
            <a:ext cx="8924925" cy="3416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Palace Museum is famous around the world. 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Palace Museum is famous _____ ______ ________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has a leaf on Canada's national flag. 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a leaf on Canada's national flag.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 great country. 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改为复数句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great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4345584" y="2015418"/>
            <a:ext cx="47984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         over      the          world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324178" y="3096374"/>
            <a:ext cx="23809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         is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4178" y="4150746"/>
            <a:ext cx="25147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         are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630011" y="4158293"/>
            <a:ext cx="160873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4" grpId="0" autoUpdateAnimBg="0"/>
      <p:bldP spid="16" grpId="0" autoUpdateAnimBg="0"/>
      <p:bldP spid="9" grpId="0" autoUpdateAnimBg="0"/>
      <p:bldP spid="11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55482" y="1307502"/>
            <a:ext cx="8282134" cy="453919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U.K.'s national animal is the lion. 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改为一般疑问句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the lion the U.K.'s national animal?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has a long history. 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改为否定句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________ ________ a long history.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Pandas live </a:t>
            </a:r>
            <a:r>
              <a:rPr lang="en-US" altLang="zh-CN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China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pandas live?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877171" y="2645090"/>
            <a:ext cx="4251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900093" y="3918089"/>
            <a:ext cx="29384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doesn't          have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81464" y="5224630"/>
            <a:ext cx="255228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         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4" grpId="0" autoUpdateAnimBg="0"/>
      <p:bldP spid="16" grpId="0" autoUpdateAnimBg="0"/>
      <p:bldP spid="1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55482" y="1618436"/>
            <a:ext cx="8282134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—Can you mark these countries on the map? 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作肯定回答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Canada is east of China. 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China is ________ ________ Canada.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is from Africa. 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________ ________ Africa. 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124332" y="2492825"/>
            <a:ext cx="7885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491359" y="2470348"/>
            <a:ext cx="24616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                   can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827915" y="3890448"/>
            <a:ext cx="24336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              of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32767" y="5193732"/>
            <a:ext cx="25126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comes           from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4" grpId="0" autoUpdateAnimBg="0"/>
      <p:bldP spid="13" grpId="0" autoUpdateAnimBg="0"/>
      <p:bldP spid="7" grpId="0" autoUpdateAnimBg="0"/>
      <p:bldP spid="9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55482" y="1237435"/>
            <a:ext cx="8282134" cy="44012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160 </a:t>
            </a:r>
            <a:r>
              <a:rPr lang="en-US" altLang="zh-C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centimetres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tall. You're 160 </a:t>
            </a:r>
            <a:r>
              <a:rPr lang="en-US" altLang="zh-C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centimetres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tall, too.(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________ ________ height ________ you.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map of our school. 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改为否定句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________ the map of our school. 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509364" y="3162783"/>
            <a:ext cx="37858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               same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5619750" y="3148264"/>
            <a:ext cx="7753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811038" y="4830729"/>
            <a:ext cx="60716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Don't         look                 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4" grpId="0" autoUpdateAnimBg="0"/>
      <p:bldP spid="13" grpId="0" autoUpdateAnimBg="0"/>
      <p:bldP spid="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9628" y="1267249"/>
            <a:ext cx="8271803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．首都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．伦敦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．语言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．法语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.)__________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．方向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．东方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.&amp;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．西方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.&amp;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.)________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2649216" y="1425305"/>
            <a:ext cx="107273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2681433" y="2107915"/>
            <a:ext cx="121219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London</a:t>
            </a:r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2517291" y="2835723"/>
            <a:ext cx="136447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</a:p>
        </p:txBody>
      </p:sp>
      <p:sp>
        <p:nvSpPr>
          <p:cNvPr id="19" name="Rectangle 29"/>
          <p:cNvSpPr>
            <a:spLocks noChangeArrowheads="1"/>
          </p:cNvSpPr>
          <p:nvPr/>
        </p:nvSpPr>
        <p:spPr bwMode="auto">
          <a:xfrm>
            <a:off x="2821423" y="3502304"/>
            <a:ext cx="111844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French</a:t>
            </a:r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2681265" y="4207993"/>
            <a:ext cx="135729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direction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29"/>
          <p:cNvSpPr>
            <a:spLocks noChangeArrowheads="1"/>
          </p:cNvSpPr>
          <p:nvPr/>
        </p:nvSpPr>
        <p:spPr bwMode="auto">
          <a:xfrm>
            <a:off x="3797591" y="4899282"/>
            <a:ext cx="69762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east</a:t>
            </a: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3688318" y="5548041"/>
            <a:ext cx="76655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5" grpId="0"/>
      <p:bldP spid="19" grpId="0"/>
      <p:bldP spid="14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3211" y="1400668"/>
            <a:ext cx="8271803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．南方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.&amp;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．北方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.&amp;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.)__________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．每个人；所有的人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祖父；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祖母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.)___________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．宫殿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．旗帜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．叶子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________</a:t>
            </a: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3390102" y="1603616"/>
            <a:ext cx="90441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</a:t>
            </a:r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3644019" y="2298268"/>
            <a:ext cx="92044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north</a:t>
            </a:r>
          </a:p>
        </p:txBody>
      </p:sp>
      <p:sp>
        <p:nvSpPr>
          <p:cNvPr id="19" name="Rectangle 29"/>
          <p:cNvSpPr>
            <a:spLocks noChangeArrowheads="1"/>
          </p:cNvSpPr>
          <p:nvPr/>
        </p:nvSpPr>
        <p:spPr bwMode="auto">
          <a:xfrm>
            <a:off x="5561943" y="2952334"/>
            <a:ext cx="136287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everyone</a:t>
            </a:r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5168596" y="3623349"/>
            <a:ext cx="183819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grandparent</a:t>
            </a:r>
          </a:p>
        </p:txBody>
      </p:sp>
      <p:sp>
        <p:nvSpPr>
          <p:cNvPr id="16" name="Rectangle 29"/>
          <p:cNvSpPr>
            <a:spLocks noChangeArrowheads="1"/>
          </p:cNvSpPr>
          <p:nvPr/>
        </p:nvSpPr>
        <p:spPr bwMode="auto">
          <a:xfrm>
            <a:off x="2778822" y="4310235"/>
            <a:ext cx="102143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palace</a:t>
            </a:r>
          </a:p>
        </p:txBody>
      </p: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2886323" y="5028199"/>
            <a:ext cx="67999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flag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29"/>
          <p:cNvSpPr>
            <a:spLocks noChangeArrowheads="1"/>
          </p:cNvSpPr>
          <p:nvPr/>
        </p:nvSpPr>
        <p:spPr bwMode="auto">
          <a:xfrm>
            <a:off x="2967637" y="5713218"/>
            <a:ext cx="66236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5" grpId="0"/>
      <p:bldP spid="19" grpId="0"/>
      <p:bldP spid="14" grpId="0"/>
      <p:bldP spid="16" grpId="0"/>
      <p:bldP spid="12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3211" y="1400668"/>
            <a:ext cx="8271803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．塔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．一样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；相同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.&amp;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．可爱的；美丽的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一样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．除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以外；其他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．不久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．瀑布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.)________</a:t>
            </a:r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2450676" y="1558675"/>
            <a:ext cx="93647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tower</a:t>
            </a:r>
          </a:p>
        </p:txBody>
      </p:sp>
      <p:sp>
        <p:nvSpPr>
          <p:cNvPr id="19" name="Rectangle 29"/>
          <p:cNvSpPr>
            <a:spLocks noChangeArrowheads="1"/>
          </p:cNvSpPr>
          <p:nvPr/>
        </p:nvSpPr>
        <p:spPr bwMode="auto">
          <a:xfrm>
            <a:off x="5061018" y="2929189"/>
            <a:ext cx="9525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lovely</a:t>
            </a:r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6151804" y="3639742"/>
            <a:ext cx="76655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zh-CN" alt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29"/>
          <p:cNvSpPr>
            <a:spLocks noChangeArrowheads="1"/>
          </p:cNvSpPr>
          <p:nvPr/>
        </p:nvSpPr>
        <p:spPr bwMode="auto">
          <a:xfrm>
            <a:off x="5386236" y="4294122"/>
            <a:ext cx="66236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</p:txBody>
      </p: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3024417" y="4987170"/>
            <a:ext cx="78418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soon</a:t>
            </a:r>
          </a:p>
        </p:txBody>
      </p:sp>
      <p:sp>
        <p:nvSpPr>
          <p:cNvPr id="11" name="Rectangle 29"/>
          <p:cNvSpPr>
            <a:spLocks noChangeArrowheads="1"/>
          </p:cNvSpPr>
          <p:nvPr/>
        </p:nvSpPr>
        <p:spPr bwMode="auto">
          <a:xfrm>
            <a:off x="6535082" y="2314158"/>
            <a:ext cx="85151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</a:p>
        </p:txBody>
      </p:sp>
      <p:sp>
        <p:nvSpPr>
          <p:cNvPr id="13" name="Rectangle 29"/>
          <p:cNvSpPr>
            <a:spLocks noChangeArrowheads="1"/>
          </p:cNvSpPr>
          <p:nvPr/>
        </p:nvSpPr>
        <p:spPr bwMode="auto">
          <a:xfrm>
            <a:off x="2898593" y="5699329"/>
            <a:ext cx="136287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waterfall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9" grpId="0"/>
      <p:bldP spid="14" grpId="0"/>
      <p:bldP spid="16" grpId="0"/>
      <p:bldP spid="12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31213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9"/>
          <p:cNvSpPr/>
          <p:nvPr/>
        </p:nvSpPr>
        <p:spPr>
          <a:xfrm>
            <a:off x="549281" y="1110655"/>
            <a:ext cx="1415772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重点短语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380" y="2055765"/>
            <a:ext cx="827180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．在角落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一样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……________________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．一张中国地图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2107933" y="2243556"/>
            <a:ext cx="187583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corner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3690833" y="2893524"/>
            <a:ext cx="222849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same…as…</a:t>
            </a:r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3367893" y="3652347"/>
            <a:ext cx="221246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map of China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3211" y="1918461"/>
            <a:ext cx="827180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．全世界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a lot of fun________________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long history________________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English­speaking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countries________________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list of…________________</a:t>
            </a: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2375116" y="2074711"/>
            <a:ext cx="486549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 the world/all over the world</a:t>
            </a:r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3695378" y="2756741"/>
            <a:ext cx="172354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玩得很开心</a:t>
            </a:r>
            <a:endParaRPr lang="en-US" altLang="zh-CN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29"/>
          <p:cNvSpPr>
            <a:spLocks noChangeArrowheads="1"/>
          </p:cNvSpPr>
          <p:nvPr/>
        </p:nvSpPr>
        <p:spPr bwMode="auto">
          <a:xfrm>
            <a:off x="3625036" y="3437076"/>
            <a:ext cx="172354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悠久的历史</a:t>
            </a:r>
            <a:endParaRPr lang="en-US" altLang="zh-CN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5585703" y="4132754"/>
            <a:ext cx="20313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说英语的国家</a:t>
            </a:r>
          </a:p>
        </p:txBody>
      </p:sp>
      <p:sp>
        <p:nvSpPr>
          <p:cNvPr id="16" name="Rectangle 29"/>
          <p:cNvSpPr>
            <a:spLocks noChangeArrowheads="1"/>
          </p:cNvSpPr>
          <p:nvPr/>
        </p:nvSpPr>
        <p:spPr bwMode="auto">
          <a:xfrm>
            <a:off x="2934609" y="4849201"/>
            <a:ext cx="172354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的清单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5" grpId="0"/>
      <p:bldP spid="19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3211" y="1918461"/>
            <a:ext cx="827180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be/come from________________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capital of…________________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about________________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close to… ________________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 south________________</a:t>
            </a: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3757637" y="2069962"/>
            <a:ext cx="141577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来自</a:t>
            </a:r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4032389" y="2808786"/>
            <a:ext cx="172354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的首都</a:t>
            </a:r>
            <a:endParaRPr lang="en-US" altLang="zh-CN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29"/>
          <p:cNvSpPr>
            <a:spLocks noChangeArrowheads="1"/>
          </p:cNvSpPr>
          <p:nvPr/>
        </p:nvSpPr>
        <p:spPr bwMode="auto">
          <a:xfrm>
            <a:off x="3321977" y="3463859"/>
            <a:ext cx="172354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知道；了解</a:t>
            </a:r>
            <a:endParaRPr lang="en-US" altLang="zh-CN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3776035" y="4159538"/>
            <a:ext cx="141577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离</a:t>
            </a:r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近</a:t>
            </a:r>
          </a:p>
        </p:txBody>
      </p:sp>
      <p:sp>
        <p:nvSpPr>
          <p:cNvPr id="8" name="Rectangle 29"/>
          <p:cNvSpPr>
            <a:spLocks noChangeArrowheads="1"/>
          </p:cNvSpPr>
          <p:nvPr/>
        </p:nvSpPr>
        <p:spPr bwMode="auto">
          <a:xfrm>
            <a:off x="3712974" y="4911027"/>
            <a:ext cx="110799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指向南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5" grpId="0"/>
      <p:bldP spid="19" grpId="0"/>
      <p:bldP spid="1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396468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9"/>
          <p:cNvSpPr/>
          <p:nvPr/>
        </p:nvSpPr>
        <p:spPr>
          <a:xfrm>
            <a:off x="549281" y="1275910"/>
            <a:ext cx="1415772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重点句型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380" y="2172016"/>
            <a:ext cx="827180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根据汉语意思完成句子，每空一词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．伦敦是英国的首都。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London is the ________ ________ the U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．美国在加拿大的南部。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 is ________ ________ Canada.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2845407" y="3718592"/>
            <a:ext cx="328174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              of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2763422" y="5105026"/>
            <a:ext cx="261043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              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875A8"/>
      </a:accent2>
      <a:accent3>
        <a:srgbClr val="FFFFFF"/>
      </a:accent3>
      <a:accent4>
        <a:srgbClr val="000000"/>
      </a:accent4>
      <a:accent5>
        <a:srgbClr val="D9EDEE"/>
      </a:accent5>
      <a:accent6>
        <a:srgbClr val="316896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86FA8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316396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875A8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316896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1602</Words>
  <Application>Microsoft Office PowerPoint</Application>
  <PresentationFormat>全屏显示(4:3)</PresentationFormat>
  <Paragraphs>274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6" baseType="lpstr">
      <vt:lpstr>仿宋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143</cp:revision>
  <dcterms:created xsi:type="dcterms:W3CDTF">2018-02-07T00:47:00Z</dcterms:created>
  <dcterms:modified xsi:type="dcterms:W3CDTF">2023-01-16T16:32:45Z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86E704BF4B30436F97F9900414E69169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