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7" r:id="rId2"/>
    <p:sldId id="287" r:id="rId3"/>
    <p:sldId id="286" r:id="rId4"/>
    <p:sldId id="295" r:id="rId5"/>
    <p:sldId id="310" r:id="rId6"/>
    <p:sldId id="307" r:id="rId7"/>
    <p:sldId id="311" r:id="rId8"/>
    <p:sldId id="316" r:id="rId9"/>
    <p:sldId id="317" r:id="rId10"/>
    <p:sldId id="279" r:id="rId11"/>
    <p:sldId id="296" r:id="rId12"/>
    <p:sldId id="280" r:id="rId13"/>
    <p:sldId id="282" r:id="rId14"/>
    <p:sldId id="285" r:id="rId15"/>
    <p:sldId id="289" r:id="rId16"/>
    <p:sldId id="312" r:id="rId17"/>
    <p:sldId id="297" r:id="rId18"/>
    <p:sldId id="291" r:id="rId19"/>
    <p:sldId id="292" r:id="rId20"/>
    <p:sldId id="314" r:id="rId21"/>
    <p:sldId id="315" r:id="rId22"/>
    <p:sldId id="294" r:id="rId23"/>
    <p:sldId id="319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205">
          <p15:clr>
            <a:srgbClr val="A4A3A4"/>
          </p15:clr>
        </p15:guide>
        <p15:guide id="3" pos="3840">
          <p15:clr>
            <a:srgbClr val="A4A3A4"/>
          </p15:clr>
        </p15:guide>
        <p15:guide id="4" pos="6835">
          <p15:clr>
            <a:srgbClr val="A4A3A4"/>
          </p15:clr>
        </p15:guide>
        <p15:guide id="5" pos="5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290" autoAdjust="0"/>
  </p:normalViewPr>
  <p:slideViewPr>
    <p:cSldViewPr snapToObjects="1">
      <p:cViewPr varScale="1">
        <p:scale>
          <a:sx n="110" d="100"/>
          <a:sy n="110" d="100"/>
        </p:scale>
        <p:origin x="-558" y="-90"/>
      </p:cViewPr>
      <p:guideLst>
        <p:guide orient="horz" pos="2160"/>
        <p:guide orient="horz" pos="2205"/>
        <p:guide pos="3840"/>
        <p:guide pos="6835"/>
        <p:guide pos="5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-10095" y="1677493"/>
            <a:ext cx="12192000" cy="1932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小数的加法和减法</a:t>
            </a:r>
            <a:endParaRPr lang="en-US" altLang="zh-CN" sz="6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  <p:sp>
        <p:nvSpPr>
          <p:cNvPr id="14" name="五边形 7"/>
          <p:cNvSpPr>
            <a:spLocks noChangeArrowheads="1"/>
          </p:cNvSpPr>
          <p:nvPr/>
        </p:nvSpPr>
        <p:spPr bwMode="auto">
          <a:xfrm>
            <a:off x="-10095" y="489775"/>
            <a:ext cx="436833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第四单元  小数加法和减法</a:t>
            </a:r>
          </a:p>
        </p:txBody>
      </p:sp>
      <p:sp>
        <p:nvSpPr>
          <p:cNvPr id="15" name="矩形 14"/>
          <p:cNvSpPr/>
          <p:nvPr/>
        </p:nvSpPr>
        <p:spPr>
          <a:xfrm>
            <a:off x="-10093" y="5949284"/>
            <a:ext cx="12202095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364438" y="3717034"/>
            <a:ext cx="2148463" cy="2718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圆角矩形 9"/>
          <p:cNvSpPr/>
          <p:nvPr/>
        </p:nvSpPr>
        <p:spPr>
          <a:xfrm>
            <a:off x="2545648" y="1664806"/>
            <a:ext cx="8568952" cy="341170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计算小数减法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的注意点。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）列竖式时小数点要对齐。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）某一位不够减要从前一位退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）为了借位时更清楚明了不出错，被减数末尾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补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后再算。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924046" y="4319525"/>
            <a:ext cx="1992983" cy="2133813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矩形 3"/>
          <p:cNvSpPr/>
          <p:nvPr/>
        </p:nvSpPr>
        <p:spPr>
          <a:xfrm>
            <a:off x="695400" y="1196752"/>
            <a:ext cx="102251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计算下面各题， 并验算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75607" y="1844826"/>
            <a:ext cx="1044078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9.6+18.4=         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7.33-6.7=        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0.32+2.28=       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25-5.6=                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3.97+1.03=       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8.6-5.74=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5721" y="1988840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44273" y="1969676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0.63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472265" y="3284984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3.85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27653" y="2636912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19.4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19736" y="333782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719738" y="2636912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832560" y="3789040"/>
            <a:ext cx="102251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直接写出得数。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32560" y="4422013"/>
            <a:ext cx="102251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0.83-0.5=          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3.4-3.1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9.2-6=               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0.73-0.23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2+2.8=              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3.6+2.4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359697" y="4561964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0.33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256242" y="4561964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884506" y="5229200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3.2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28522" y="5858108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717154" y="5210036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400256" y="585810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2" grpId="0"/>
      <p:bldP spid="53" grpId="0"/>
      <p:bldP spid="54" grpId="0"/>
      <p:bldP spid="55" grpId="0"/>
      <p:bldP spid="56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10" name="矩形 9"/>
          <p:cNvSpPr/>
          <p:nvPr/>
        </p:nvSpPr>
        <p:spPr>
          <a:xfrm>
            <a:off x="839416" y="1196752"/>
            <a:ext cx="102251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直接写出得数。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46969" y="1832084"/>
            <a:ext cx="102179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0.45+2.85=         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17.6+3.9=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6.1-5.78=            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14-3.9=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39416" y="3196135"/>
            <a:ext cx="102251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动物园里一只长颈鹿的身高是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 一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只大猩猩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的身高是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1.65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长颈鹿比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大猩猩高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多少米？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4453" y="4017568"/>
            <a:ext cx="3713243" cy="263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3429" y="5086927"/>
            <a:ext cx="4230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6-1.65=4.35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（米）</a:t>
            </a:r>
            <a:endParaRPr lang="zh-CN" altLang="en-US" sz="3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7730" y="1986667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3.3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60297" y="1986667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21.5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9697" y="2636912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0.72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28249" y="2636912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10.1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9789" y="1196752"/>
            <a:ext cx="100807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3628" y="1593721"/>
            <a:ext cx="4390763" cy="291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8008" y="1561093"/>
            <a:ext cx="4536504" cy="309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839790" y="4994013"/>
            <a:ext cx="102250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孙宁跳过了多少米？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王晓芳跳的高度比李明低多少米？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59896" y="5138029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1.3-0.05=1.25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（米）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46886" y="5786101"/>
            <a:ext cx="3817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1.3-1.15=0.15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（米）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04312" y="5094030"/>
            <a:ext cx="3070923" cy="1710503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7" name="矩形 6"/>
          <p:cNvSpPr/>
          <p:nvPr/>
        </p:nvSpPr>
        <p:spPr>
          <a:xfrm>
            <a:off x="767410" y="1321604"/>
            <a:ext cx="7122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下面是一个病人某日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0~24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时的体温记录。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5513" y="1859980"/>
            <a:ext cx="9853195" cy="130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9"/>
          <p:cNvSpPr/>
          <p:nvPr/>
        </p:nvSpPr>
        <p:spPr>
          <a:xfrm>
            <a:off x="839788" y="3213082"/>
            <a:ext cx="10224443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这一天， 他的最高和最低体温相差多少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°C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42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时， 他的体温升高了多少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°C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42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这一天开始与结束时， 他的体温相差多少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°C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1666" y="3789040"/>
            <a:ext cx="3861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39.1-37.7=1.4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°C 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26134" y="4869160"/>
            <a:ext cx="3861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39.1-38.3=0.8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°C 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99657" y="6021288"/>
            <a:ext cx="3861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38.6-37.7=0.9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°C 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7" name="矩形 6"/>
          <p:cNvSpPr/>
          <p:nvPr/>
        </p:nvSpPr>
        <p:spPr>
          <a:xfrm>
            <a:off x="767408" y="1321604"/>
            <a:ext cx="481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8119" y="1583216"/>
            <a:ext cx="2356047" cy="193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1784" y="1683175"/>
            <a:ext cx="2232248" cy="1831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28048" y="1844826"/>
            <a:ext cx="2232248" cy="1640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13258" y="1700808"/>
            <a:ext cx="2151295" cy="177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839789" y="3284985"/>
            <a:ext cx="100091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热水瓶比铁锅贵多少元？ 保温杯比水壶便宜多少元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买一个保温杯和一口铁锅， 一共需要多少元？ 妈妈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付出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40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 应找回多少元？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9537" y="4110752"/>
            <a:ext cx="4192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38.5-22.8=15.7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（元）；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98808" y="4129916"/>
            <a:ext cx="3326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15-10.5=4.5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75521" y="6002124"/>
            <a:ext cx="4302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10.5+22.8=33.3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（元）；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97840" y="6021288"/>
            <a:ext cx="3326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40-33.3=6.7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9" name="矩形 8"/>
          <p:cNvSpPr/>
          <p:nvPr/>
        </p:nvSpPr>
        <p:spPr>
          <a:xfrm>
            <a:off x="767408" y="1321605"/>
            <a:ext cx="1027877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一台拖拉机上午耕地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3.96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公顷， 下午比上午多耕地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0.98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公顷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这天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一共耕地多少公顷？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40466" y="2852938"/>
            <a:ext cx="5307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3.96+0.98=4.94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（公顷）；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8786" y="3841886"/>
            <a:ext cx="48974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3.96+4.94=8.57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（公顷）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7560" y="4849996"/>
            <a:ext cx="4851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答：这天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一共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耕地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8.57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公顷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441" y="4426661"/>
            <a:ext cx="3218732" cy="241404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631594" y="5176643"/>
            <a:ext cx="2764285" cy="153970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3" name="矩形 2"/>
          <p:cNvSpPr/>
          <p:nvPr/>
        </p:nvSpPr>
        <p:spPr>
          <a:xfrm>
            <a:off x="786261" y="1196753"/>
            <a:ext cx="5832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口算。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39416" y="2192666"/>
            <a:ext cx="103691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0.01=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0.12=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0.385=       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3.2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2.3=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0.76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0.38=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7.35=        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2.1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0.26=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7.5-0.5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3.7-0.94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2.1-0.02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1.1-1.02=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4.5-0.01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3633" y="2204864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4033" y="2204864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1.08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12424" y="2204864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0.615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3634" y="2924944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51361" y="2924945"/>
            <a:ext cx="1084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38826" y="2924945"/>
            <a:ext cx="1084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7.65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3633" y="3789040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1.84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12399" y="4653136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2.08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92907" y="4633972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84032" y="378904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12425" y="3789040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2.76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38826" y="4633972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4.49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57701" y="5469281"/>
            <a:ext cx="2448399" cy="1363758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3" name="矩形 2"/>
          <p:cNvSpPr/>
          <p:nvPr/>
        </p:nvSpPr>
        <p:spPr>
          <a:xfrm>
            <a:off x="911349" y="1977802"/>
            <a:ext cx="100091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7.5-0.58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3.7-0.95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2.1-0.02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</a:t>
            </a: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1.7-1.02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4.5-0.01=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1.6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1.23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0.25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9.9-0.01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4-2.3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3.2-1.73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7.5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0.05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0.7-0.38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86261" y="1236713"/>
            <a:ext cx="5832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直接写出得数。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6521" y="2318678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6.92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0017" y="2309363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2.75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31297" y="2318678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2.08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59289" y="3110196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53258" y="3974862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0017" y="3129930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4.49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74913" y="3994026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9.89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87281" y="4858122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0.32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74913" y="4858122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7.45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46519" y="3109246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0.68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01377" y="3994026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0.65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97515" y="4858122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1.47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325349" y="4941169"/>
            <a:ext cx="1866651" cy="1866651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11" name="矩形 10"/>
          <p:cNvSpPr/>
          <p:nvPr/>
        </p:nvSpPr>
        <p:spPr>
          <a:xfrm>
            <a:off x="786261" y="1236713"/>
            <a:ext cx="5832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用小数计算下面各题。</a:t>
            </a:r>
          </a:p>
        </p:txBody>
      </p:sp>
      <p:sp>
        <p:nvSpPr>
          <p:cNvPr id="3" name="矩形 2"/>
          <p:cNvSpPr/>
          <p:nvPr/>
        </p:nvSpPr>
        <p:spPr>
          <a:xfrm>
            <a:off x="839788" y="2119496"/>
            <a:ext cx="100091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-426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-4.6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2059" y="3193812"/>
            <a:ext cx="3623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6.4-3.65=2.39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（米）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9973" y="3193812"/>
            <a:ext cx="3536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13-5.85=7.15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3474" y="5229200"/>
            <a:ext cx="4402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6.2-0.426=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5.594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（千克）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20136" y="5229200"/>
            <a:ext cx="3265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5-4.6=0.4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（千克）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3442728"/>
            <a:ext cx="2304256" cy="286660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46038" y="2258724"/>
            <a:ext cx="7920879" cy="3492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02634" y="1465620"/>
            <a:ext cx="8084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想一想：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仔细观察这幅商品价格图，并回答问题。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7058" y="4402132"/>
            <a:ext cx="1898503" cy="232090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3" name="矩形 2"/>
          <p:cNvSpPr/>
          <p:nvPr/>
        </p:nvSpPr>
        <p:spPr>
          <a:xfrm>
            <a:off x="1055117" y="2263513"/>
            <a:ext cx="103694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2.99=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101.2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23.64=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</a:p>
          <a:p>
            <a:pPr>
              <a:lnSpc>
                <a:spcPct val="20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3.65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23.5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2.87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</a:p>
          <a:p>
            <a:pPr>
              <a:lnSpc>
                <a:spcPct val="20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42.5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22.17=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7.2-4.93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16909" y="1700808"/>
            <a:ext cx="4431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用竖式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并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要求验算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3753" y="2564904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480376" y="2562534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77.56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20336" y="3429000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20.63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69733" y="4293096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2.27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54631" y="3429000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16.35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05235" y="4293096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20.33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21" grpId="0"/>
      <p:bldP spid="22" grpId="0"/>
      <p:bldP spid="23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442549" y="4019193"/>
            <a:ext cx="2607367" cy="274637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911426" y="1329730"/>
            <a:ext cx="5149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火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眼金睛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辩对错，并且改正。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13" name="矩形 12"/>
          <p:cNvSpPr/>
          <p:nvPr/>
        </p:nvSpPr>
        <p:spPr>
          <a:xfrm>
            <a:off x="839416" y="1977803"/>
            <a:ext cx="52562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12.45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0.65 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=12.45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－（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1.35+0.65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       </a:t>
            </a: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=12.45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2       </a:t>
            </a: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=10.45 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  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5211" y="486916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952356" y="1988841"/>
            <a:ext cx="51121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21.32-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6.32+8.3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21.32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6.32+8.3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=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15+8.3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=23.3 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 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84233" y="4869160"/>
            <a:ext cx="496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错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2048" y="4077072"/>
            <a:ext cx="3199904" cy="2399928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知识拓展</a:t>
            </a:r>
          </a:p>
        </p:txBody>
      </p:sp>
      <p:sp>
        <p:nvSpPr>
          <p:cNvPr id="3" name="矩形 2"/>
          <p:cNvSpPr/>
          <p:nvPr/>
        </p:nvSpPr>
        <p:spPr>
          <a:xfrm>
            <a:off x="839589" y="1472046"/>
            <a:ext cx="104409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小红用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元钱买文具，买钢笔用去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元，买文具盒用去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11.5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元，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还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剩下多少钱？</a:t>
            </a:r>
          </a:p>
        </p:txBody>
      </p:sp>
      <p:sp>
        <p:nvSpPr>
          <p:cNvPr id="5" name="矩形 4"/>
          <p:cNvSpPr/>
          <p:nvPr/>
        </p:nvSpPr>
        <p:spPr>
          <a:xfrm>
            <a:off x="3071665" y="3204267"/>
            <a:ext cx="61734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－（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7.8</a:t>
            </a: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11.5</a:t>
            </a: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）＝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</a:t>
            </a: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78812" y="4221088"/>
            <a:ext cx="3310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答：还剩下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元。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688288" y="4933370"/>
            <a:ext cx="3170312" cy="176586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839789" y="1412778"/>
            <a:ext cx="100091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马虎在计算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加一个一位小数时，把加号看成减号得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7.1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正确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的结果是多少？</a:t>
            </a:r>
          </a:p>
        </p:txBody>
      </p:sp>
      <p:sp>
        <p:nvSpPr>
          <p:cNvPr id="3" name="矩形 2"/>
          <p:cNvSpPr/>
          <p:nvPr/>
        </p:nvSpPr>
        <p:spPr>
          <a:xfrm>
            <a:off x="839789" y="2276873"/>
            <a:ext cx="100437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解析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endParaRPr lang="en-US" altLang="zh-CN" sz="2800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</a:t>
            </a:r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做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题要要遵循小数加减法算法和算理。根据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8.6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减去一个小数等于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7.1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，用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8.6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减去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7.1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得另一个加数，然后用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8.6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加上这个数即可。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8.6-7.1=1.5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8.6+1.5=10.1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知识拓展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911228" y="1178751"/>
            <a:ext cx="1015364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本笔记本比一枝水彩笔贵多少元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枝钢笔比一本笔记本贵多少元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枝钢笔比一个讲义夹贵多少元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枝钢笔比一枝水彩笔贵多少元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个讲义夹比一枝水彩笔贵多少元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个讲义夹比一本笔记本贵多少元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369436" y="1178750"/>
            <a:ext cx="36231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3.4-2.65=0.75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  <a:endParaRPr lang="zh-CN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869957" y="2010799"/>
            <a:ext cx="29065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8-3.4=4.6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  <a:endParaRPr lang="zh-CN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593984" y="2946903"/>
            <a:ext cx="332655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8-4.75=3.25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  <a:endParaRPr lang="zh-CN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608168" y="3810999"/>
            <a:ext cx="332655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8-2.65=5.35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  <a:endParaRPr lang="zh-CN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104112" y="4675095"/>
            <a:ext cx="36231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4.75-2.65=2.1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  <a:endParaRPr lang="zh-CN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320136" y="5499231"/>
            <a:ext cx="36231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4.75-3.4=1.35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  <a:endParaRPr lang="zh-CN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687796" y="5152146"/>
            <a:ext cx="1403952" cy="1705854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264352" y="2403632"/>
            <a:ext cx="2088232" cy="2271715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35360" y="4365104"/>
            <a:ext cx="2160240" cy="2229350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2567608" y="1881487"/>
            <a:ext cx="6552728" cy="2987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比较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1.2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道算式哪里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不同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一道题当被减数的百分位没有时该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怎么办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？减数百分位没有怎么办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怎么验算自己的答案正确呢？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4645" y="139361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想一想：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6024" y="4435074"/>
            <a:ext cx="2351584" cy="2342914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2279576" y="1556792"/>
            <a:ext cx="8784976" cy="40218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为了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计算方便，哪一位没有就补零的方法，被减数百分位上没有数，为了计算时方便，百分位上也可以补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，而当减数的百分位上没有时因为不影响计算所以可以不补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，把被减数的百分位上的数直接脱下来，使计算更简便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而验算方法是与整数的验算方法相同。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21622" y="2060850"/>
            <a:ext cx="837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7.5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03512" y="271066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3.24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73985" y="2060850"/>
            <a:ext cx="837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0.6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39932" y="270892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0.29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60213" y="2132858"/>
            <a:ext cx="726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31120" y="2710663"/>
            <a:ext cx="837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8.6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减号 34"/>
          <p:cNvSpPr/>
          <p:nvPr/>
        </p:nvSpPr>
        <p:spPr>
          <a:xfrm>
            <a:off x="1264421" y="2780928"/>
            <a:ext cx="457200" cy="4572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596517" y="2132858"/>
            <a:ext cx="837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6.5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596516" y="271066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5.78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减号 44"/>
          <p:cNvSpPr/>
          <p:nvPr/>
        </p:nvSpPr>
        <p:spPr>
          <a:xfrm>
            <a:off x="9067308" y="2780928"/>
            <a:ext cx="457200" cy="4572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tx1"/>
              </a:solidFill>
            </a:endParaRPr>
          </a:p>
        </p:txBody>
      </p:sp>
      <p:cxnSp>
        <p:nvCxnSpPr>
          <p:cNvPr id="46" name="直接连接符 45"/>
          <p:cNvCxnSpPr/>
          <p:nvPr/>
        </p:nvCxnSpPr>
        <p:spPr>
          <a:xfrm>
            <a:off x="1280241" y="3429000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6375035" y="3429000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3861788" y="3429000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9120336" y="3429000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03512" y="350275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4.34</a:t>
            </a:r>
            <a:endParaRPr lang="zh-CN" altLang="en-US" sz="3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339932" y="350275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0.49</a:t>
            </a:r>
            <a:endParaRPr lang="zh-CN" altLang="en-US" sz="3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31120" y="3478474"/>
            <a:ext cx="837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5.6</a:t>
            </a:r>
            <a:endParaRPr lang="zh-CN" altLang="en-US" sz="3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552384" y="350275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0.88</a:t>
            </a:r>
            <a:endParaRPr lang="zh-CN" altLang="en-US" sz="3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减号 53"/>
          <p:cNvSpPr/>
          <p:nvPr/>
        </p:nvSpPr>
        <p:spPr>
          <a:xfrm>
            <a:off x="3876775" y="2780928"/>
            <a:ext cx="457200" cy="4572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tx1"/>
              </a:solidFill>
            </a:endParaRPr>
          </a:p>
        </p:txBody>
      </p:sp>
      <p:sp>
        <p:nvSpPr>
          <p:cNvPr id="55" name="减号 54"/>
          <p:cNvSpPr/>
          <p:nvPr/>
        </p:nvSpPr>
        <p:spPr>
          <a:xfrm>
            <a:off x="6375035" y="2803485"/>
            <a:ext cx="457200" cy="4572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336" y="4293096"/>
            <a:ext cx="2155949" cy="243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椭圆 9"/>
          <p:cNvSpPr/>
          <p:nvPr/>
        </p:nvSpPr>
        <p:spPr>
          <a:xfrm>
            <a:off x="1856150" y="4378744"/>
            <a:ext cx="561382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为什么可以看作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应该看作多少进行计算。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9789" y="139361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想一想：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10655" y="2564906"/>
            <a:ext cx="837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4.3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2545" y="321471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2.14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8061" y="256490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8.36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4011" y="3212978"/>
            <a:ext cx="837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7.4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26380" y="2636914"/>
            <a:ext cx="726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97286" y="3214719"/>
            <a:ext cx="837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6.7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减号 12"/>
          <p:cNvSpPr/>
          <p:nvPr/>
        </p:nvSpPr>
        <p:spPr>
          <a:xfrm>
            <a:off x="1753455" y="3284984"/>
            <a:ext cx="457200" cy="4572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tx1"/>
              </a:solidFill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1769275" y="3933056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8441201" y="3933056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5135867" y="3933056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92545" y="400680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2.24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95526" y="4006807"/>
            <a:ext cx="726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96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26379" y="398253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10.3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减号 24"/>
          <p:cNvSpPr/>
          <p:nvPr/>
        </p:nvSpPr>
        <p:spPr>
          <a:xfrm>
            <a:off x="5150852" y="3284984"/>
            <a:ext cx="457200" cy="4572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tx1"/>
              </a:solidFill>
            </a:endParaRPr>
          </a:p>
        </p:txBody>
      </p:sp>
      <p:sp>
        <p:nvSpPr>
          <p:cNvPr id="26" name="减号 25"/>
          <p:cNvSpPr/>
          <p:nvPr/>
        </p:nvSpPr>
        <p:spPr>
          <a:xfrm>
            <a:off x="8441201" y="3307541"/>
            <a:ext cx="457200" cy="4572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tx1"/>
              </a:solidFill>
            </a:endParaRPr>
          </a:p>
        </p:txBody>
      </p:sp>
      <p:sp>
        <p:nvSpPr>
          <p:cNvPr id="27" name="乘号 26"/>
          <p:cNvSpPr/>
          <p:nvPr/>
        </p:nvSpPr>
        <p:spPr>
          <a:xfrm>
            <a:off x="1306383" y="4089669"/>
            <a:ext cx="2880320" cy="432048"/>
          </a:xfrm>
          <a:prstGeom prst="mathMultiply">
            <a:avLst/>
          </a:prstGeom>
          <a:solidFill>
            <a:srgbClr val="FF000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29633" y="472688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2.16</a:t>
            </a:r>
            <a:endParaRPr lang="zh-CN" altLang="en-US" sz="3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乘号 28"/>
          <p:cNvSpPr/>
          <p:nvPr/>
        </p:nvSpPr>
        <p:spPr>
          <a:xfrm>
            <a:off x="4633775" y="4049527"/>
            <a:ext cx="2880320" cy="432048"/>
          </a:xfrm>
          <a:prstGeom prst="mathMultiply">
            <a:avLst/>
          </a:prstGeom>
          <a:solidFill>
            <a:srgbClr val="FF000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41887" y="472688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0.96</a:t>
            </a:r>
            <a:endParaRPr lang="zh-CN" altLang="en-US" sz="3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乘号 30"/>
          <p:cNvSpPr/>
          <p:nvPr/>
        </p:nvSpPr>
        <p:spPr>
          <a:xfrm>
            <a:off x="8040216" y="4089669"/>
            <a:ext cx="2880320" cy="432048"/>
          </a:xfrm>
          <a:prstGeom prst="mathMultiply">
            <a:avLst/>
          </a:prstGeom>
          <a:solidFill>
            <a:srgbClr val="FF000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242287" y="4726887"/>
            <a:ext cx="837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9.3</a:t>
            </a:r>
            <a:endParaRPr lang="zh-CN" altLang="en-US" sz="3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39790" y="1484784"/>
            <a:ext cx="60356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先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找出错在哪里， 再改正。</a:t>
            </a: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270784" y="4911817"/>
            <a:ext cx="1829155" cy="191683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 animBg="1"/>
      <p:bldP spid="30" grpId="0"/>
      <p:bldP spid="31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767410" y="1393612"/>
            <a:ext cx="105945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一堆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煤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72.4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吨，运出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17.6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吨，余下的比运出的多多少吨？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39416" y="1764100"/>
            <a:ext cx="100091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解析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endParaRPr lang="en-US" altLang="zh-CN" sz="2800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</a:t>
            </a:r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问题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求余下的比运出的多多少吨？所以得先求出余下</a:t>
            </a:r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多少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吨，根据题意可知这堆煤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72.4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吨，运出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17.6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吨，余下</a:t>
            </a:r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的是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72.4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17.6=54.8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吨，余下的比运出的多多少</a:t>
            </a:r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吨即用余下的减去运出的</a:t>
            </a:r>
            <a:r>
              <a:rPr lang="en-US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54.8</a:t>
            </a:r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－</a:t>
            </a:r>
            <a:r>
              <a:rPr lang="en-US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17.6=37.2</a:t>
            </a:r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吨。</a:t>
            </a:r>
            <a:endParaRPr lang="zh-CN" altLang="zh-CN" sz="28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716703" y="5033218"/>
            <a:ext cx="2263800" cy="1697850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767408" y="1124745"/>
            <a:ext cx="1002710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小力用竖式计算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加一个两位小数时，把加号看成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减号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2.76.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你能帮他算出正确的结果吗？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39416" y="2121819"/>
            <a:ext cx="100091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解析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endParaRPr lang="en-US" altLang="zh-CN" sz="2800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</a:t>
            </a:r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根据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5.1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减去一个两位小数得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2.76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，用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5.1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减去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2.76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求出这个两位小数，再用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5.1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加上这个两位小数即得正确的结果。所以这个两位小数为：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5.1-2.76=2.34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，正确的结果是</a:t>
            </a:r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5.1+2.34=7.44</a:t>
            </a:r>
            <a:r>
              <a:rPr lang="zh-CN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1345</Words>
  <Application>Microsoft Office PowerPoint</Application>
  <PresentationFormat>宽屏</PresentationFormat>
  <Paragraphs>220</Paragraphs>
  <Slides>23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华文楷体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2023-01-16T16:33:12Z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D8671791D821454392D7F58408E25817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