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657" r:id="rId2"/>
    <p:sldId id="655" r:id="rId3"/>
    <p:sldId id="639" r:id="rId4"/>
    <p:sldId id="658" r:id="rId5"/>
    <p:sldId id="640" r:id="rId6"/>
    <p:sldId id="641" r:id="rId7"/>
    <p:sldId id="659" r:id="rId8"/>
    <p:sldId id="654" r:id="rId9"/>
    <p:sldId id="642" r:id="rId10"/>
    <p:sldId id="671" r:id="rId11"/>
    <p:sldId id="672" r:id="rId12"/>
    <p:sldId id="673" r:id="rId13"/>
    <p:sldId id="660" r:id="rId14"/>
    <p:sldId id="644" r:id="rId15"/>
    <p:sldId id="661" r:id="rId16"/>
    <p:sldId id="662" r:id="rId17"/>
    <p:sldId id="663" r:id="rId18"/>
    <p:sldId id="646" r:id="rId19"/>
    <p:sldId id="664" r:id="rId20"/>
    <p:sldId id="665" r:id="rId21"/>
    <p:sldId id="670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6">
          <p15:clr>
            <a:srgbClr val="A4A3A4"/>
          </p15:clr>
        </p15:guide>
        <p15:guide id="2" pos="30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3" autoAdjust="0"/>
    <p:restoredTop sz="97775" autoAdjust="0"/>
  </p:normalViewPr>
  <p:slideViewPr>
    <p:cSldViewPr>
      <p:cViewPr varScale="1">
        <p:scale>
          <a:sx n="115" d="100"/>
          <a:sy n="115" d="100"/>
        </p:scale>
        <p:origin x="-108" y="-570"/>
      </p:cViewPr>
      <p:guideLst>
        <p:guide orient="horz" pos="1566"/>
        <p:guide pos="30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093F9-3BB5-4165-8671-252D9B7669A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40ED0-65D6-4FFC-85B9-2FC2190685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0ED0-65D6-4FFC-85B9-2FC2190685C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9" y="1290616"/>
            <a:ext cx="9143501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zh-CN" altLang="en-US" sz="5400" b="1" dirty="0">
                <a:solidFill>
                  <a:schemeClr val="bg1"/>
                </a:solidFill>
                <a:latin typeface="+mn-ea"/>
              </a:rPr>
              <a:t>调</a:t>
            </a:r>
            <a:r>
              <a:rPr lang="zh-CN" altLang="en-US" sz="5400" b="1" dirty="0" smtClean="0">
                <a:solidFill>
                  <a:schemeClr val="bg1"/>
                </a:solidFill>
                <a:latin typeface="+mn-ea"/>
              </a:rPr>
              <a:t>查生</a:t>
            </a:r>
            <a:r>
              <a:rPr lang="zh-CN" altLang="en-US" sz="5400" b="1" dirty="0">
                <a:solidFill>
                  <a:schemeClr val="bg1"/>
                </a:solidFill>
                <a:latin typeface="+mn-ea"/>
              </a:rPr>
              <a:t>活垃</a:t>
            </a:r>
            <a:r>
              <a:rPr lang="zh-CN" altLang="en-US" sz="5400" b="1" dirty="0" smtClean="0">
                <a:solidFill>
                  <a:schemeClr val="bg1"/>
                </a:solidFill>
                <a:latin typeface="+mn-ea"/>
              </a:rPr>
              <a:t>圾</a:t>
            </a:r>
            <a:endParaRPr lang="en-US" altLang="zh-CN" sz="5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36" y="307580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课堂导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入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新知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探究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练习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小结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课堂作业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36" y="4371950"/>
            <a:ext cx="9139064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文本框 26"/>
          <p:cNvSpPr txBox="1"/>
          <p:nvPr/>
        </p:nvSpPr>
        <p:spPr>
          <a:xfrm>
            <a:off x="899592" y="1450531"/>
            <a:ext cx="367240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16.8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＋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2.1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）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÷0.7</a:t>
            </a:r>
            <a:endParaRPr lang="zh-CN" altLang="en-US" sz="28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24899" y="1990591"/>
            <a:ext cx="25669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=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18.9÷0.7</a:t>
            </a:r>
            <a:endParaRPr lang="zh-CN" altLang="en-US" sz="28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12298" y="2476645"/>
            <a:ext cx="25669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=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27</a:t>
            </a:r>
            <a:endParaRPr lang="zh-CN" altLang="en-US" sz="2800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91705" y="1923678"/>
            <a:ext cx="1620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文本框 27"/>
          <p:cNvSpPr txBox="1"/>
          <p:nvPr/>
        </p:nvSpPr>
        <p:spPr>
          <a:xfrm>
            <a:off x="4932040" y="1504537"/>
            <a:ext cx="310991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0.96÷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5.4÷0.9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669315" y="1984761"/>
            <a:ext cx="25669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=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0.96÷6</a:t>
            </a:r>
            <a:endParaRPr lang="zh-CN" altLang="en-US" sz="28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669315" y="2476645"/>
            <a:ext cx="25669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=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0.16</a:t>
            </a:r>
            <a:endParaRPr lang="zh-CN" altLang="en-US" sz="2800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6300192" y="1984761"/>
            <a:ext cx="1440160" cy="10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075806"/>
            <a:ext cx="4858311" cy="1865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0" name="TextBox 1"/>
          <p:cNvSpPr txBox="1"/>
          <p:nvPr/>
        </p:nvSpPr>
        <p:spPr>
          <a:xfrm>
            <a:off x="755576" y="630001"/>
            <a:ext cx="75608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先说说运算顺序，然</a:t>
            </a:r>
            <a:r>
              <a:rPr lang="zh-CN" altLang="en-US" sz="2800" dirty="0" smtClean="0">
                <a:latin typeface="+mn-ea"/>
              </a:rPr>
              <a:t>后独立完成下面两个算式。</a:t>
            </a:r>
            <a:endParaRPr lang="zh-CN" altLang="en-US" sz="28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9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Box 9"/>
          <p:cNvSpPr txBox="1"/>
          <p:nvPr/>
        </p:nvSpPr>
        <p:spPr>
          <a:xfrm>
            <a:off x="539552" y="579393"/>
            <a:ext cx="6841132" cy="6524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dirty="0" smtClean="0">
                <a:latin typeface="+mn-ea"/>
              </a:rPr>
              <a:t>算</a:t>
            </a:r>
            <a:r>
              <a:rPr lang="zh-CN" altLang="en-US" sz="2800" dirty="0">
                <a:latin typeface="+mn-ea"/>
              </a:rPr>
              <a:t>一算，并与同伴说一说运算顺序。</a:t>
            </a:r>
          </a:p>
        </p:txBody>
      </p:sp>
      <p:sp>
        <p:nvSpPr>
          <p:cNvPr id="18439" name="TextBox 9"/>
          <p:cNvSpPr txBox="1"/>
          <p:nvPr/>
        </p:nvSpPr>
        <p:spPr>
          <a:xfrm>
            <a:off x="1442419" y="1693653"/>
            <a:ext cx="2865437" cy="6524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90÷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3.6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－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1.8</a:t>
            </a:r>
            <a:r>
              <a:rPr lang="zh-CN" altLang="en-US" sz="2800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zh-CN" altLang="en-US" sz="28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440" name="TextBox 9"/>
          <p:cNvSpPr txBox="1"/>
          <p:nvPr/>
        </p:nvSpPr>
        <p:spPr>
          <a:xfrm>
            <a:off x="5258837" y="1693653"/>
            <a:ext cx="2865437" cy="6524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3.6÷0.4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－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1.2×5</a:t>
            </a:r>
            <a:endParaRPr lang="zh-CN" altLang="en-US" sz="28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1506" y="2238127"/>
            <a:ext cx="189738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=90÷1.8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=50</a:t>
            </a:r>
            <a:endParaRPr lang="zh-CN" altLang="en-US" sz="28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1973" y="2288398"/>
            <a:ext cx="1508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=9-6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=3</a:t>
            </a:r>
            <a:endParaRPr lang="zh-CN" altLang="en-US" sz="28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Box 9"/>
          <p:cNvSpPr txBox="1"/>
          <p:nvPr/>
        </p:nvSpPr>
        <p:spPr>
          <a:xfrm>
            <a:off x="539552" y="579393"/>
            <a:ext cx="6841132" cy="5979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dirty="0" smtClean="0">
                <a:latin typeface="+mn-ea"/>
              </a:rPr>
              <a:t>算</a:t>
            </a:r>
            <a:r>
              <a:rPr lang="zh-CN" altLang="en-US" sz="2800" dirty="0">
                <a:latin typeface="+mn-ea"/>
              </a:rPr>
              <a:t>一算，并与同伴说一说运算顺序。</a:t>
            </a:r>
          </a:p>
        </p:txBody>
      </p:sp>
      <p:sp>
        <p:nvSpPr>
          <p:cNvPr id="18441" name="TextBox 9"/>
          <p:cNvSpPr txBox="1"/>
          <p:nvPr/>
        </p:nvSpPr>
        <p:spPr>
          <a:xfrm>
            <a:off x="1622986" y="1554748"/>
            <a:ext cx="2865437" cy="59792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3.4×7.8÷3.9</a:t>
            </a:r>
            <a:endParaRPr lang="zh-CN" altLang="en-US" sz="28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442" name="TextBox 9"/>
          <p:cNvSpPr txBox="1"/>
          <p:nvPr/>
        </p:nvSpPr>
        <p:spPr>
          <a:xfrm>
            <a:off x="5558082" y="1575543"/>
            <a:ext cx="2865437" cy="59792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0.36÷0.3÷4</a:t>
            </a:r>
            <a:endParaRPr lang="zh-CN" altLang="en-US" sz="28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6730" y="2262549"/>
            <a:ext cx="2406496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=26.52÷3.9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=6.8</a:t>
            </a:r>
            <a:endParaRPr lang="zh-CN" altLang="en-US" sz="28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5394" y="2300604"/>
            <a:ext cx="155448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=1.2÷4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=0.3</a:t>
            </a:r>
            <a:endParaRPr lang="zh-CN" altLang="en-US" sz="28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971600" y="1635646"/>
            <a:ext cx="6957825" cy="2318342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+mn-ea"/>
              </a:rPr>
              <a:t>小数四则混合运算的顺序与整数四则混合运算顺序相同，整数运算定律在小数运算中同样适用。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749013"/>
            <a:ext cx="4905313" cy="281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5300848" y="2211710"/>
            <a:ext cx="2943559" cy="1614495"/>
          </a:xfrm>
          <a:prstGeom prst="wedgeRoundRectCallout">
            <a:avLst>
              <a:gd name="adj1" fmla="val 34349"/>
              <a:gd name="adj2" fmla="val 65779"/>
              <a:gd name="adj3" fmla="val 16667"/>
            </a:avLst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根据图中的数学信息，你能提出哪些数学问题？</a:t>
            </a:r>
            <a:endParaRPr lang="en-US" altLang="zh-CN" sz="2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749013"/>
            <a:ext cx="4905313" cy="281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2643758"/>
            <a:ext cx="246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0.5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×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8=4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（元）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43738" y="3997370"/>
            <a:ext cx="2549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答：需要</a:t>
            </a:r>
            <a:r>
              <a:rPr lang="en-US" altLang="zh-CN" sz="2800" dirty="0" smtClean="0">
                <a:latin typeface="+mn-ea"/>
              </a:rPr>
              <a:t>4</a:t>
            </a:r>
            <a:r>
              <a:rPr lang="zh-CN" altLang="en-US" sz="2800" dirty="0" smtClean="0">
                <a:latin typeface="+mn-ea"/>
              </a:rPr>
              <a:t>元。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2267744" y="3454874"/>
            <a:ext cx="2664296" cy="1311778"/>
          </a:xfrm>
          <a:prstGeom prst="wedgeRoundRectCallout">
            <a:avLst>
              <a:gd name="adj1" fmla="val -66689"/>
              <a:gd name="adj2" fmla="val 7812"/>
              <a:gd name="adj3" fmla="val 16667"/>
            </a:avLst>
          </a:prstGeom>
          <a:solidFill>
            <a:srgbClr val="FFF9B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如果买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5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份</a:t>
            </a:r>
            <a:r>
              <a:rPr lang="en-US" altLang="zh-CN" sz="2400" dirty="0">
                <a:solidFill>
                  <a:schemeClr val="tx1"/>
                </a:solidFill>
                <a:latin typeface="+mn-ea"/>
              </a:rPr>
              <a:t>《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森林报</a:t>
            </a:r>
            <a:r>
              <a:rPr lang="en-US" altLang="zh-CN" sz="2400" dirty="0">
                <a:solidFill>
                  <a:schemeClr val="tx1"/>
                </a:solidFill>
                <a:latin typeface="+mn-ea"/>
              </a:rPr>
              <a:t>》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需要多少钱？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0152" y="1923678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78.4 ÷7 ÷0.8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11.2÷0.8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14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（份）</a:t>
            </a:r>
            <a:endParaRPr lang="zh-CN" altLang="en-US" sz="28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02710" y="4041899"/>
            <a:ext cx="4193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答：平均</a:t>
            </a:r>
            <a:r>
              <a:rPr lang="zh-CN" altLang="en-US" sz="2800" dirty="0">
                <a:latin typeface="+mn-ea"/>
              </a:rPr>
              <a:t>每天卖</a:t>
            </a:r>
            <a:r>
              <a:rPr lang="zh-CN" altLang="en-US" sz="2800" dirty="0" smtClean="0">
                <a:latin typeface="+mn-ea"/>
              </a:rPr>
              <a:t>了</a:t>
            </a:r>
            <a:r>
              <a:rPr lang="en-US" altLang="zh-CN" sz="2800" dirty="0" smtClean="0">
                <a:latin typeface="+mn-ea"/>
              </a:rPr>
              <a:t>14</a:t>
            </a:r>
            <a:r>
              <a:rPr lang="zh-CN" altLang="en-US" sz="2800" dirty="0" smtClean="0">
                <a:latin typeface="+mn-ea"/>
              </a:rPr>
              <a:t>份</a:t>
            </a:r>
            <a:r>
              <a:rPr lang="zh-CN" altLang="en-US" sz="2800" dirty="0">
                <a:latin typeface="+mn-ea"/>
              </a:rPr>
              <a:t>。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749013"/>
            <a:ext cx="4905313" cy="281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2267744" y="3454874"/>
            <a:ext cx="2664296" cy="1297996"/>
          </a:xfrm>
          <a:prstGeom prst="wedgeRoundRectCallout">
            <a:avLst>
              <a:gd name="adj1" fmla="val -66689"/>
              <a:gd name="adj2" fmla="val 7812"/>
              <a:gd name="adj3" fmla="val 16667"/>
            </a:avLst>
          </a:prstGeom>
          <a:solidFill>
            <a:srgbClr val="FFF9B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</a:rPr>
              <a:t>《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森林报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</a:rPr>
              <a:t>》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平均每天卖了多少份？</a:t>
            </a:r>
          </a:p>
          <a:p>
            <a:endParaRPr lang="zh-CN" altLang="en-US" sz="24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995108"/>
            <a:ext cx="4905313" cy="281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1900672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(3.4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－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0.8)÷2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=2.6÷2</a:t>
            </a:r>
            <a:endParaRPr lang="en-US" altLang="zh-CN" sz="28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=1.3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（元）</a:t>
            </a:r>
            <a:endParaRPr lang="zh-CN" altLang="en-US" sz="28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508477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大象买</a:t>
            </a:r>
            <a:r>
              <a:rPr lang="en-US" altLang="zh-CN" sz="2800" dirty="0" smtClean="0">
                <a:latin typeface="+mn-ea"/>
              </a:rPr>
              <a:t>1</a:t>
            </a:r>
            <a:r>
              <a:rPr lang="zh-CN" altLang="en-US" sz="2800" dirty="0" smtClean="0">
                <a:latin typeface="+mn-ea"/>
              </a:rPr>
              <a:t>份</a:t>
            </a:r>
            <a:r>
              <a:rPr lang="en-US" altLang="zh-CN" sz="2800" dirty="0" smtClean="0">
                <a:latin typeface="+mn-ea"/>
              </a:rPr>
              <a:t>《</a:t>
            </a:r>
            <a:r>
              <a:rPr lang="zh-CN" altLang="en-US" sz="2800" dirty="0" smtClean="0">
                <a:latin typeface="+mn-ea"/>
              </a:rPr>
              <a:t>森林报</a:t>
            </a:r>
            <a:r>
              <a:rPr lang="en-US" altLang="zh-CN" sz="2800" dirty="0" smtClean="0">
                <a:latin typeface="+mn-ea"/>
              </a:rPr>
              <a:t>》</a:t>
            </a:r>
            <a:r>
              <a:rPr lang="zh-CN" altLang="en-US" sz="2800" dirty="0" smtClean="0">
                <a:latin typeface="+mn-ea"/>
              </a:rPr>
              <a:t>和</a:t>
            </a:r>
            <a:r>
              <a:rPr lang="en-US" altLang="zh-CN" sz="2800" dirty="0" smtClean="0">
                <a:latin typeface="+mn-ea"/>
              </a:rPr>
              <a:t>2</a:t>
            </a:r>
            <a:r>
              <a:rPr lang="zh-CN" altLang="en-US" sz="2800" dirty="0" smtClean="0">
                <a:latin typeface="+mn-ea"/>
              </a:rPr>
              <a:t>份</a:t>
            </a:r>
            <a:r>
              <a:rPr lang="en-US" altLang="zh-CN" sz="2800" dirty="0" smtClean="0">
                <a:latin typeface="+mn-ea"/>
              </a:rPr>
              <a:t>《</a:t>
            </a:r>
            <a:r>
              <a:rPr lang="zh-CN" altLang="en-US" sz="2800" dirty="0" smtClean="0">
                <a:latin typeface="+mn-ea"/>
              </a:rPr>
              <a:t>故事报</a:t>
            </a:r>
            <a:r>
              <a:rPr lang="en-US" altLang="zh-CN" sz="2800" dirty="0" smtClean="0">
                <a:latin typeface="+mn-ea"/>
              </a:rPr>
              <a:t>》</a:t>
            </a:r>
            <a:r>
              <a:rPr lang="zh-CN" altLang="en-US" sz="2800" dirty="0" smtClean="0">
                <a:latin typeface="+mn-ea"/>
              </a:rPr>
              <a:t>一共花了</a:t>
            </a:r>
            <a:r>
              <a:rPr lang="en-US" altLang="zh-CN" sz="2800" dirty="0" smtClean="0">
                <a:latin typeface="+mn-ea"/>
              </a:rPr>
              <a:t>3.4</a:t>
            </a:r>
            <a:r>
              <a:rPr lang="zh-CN" altLang="en-US" sz="2800" dirty="0" smtClean="0">
                <a:latin typeface="+mn-ea"/>
              </a:rPr>
              <a:t>元，</a:t>
            </a:r>
            <a:r>
              <a:rPr lang="en-US" altLang="zh-CN" sz="2800" dirty="0" smtClean="0">
                <a:latin typeface="+mn-ea"/>
              </a:rPr>
              <a:t>《</a:t>
            </a:r>
            <a:r>
              <a:rPr lang="zh-CN" altLang="en-US" sz="2800" dirty="0" smtClean="0">
                <a:latin typeface="+mn-ea"/>
              </a:rPr>
              <a:t>故事报</a:t>
            </a:r>
            <a:r>
              <a:rPr lang="en-US" altLang="zh-CN" sz="2800" dirty="0" smtClean="0">
                <a:latin typeface="+mn-ea"/>
              </a:rPr>
              <a:t>》</a:t>
            </a:r>
            <a:r>
              <a:rPr lang="zh-CN" altLang="en-US" sz="2800" dirty="0" smtClean="0">
                <a:latin typeface="+mn-ea"/>
              </a:rPr>
              <a:t>每份多少元？</a:t>
            </a:r>
            <a:endParaRPr lang="zh-CN" altLang="en-US" sz="2800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84" y="3723756"/>
            <a:ext cx="46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答：</a:t>
            </a:r>
            <a:r>
              <a:rPr lang="en-US" altLang="zh-CN" sz="2800" dirty="0" smtClean="0">
                <a:latin typeface="+mn-ea"/>
              </a:rPr>
              <a:t>《</a:t>
            </a:r>
            <a:r>
              <a:rPr lang="zh-CN" altLang="en-US" sz="2800" dirty="0">
                <a:latin typeface="+mn-ea"/>
              </a:rPr>
              <a:t>故事报</a:t>
            </a:r>
            <a:r>
              <a:rPr lang="en-US" altLang="zh-CN" sz="2800" dirty="0">
                <a:latin typeface="+mn-ea"/>
              </a:rPr>
              <a:t>》</a:t>
            </a:r>
            <a:r>
              <a:rPr lang="zh-CN" altLang="en-US" sz="2800" dirty="0">
                <a:latin typeface="+mn-ea"/>
              </a:rPr>
              <a:t>每</a:t>
            </a:r>
            <a:r>
              <a:rPr lang="zh-CN" altLang="en-US" sz="2800" dirty="0" smtClean="0">
                <a:latin typeface="+mn-ea"/>
              </a:rPr>
              <a:t>份</a:t>
            </a:r>
            <a:r>
              <a:rPr lang="en-US" altLang="zh-CN" sz="2800" dirty="0" smtClean="0">
                <a:latin typeface="+mn-ea"/>
              </a:rPr>
              <a:t>1.3</a:t>
            </a:r>
            <a:r>
              <a:rPr lang="zh-CN" altLang="en-US" sz="2800" dirty="0" smtClean="0">
                <a:latin typeface="+mn-ea"/>
              </a:rPr>
              <a:t>元。</a:t>
            </a:r>
            <a:endParaRPr lang="zh-CN" altLang="en-US" sz="28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Box 9"/>
          <p:cNvSpPr txBox="1"/>
          <p:nvPr/>
        </p:nvSpPr>
        <p:spPr>
          <a:xfrm>
            <a:off x="467544" y="483518"/>
            <a:ext cx="8136904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latin typeface="+mn-ea"/>
              </a:rPr>
              <a:t>淘气</a:t>
            </a:r>
            <a:r>
              <a:rPr lang="zh-CN" altLang="en-US" sz="2800" dirty="0">
                <a:latin typeface="+mn-ea"/>
              </a:rPr>
              <a:t>家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9</a:t>
            </a:r>
            <a:r>
              <a:rPr lang="zh-CN" altLang="en-US" sz="2800" dirty="0">
                <a:latin typeface="+mn-ea"/>
              </a:rPr>
              <a:t>月每天预订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+mn-ea"/>
              </a:rPr>
              <a:t>袋纯牛奶，按批发价共</a:t>
            </a:r>
            <a:r>
              <a:rPr lang="zh-CN" altLang="en-US" sz="2800" dirty="0" smtClean="0">
                <a:latin typeface="+mn-ea"/>
              </a:rPr>
              <a:t>付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85.5</a:t>
            </a:r>
            <a:r>
              <a:rPr lang="zh-CN" altLang="en-US" sz="2800" dirty="0">
                <a:latin typeface="+mn-ea"/>
              </a:rPr>
              <a:t>元</a:t>
            </a:r>
            <a:r>
              <a:rPr lang="zh-CN" altLang="en-US" sz="2800" dirty="0" smtClean="0">
                <a:latin typeface="+mn-ea"/>
              </a:rPr>
              <a:t>，这</a:t>
            </a:r>
            <a:r>
              <a:rPr lang="zh-CN" altLang="en-US" sz="2800" dirty="0">
                <a:latin typeface="+mn-ea"/>
              </a:rPr>
              <a:t>样每袋比零售价便宜多少元？</a:t>
            </a:r>
          </a:p>
        </p:txBody>
      </p:sp>
      <p:sp>
        <p:nvSpPr>
          <p:cNvPr id="19463" name="文本框 11"/>
          <p:cNvSpPr txBox="1"/>
          <p:nvPr/>
        </p:nvSpPr>
        <p:spPr>
          <a:xfrm>
            <a:off x="1403648" y="2042924"/>
            <a:ext cx="41281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1.1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－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85.5÷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3× 30 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9464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0192" y="1259583"/>
            <a:ext cx="2592288" cy="8168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文本框 12"/>
          <p:cNvSpPr txBox="1"/>
          <p:nvPr/>
        </p:nvSpPr>
        <p:spPr>
          <a:xfrm>
            <a:off x="1316484" y="2715766"/>
            <a:ext cx="31115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1.1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0.95</a:t>
            </a:r>
            <a:endParaRPr lang="zh-CN" altLang="en-US" sz="28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9466" name="文本框 14"/>
          <p:cNvSpPr txBox="1"/>
          <p:nvPr/>
        </p:nvSpPr>
        <p:spPr>
          <a:xfrm>
            <a:off x="1316484" y="3363838"/>
            <a:ext cx="31115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0.15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（元）</a:t>
            </a:r>
          </a:p>
        </p:txBody>
      </p:sp>
      <p:sp>
        <p:nvSpPr>
          <p:cNvPr id="19467" name="文本框 15"/>
          <p:cNvSpPr txBox="1"/>
          <p:nvPr/>
        </p:nvSpPr>
        <p:spPr>
          <a:xfrm>
            <a:off x="1316356" y="4070330"/>
            <a:ext cx="559593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+mn-ea"/>
              </a:rPr>
              <a:t>答：这样每袋比零售价便宜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0.15</a:t>
            </a:r>
            <a:r>
              <a:rPr lang="zh-CN" altLang="en-US" sz="2800" dirty="0">
                <a:latin typeface="+mn-ea"/>
              </a:rPr>
              <a:t>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5" grpId="0"/>
      <p:bldP spid="19466" grpId="0"/>
      <p:bldP spid="194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3766"/>
            <a:ext cx="50355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" y="483518"/>
            <a:ext cx="65532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1746" y="1739231"/>
            <a:ext cx="37147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699542"/>
            <a:ext cx="78840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体会小数混合运算的运算顺序和整数是一样的，会计算小数四则混合（以两步为主，不超过三步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利用学过的小数加、减、乘、除法解决日常生活中的实际问题，发展应用意识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培养学生善于探讨数学问题的良好习惯，能够综合问题的能力。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4068" y="2204081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22.5÷30=0.75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（元）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4068" y="287618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17.2÷20=0.86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（元）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52" y="483363"/>
            <a:ext cx="5283108" cy="11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3507854"/>
            <a:ext cx="720080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n-ea"/>
              </a:rPr>
              <a:t>答：按批发价，水果冰棍和奶油冰棍分别是</a:t>
            </a:r>
            <a:r>
              <a:rPr lang="en-US" altLang="zh-CN" sz="2400" dirty="0" smtClean="0">
                <a:latin typeface="+mn-ea"/>
              </a:rPr>
              <a:t>0.75</a:t>
            </a:r>
            <a:r>
              <a:rPr lang="zh-CN" altLang="en-US" sz="2400" dirty="0" smtClean="0">
                <a:latin typeface="+mn-ea"/>
              </a:rPr>
              <a:t>元、</a:t>
            </a:r>
            <a:r>
              <a:rPr lang="en-US" altLang="zh-CN" sz="2400" dirty="0" smtClean="0">
                <a:latin typeface="+mn-ea"/>
              </a:rPr>
              <a:t>0.86</a:t>
            </a:r>
            <a:r>
              <a:rPr lang="zh-CN" altLang="en-US" sz="2400" dirty="0" smtClean="0">
                <a:latin typeface="+mn-ea"/>
              </a:rPr>
              <a:t>元一支。水果冰棍便宜些。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611560" y="1627631"/>
            <a:ext cx="4192033" cy="37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635646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1.2-0.75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×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30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=0.45×30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=13.5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（元）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829" y="3096639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1.5-0.86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）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×20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0.64×20</a:t>
            </a:r>
            <a:endParaRPr lang="en-US" altLang="zh-CN" sz="2800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=12.8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（元）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650629"/>
            <a:ext cx="4752529" cy="87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1746" y="483518"/>
            <a:ext cx="37147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384467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13.5+12.8=26.3(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元）</a:t>
            </a:r>
            <a:endParaRPr lang="en-US" altLang="zh-CN" sz="28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44761" y="4481634"/>
            <a:ext cx="3414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latin typeface="+mn-ea"/>
              </a:rPr>
              <a:t>答：一共赚</a:t>
            </a:r>
            <a:r>
              <a:rPr lang="en-US" altLang="zh-CN" sz="2800" dirty="0">
                <a:latin typeface="+mn-ea"/>
              </a:rPr>
              <a:t>26.3</a:t>
            </a:r>
            <a:r>
              <a:rPr lang="zh-CN" altLang="en-US" sz="2800" dirty="0">
                <a:latin typeface="+mn-ea"/>
              </a:rPr>
              <a:t>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/>
          <p:nvPr/>
        </p:nvSpPr>
        <p:spPr>
          <a:xfrm>
            <a:off x="539552" y="3939902"/>
            <a:ext cx="741682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看到这些数学信息，你</a:t>
            </a:r>
            <a:r>
              <a:rPr lang="zh-CN" altLang="en-US" sz="2800" dirty="0">
                <a:latin typeface="+mn-ea"/>
              </a:rPr>
              <a:t>能提出哪些数学问题？</a:t>
            </a: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976330"/>
            <a:ext cx="8051963" cy="20994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4"/>
          <p:cNvSpPr txBox="1"/>
          <p:nvPr/>
        </p:nvSpPr>
        <p:spPr>
          <a:xfrm>
            <a:off x="539552" y="3259455"/>
            <a:ext cx="770411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从这个调查汇报情况中你获得了哪</a:t>
            </a:r>
            <a:r>
              <a:rPr lang="zh-CN" altLang="en-US" sz="2800" dirty="0">
                <a:latin typeface="+mn-ea"/>
              </a:rPr>
              <a:t>些数</a:t>
            </a:r>
            <a:r>
              <a:rPr lang="zh-CN" altLang="en-US" sz="2800" dirty="0" smtClean="0">
                <a:latin typeface="+mn-ea"/>
              </a:rPr>
              <a:t>学信息？</a:t>
            </a:r>
            <a:endParaRPr lang="zh-CN" altLang="en-US" sz="28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2689594" y="2076309"/>
            <a:ext cx="25669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30.8÷</a:t>
            </a:r>
            <a:r>
              <a:rPr lang="zh-CN" altLang="en-US" sz="2800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4×7</a:t>
            </a:r>
            <a:r>
              <a:rPr lang="zh-CN" altLang="en-US" sz="2800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473569" y="2695869"/>
            <a:ext cx="256698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=30.8÷28</a:t>
            </a:r>
            <a:endParaRPr lang="zh-CN" altLang="en-US" sz="2800" dirty="0">
              <a:solidFill>
                <a:prstClr val="black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473570" y="3291830"/>
            <a:ext cx="25669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=1.1</a:t>
            </a:r>
            <a:r>
              <a:rPr lang="zh-CN" altLang="en-US" sz="2800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（千克）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620177" y="4165553"/>
            <a:ext cx="68407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+mn-ea"/>
              </a:rPr>
              <a:t>答：一个人平均每天产生</a:t>
            </a:r>
            <a:r>
              <a:rPr lang="en-US" altLang="zh-CN" sz="2800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1.1</a:t>
            </a:r>
            <a:r>
              <a:rPr lang="zh-CN" altLang="en-US" sz="2800" dirty="0">
                <a:solidFill>
                  <a:prstClr val="black"/>
                </a:solidFill>
                <a:latin typeface="+mn-ea"/>
              </a:rPr>
              <a:t>千克生活垃圾。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067869" y="2509718"/>
            <a:ext cx="792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1" name="TextBox 1"/>
          <p:cNvSpPr txBox="1"/>
          <p:nvPr/>
        </p:nvSpPr>
        <p:spPr>
          <a:xfrm>
            <a:off x="390459" y="539160"/>
            <a:ext cx="7165354" cy="5656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一个人</a:t>
            </a:r>
            <a:r>
              <a:rPr lang="zh-CN" altLang="en-US" sz="2800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平均每</a:t>
            </a:r>
            <a:r>
              <a:rPr lang="zh-CN" altLang="en-US" sz="2800" dirty="0" smtClean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天产</a:t>
            </a:r>
            <a:r>
              <a:rPr lang="zh-CN" altLang="en-US" sz="2800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生多</a:t>
            </a:r>
            <a:r>
              <a:rPr lang="zh-CN" altLang="en-US" sz="2800" dirty="0" smtClean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少千克生</a:t>
            </a:r>
            <a:r>
              <a:rPr lang="zh-CN" altLang="en-US" sz="2800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活垃圾？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12448" y="1293400"/>
            <a:ext cx="150405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方法</a:t>
            </a:r>
            <a:r>
              <a:rPr lang="en-US" altLang="zh-CN" sz="2800" b="1" dirty="0" smtClean="0">
                <a:latin typeface="+mn-ea"/>
              </a:rPr>
              <a:t>1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3230736" y="1635646"/>
            <a:ext cx="2565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30.8÷4÷7</a:t>
            </a:r>
            <a:endParaRPr lang="zh-CN" altLang="en-US" sz="28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036088" y="2311700"/>
            <a:ext cx="25669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=7.7÷7</a:t>
            </a:r>
            <a:endParaRPr lang="zh-CN" altLang="en-US" sz="28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036705" y="3035011"/>
            <a:ext cx="2565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=1.1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（千克）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547664" y="3845101"/>
            <a:ext cx="68407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答：一个人平均每天产生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1.1</a:t>
            </a:r>
            <a:r>
              <a:rPr lang="zh-CN" altLang="en-US" sz="2800" dirty="0">
                <a:latin typeface="+mn-ea"/>
              </a:rPr>
              <a:t>千克生活垃圾。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3203848" y="2139702"/>
            <a:ext cx="13320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683568" y="1471835"/>
            <a:ext cx="150405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方法</a:t>
            </a:r>
            <a:r>
              <a:rPr lang="en-US" altLang="zh-CN" sz="2800" b="1" dirty="0" smtClean="0">
                <a:latin typeface="+mn-ea"/>
              </a:rPr>
              <a:t>2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518729" y="628060"/>
            <a:ext cx="7165354" cy="5656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一个人</a:t>
            </a:r>
            <a:r>
              <a:rPr lang="zh-CN" altLang="en-US" sz="2800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平均每</a:t>
            </a:r>
            <a:r>
              <a:rPr lang="zh-CN" altLang="en-US" sz="2800" dirty="0" smtClean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天产</a:t>
            </a:r>
            <a:r>
              <a:rPr lang="zh-CN" altLang="en-US" sz="2800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生多</a:t>
            </a:r>
            <a:r>
              <a:rPr lang="zh-CN" altLang="en-US" sz="2800" dirty="0" smtClean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少千克生</a:t>
            </a:r>
            <a:r>
              <a:rPr lang="zh-CN" altLang="en-US" sz="2800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活垃圾？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标注 21"/>
          <p:cNvSpPr/>
          <p:nvPr/>
        </p:nvSpPr>
        <p:spPr>
          <a:xfrm>
            <a:off x="5364088" y="2509637"/>
            <a:ext cx="2870428" cy="1398471"/>
          </a:xfrm>
          <a:prstGeom prst="wedgeRoundRectCallout">
            <a:avLst>
              <a:gd name="adj1" fmla="val 48244"/>
              <a:gd name="adj2" fmla="val 44215"/>
              <a:gd name="adj3" fmla="val 16667"/>
            </a:avLst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一个数连续除以两个数等于这个数除以两个数的积。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971599" y="945974"/>
            <a:ext cx="2829718" cy="1409752"/>
            <a:chOff x="827584" y="980728"/>
            <a:chExt cx="2829718" cy="1879670"/>
          </a:xfrm>
        </p:grpSpPr>
        <p:sp>
          <p:nvSpPr>
            <p:cNvPr id="10" name="文本框 26"/>
            <p:cNvSpPr txBox="1"/>
            <p:nvPr/>
          </p:nvSpPr>
          <p:spPr>
            <a:xfrm>
              <a:off x="1090315" y="980728"/>
              <a:ext cx="2566987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dirty="0">
                  <a:latin typeface="+mn-ea"/>
                  <a:cs typeface="Times New Roman" panose="02020603050405020304" pitchFamily="18" charset="0"/>
                </a:rPr>
                <a:t>30.8÷</a:t>
              </a:r>
              <a:r>
                <a:rPr lang="zh-CN" altLang="en-US" sz="2800" dirty="0">
                  <a:latin typeface="+mn-ea"/>
                  <a:cs typeface="Times New Roman" panose="02020603050405020304" pitchFamily="18" charset="0"/>
                </a:rPr>
                <a:t>（</a:t>
              </a:r>
              <a:r>
                <a:rPr lang="en-US" altLang="zh-CN" sz="2800" dirty="0">
                  <a:latin typeface="+mn-ea"/>
                  <a:cs typeface="Times New Roman" panose="02020603050405020304" pitchFamily="18" charset="0"/>
                </a:rPr>
                <a:t>4×7</a:t>
              </a:r>
              <a:r>
                <a:rPr lang="zh-CN" altLang="en-US" sz="2800" dirty="0">
                  <a:latin typeface="+mn-ea"/>
                  <a:cs typeface="Times New Roman" panose="02020603050405020304" pitchFamily="18" charset="0"/>
                </a:rPr>
                <a:t>）</a:t>
              </a:r>
            </a:p>
          </p:txBody>
        </p:sp>
        <p:sp>
          <p:nvSpPr>
            <p:cNvPr id="11" name="文本框 29"/>
            <p:cNvSpPr txBox="1"/>
            <p:nvPr/>
          </p:nvSpPr>
          <p:spPr>
            <a:xfrm>
              <a:off x="874241" y="1630388"/>
              <a:ext cx="2566988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dirty="0" smtClean="0">
                  <a:latin typeface="+mn-ea"/>
                  <a:cs typeface="Times New Roman" panose="02020603050405020304" pitchFamily="18" charset="0"/>
                </a:rPr>
                <a:t>=30.8÷28</a:t>
              </a:r>
              <a:endParaRPr lang="zh-CN" altLang="en-US" sz="2800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30"/>
            <p:cNvSpPr txBox="1"/>
            <p:nvPr/>
          </p:nvSpPr>
          <p:spPr>
            <a:xfrm>
              <a:off x="827584" y="2162771"/>
              <a:ext cx="2566987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dirty="0" smtClean="0">
                  <a:latin typeface="+mn-ea"/>
                  <a:cs typeface="Times New Roman" panose="02020603050405020304" pitchFamily="18" charset="0"/>
                </a:rPr>
                <a:t>=1.1</a:t>
              </a:r>
              <a:r>
                <a:rPr lang="zh-CN" altLang="en-US" sz="2800" dirty="0">
                  <a:latin typeface="+mn-ea"/>
                  <a:cs typeface="Times New Roman" panose="02020603050405020304" pitchFamily="18" charset="0"/>
                </a:rPr>
                <a:t>（千克）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004048" y="968408"/>
            <a:ext cx="2736304" cy="1387316"/>
            <a:chOff x="4114651" y="1010643"/>
            <a:chExt cx="2736304" cy="1849755"/>
          </a:xfrm>
        </p:grpSpPr>
        <p:sp>
          <p:nvSpPr>
            <p:cNvPr id="13" name="文本框 34"/>
            <p:cNvSpPr txBox="1"/>
            <p:nvPr/>
          </p:nvSpPr>
          <p:spPr>
            <a:xfrm>
              <a:off x="4285555" y="1010643"/>
              <a:ext cx="2565400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dirty="0">
                  <a:latin typeface="+mn-ea"/>
                  <a:cs typeface="Times New Roman" panose="02020603050405020304" pitchFamily="18" charset="0"/>
                </a:rPr>
                <a:t>30.8÷4÷7</a:t>
              </a:r>
              <a:endParaRPr lang="zh-CN" altLang="en-US" sz="2800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35"/>
            <p:cNvSpPr txBox="1"/>
            <p:nvPr/>
          </p:nvSpPr>
          <p:spPr>
            <a:xfrm>
              <a:off x="4114651" y="1658715"/>
              <a:ext cx="2566987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dirty="0" smtClean="0">
                  <a:latin typeface="+mn-ea"/>
                  <a:cs typeface="Times New Roman" panose="02020603050405020304" pitchFamily="18" charset="0"/>
                </a:rPr>
                <a:t>=7.7÷7</a:t>
              </a:r>
              <a:endParaRPr lang="zh-CN" altLang="en-US" sz="2800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36"/>
            <p:cNvSpPr txBox="1"/>
            <p:nvPr/>
          </p:nvSpPr>
          <p:spPr>
            <a:xfrm>
              <a:off x="4114651" y="2162771"/>
              <a:ext cx="2565400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dirty="0" smtClean="0">
                  <a:latin typeface="+mn-ea"/>
                  <a:cs typeface="Times New Roman" panose="02020603050405020304" pitchFamily="18" charset="0"/>
                </a:rPr>
                <a:t>=1.1</a:t>
              </a:r>
              <a:r>
                <a:rPr lang="zh-CN" altLang="en-US" sz="2800" dirty="0">
                  <a:latin typeface="+mn-ea"/>
                  <a:cs typeface="Times New Roman" panose="02020603050405020304" pitchFamily="18" charset="0"/>
                </a:rPr>
                <a:t>（千克）</a:t>
              </a:r>
            </a:p>
          </p:txBody>
        </p:sp>
      </p:grpSp>
      <p:sp>
        <p:nvSpPr>
          <p:cNvPr id="23" name="圆角矩形标注 22"/>
          <p:cNvSpPr/>
          <p:nvPr/>
        </p:nvSpPr>
        <p:spPr>
          <a:xfrm>
            <a:off x="1991156" y="2461344"/>
            <a:ext cx="2647300" cy="1446764"/>
          </a:xfrm>
          <a:prstGeom prst="wedgeRoundRectCallout">
            <a:avLst>
              <a:gd name="adj1" fmla="val -62649"/>
              <a:gd name="adj2" fmla="val 35873"/>
              <a:gd name="adj3" fmla="val 16667"/>
            </a:avLst>
          </a:prstGeom>
          <a:solidFill>
            <a:srgbClr val="FFF9B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观察这两个综合算式的运算顺序，你有什么发现？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2195736" y="3604518"/>
            <a:ext cx="661764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答</a:t>
            </a:r>
            <a:r>
              <a:rPr lang="zh-CN" altLang="en-US" sz="2800" dirty="0" smtClean="0">
                <a:latin typeface="+mn-ea"/>
                <a:cs typeface="Times New Roman" panose="02020603050405020304" pitchFamily="18" charset="0"/>
              </a:rPr>
              <a:t>：周末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每天要多处理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0.6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吨生活垃圾。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028" y="410253"/>
            <a:ext cx="820891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+mn-ea"/>
                <a:cs typeface="Times New Roman" panose="02020603050405020304" pitchFamily="18" charset="0"/>
              </a:rPr>
              <a:t>与平时相比，这个小区周末每天要多处理多少吨生活垃圾？</a:t>
            </a:r>
            <a:endParaRPr lang="zh-CN" altLang="en-US" sz="28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5" name="文本框 26"/>
          <p:cNvSpPr txBox="1"/>
          <p:nvPr/>
        </p:nvSpPr>
        <p:spPr>
          <a:xfrm>
            <a:off x="3126105" y="1671955"/>
            <a:ext cx="30168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3.5÷5=0.7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（吨）</a:t>
            </a:r>
            <a:endParaRPr lang="zh-CN" altLang="en-US" sz="28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6" name="文本框 26"/>
          <p:cNvSpPr txBox="1"/>
          <p:nvPr/>
        </p:nvSpPr>
        <p:spPr>
          <a:xfrm>
            <a:off x="3126105" y="2385695"/>
            <a:ext cx="33356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1.3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－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0.7=0.6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（吨）</a:t>
            </a:r>
            <a:endParaRPr lang="zh-CN" altLang="en-US" sz="28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91677" y="1600666"/>
            <a:ext cx="150405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方法</a:t>
            </a:r>
            <a:r>
              <a:rPr lang="en-US" altLang="zh-CN" sz="2800" b="1" dirty="0" smtClean="0">
                <a:latin typeface="+mn-ea"/>
              </a:rPr>
              <a:t>1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059832" y="1682881"/>
            <a:ext cx="256698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1.3</a:t>
            </a:r>
            <a:r>
              <a:rPr lang="zh-CN" altLang="en-US" sz="2800" dirty="0" smtClean="0">
                <a:latin typeface="+mn-ea"/>
                <a:cs typeface="Times New Roman" panose="02020603050405020304" pitchFamily="18" charset="0"/>
              </a:rPr>
              <a:t>－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3.5÷5</a:t>
            </a:r>
            <a:endParaRPr lang="zh-CN" altLang="en-US" sz="28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831915" y="2238132"/>
            <a:ext cx="25669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=1.3</a:t>
            </a:r>
            <a:r>
              <a:rPr lang="zh-CN" altLang="en-US" sz="2800" dirty="0" smtClean="0">
                <a:latin typeface="+mn-ea"/>
                <a:cs typeface="Times New Roman" panose="02020603050405020304" pitchFamily="18" charset="0"/>
              </a:rPr>
              <a:t>－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0.7</a:t>
            </a:r>
            <a:endParaRPr lang="zh-CN" altLang="en-US" sz="28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831915" y="2761352"/>
            <a:ext cx="256698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=0.6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（吨）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893107" y="3645917"/>
            <a:ext cx="784887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答</a:t>
            </a:r>
            <a:r>
              <a:rPr lang="zh-CN" altLang="en-US" sz="2800" dirty="0" smtClean="0">
                <a:latin typeface="+mn-ea"/>
                <a:cs typeface="Times New Roman" panose="02020603050405020304" pitchFamily="18" charset="0"/>
              </a:rPr>
              <a:t>：周末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每天要多处理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0.6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吨生活垃圾。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007230" y="2184070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691677" y="1600666"/>
            <a:ext cx="150405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方法</a:t>
            </a:r>
            <a:r>
              <a:rPr lang="en-US" altLang="zh-CN" sz="2800" b="1" dirty="0" smtClean="0">
                <a:latin typeface="+mn-ea"/>
              </a:rPr>
              <a:t>2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539553" y="365168"/>
            <a:ext cx="820891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+mn-ea"/>
                <a:cs typeface="Times New Roman" panose="02020603050405020304" pitchFamily="18" charset="0"/>
              </a:rPr>
              <a:t>与平时相比，这个小区周末每天要多处理多少吨生活垃圾？</a:t>
            </a:r>
            <a:endParaRPr lang="zh-CN" altLang="en-US" sz="2800" dirty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21" y="1089990"/>
            <a:ext cx="2791767" cy="1409752"/>
            <a:chOff x="865535" y="980728"/>
            <a:chExt cx="2791767" cy="1879670"/>
          </a:xfrm>
        </p:grpSpPr>
        <p:sp>
          <p:nvSpPr>
            <p:cNvPr id="5" name="文本框 26"/>
            <p:cNvSpPr txBox="1"/>
            <p:nvPr/>
          </p:nvSpPr>
          <p:spPr>
            <a:xfrm>
              <a:off x="1090315" y="980728"/>
              <a:ext cx="2566987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dirty="0">
                  <a:latin typeface="+mn-ea"/>
                  <a:cs typeface="Times New Roman" panose="02020603050405020304" pitchFamily="18" charset="0"/>
                </a:rPr>
                <a:t>30.8÷</a:t>
              </a:r>
              <a:r>
                <a:rPr lang="zh-CN" altLang="en-US" sz="2800" dirty="0">
                  <a:latin typeface="+mn-ea"/>
                  <a:cs typeface="Times New Roman" panose="02020603050405020304" pitchFamily="18" charset="0"/>
                </a:rPr>
                <a:t>（</a:t>
              </a:r>
              <a:r>
                <a:rPr lang="en-US" altLang="zh-CN" sz="2800" dirty="0">
                  <a:latin typeface="+mn-ea"/>
                  <a:cs typeface="Times New Roman" panose="02020603050405020304" pitchFamily="18" charset="0"/>
                </a:rPr>
                <a:t>4×7</a:t>
              </a:r>
              <a:r>
                <a:rPr lang="zh-CN" altLang="en-US" sz="2800" dirty="0">
                  <a:latin typeface="+mn-ea"/>
                  <a:cs typeface="Times New Roman" panose="02020603050405020304" pitchFamily="18" charset="0"/>
                </a:rPr>
                <a:t>）</a:t>
              </a:r>
            </a:p>
          </p:txBody>
        </p:sp>
        <p:sp>
          <p:nvSpPr>
            <p:cNvPr id="6" name="文本框 29"/>
            <p:cNvSpPr txBox="1"/>
            <p:nvPr/>
          </p:nvSpPr>
          <p:spPr>
            <a:xfrm>
              <a:off x="874241" y="1630388"/>
              <a:ext cx="2566988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dirty="0" smtClean="0">
                  <a:latin typeface="+mn-ea"/>
                  <a:cs typeface="Times New Roman" panose="02020603050405020304" pitchFamily="18" charset="0"/>
                </a:rPr>
                <a:t>=30.8÷28</a:t>
              </a:r>
              <a:endParaRPr lang="zh-CN" altLang="en-US" sz="2800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30"/>
            <p:cNvSpPr txBox="1"/>
            <p:nvPr/>
          </p:nvSpPr>
          <p:spPr>
            <a:xfrm>
              <a:off x="865535" y="2162771"/>
              <a:ext cx="2566987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dirty="0" smtClean="0">
                  <a:latin typeface="+mn-ea"/>
                  <a:cs typeface="Times New Roman" panose="02020603050405020304" pitchFamily="18" charset="0"/>
                </a:rPr>
                <a:t>=1.1</a:t>
              </a:r>
              <a:r>
                <a:rPr lang="zh-CN" altLang="en-US" sz="2800" dirty="0">
                  <a:latin typeface="+mn-ea"/>
                  <a:cs typeface="Times New Roman" panose="02020603050405020304" pitchFamily="18" charset="0"/>
                </a:rPr>
                <a:t>（千克）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71895" y="1075615"/>
            <a:ext cx="2736304" cy="1387316"/>
            <a:chOff x="4114651" y="1010643"/>
            <a:chExt cx="2736304" cy="1849755"/>
          </a:xfrm>
        </p:grpSpPr>
        <p:sp>
          <p:nvSpPr>
            <p:cNvPr id="9" name="文本框 34"/>
            <p:cNvSpPr txBox="1"/>
            <p:nvPr/>
          </p:nvSpPr>
          <p:spPr>
            <a:xfrm>
              <a:off x="4285555" y="1010643"/>
              <a:ext cx="2565400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dirty="0">
                  <a:latin typeface="+mn-ea"/>
                  <a:cs typeface="Times New Roman" panose="02020603050405020304" pitchFamily="18" charset="0"/>
                </a:rPr>
                <a:t>30.8÷4÷7</a:t>
              </a:r>
              <a:endParaRPr lang="zh-CN" altLang="en-US" sz="2800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35"/>
            <p:cNvSpPr txBox="1"/>
            <p:nvPr/>
          </p:nvSpPr>
          <p:spPr>
            <a:xfrm>
              <a:off x="4114651" y="1658715"/>
              <a:ext cx="2566987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dirty="0" smtClean="0">
                  <a:latin typeface="+mn-ea"/>
                  <a:cs typeface="Times New Roman" panose="02020603050405020304" pitchFamily="18" charset="0"/>
                </a:rPr>
                <a:t>=7.7÷7</a:t>
              </a:r>
              <a:endParaRPr lang="zh-CN" altLang="en-US" sz="2800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36"/>
            <p:cNvSpPr txBox="1"/>
            <p:nvPr/>
          </p:nvSpPr>
          <p:spPr>
            <a:xfrm>
              <a:off x="4114651" y="2162771"/>
              <a:ext cx="2565400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dirty="0" smtClean="0">
                  <a:latin typeface="+mn-ea"/>
                  <a:cs typeface="Times New Roman" panose="02020603050405020304" pitchFamily="18" charset="0"/>
                </a:rPr>
                <a:t>=1.1</a:t>
              </a:r>
              <a:r>
                <a:rPr lang="zh-CN" altLang="en-US" sz="2800" dirty="0">
                  <a:latin typeface="+mn-ea"/>
                  <a:cs typeface="Times New Roman" panose="02020603050405020304" pitchFamily="18" charset="0"/>
                </a:rPr>
                <a:t>（千克）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29448" y="1112426"/>
            <a:ext cx="2757712" cy="1387316"/>
            <a:chOff x="4741316" y="4345940"/>
            <a:chExt cx="2757712" cy="1849755"/>
          </a:xfrm>
        </p:grpSpPr>
        <p:sp>
          <p:nvSpPr>
            <p:cNvPr id="12" name="文本框 26"/>
            <p:cNvSpPr txBox="1"/>
            <p:nvPr/>
          </p:nvSpPr>
          <p:spPr>
            <a:xfrm>
              <a:off x="4932040" y="4345940"/>
              <a:ext cx="2566988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dirty="0" smtClean="0">
                  <a:latin typeface="+mn-ea"/>
                  <a:cs typeface="Times New Roman" panose="02020603050405020304" pitchFamily="18" charset="0"/>
                </a:rPr>
                <a:t>1.3</a:t>
              </a:r>
              <a:r>
                <a:rPr lang="zh-CN" altLang="en-US" sz="2800" dirty="0" smtClean="0">
                  <a:latin typeface="+mn-ea"/>
                  <a:cs typeface="Times New Roman" panose="02020603050405020304" pitchFamily="18" charset="0"/>
                </a:rPr>
                <a:t>－</a:t>
              </a:r>
              <a:r>
                <a:rPr lang="en-US" altLang="zh-CN" sz="2800" dirty="0" smtClean="0">
                  <a:latin typeface="+mn-ea"/>
                  <a:cs typeface="Times New Roman" panose="02020603050405020304" pitchFamily="18" charset="0"/>
                </a:rPr>
                <a:t>3.5÷5</a:t>
              </a:r>
              <a:endParaRPr lang="zh-CN" altLang="en-US" sz="2800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29"/>
            <p:cNvSpPr txBox="1"/>
            <p:nvPr/>
          </p:nvSpPr>
          <p:spPr>
            <a:xfrm>
              <a:off x="4741317" y="4922004"/>
              <a:ext cx="2566987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dirty="0" smtClean="0">
                  <a:latin typeface="+mn-ea"/>
                  <a:cs typeface="Times New Roman" panose="02020603050405020304" pitchFamily="18" charset="0"/>
                </a:rPr>
                <a:t>=1.3</a:t>
              </a:r>
              <a:r>
                <a:rPr lang="zh-CN" altLang="en-US" sz="2800" dirty="0" smtClean="0">
                  <a:latin typeface="+mn-ea"/>
                  <a:cs typeface="Times New Roman" panose="02020603050405020304" pitchFamily="18" charset="0"/>
                </a:rPr>
                <a:t>－</a:t>
              </a:r>
              <a:r>
                <a:rPr lang="en-US" altLang="zh-CN" sz="2800" dirty="0" smtClean="0">
                  <a:latin typeface="+mn-ea"/>
                  <a:cs typeface="Times New Roman" panose="02020603050405020304" pitchFamily="18" charset="0"/>
                </a:rPr>
                <a:t>0.7</a:t>
              </a:r>
              <a:endParaRPr lang="zh-CN" altLang="en-US" sz="2800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30"/>
            <p:cNvSpPr txBox="1"/>
            <p:nvPr/>
          </p:nvSpPr>
          <p:spPr>
            <a:xfrm>
              <a:off x="4741316" y="5498068"/>
              <a:ext cx="2566988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dirty="0" smtClean="0">
                  <a:latin typeface="+mn-ea"/>
                  <a:cs typeface="Times New Roman" panose="02020603050405020304" pitchFamily="18" charset="0"/>
                </a:rPr>
                <a:t>=0.6</a:t>
              </a:r>
              <a:r>
                <a:rPr lang="zh-CN" altLang="en-US" sz="2800" dirty="0">
                  <a:latin typeface="+mn-ea"/>
                  <a:cs typeface="Times New Roman" panose="02020603050405020304" pitchFamily="18" charset="0"/>
                </a:rPr>
                <a:t>（吨）</a:t>
              </a:r>
            </a:p>
          </p:txBody>
        </p:sp>
      </p:grpSp>
      <p:sp>
        <p:nvSpPr>
          <p:cNvPr id="19" name="圆角矩形标注 18"/>
          <p:cNvSpPr/>
          <p:nvPr/>
        </p:nvSpPr>
        <p:spPr>
          <a:xfrm>
            <a:off x="2666365" y="3096895"/>
            <a:ext cx="4255770" cy="1081405"/>
          </a:xfrm>
          <a:prstGeom prst="wedgeRoundRectCallout">
            <a:avLst>
              <a:gd name="adj1" fmla="val -58460"/>
              <a:gd name="adj2" fmla="val 27568"/>
              <a:gd name="adj3" fmla="val 16667"/>
            </a:avLst>
          </a:prstGeom>
          <a:solidFill>
            <a:srgbClr val="FFF9B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观察上面三个综合算式，你发现了什么？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全屏显示(16:9)</PresentationFormat>
  <Paragraphs>102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Calibri</vt:lpstr>
      <vt:lpstr>楷体</vt:lpstr>
      <vt:lpstr>微软雅黑</vt:lpstr>
      <vt:lpstr>宋体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2016-04-06T14:25:00Z</dcterms:created>
  <dcterms:modified xsi:type="dcterms:W3CDTF">2023-01-16T16:33:28Z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ED5B4A37D2384A34BB2DE8666BCDFC51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