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335" r:id="rId2"/>
    <p:sldId id="557" r:id="rId3"/>
    <p:sldId id="607" r:id="rId4"/>
    <p:sldId id="632" r:id="rId5"/>
    <p:sldId id="675" r:id="rId6"/>
    <p:sldId id="676" r:id="rId7"/>
    <p:sldId id="677" r:id="rId8"/>
    <p:sldId id="670" r:id="rId9"/>
    <p:sldId id="679" r:id="rId10"/>
    <p:sldId id="671" r:id="rId11"/>
    <p:sldId id="678" r:id="rId12"/>
    <p:sldId id="673" r:id="rId13"/>
    <p:sldId id="680" r:id="rId14"/>
    <p:sldId id="672" r:id="rId15"/>
    <p:sldId id="674" r:id="rId16"/>
    <p:sldId id="681" r:id="rId17"/>
    <p:sldId id="689" r:id="rId18"/>
    <p:sldId id="690" r:id="rId19"/>
    <p:sldId id="691" r:id="rId20"/>
    <p:sldId id="653" r:id="rId21"/>
    <p:sldId id="692" r:id="rId22"/>
    <p:sldId id="528" r:id="rId23"/>
    <p:sldId id="693" r:id="rId24"/>
    <p:sldId id="660" r:id="rId25"/>
    <p:sldId id="695" r:id="rId26"/>
    <p:sldId id="694" r:id="rId27"/>
  </p:sldIdLst>
  <p:sldSz cx="12192000" cy="6858000"/>
  <p:notesSz cx="7104063" cy="10234613"/>
  <p:embeddedFontLs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黑体" panose="02010609060101010101" pitchFamily="49" charset="-122"/>
      <p:regular r:id="rId34"/>
    </p:embeddedFont>
    <p:embeddedFont>
      <p:font typeface="楷体" panose="02010609060101010101" pitchFamily="49" charset="-122"/>
      <p:regular r:id="rId35"/>
    </p:embeddedFont>
    <p:embeddedFont>
      <p:font typeface="微软雅黑" panose="020B0503020204020204" pitchFamily="34" charset="-122"/>
      <p:regular r:id="rId36"/>
      <p:bold r:id="rId37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8">
          <p15:clr>
            <a:srgbClr val="A4A3A4"/>
          </p15:clr>
        </p15:guide>
        <p15:guide id="2" pos="397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7FF"/>
    <a:srgbClr val="DE00AE"/>
    <a:srgbClr val="FF00FF"/>
    <a:srgbClr val="A1C450"/>
    <a:srgbClr val="CDCDCD"/>
    <a:srgbClr val="0000FF"/>
    <a:srgbClr val="F1F8EC"/>
    <a:srgbClr val="DF1FCB"/>
    <a:srgbClr val="2B09BB"/>
    <a:srgbClr val="300A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36" y="-96"/>
      </p:cViewPr>
      <p:guideLst>
        <p:guide orient="horz" pos="2198"/>
        <p:guide pos="397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88595" cy="574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9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167998" y="0"/>
            <a:ext cx="3188595" cy="574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9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10879875"/>
            <a:ext cx="3188595" cy="574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9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167998" y="10879875"/>
            <a:ext cx="3188595" cy="574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9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F52A92-4C64-4F29-9F38-BEB9D2282041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860925"/>
            <a:ext cx="5683250" cy="4605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F13F01-9379-4D94-9B7A-4A5CBF3F26C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ags" Target="../tags/tag5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ags" Target="../tags/tag3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ags" Target="../tags/tag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ags" Target="../tags/tag1.xml"/><Relationship Id="rId35" Type="http://schemas.openxmlformats.org/officeDocument/2006/relationships/tags" Target="../tags/tag6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FFFFF"/>
            </a:gs>
            <a:gs pos="100000">
              <a:srgbClr val="DCDCD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0"/>
            </p:custDataLst>
          </p:nvPr>
        </p:nvSpPr>
        <p:spPr>
          <a:xfrm>
            <a:off x="669882" y="432000"/>
            <a:ext cx="10852237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1"/>
            </p:custDataLst>
          </p:nvPr>
        </p:nvSpPr>
        <p:spPr>
          <a:xfrm>
            <a:off x="669882" y="1296000"/>
            <a:ext cx="10852237" cy="50400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32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33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34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3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-1" y="934795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 smtClean="0">
                <a:solidFill>
                  <a:srgbClr val="FF0000"/>
                </a:solidFill>
                <a:sym typeface="+mn-ea"/>
              </a:rPr>
              <a:t>第六单元   圆</a:t>
            </a:r>
            <a:endParaRPr lang="zh-CN" altLang="en-US" sz="3600" b="1" dirty="0" smtClean="0">
              <a:solidFill>
                <a:prstClr val="white"/>
              </a:solidFill>
              <a:sym typeface="+mn-ea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0" y="2080040"/>
            <a:ext cx="12192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8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圆的认识</a:t>
            </a:r>
          </a:p>
        </p:txBody>
      </p:sp>
      <p:sp>
        <p:nvSpPr>
          <p:cNvPr id="12" name="矩形 11"/>
          <p:cNvSpPr/>
          <p:nvPr/>
        </p:nvSpPr>
        <p:spPr>
          <a:xfrm>
            <a:off x="4807584" y="4275120"/>
            <a:ext cx="2576830" cy="3371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600" dirty="0">
                <a:solidFill>
                  <a:srgbClr val="FF0000"/>
                </a:solidFill>
              </a:rPr>
              <a:t>苏教版  数学  五年级  下册</a:t>
            </a:r>
          </a:p>
        </p:txBody>
      </p:sp>
      <p:sp>
        <p:nvSpPr>
          <p:cNvPr id="6" name="矩形 5"/>
          <p:cNvSpPr/>
          <p:nvPr/>
        </p:nvSpPr>
        <p:spPr>
          <a:xfrm>
            <a:off x="0" y="5776999"/>
            <a:ext cx="12191999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4"/>
          <p:cNvGrpSpPr/>
          <p:nvPr/>
        </p:nvGrpSpPr>
        <p:grpSpPr bwMode="auto">
          <a:xfrm>
            <a:off x="514246" y="600433"/>
            <a:ext cx="793773" cy="886464"/>
            <a:chOff x="357158" y="928670"/>
            <a:chExt cx="596952" cy="652451"/>
          </a:xfrm>
        </p:grpSpPr>
        <p:pic>
          <p:nvPicPr>
            <p:cNvPr id="84" name="图片 2" descr="例题.png"/>
            <p:cNvPicPr>
              <a:picLocks noChangeAspect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357158" y="928670"/>
              <a:ext cx="596952" cy="6524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5" name="TextBox 8"/>
            <p:cNvSpPr txBox="1">
              <a:spLocks noChangeArrowheads="1"/>
            </p:cNvSpPr>
            <p:nvPr/>
          </p:nvSpPr>
          <p:spPr bwMode="auto">
            <a:xfrm>
              <a:off x="484101" y="1025252"/>
              <a:ext cx="357190" cy="4757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3600" b="1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1</a:t>
              </a:r>
              <a:endPara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pic>
        <p:nvPicPr>
          <p:cNvPr id="5" name="图片 3" descr="33T2T@4)KE4~FK([_D(T5TR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253980" y="2262563"/>
            <a:ext cx="3532717" cy="2601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22"/>
          <p:cNvSpPr txBox="1">
            <a:spLocks noChangeArrowheads="1"/>
          </p:cNvSpPr>
          <p:nvPr/>
        </p:nvSpPr>
        <p:spPr bwMode="auto">
          <a:xfrm>
            <a:off x="1369715" y="693325"/>
            <a:ext cx="10330200" cy="150810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121917" tIns="60958" rIns="121917" bIns="60958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>
                <a:latin typeface="宋体" panose="02010600030101010101" pitchFamily="2" charset="-122"/>
                <a:sym typeface="宋体" panose="02010600030101010101" pitchFamily="2" charset="-122"/>
              </a:rPr>
              <a:t>你也能用圆规画一个圆吗？先试着画一画，再和同学说说用圆规画圆时要注意什么。</a:t>
            </a:r>
          </a:p>
        </p:txBody>
      </p:sp>
      <p:grpSp>
        <p:nvGrpSpPr>
          <p:cNvPr id="11" name="组合 13"/>
          <p:cNvGrpSpPr/>
          <p:nvPr/>
        </p:nvGrpSpPr>
        <p:grpSpPr bwMode="auto">
          <a:xfrm>
            <a:off x="1942465" y="2776220"/>
            <a:ext cx="9010015" cy="1795780"/>
            <a:chOff x="-13347037" y="810057"/>
            <a:chExt cx="14576200" cy="4332711"/>
          </a:xfrm>
        </p:grpSpPr>
        <p:sp>
          <p:nvSpPr>
            <p:cNvPr id="13" name="圆角矩形标注 12"/>
            <p:cNvSpPr/>
            <p:nvPr/>
          </p:nvSpPr>
          <p:spPr>
            <a:xfrm>
              <a:off x="-13347037" y="2299805"/>
              <a:ext cx="9084129" cy="2842963"/>
            </a:xfrm>
            <a:prstGeom prst="wedgeRoundRectCallout">
              <a:avLst>
                <a:gd name="adj1" fmla="val -52361"/>
                <a:gd name="adj2" fmla="val -8764"/>
                <a:gd name="adj3" fmla="val 1666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2700">
              <a:noFill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r>
                <a:rPr lang="zh-CN" altLang="en-US" sz="2800" b="1" dirty="0" smtClean="0">
                  <a:solidFill>
                    <a:schemeClr val="tx1"/>
                  </a:solidFill>
                  <a:latin typeface="宋体" panose="02010600030101010101" pitchFamily="2" charset="-122"/>
                  <a:sym typeface="宋体" panose="02010600030101010101" pitchFamily="2" charset="-122"/>
                </a:rPr>
                <a:t>把圆规两脚分开，定好两脚间的距离。</a:t>
              </a:r>
            </a:p>
          </p:txBody>
        </p:sp>
        <p:sp>
          <p:nvSpPr>
            <p:cNvPr id="14" name="TextBox 13"/>
            <p:cNvSpPr txBox="1">
              <a:spLocks noChangeArrowheads="1"/>
            </p:cNvSpPr>
            <p:nvPr/>
          </p:nvSpPr>
          <p:spPr bwMode="auto">
            <a:xfrm>
              <a:off x="-12512138" y="810057"/>
              <a:ext cx="13741301" cy="2599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3200" dirty="0" smtClean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    </a:t>
              </a:r>
              <a:endParaRPr lang="zh-CN" altLang="en-US" sz="3200" dirty="0" smtClean="0">
                <a:latin typeface="+mn-ea"/>
                <a:ea typeface="+mn-ea"/>
              </a:endParaRPr>
            </a:p>
            <a:p>
              <a:pPr eaLnBrk="1" hangingPunct="1"/>
              <a:endParaRPr lang="zh-CN" altLang="en-US" sz="3200" dirty="0" smtClean="0">
                <a:solidFill>
                  <a:schemeClr val="tx1"/>
                </a:solidFill>
                <a:latin typeface="+mn-ea"/>
                <a:ea typeface="+mn-ea"/>
                <a:cs typeface="楷体" panose="02010609060101010101" pitchFamily="49" charset="-122"/>
              </a:endParaRPr>
            </a:p>
          </p:txBody>
        </p:sp>
      </p:grpSp>
      <p:sp>
        <p:nvSpPr>
          <p:cNvPr id="15" name="TextBox 22"/>
          <p:cNvSpPr txBox="1">
            <a:spLocks noChangeArrowheads="1"/>
          </p:cNvSpPr>
          <p:nvPr/>
        </p:nvSpPr>
        <p:spPr bwMode="auto">
          <a:xfrm>
            <a:off x="4078027" y="4668579"/>
            <a:ext cx="1232103" cy="7694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121917" tIns="60958" rIns="121917" bIns="60958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 smtClean="0">
                <a:solidFill>
                  <a:srgbClr val="FF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定长</a:t>
            </a:r>
            <a:endParaRPr lang="zh-CN" altLang="en-US" sz="3200" b="1" dirty="0">
              <a:solidFill>
                <a:srgbClr val="FF0000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4"/>
          <p:cNvGrpSpPr/>
          <p:nvPr/>
        </p:nvGrpSpPr>
        <p:grpSpPr bwMode="auto">
          <a:xfrm>
            <a:off x="514246" y="600433"/>
            <a:ext cx="793773" cy="886464"/>
            <a:chOff x="357158" y="928670"/>
            <a:chExt cx="596952" cy="652451"/>
          </a:xfrm>
        </p:grpSpPr>
        <p:pic>
          <p:nvPicPr>
            <p:cNvPr id="84" name="图片 2" descr="例题.png"/>
            <p:cNvPicPr>
              <a:picLocks noChangeAspect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357158" y="928670"/>
              <a:ext cx="596952" cy="6524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5" name="TextBox 8"/>
            <p:cNvSpPr txBox="1">
              <a:spLocks noChangeArrowheads="1"/>
            </p:cNvSpPr>
            <p:nvPr/>
          </p:nvSpPr>
          <p:spPr bwMode="auto">
            <a:xfrm>
              <a:off x="484101" y="1025252"/>
              <a:ext cx="357190" cy="4757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3600" b="1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1</a:t>
              </a:r>
              <a:endPara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pic>
        <p:nvPicPr>
          <p:cNvPr id="5" name="图片 3" descr="33T2T@4)KE4~FK([_D(T5TR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253980" y="2262563"/>
            <a:ext cx="3532717" cy="2601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22"/>
          <p:cNvSpPr txBox="1">
            <a:spLocks noChangeArrowheads="1"/>
          </p:cNvSpPr>
          <p:nvPr/>
        </p:nvSpPr>
        <p:spPr bwMode="auto">
          <a:xfrm>
            <a:off x="1369715" y="693325"/>
            <a:ext cx="10330200" cy="150810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121917" tIns="60958" rIns="121917" bIns="60958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>
                <a:latin typeface="宋体" panose="02010600030101010101" pitchFamily="2" charset="-122"/>
                <a:sym typeface="宋体" panose="02010600030101010101" pitchFamily="2" charset="-122"/>
              </a:rPr>
              <a:t>你也能用圆规画一个圆吗？先试着画一画，再和同学说说用圆规画圆时要注意什么。</a:t>
            </a:r>
          </a:p>
        </p:txBody>
      </p:sp>
      <p:grpSp>
        <p:nvGrpSpPr>
          <p:cNvPr id="4" name="组合 13"/>
          <p:cNvGrpSpPr/>
          <p:nvPr/>
        </p:nvGrpSpPr>
        <p:grpSpPr bwMode="auto">
          <a:xfrm>
            <a:off x="1998345" y="2776220"/>
            <a:ext cx="9010015" cy="1795780"/>
            <a:chOff x="-13347037" y="810057"/>
            <a:chExt cx="14576200" cy="4332711"/>
          </a:xfrm>
        </p:grpSpPr>
        <p:sp>
          <p:nvSpPr>
            <p:cNvPr id="13" name="圆角矩形标注 12"/>
            <p:cNvSpPr/>
            <p:nvPr/>
          </p:nvSpPr>
          <p:spPr>
            <a:xfrm>
              <a:off x="-13347037" y="2299805"/>
              <a:ext cx="9084129" cy="2842963"/>
            </a:xfrm>
            <a:prstGeom prst="wedgeRoundRectCallout">
              <a:avLst>
                <a:gd name="adj1" fmla="val -52361"/>
                <a:gd name="adj2" fmla="val -8764"/>
                <a:gd name="adj3" fmla="val 1666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2700">
              <a:noFill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lnSpc>
                  <a:spcPts val="2985"/>
                </a:lnSpc>
              </a:pPr>
              <a:r>
                <a:rPr lang="zh-CN" altLang="en-US" sz="2800" b="1" dirty="0" smtClean="0">
                  <a:latin typeface="宋体" panose="02010600030101010101" pitchFamily="2" charset="-122"/>
                  <a:sym typeface="宋体" panose="02010600030101010101" pitchFamily="2" charset="-122"/>
                </a:rPr>
                <a:t>旋转圆规时两脚间的距离不能变。</a:t>
              </a:r>
              <a:endParaRPr lang="zh-CN" altLang="en-US" sz="2800" b="1" dirty="0"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4" name="TextBox 13"/>
            <p:cNvSpPr txBox="1">
              <a:spLocks noChangeArrowheads="1"/>
            </p:cNvSpPr>
            <p:nvPr/>
          </p:nvSpPr>
          <p:spPr bwMode="auto">
            <a:xfrm>
              <a:off x="-12512138" y="810057"/>
              <a:ext cx="13741301" cy="2599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3200" dirty="0" smtClean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    </a:t>
              </a:r>
              <a:endParaRPr lang="zh-CN" altLang="en-US" sz="3200" dirty="0" smtClean="0">
                <a:latin typeface="+mn-ea"/>
                <a:ea typeface="+mn-ea"/>
              </a:endParaRPr>
            </a:p>
            <a:p>
              <a:pPr eaLnBrk="1" hangingPunct="1"/>
              <a:endParaRPr lang="zh-CN" altLang="en-US" sz="3200" dirty="0" smtClean="0">
                <a:solidFill>
                  <a:schemeClr val="tx1"/>
                </a:solidFill>
                <a:latin typeface="+mn-ea"/>
                <a:ea typeface="+mn-ea"/>
                <a:cs typeface="楷体" panose="02010609060101010101" pitchFamily="49" charset="-122"/>
              </a:endParaRPr>
            </a:p>
          </p:txBody>
        </p:sp>
      </p:grpSp>
      <p:sp>
        <p:nvSpPr>
          <p:cNvPr id="16" name="TextBox 22"/>
          <p:cNvSpPr txBox="1">
            <a:spLocks noChangeArrowheads="1"/>
          </p:cNvSpPr>
          <p:nvPr/>
        </p:nvSpPr>
        <p:spPr bwMode="auto">
          <a:xfrm>
            <a:off x="4155145" y="4756713"/>
            <a:ext cx="1232103" cy="7694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121917" tIns="60958" rIns="121917" bIns="60958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 smtClean="0">
                <a:solidFill>
                  <a:srgbClr val="FF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旋转</a:t>
            </a:r>
            <a:endParaRPr lang="zh-CN" altLang="en-US" sz="3200" b="1" dirty="0">
              <a:solidFill>
                <a:srgbClr val="FF0000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4"/>
          <p:cNvGrpSpPr/>
          <p:nvPr/>
        </p:nvGrpSpPr>
        <p:grpSpPr bwMode="auto">
          <a:xfrm>
            <a:off x="514246" y="600433"/>
            <a:ext cx="793773" cy="886464"/>
            <a:chOff x="357158" y="928670"/>
            <a:chExt cx="596952" cy="652451"/>
          </a:xfrm>
        </p:grpSpPr>
        <p:pic>
          <p:nvPicPr>
            <p:cNvPr id="84" name="图片 2" descr="例题.png"/>
            <p:cNvPicPr>
              <a:picLocks noChangeAspect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357158" y="928670"/>
              <a:ext cx="596952" cy="6524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5" name="TextBox 8"/>
            <p:cNvSpPr txBox="1">
              <a:spLocks noChangeArrowheads="1"/>
            </p:cNvSpPr>
            <p:nvPr/>
          </p:nvSpPr>
          <p:spPr bwMode="auto">
            <a:xfrm>
              <a:off x="484101" y="1025252"/>
              <a:ext cx="357190" cy="4757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3600" b="1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1</a:t>
              </a:r>
              <a:endPara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pic>
        <p:nvPicPr>
          <p:cNvPr id="5" name="图片 3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03463" y="748000"/>
            <a:ext cx="2374900" cy="242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22"/>
          <p:cNvSpPr txBox="1">
            <a:spLocks noChangeArrowheads="1"/>
          </p:cNvSpPr>
          <p:nvPr/>
        </p:nvSpPr>
        <p:spPr bwMode="auto">
          <a:xfrm>
            <a:off x="1248833" y="3411634"/>
            <a:ext cx="10943167" cy="612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21917" tIns="60958" rIns="121917" bIns="60958">
            <a:spAutoFit/>
          </a:bodyPr>
          <a:lstStyle/>
          <a:p>
            <a:r>
              <a:rPr lang="zh-CN" altLang="en-US" sz="3200" b="1" dirty="0">
                <a:latin typeface="+mn-ea"/>
                <a:sym typeface="宋体" panose="02010600030101010101" pitchFamily="2" charset="-122"/>
              </a:rPr>
              <a:t>画圆时，针尖固定的一点是</a:t>
            </a:r>
            <a:r>
              <a:rPr lang="zh-CN" altLang="en-US" sz="3200" b="1" dirty="0">
                <a:solidFill>
                  <a:srgbClr val="FF0000"/>
                </a:solidFill>
                <a:latin typeface="+mn-ea"/>
                <a:sym typeface="宋体" panose="02010600030101010101" pitchFamily="2" charset="-122"/>
              </a:rPr>
              <a:t>圆心</a:t>
            </a:r>
            <a:r>
              <a:rPr lang="zh-CN" altLang="en-US" sz="3200" b="1" dirty="0">
                <a:latin typeface="+mn-ea"/>
                <a:sym typeface="宋体" panose="02010600030101010101" pitchFamily="2" charset="-122"/>
              </a:rPr>
              <a:t>，通常用字母</a:t>
            </a:r>
            <a:r>
              <a:rPr lang="en-US" altLang="zh-CN" sz="3200" b="1" i="1" dirty="0">
                <a:latin typeface="+mn-ea"/>
                <a:sym typeface="宋体" panose="02010600030101010101" pitchFamily="2" charset="-122"/>
              </a:rPr>
              <a:t>O </a:t>
            </a:r>
            <a:r>
              <a:rPr lang="zh-CN" altLang="en-US" sz="3200" b="1" dirty="0" smtClean="0">
                <a:latin typeface="+mn-ea"/>
                <a:sym typeface="宋体" panose="02010600030101010101" pitchFamily="2" charset="-122"/>
              </a:rPr>
              <a:t>表示。</a:t>
            </a:r>
            <a:endParaRPr lang="en-US" altLang="zh-CN" sz="3200" b="1" dirty="0">
              <a:latin typeface="+mn-ea"/>
              <a:sym typeface="宋体" panose="02010600030101010101" pitchFamily="2" charset="-122"/>
            </a:endParaRPr>
          </a:p>
        </p:txBody>
      </p:sp>
      <p:pic>
        <p:nvPicPr>
          <p:cNvPr id="11" name="图片 3" descr="33T2T@4)KE4~FK([_D(T5TR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953990" y="565965"/>
            <a:ext cx="3532717" cy="2601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4"/>
          <p:cNvGrpSpPr/>
          <p:nvPr/>
        </p:nvGrpSpPr>
        <p:grpSpPr bwMode="auto">
          <a:xfrm>
            <a:off x="514246" y="600433"/>
            <a:ext cx="793773" cy="886464"/>
            <a:chOff x="357158" y="928670"/>
            <a:chExt cx="596952" cy="652451"/>
          </a:xfrm>
        </p:grpSpPr>
        <p:pic>
          <p:nvPicPr>
            <p:cNvPr id="84" name="图片 2" descr="例题.png"/>
            <p:cNvPicPr>
              <a:picLocks noChangeAspect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357158" y="928670"/>
              <a:ext cx="596952" cy="6524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5" name="TextBox 8"/>
            <p:cNvSpPr txBox="1">
              <a:spLocks noChangeArrowheads="1"/>
            </p:cNvSpPr>
            <p:nvPr/>
          </p:nvSpPr>
          <p:spPr bwMode="auto">
            <a:xfrm>
              <a:off x="484101" y="1025252"/>
              <a:ext cx="357190" cy="4757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3600" b="1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1</a:t>
              </a:r>
              <a:endPara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7" name="TextBox 22"/>
          <p:cNvSpPr txBox="1">
            <a:spLocks noChangeArrowheads="1"/>
          </p:cNvSpPr>
          <p:nvPr/>
        </p:nvSpPr>
        <p:spPr bwMode="auto">
          <a:xfrm>
            <a:off x="1006461" y="3483626"/>
            <a:ext cx="10943167" cy="160043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21917" tIns="60958" rIns="121917" bIns="60958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>
                <a:latin typeface="+mn-ea"/>
                <a:sym typeface="宋体" panose="02010600030101010101" pitchFamily="2" charset="-122"/>
              </a:rPr>
              <a:t>连接圆心和圆上任意一点的线段</a:t>
            </a:r>
            <a:r>
              <a:rPr lang="zh-CN" altLang="en-US" sz="3200" b="1" dirty="0">
                <a:solidFill>
                  <a:srgbClr val="FF0000"/>
                </a:solidFill>
                <a:latin typeface="+mn-ea"/>
                <a:sym typeface="宋体" panose="02010600030101010101" pitchFamily="2" charset="-122"/>
              </a:rPr>
              <a:t>（如</a:t>
            </a:r>
            <a:r>
              <a:rPr lang="en-US" altLang="zh-CN" sz="3200" b="1" i="1" dirty="0">
                <a:solidFill>
                  <a:srgbClr val="FF0000"/>
                </a:solidFill>
                <a:latin typeface="+mn-ea"/>
                <a:sym typeface="宋体" panose="02010600030101010101" pitchFamily="2" charset="-122"/>
              </a:rPr>
              <a:t>OA</a:t>
            </a:r>
            <a:r>
              <a:rPr lang="zh-CN" altLang="en-US" sz="3200" b="1" dirty="0">
                <a:solidFill>
                  <a:srgbClr val="FF0000"/>
                </a:solidFill>
                <a:latin typeface="+mn-ea"/>
                <a:sym typeface="宋体" panose="02010600030101010101" pitchFamily="2" charset="-122"/>
              </a:rPr>
              <a:t>）</a:t>
            </a:r>
            <a:r>
              <a:rPr lang="zh-CN" altLang="en-US" sz="3200" b="1" dirty="0">
                <a:latin typeface="+mn-ea"/>
                <a:sym typeface="宋体" panose="02010600030101010101" pitchFamily="2" charset="-122"/>
              </a:rPr>
              <a:t>是</a:t>
            </a:r>
            <a:r>
              <a:rPr lang="zh-CN" altLang="en-US" sz="3200" b="1" dirty="0">
                <a:solidFill>
                  <a:srgbClr val="FF0000"/>
                </a:solidFill>
                <a:latin typeface="+mn-ea"/>
                <a:sym typeface="宋体" panose="02010600030101010101" pitchFamily="2" charset="-122"/>
              </a:rPr>
              <a:t>半径</a:t>
            </a:r>
            <a:r>
              <a:rPr lang="zh-CN" altLang="en-US" sz="3200" b="1" dirty="0">
                <a:latin typeface="+mn-ea"/>
                <a:sym typeface="宋体" panose="02010600030101010101" pitchFamily="2" charset="-122"/>
              </a:rPr>
              <a:t>，通常用字母</a:t>
            </a:r>
            <a:r>
              <a:rPr lang="en-US" altLang="zh-CN" sz="3200" b="1" dirty="0">
                <a:latin typeface="+mn-ea"/>
                <a:sym typeface="宋体" panose="02010600030101010101" pitchFamily="2" charset="-122"/>
              </a:rPr>
              <a:t>r</a:t>
            </a:r>
            <a:r>
              <a:rPr lang="zh-CN" altLang="en-US" sz="3200" b="1" dirty="0" smtClean="0">
                <a:latin typeface="+mn-ea"/>
                <a:sym typeface="宋体" panose="02010600030101010101" pitchFamily="2" charset="-122"/>
              </a:rPr>
              <a:t>表示。</a:t>
            </a:r>
            <a:endParaRPr lang="en-US" altLang="zh-CN" sz="3200" b="1" dirty="0">
              <a:latin typeface="+mn-ea"/>
              <a:sym typeface="宋体" panose="02010600030101010101" pitchFamily="2" charset="-122"/>
            </a:endParaRPr>
          </a:p>
        </p:txBody>
      </p:sp>
      <p:sp>
        <p:nvSpPr>
          <p:cNvPr id="10" name="矩形 9"/>
          <p:cNvSpPr/>
          <p:nvPr/>
        </p:nvSpPr>
        <p:spPr bwMode="auto">
          <a:xfrm>
            <a:off x="6792025" y="1221455"/>
            <a:ext cx="480907" cy="5759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/>
          </a:p>
        </p:txBody>
      </p:sp>
      <p:grpSp>
        <p:nvGrpSpPr>
          <p:cNvPr id="11" name="组合 4"/>
          <p:cNvGrpSpPr/>
          <p:nvPr/>
        </p:nvGrpSpPr>
        <p:grpSpPr bwMode="auto">
          <a:xfrm>
            <a:off x="2804400" y="748800"/>
            <a:ext cx="2717800" cy="2374900"/>
            <a:chOff x="1472" y="998"/>
            <a:chExt cx="3210" cy="2804"/>
          </a:xfrm>
        </p:grpSpPr>
        <p:pic>
          <p:nvPicPr>
            <p:cNvPr id="12" name="图片 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472" y="998"/>
              <a:ext cx="3210" cy="28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矩形 12"/>
            <p:cNvSpPr/>
            <p:nvPr/>
          </p:nvSpPr>
          <p:spPr>
            <a:xfrm>
              <a:off x="1984" y="1443"/>
              <a:ext cx="568" cy="6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noProof="1"/>
            </a:p>
          </p:txBody>
        </p:sp>
      </p:grpSp>
      <p:pic>
        <p:nvPicPr>
          <p:cNvPr id="14" name="图片 3" descr="33T2T@4)KE4~FK([_D(T5TR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953990" y="565965"/>
            <a:ext cx="3532717" cy="2601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4"/>
          <p:cNvGrpSpPr/>
          <p:nvPr/>
        </p:nvGrpSpPr>
        <p:grpSpPr bwMode="auto">
          <a:xfrm>
            <a:off x="514246" y="600433"/>
            <a:ext cx="793773" cy="886464"/>
            <a:chOff x="357158" y="928670"/>
            <a:chExt cx="596952" cy="652451"/>
          </a:xfrm>
        </p:grpSpPr>
        <p:pic>
          <p:nvPicPr>
            <p:cNvPr id="84" name="图片 2" descr="例题.png"/>
            <p:cNvPicPr>
              <a:picLocks noChangeAspect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357158" y="928670"/>
              <a:ext cx="596952" cy="6524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5" name="TextBox 8"/>
            <p:cNvSpPr txBox="1">
              <a:spLocks noChangeArrowheads="1"/>
            </p:cNvSpPr>
            <p:nvPr/>
          </p:nvSpPr>
          <p:spPr bwMode="auto">
            <a:xfrm>
              <a:off x="484101" y="1025252"/>
              <a:ext cx="357190" cy="4757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3600" b="1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1</a:t>
              </a:r>
              <a:endPara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pic>
        <p:nvPicPr>
          <p:cNvPr id="5" name="图片 5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04400" y="748800"/>
            <a:ext cx="2662767" cy="287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22"/>
          <p:cNvSpPr txBox="1">
            <a:spLocks noChangeArrowheads="1"/>
          </p:cNvSpPr>
          <p:nvPr/>
        </p:nvSpPr>
        <p:spPr bwMode="auto">
          <a:xfrm>
            <a:off x="1159757" y="4017078"/>
            <a:ext cx="10088466" cy="160043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121917" tIns="60958" rIns="121917" bIns="60958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 smtClean="0">
                <a:latin typeface="+mn-ea"/>
                <a:sym typeface="宋体" panose="02010600030101010101" pitchFamily="2" charset="-122"/>
              </a:rPr>
              <a:t>通过</a:t>
            </a:r>
            <a:r>
              <a:rPr lang="zh-CN" altLang="en-US" sz="3200" b="1" dirty="0">
                <a:latin typeface="+mn-ea"/>
                <a:sym typeface="宋体" panose="02010600030101010101" pitchFamily="2" charset="-122"/>
              </a:rPr>
              <a:t>圆心并且两端都在圆上的线段</a:t>
            </a:r>
            <a:r>
              <a:rPr lang="zh-CN" altLang="en-US" sz="3200" b="1" dirty="0">
                <a:solidFill>
                  <a:srgbClr val="FF0000"/>
                </a:solidFill>
                <a:latin typeface="+mn-ea"/>
                <a:sym typeface="宋体" panose="02010600030101010101" pitchFamily="2" charset="-122"/>
              </a:rPr>
              <a:t>（如</a:t>
            </a:r>
            <a:r>
              <a:rPr lang="en-US" altLang="zh-CN" sz="3200" b="1" i="1" dirty="0">
                <a:solidFill>
                  <a:srgbClr val="FF0000"/>
                </a:solidFill>
                <a:latin typeface="+mn-ea"/>
                <a:sym typeface="宋体" panose="02010600030101010101" pitchFamily="2" charset="-122"/>
              </a:rPr>
              <a:t>BC</a:t>
            </a:r>
            <a:r>
              <a:rPr lang="zh-CN" altLang="en-US" sz="3200" b="1" dirty="0">
                <a:solidFill>
                  <a:srgbClr val="FF0000"/>
                </a:solidFill>
                <a:latin typeface="+mn-ea"/>
                <a:sym typeface="宋体" panose="02010600030101010101" pitchFamily="2" charset="-122"/>
              </a:rPr>
              <a:t>）</a:t>
            </a:r>
            <a:r>
              <a:rPr lang="zh-CN" altLang="en-US" sz="3200" b="1" dirty="0" smtClean="0">
                <a:latin typeface="+mn-ea"/>
                <a:sym typeface="宋体" panose="02010600030101010101" pitchFamily="2" charset="-122"/>
              </a:rPr>
              <a:t>是</a:t>
            </a:r>
            <a:r>
              <a:rPr lang="zh-CN" altLang="en-US" sz="3200" b="1" dirty="0" smtClean="0">
                <a:solidFill>
                  <a:srgbClr val="FF0000"/>
                </a:solidFill>
                <a:latin typeface="+mn-ea"/>
                <a:sym typeface="宋体" panose="02010600030101010101" pitchFamily="2" charset="-122"/>
              </a:rPr>
              <a:t>直径</a:t>
            </a:r>
            <a:r>
              <a:rPr lang="zh-CN" altLang="en-US" sz="3200" b="1" dirty="0" smtClean="0">
                <a:latin typeface="+mn-ea"/>
                <a:sym typeface="宋体" panose="02010600030101010101" pitchFamily="2" charset="-122"/>
              </a:rPr>
              <a:t>，</a:t>
            </a:r>
            <a:endParaRPr lang="en-US" altLang="zh-CN" sz="3200" b="1" dirty="0" smtClean="0">
              <a:latin typeface="+mn-ea"/>
              <a:sym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200" b="1" dirty="0" smtClean="0">
                <a:latin typeface="+mn-ea"/>
                <a:sym typeface="宋体" panose="02010600030101010101" pitchFamily="2" charset="-122"/>
              </a:rPr>
              <a:t>通</a:t>
            </a:r>
            <a:r>
              <a:rPr lang="zh-CN" altLang="en-US" sz="3200" b="1" dirty="0">
                <a:latin typeface="+mn-ea"/>
                <a:sym typeface="宋体" panose="02010600030101010101" pitchFamily="2" charset="-122"/>
              </a:rPr>
              <a:t>常用字母</a:t>
            </a:r>
            <a:r>
              <a:rPr lang="en-US" altLang="zh-CN" sz="3200" b="1" i="1" dirty="0">
                <a:latin typeface="+mn-ea"/>
                <a:sym typeface="宋体" panose="02010600030101010101" pitchFamily="2" charset="-122"/>
              </a:rPr>
              <a:t> d </a:t>
            </a:r>
            <a:r>
              <a:rPr lang="zh-CN" altLang="en-US" sz="3200" b="1" dirty="0" smtClean="0">
                <a:latin typeface="+mn-ea"/>
                <a:sym typeface="宋体" panose="02010600030101010101" pitchFamily="2" charset="-122"/>
              </a:rPr>
              <a:t>表示。</a:t>
            </a:r>
            <a:endParaRPr lang="en-US" altLang="zh-CN" sz="3200" b="1" dirty="0">
              <a:latin typeface="+mn-ea"/>
              <a:sym typeface="宋体" panose="02010600030101010101" pitchFamily="2" charset="-122"/>
            </a:endParaRPr>
          </a:p>
        </p:txBody>
      </p:sp>
      <p:pic>
        <p:nvPicPr>
          <p:cNvPr id="7" name="图片 3" descr="33T2T@4)KE4~FK([_D(T5TR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953990" y="565965"/>
            <a:ext cx="3532717" cy="2601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4"/>
          <p:cNvGrpSpPr/>
          <p:nvPr/>
        </p:nvGrpSpPr>
        <p:grpSpPr bwMode="auto">
          <a:xfrm>
            <a:off x="514246" y="600433"/>
            <a:ext cx="793773" cy="886464"/>
            <a:chOff x="357158" y="928670"/>
            <a:chExt cx="596952" cy="652451"/>
          </a:xfrm>
        </p:grpSpPr>
        <p:pic>
          <p:nvPicPr>
            <p:cNvPr id="84" name="图片 2" descr="例题.png"/>
            <p:cNvPicPr>
              <a:picLocks noChangeAspect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357158" y="928670"/>
              <a:ext cx="596952" cy="6524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5" name="TextBox 8"/>
            <p:cNvSpPr txBox="1">
              <a:spLocks noChangeArrowheads="1"/>
            </p:cNvSpPr>
            <p:nvPr/>
          </p:nvSpPr>
          <p:spPr bwMode="auto">
            <a:xfrm>
              <a:off x="484101" y="1025252"/>
              <a:ext cx="357190" cy="4757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3600" b="1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1</a:t>
              </a:r>
              <a:endPara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grpSp>
        <p:nvGrpSpPr>
          <p:cNvPr id="5" name="组合 9"/>
          <p:cNvGrpSpPr/>
          <p:nvPr/>
        </p:nvGrpSpPr>
        <p:grpSpPr>
          <a:xfrm>
            <a:off x="1729648" y="1447822"/>
            <a:ext cx="9439443" cy="2022491"/>
            <a:chOff x="1945165" y="1447867"/>
            <a:chExt cx="9342953" cy="2022491"/>
          </a:xfrm>
        </p:grpSpPr>
        <p:pic>
          <p:nvPicPr>
            <p:cNvPr id="6" name="图片 5" descr="C:\Users\1107\Desktop\课件制作所需人物插图\蓝色粗笔头.png蓝色粗笔头"/>
            <p:cNvPicPr>
              <a:picLocks noChangeAspect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>
            <a:xfrm flipH="1">
              <a:off x="9591459" y="1447867"/>
              <a:ext cx="1696659" cy="1713865"/>
            </a:xfrm>
            <a:prstGeom prst="rect">
              <a:avLst/>
            </a:prstGeom>
          </p:spPr>
        </p:pic>
        <p:grpSp>
          <p:nvGrpSpPr>
            <p:cNvPr id="7" name="组合 13"/>
            <p:cNvGrpSpPr/>
            <p:nvPr/>
          </p:nvGrpSpPr>
          <p:grpSpPr bwMode="auto">
            <a:xfrm>
              <a:off x="1945165" y="1804173"/>
              <a:ext cx="7643880" cy="1666185"/>
              <a:chOff x="-9469887" y="1013769"/>
              <a:chExt cx="16465874" cy="854662"/>
            </a:xfrm>
          </p:grpSpPr>
          <p:sp>
            <p:nvSpPr>
              <p:cNvPr id="8" name="圆角矩形标注 7"/>
              <p:cNvSpPr/>
              <p:nvPr/>
            </p:nvSpPr>
            <p:spPr>
              <a:xfrm>
                <a:off x="-9469887" y="1040011"/>
                <a:ext cx="16205181" cy="828420"/>
              </a:xfrm>
              <a:prstGeom prst="wedgeRoundRectCallout">
                <a:avLst>
                  <a:gd name="adj1" fmla="val 54968"/>
                  <a:gd name="adj2" fmla="val -36522"/>
                  <a:gd name="adj3" fmla="val 16667"/>
                </a:avLst>
              </a:prstGeom>
              <a:solidFill>
                <a:srgbClr val="A1C450"/>
              </a:solidFill>
              <a:ln w="12700">
                <a:noFill/>
              </a:ln>
              <a:effectLst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3200" dirty="0"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</p:txBody>
          </p:sp>
          <p:sp>
            <p:nvSpPr>
              <p:cNvPr id="9" name="TextBox 14"/>
              <p:cNvSpPr txBox="1">
                <a:spLocks noChangeArrowheads="1"/>
              </p:cNvSpPr>
              <p:nvPr/>
            </p:nvSpPr>
            <p:spPr bwMode="auto">
              <a:xfrm>
                <a:off x="-9164529" y="1013769"/>
                <a:ext cx="16160516" cy="805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zh-CN" altLang="en-US" sz="3200" dirty="0" smtClean="0">
                    <a:solidFill>
                      <a:schemeClr val="bg1"/>
                    </a:solidFill>
                    <a:latin typeface="+mn-ea"/>
                    <a:ea typeface="+mn-ea"/>
                    <a:sym typeface="宋体" panose="02010600030101010101" pitchFamily="2" charset="-122"/>
                  </a:rPr>
                  <a:t>在自己画的圆内标出圆心，画一条半径和一条直径，并分别用字母表示。</a:t>
                </a:r>
                <a:endParaRPr lang="zh-CN" altLang="en-US" sz="3200" dirty="0" smtClean="0">
                  <a:solidFill>
                    <a:schemeClr val="bg1"/>
                  </a:solidFill>
                  <a:latin typeface="+mn-ea"/>
                  <a:ea typeface="+mn-ea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4"/>
          <p:cNvGrpSpPr/>
          <p:nvPr/>
        </p:nvGrpSpPr>
        <p:grpSpPr bwMode="auto">
          <a:xfrm>
            <a:off x="514246" y="600433"/>
            <a:ext cx="793773" cy="886464"/>
            <a:chOff x="357158" y="928670"/>
            <a:chExt cx="596952" cy="652451"/>
          </a:xfrm>
        </p:grpSpPr>
        <p:pic>
          <p:nvPicPr>
            <p:cNvPr id="3" name="图片 2" descr="例题.png"/>
            <p:cNvPicPr>
              <a:picLocks noChangeAspect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357158" y="928670"/>
              <a:ext cx="596952" cy="6524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Box 8"/>
            <p:cNvSpPr txBox="1">
              <a:spLocks noChangeArrowheads="1"/>
            </p:cNvSpPr>
            <p:nvPr/>
          </p:nvSpPr>
          <p:spPr bwMode="auto">
            <a:xfrm>
              <a:off x="484101" y="1025252"/>
              <a:ext cx="357190" cy="4757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3600" b="1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2</a:t>
              </a:r>
              <a:endPara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5" name="TextBox 22"/>
          <p:cNvSpPr txBox="1">
            <a:spLocks noChangeArrowheads="1"/>
          </p:cNvSpPr>
          <p:nvPr/>
        </p:nvSpPr>
        <p:spPr bwMode="auto">
          <a:xfrm>
            <a:off x="1350127" y="605367"/>
            <a:ext cx="10228600" cy="150810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121917" tIns="60958" rIns="121917" bIns="60958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>
                <a:latin typeface="宋体" panose="02010600030101010101" pitchFamily="2" charset="-122"/>
                <a:sym typeface="宋体" panose="02010600030101010101" pitchFamily="2" charset="-122"/>
              </a:rPr>
              <a:t>在同一个圆内，有多少条半径，多少条直径？直径的长度和半径的长度有什么关系？</a:t>
            </a:r>
          </a:p>
        </p:txBody>
      </p:sp>
      <p:grpSp>
        <p:nvGrpSpPr>
          <p:cNvPr id="8" name="组合 13"/>
          <p:cNvGrpSpPr/>
          <p:nvPr/>
        </p:nvGrpSpPr>
        <p:grpSpPr bwMode="auto">
          <a:xfrm>
            <a:off x="1839595" y="2509520"/>
            <a:ext cx="7600315" cy="1666240"/>
            <a:chOff x="-9469887" y="1013769"/>
            <a:chExt cx="16205181" cy="854662"/>
          </a:xfrm>
        </p:grpSpPr>
        <p:sp>
          <p:nvSpPr>
            <p:cNvPr id="9" name="圆角矩形标注 8"/>
            <p:cNvSpPr/>
            <p:nvPr/>
          </p:nvSpPr>
          <p:spPr>
            <a:xfrm>
              <a:off x="-9469887" y="1040011"/>
              <a:ext cx="16205181" cy="828420"/>
            </a:xfrm>
            <a:prstGeom prst="wedgeRoundRectCallout">
              <a:avLst>
                <a:gd name="adj1" fmla="val 54968"/>
                <a:gd name="adj2" fmla="val -36522"/>
                <a:gd name="adj3" fmla="val 16667"/>
              </a:avLst>
            </a:prstGeom>
            <a:solidFill>
              <a:srgbClr val="A1C450"/>
            </a:solidFill>
            <a:ln w="12700">
              <a:noFill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3200" dirty="0">
                <a:latin typeface="楷体_GB2312" panose="02010609030101010101" pitchFamily="49" charset="-122"/>
                <a:ea typeface="楷体_GB2312" panose="02010609030101010101" pitchFamily="49" charset="-122"/>
              </a:endParaRPr>
            </a:p>
          </p:txBody>
        </p:sp>
        <p:sp>
          <p:nvSpPr>
            <p:cNvPr id="10" name="TextBox 14"/>
            <p:cNvSpPr txBox="1">
              <a:spLocks noChangeArrowheads="1"/>
            </p:cNvSpPr>
            <p:nvPr/>
          </p:nvSpPr>
          <p:spPr bwMode="auto">
            <a:xfrm>
              <a:off x="-9000112" y="1013769"/>
              <a:ext cx="15549797" cy="805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3200" dirty="0" smtClean="0">
                  <a:solidFill>
                    <a:schemeClr val="bg1"/>
                  </a:solidFill>
                  <a:latin typeface="+mn-ea"/>
                  <a:ea typeface="+mn-ea"/>
                  <a:sym typeface="宋体" panose="02010600030101010101" pitchFamily="2" charset="-122"/>
                </a:rPr>
                <a:t>任意画一个圆，折一折，画一画，比一比，说说你的发现。</a:t>
              </a:r>
              <a:endParaRPr lang="zh-CN" altLang="en-US" sz="3200" dirty="0" smtClean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</p:grpSp>
      <p:grpSp>
        <p:nvGrpSpPr>
          <p:cNvPr id="12" name="组合 13"/>
          <p:cNvGrpSpPr/>
          <p:nvPr/>
        </p:nvGrpSpPr>
        <p:grpSpPr bwMode="auto">
          <a:xfrm>
            <a:off x="2154555" y="4711065"/>
            <a:ext cx="8641715" cy="1195705"/>
            <a:chOff x="-12751707" y="523983"/>
            <a:chExt cx="13980870" cy="2885256"/>
          </a:xfrm>
        </p:grpSpPr>
        <p:sp>
          <p:nvSpPr>
            <p:cNvPr id="14" name="圆角矩形标注 13"/>
            <p:cNvSpPr/>
            <p:nvPr/>
          </p:nvSpPr>
          <p:spPr>
            <a:xfrm>
              <a:off x="-12751707" y="523983"/>
              <a:ext cx="10291406" cy="1818359"/>
            </a:xfrm>
            <a:prstGeom prst="wedgeRoundRectCallout">
              <a:avLst>
                <a:gd name="adj1" fmla="val -55014"/>
                <a:gd name="adj2" fmla="val -3865"/>
                <a:gd name="adj3" fmla="val 16667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12700">
              <a:noFill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lnSpc>
                  <a:spcPts val="2715"/>
                </a:lnSpc>
              </a:pPr>
              <a:r>
                <a:rPr lang="zh-CN" altLang="en-US" sz="3200" b="1" dirty="0" smtClean="0">
                  <a:solidFill>
                    <a:schemeClr val="tx1"/>
                  </a:solidFill>
                  <a:latin typeface="宋体" panose="02010600030101010101" pitchFamily="2" charset="-122"/>
                  <a:sym typeface="宋体" panose="02010600030101010101" pitchFamily="2" charset="-122"/>
                </a:rPr>
                <a:t>圆的半径和直径都可以画无数条。</a:t>
              </a:r>
              <a:endParaRPr lang="zh-CN" altLang="en-US" sz="3200" b="1" dirty="0">
                <a:solidFill>
                  <a:schemeClr val="tx1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5" name="TextBox 14"/>
            <p:cNvSpPr txBox="1">
              <a:spLocks noChangeArrowheads="1"/>
            </p:cNvSpPr>
            <p:nvPr/>
          </p:nvSpPr>
          <p:spPr bwMode="auto">
            <a:xfrm>
              <a:off x="-12512138" y="810057"/>
              <a:ext cx="13741301" cy="2599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3200" dirty="0" smtClean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    </a:t>
              </a:r>
              <a:endParaRPr lang="zh-CN" altLang="en-US" sz="3200" dirty="0" smtClean="0">
                <a:latin typeface="+mn-ea"/>
                <a:ea typeface="+mn-ea"/>
              </a:endParaRPr>
            </a:p>
            <a:p>
              <a:pPr eaLnBrk="1" hangingPunct="1"/>
              <a:endParaRPr lang="zh-CN" altLang="en-US" sz="3200" dirty="0" smtClean="0">
                <a:solidFill>
                  <a:schemeClr val="tx1"/>
                </a:solidFill>
                <a:latin typeface="+mn-ea"/>
                <a:ea typeface="+mn-ea"/>
                <a:cs typeface="楷体" panose="02010609060101010101" pitchFamily="49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4"/>
          <p:cNvGrpSpPr/>
          <p:nvPr/>
        </p:nvGrpSpPr>
        <p:grpSpPr bwMode="auto">
          <a:xfrm>
            <a:off x="514246" y="600433"/>
            <a:ext cx="793773" cy="886464"/>
            <a:chOff x="357158" y="928670"/>
            <a:chExt cx="596952" cy="652451"/>
          </a:xfrm>
        </p:grpSpPr>
        <p:pic>
          <p:nvPicPr>
            <p:cNvPr id="3" name="图片 2" descr="例题.png"/>
            <p:cNvPicPr>
              <a:picLocks noChangeAspect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357158" y="928670"/>
              <a:ext cx="596952" cy="6524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Box 8"/>
            <p:cNvSpPr txBox="1">
              <a:spLocks noChangeArrowheads="1"/>
            </p:cNvSpPr>
            <p:nvPr/>
          </p:nvSpPr>
          <p:spPr bwMode="auto">
            <a:xfrm>
              <a:off x="484101" y="1025252"/>
              <a:ext cx="357190" cy="4757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3600" b="1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2</a:t>
              </a:r>
              <a:endPara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5" name="TextBox 22"/>
          <p:cNvSpPr txBox="1">
            <a:spLocks noChangeArrowheads="1"/>
          </p:cNvSpPr>
          <p:nvPr/>
        </p:nvSpPr>
        <p:spPr bwMode="auto">
          <a:xfrm>
            <a:off x="1350127" y="605367"/>
            <a:ext cx="10228600" cy="150810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121917" tIns="60958" rIns="121917" bIns="60958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>
                <a:latin typeface="宋体" panose="02010600030101010101" pitchFamily="2" charset="-122"/>
                <a:sym typeface="宋体" panose="02010600030101010101" pitchFamily="2" charset="-122"/>
              </a:rPr>
              <a:t>在同一个圆内，有多少条半径，多少条直径？直径的长度和半径的长度有什么关系？</a:t>
            </a:r>
          </a:p>
        </p:txBody>
      </p:sp>
      <p:grpSp>
        <p:nvGrpSpPr>
          <p:cNvPr id="8" name="组合 13"/>
          <p:cNvGrpSpPr/>
          <p:nvPr/>
        </p:nvGrpSpPr>
        <p:grpSpPr bwMode="auto">
          <a:xfrm>
            <a:off x="1839595" y="2509520"/>
            <a:ext cx="7600315" cy="1666240"/>
            <a:chOff x="-9469887" y="1013769"/>
            <a:chExt cx="16205181" cy="854662"/>
          </a:xfrm>
        </p:grpSpPr>
        <p:sp>
          <p:nvSpPr>
            <p:cNvPr id="9" name="圆角矩形标注 8"/>
            <p:cNvSpPr/>
            <p:nvPr/>
          </p:nvSpPr>
          <p:spPr>
            <a:xfrm>
              <a:off x="-9469887" y="1040011"/>
              <a:ext cx="16205181" cy="828420"/>
            </a:xfrm>
            <a:prstGeom prst="wedgeRoundRectCallout">
              <a:avLst>
                <a:gd name="adj1" fmla="val 54968"/>
                <a:gd name="adj2" fmla="val -36522"/>
                <a:gd name="adj3" fmla="val 16667"/>
              </a:avLst>
            </a:prstGeom>
            <a:solidFill>
              <a:srgbClr val="A1C450"/>
            </a:solidFill>
            <a:ln w="12700">
              <a:noFill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3200" dirty="0">
                <a:latin typeface="楷体_GB2312" panose="02010609030101010101" pitchFamily="49" charset="-122"/>
                <a:ea typeface="楷体_GB2312" panose="02010609030101010101" pitchFamily="49" charset="-122"/>
              </a:endParaRPr>
            </a:p>
          </p:txBody>
        </p:sp>
        <p:sp>
          <p:nvSpPr>
            <p:cNvPr id="10" name="TextBox 14"/>
            <p:cNvSpPr txBox="1">
              <a:spLocks noChangeArrowheads="1"/>
            </p:cNvSpPr>
            <p:nvPr/>
          </p:nvSpPr>
          <p:spPr bwMode="auto">
            <a:xfrm>
              <a:off x="-9000112" y="1013769"/>
              <a:ext cx="15549797" cy="805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3200" dirty="0" smtClean="0">
                  <a:solidFill>
                    <a:schemeClr val="bg1"/>
                  </a:solidFill>
                  <a:latin typeface="+mn-ea"/>
                  <a:ea typeface="+mn-ea"/>
                  <a:sym typeface="宋体" panose="02010600030101010101" pitchFamily="2" charset="-122"/>
                </a:rPr>
                <a:t>任意画一个圆，折一折，画一画，比一比，说说你的发现。</a:t>
              </a:r>
              <a:endParaRPr lang="zh-CN" altLang="en-US" sz="3200" dirty="0" smtClean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</p:grpSp>
      <p:grpSp>
        <p:nvGrpSpPr>
          <p:cNvPr id="17" name="组合 13"/>
          <p:cNvGrpSpPr/>
          <p:nvPr/>
        </p:nvGrpSpPr>
        <p:grpSpPr bwMode="auto">
          <a:xfrm>
            <a:off x="2041525" y="4109085"/>
            <a:ext cx="8800465" cy="1839595"/>
            <a:chOff x="-13008403" y="810057"/>
            <a:chExt cx="14237566" cy="4439043"/>
          </a:xfrm>
        </p:grpSpPr>
        <p:sp>
          <p:nvSpPr>
            <p:cNvPr id="19" name="圆角矩形标注 18"/>
            <p:cNvSpPr/>
            <p:nvPr/>
          </p:nvSpPr>
          <p:spPr>
            <a:xfrm>
              <a:off x="-13008403" y="1422592"/>
              <a:ext cx="12114040" cy="3826508"/>
            </a:xfrm>
            <a:prstGeom prst="wedgeRoundRectCallout">
              <a:avLst>
                <a:gd name="adj1" fmla="val -52361"/>
                <a:gd name="adj2" fmla="val -8764"/>
                <a:gd name="adj3" fmla="val 1666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2700">
              <a:noFill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lnSpc>
                  <a:spcPct val="150000"/>
                </a:lnSpc>
              </a:pPr>
              <a:r>
                <a:rPr lang="zh-CN" altLang="en-US" sz="3200" b="1" dirty="0" smtClean="0">
                  <a:solidFill>
                    <a:schemeClr val="tx1"/>
                  </a:solidFill>
                  <a:latin typeface="宋体" panose="02010600030101010101" pitchFamily="2" charset="-122"/>
                  <a:sym typeface="宋体" panose="02010600030101010101" pitchFamily="2" charset="-122"/>
                </a:rPr>
                <a:t>在同一个圆里，所有的半径都相等，所有的直径也相等。</a:t>
              </a:r>
              <a:endParaRPr lang="zh-CN" altLang="en-US" sz="3200" b="1" dirty="0">
                <a:solidFill>
                  <a:schemeClr val="tx1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0" name="TextBox 19"/>
            <p:cNvSpPr txBox="1">
              <a:spLocks noChangeArrowheads="1"/>
            </p:cNvSpPr>
            <p:nvPr/>
          </p:nvSpPr>
          <p:spPr bwMode="auto">
            <a:xfrm>
              <a:off x="-12512138" y="810057"/>
              <a:ext cx="13741301" cy="2599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3200" dirty="0" smtClean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    </a:t>
              </a:r>
              <a:endParaRPr lang="zh-CN" altLang="en-US" sz="3200" dirty="0" smtClean="0">
                <a:latin typeface="+mn-ea"/>
                <a:ea typeface="+mn-ea"/>
              </a:endParaRPr>
            </a:p>
            <a:p>
              <a:pPr eaLnBrk="1" hangingPunct="1"/>
              <a:endParaRPr lang="zh-CN" altLang="en-US" sz="3200" dirty="0" smtClean="0">
                <a:solidFill>
                  <a:schemeClr val="tx1"/>
                </a:solidFill>
                <a:latin typeface="+mn-ea"/>
                <a:ea typeface="+mn-ea"/>
                <a:cs typeface="楷体" panose="02010609060101010101" pitchFamily="49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4"/>
          <p:cNvGrpSpPr/>
          <p:nvPr/>
        </p:nvGrpSpPr>
        <p:grpSpPr bwMode="auto">
          <a:xfrm>
            <a:off x="514246" y="600433"/>
            <a:ext cx="793773" cy="886464"/>
            <a:chOff x="357158" y="928670"/>
            <a:chExt cx="596952" cy="652451"/>
          </a:xfrm>
        </p:grpSpPr>
        <p:pic>
          <p:nvPicPr>
            <p:cNvPr id="3" name="图片 2" descr="例题.png"/>
            <p:cNvPicPr>
              <a:picLocks noChangeAspect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357158" y="928670"/>
              <a:ext cx="596952" cy="6524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Box 8"/>
            <p:cNvSpPr txBox="1">
              <a:spLocks noChangeArrowheads="1"/>
            </p:cNvSpPr>
            <p:nvPr/>
          </p:nvSpPr>
          <p:spPr bwMode="auto">
            <a:xfrm>
              <a:off x="484101" y="1025252"/>
              <a:ext cx="357190" cy="4757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3600" b="1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2</a:t>
              </a:r>
              <a:endPara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5" name="TextBox 22"/>
          <p:cNvSpPr txBox="1">
            <a:spLocks noChangeArrowheads="1"/>
          </p:cNvSpPr>
          <p:nvPr/>
        </p:nvSpPr>
        <p:spPr bwMode="auto">
          <a:xfrm>
            <a:off x="1350127" y="605367"/>
            <a:ext cx="10228600" cy="150810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121917" tIns="60958" rIns="121917" bIns="60958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>
                <a:latin typeface="宋体" panose="02010600030101010101" pitchFamily="2" charset="-122"/>
                <a:sym typeface="宋体" panose="02010600030101010101" pitchFamily="2" charset="-122"/>
              </a:rPr>
              <a:t>在同一个圆内，有多少条半径，多少条直径？直径的长度和半径的长度有什么关系？</a:t>
            </a:r>
          </a:p>
        </p:txBody>
      </p:sp>
      <p:grpSp>
        <p:nvGrpSpPr>
          <p:cNvPr id="8" name="组合 13"/>
          <p:cNvGrpSpPr/>
          <p:nvPr/>
        </p:nvGrpSpPr>
        <p:grpSpPr bwMode="auto">
          <a:xfrm>
            <a:off x="1839595" y="2509520"/>
            <a:ext cx="7600315" cy="1666240"/>
            <a:chOff x="-9469887" y="1013769"/>
            <a:chExt cx="16205181" cy="854662"/>
          </a:xfrm>
        </p:grpSpPr>
        <p:sp>
          <p:nvSpPr>
            <p:cNvPr id="9" name="圆角矩形标注 8"/>
            <p:cNvSpPr/>
            <p:nvPr/>
          </p:nvSpPr>
          <p:spPr>
            <a:xfrm>
              <a:off x="-9469887" y="1040011"/>
              <a:ext cx="16205181" cy="828420"/>
            </a:xfrm>
            <a:prstGeom prst="wedgeRoundRectCallout">
              <a:avLst>
                <a:gd name="adj1" fmla="val 54968"/>
                <a:gd name="adj2" fmla="val -36522"/>
                <a:gd name="adj3" fmla="val 16667"/>
              </a:avLst>
            </a:prstGeom>
            <a:solidFill>
              <a:srgbClr val="A1C450"/>
            </a:solidFill>
            <a:ln w="12700">
              <a:noFill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3200" dirty="0">
                <a:latin typeface="楷体_GB2312" panose="02010609030101010101" pitchFamily="49" charset="-122"/>
                <a:ea typeface="楷体_GB2312" panose="02010609030101010101" pitchFamily="49" charset="-122"/>
              </a:endParaRPr>
            </a:p>
          </p:txBody>
        </p:sp>
        <p:sp>
          <p:nvSpPr>
            <p:cNvPr id="10" name="TextBox 14"/>
            <p:cNvSpPr txBox="1">
              <a:spLocks noChangeArrowheads="1"/>
            </p:cNvSpPr>
            <p:nvPr/>
          </p:nvSpPr>
          <p:spPr bwMode="auto">
            <a:xfrm>
              <a:off x="-9000112" y="1013769"/>
              <a:ext cx="15549797" cy="805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3200" dirty="0" smtClean="0">
                  <a:solidFill>
                    <a:schemeClr val="bg1"/>
                  </a:solidFill>
                  <a:latin typeface="+mn-ea"/>
                  <a:ea typeface="+mn-ea"/>
                  <a:sym typeface="宋体" panose="02010600030101010101" pitchFamily="2" charset="-122"/>
                </a:rPr>
                <a:t>任意画一个圆，折一折，画一画，比一比，说说你的发现。</a:t>
              </a:r>
              <a:endParaRPr lang="zh-CN" altLang="en-US" sz="3200" dirty="0" smtClean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</p:grpSp>
      <p:grpSp>
        <p:nvGrpSpPr>
          <p:cNvPr id="21" name="组合 13"/>
          <p:cNvGrpSpPr/>
          <p:nvPr/>
        </p:nvGrpSpPr>
        <p:grpSpPr bwMode="auto">
          <a:xfrm>
            <a:off x="2027555" y="4591050"/>
            <a:ext cx="8597900" cy="1531620"/>
            <a:chOff x="-10841022" y="1040009"/>
            <a:chExt cx="17576319" cy="785754"/>
          </a:xfrm>
        </p:grpSpPr>
        <p:sp>
          <p:nvSpPr>
            <p:cNvPr id="22" name="圆角矩形标注 21"/>
            <p:cNvSpPr/>
            <p:nvPr/>
          </p:nvSpPr>
          <p:spPr>
            <a:xfrm>
              <a:off x="-10841022" y="1040009"/>
              <a:ext cx="17576319" cy="476190"/>
            </a:xfrm>
            <a:prstGeom prst="wedgeRoundRectCallout">
              <a:avLst>
                <a:gd name="adj1" fmla="val -52263"/>
                <a:gd name="adj2" fmla="val -16268"/>
                <a:gd name="adj3" fmla="val 16667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12700">
              <a:noFill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3200" dirty="0">
                <a:latin typeface="楷体_GB2312" panose="02010609030101010101" pitchFamily="49" charset="-122"/>
                <a:ea typeface="楷体_GB2312" panose="02010609030101010101" pitchFamily="49" charset="-122"/>
              </a:endParaRPr>
            </a:p>
          </p:txBody>
        </p:sp>
        <p:sp>
          <p:nvSpPr>
            <p:cNvPr id="23" name="TextBox 14"/>
            <p:cNvSpPr txBox="1">
              <a:spLocks noChangeArrowheads="1"/>
            </p:cNvSpPr>
            <p:nvPr/>
          </p:nvSpPr>
          <p:spPr bwMode="auto">
            <a:xfrm>
              <a:off x="-10577117" y="1065246"/>
              <a:ext cx="17064083" cy="7605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3200" b="1" dirty="0" smtClean="0">
                  <a:latin typeface="宋体" panose="02010600030101010101" pitchFamily="2" charset="-122"/>
                  <a:ea typeface="+mn-ea"/>
                  <a:sym typeface="宋体" panose="02010600030101010101" pitchFamily="2" charset="-122"/>
                </a:rPr>
                <a:t>在同一个圆里，直径的长度是半径的</a:t>
              </a:r>
              <a:r>
                <a:rPr lang="en-US" altLang="zh-CN" sz="3200" b="1" dirty="0" smtClean="0">
                  <a:latin typeface="宋体" panose="02010600030101010101" pitchFamily="2" charset="-122"/>
                  <a:ea typeface="+mn-ea"/>
                  <a:sym typeface="宋体" panose="02010600030101010101" pitchFamily="2" charset="-122"/>
                </a:rPr>
                <a:t>2</a:t>
              </a:r>
              <a:r>
                <a:rPr lang="zh-CN" altLang="en-US" sz="3200" b="1" dirty="0" smtClean="0">
                  <a:latin typeface="宋体" panose="02010600030101010101" pitchFamily="2" charset="-122"/>
                  <a:ea typeface="+mn-ea"/>
                  <a:sym typeface="宋体" panose="02010600030101010101" pitchFamily="2" charset="-122"/>
                </a:rPr>
                <a:t>倍</a:t>
              </a:r>
              <a:r>
                <a:rPr lang="en-US" altLang="zh-CN" sz="3200" b="1" dirty="0" smtClean="0">
                  <a:latin typeface="宋体" panose="02010600030101010101" pitchFamily="2" charset="-122"/>
                  <a:ea typeface="+mn-ea"/>
                  <a:sym typeface="宋体" panose="02010600030101010101" pitchFamily="2" charset="-122"/>
                </a:rPr>
                <a:t>…</a:t>
              </a:r>
              <a:r>
                <a:rPr lang="zh-CN" altLang="en-US" sz="3200" b="1" dirty="0" smtClean="0">
                  <a:latin typeface="宋体" panose="02010600030101010101" pitchFamily="2" charset="-122"/>
                  <a:ea typeface="+mn-ea"/>
                  <a:sym typeface="宋体" panose="02010600030101010101" pitchFamily="2" charset="-122"/>
                </a:rPr>
                <a:t>…</a:t>
              </a:r>
              <a:endParaRPr lang="en-US" altLang="zh-CN" sz="3200" b="1" dirty="0" smtClean="0">
                <a:latin typeface="宋体" panose="02010600030101010101" pitchFamily="2" charset="-122"/>
                <a:ea typeface="+mn-ea"/>
                <a:sym typeface="宋体" panose="02010600030101010101" pitchFamily="2" charset="-122"/>
              </a:endParaRPr>
            </a:p>
            <a:p>
              <a:pPr>
                <a:lnSpc>
                  <a:spcPct val="150000"/>
                </a:lnSpc>
              </a:pPr>
              <a:endParaRPr lang="en-US" altLang="zh-CN" sz="3200" b="1" noProof="1" smtClean="0">
                <a:latin typeface="+mn-ea"/>
                <a:ea typeface="+mn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4"/>
          <p:cNvGrpSpPr/>
          <p:nvPr/>
        </p:nvGrpSpPr>
        <p:grpSpPr bwMode="auto">
          <a:xfrm>
            <a:off x="514246" y="600433"/>
            <a:ext cx="793773" cy="886464"/>
            <a:chOff x="357158" y="928670"/>
            <a:chExt cx="596952" cy="652451"/>
          </a:xfrm>
        </p:grpSpPr>
        <p:pic>
          <p:nvPicPr>
            <p:cNvPr id="3" name="图片 2" descr="例题.png"/>
            <p:cNvPicPr>
              <a:picLocks noChangeAspect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357158" y="928670"/>
              <a:ext cx="596952" cy="6524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Box 8"/>
            <p:cNvSpPr txBox="1">
              <a:spLocks noChangeArrowheads="1"/>
            </p:cNvSpPr>
            <p:nvPr/>
          </p:nvSpPr>
          <p:spPr bwMode="auto">
            <a:xfrm>
              <a:off x="484101" y="1025252"/>
              <a:ext cx="357190" cy="4757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3600" b="1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2</a:t>
              </a:r>
              <a:endPara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5" name="TextBox 22"/>
          <p:cNvSpPr txBox="1">
            <a:spLocks noChangeArrowheads="1"/>
          </p:cNvSpPr>
          <p:nvPr/>
        </p:nvSpPr>
        <p:spPr bwMode="auto">
          <a:xfrm>
            <a:off x="1350127" y="605367"/>
            <a:ext cx="10228600" cy="150810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121917" tIns="60958" rIns="121917" bIns="60958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>
                <a:latin typeface="宋体" panose="02010600030101010101" pitchFamily="2" charset="-122"/>
                <a:sym typeface="宋体" panose="02010600030101010101" pitchFamily="2" charset="-122"/>
              </a:rPr>
              <a:t>在同一个圆内，有多少条半径，多少条直径？直径的长度和半径的长度有什么关系？</a:t>
            </a:r>
          </a:p>
        </p:txBody>
      </p:sp>
      <p:grpSp>
        <p:nvGrpSpPr>
          <p:cNvPr id="16" name="组合 26"/>
          <p:cNvGrpSpPr/>
          <p:nvPr/>
        </p:nvGrpSpPr>
        <p:grpSpPr bwMode="auto">
          <a:xfrm>
            <a:off x="3554343" y="2089429"/>
            <a:ext cx="4468283" cy="1008380"/>
            <a:chOff x="5773" y="6178"/>
            <a:chExt cx="5276" cy="1191"/>
          </a:xfrm>
        </p:grpSpPr>
        <p:sp>
          <p:nvSpPr>
            <p:cNvPr id="18" name="TextBox 22"/>
            <p:cNvSpPr txBox="1">
              <a:spLocks noChangeArrowheads="1"/>
            </p:cNvSpPr>
            <p:nvPr/>
          </p:nvSpPr>
          <p:spPr bwMode="auto">
            <a:xfrm>
              <a:off x="5773" y="6418"/>
              <a:ext cx="5276" cy="69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en-US" altLang="en-US" sz="3200" i="1" dirty="0">
                  <a:latin typeface="Times New Roman" panose="02020603050405020304" pitchFamily="18" charset="0"/>
                </a:rPr>
                <a:t>d </a:t>
              </a:r>
              <a:r>
                <a:rPr lang="en-US" altLang="en-US" sz="3200" b="1" dirty="0"/>
                <a:t>=</a:t>
              </a:r>
              <a:r>
                <a:rPr lang="en-US" altLang="en-US" sz="3200" dirty="0"/>
                <a:t> 2</a:t>
              </a:r>
              <a:r>
                <a:rPr lang="en-US" altLang="en-US" sz="3200" i="1" dirty="0">
                  <a:latin typeface="Times New Roman" panose="02020603050405020304" pitchFamily="18" charset="0"/>
                </a:rPr>
                <a:t>r</a:t>
              </a:r>
              <a:r>
                <a:rPr lang="zh-CN" altLang="en-US" sz="3200" dirty="0">
                  <a:latin typeface="宋体" panose="02010600030101010101" pitchFamily="2" charset="-122"/>
                  <a:sym typeface="宋体" panose="02010600030101010101" pitchFamily="2" charset="-122"/>
                </a:rPr>
                <a:t>  </a:t>
              </a:r>
              <a:r>
                <a:rPr lang="zh-CN" altLang="en-US" sz="3200" b="1" dirty="0">
                  <a:latin typeface="宋体" panose="02010600030101010101" pitchFamily="2" charset="-122"/>
                  <a:sym typeface="宋体" panose="02010600030101010101" pitchFamily="2" charset="-122"/>
                </a:rPr>
                <a:t>或</a:t>
              </a:r>
              <a:r>
                <a:rPr lang="zh-CN" altLang="en-US" sz="3200" dirty="0">
                  <a:latin typeface="宋体" panose="02010600030101010101" pitchFamily="2" charset="-122"/>
                  <a:sym typeface="宋体" panose="02010600030101010101" pitchFamily="2" charset="-122"/>
                </a:rPr>
                <a:t>  </a:t>
              </a:r>
              <a:r>
                <a:rPr lang="en-US" altLang="en-US" sz="3200" i="1" dirty="0">
                  <a:latin typeface="Times New Roman" panose="02020603050405020304" pitchFamily="18" charset="0"/>
                </a:rPr>
                <a:t>r </a:t>
              </a:r>
              <a:r>
                <a:rPr lang="en-US" altLang="zh-CN" sz="3200" b="1" dirty="0">
                  <a:latin typeface="+mn-ea"/>
                  <a:sym typeface="宋体" panose="02010600030101010101" pitchFamily="2" charset="-122"/>
                </a:rPr>
                <a:t>=</a:t>
              </a:r>
            </a:p>
          </p:txBody>
        </p:sp>
        <p:grpSp>
          <p:nvGrpSpPr>
            <p:cNvPr id="19" name="组合 25"/>
            <p:cNvGrpSpPr/>
            <p:nvPr/>
          </p:nvGrpSpPr>
          <p:grpSpPr bwMode="auto">
            <a:xfrm>
              <a:off x="9306" y="6178"/>
              <a:ext cx="943" cy="1191"/>
              <a:chOff x="9306" y="6178"/>
              <a:chExt cx="943" cy="1191"/>
            </a:xfrm>
          </p:grpSpPr>
          <p:sp>
            <p:nvSpPr>
              <p:cNvPr id="20" name="TextBox 22"/>
              <p:cNvSpPr txBox="1">
                <a:spLocks noChangeArrowheads="1"/>
              </p:cNvSpPr>
              <p:nvPr/>
            </p:nvSpPr>
            <p:spPr bwMode="auto">
              <a:xfrm>
                <a:off x="9329" y="6178"/>
                <a:ext cx="920" cy="691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r>
                  <a:rPr lang="en-US" altLang="en-US" sz="3200" i="1" dirty="0">
                    <a:latin typeface="Times New Roman" panose="02020603050405020304" pitchFamily="18" charset="0"/>
                  </a:rPr>
                  <a:t>d </a:t>
                </a:r>
                <a:endParaRPr lang="en-US" altLang="zh-CN" sz="3200" dirty="0"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cxnSp>
            <p:nvCxnSpPr>
              <p:cNvPr id="21" name="直接连接符 20"/>
              <p:cNvCxnSpPr/>
              <p:nvPr/>
            </p:nvCxnSpPr>
            <p:spPr>
              <a:xfrm>
                <a:off x="9307" y="6768"/>
                <a:ext cx="612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TextBox 22"/>
              <p:cNvSpPr txBox="1">
                <a:spLocks noChangeArrowheads="1"/>
              </p:cNvSpPr>
              <p:nvPr/>
            </p:nvSpPr>
            <p:spPr bwMode="auto">
              <a:xfrm>
                <a:off x="9306" y="6678"/>
                <a:ext cx="920" cy="691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r>
                  <a:rPr lang="en-US" altLang="en-US" sz="3200" dirty="0">
                    <a:latin typeface="Arial" panose="020B0604020202020204" pitchFamily="34" charset="0"/>
                  </a:rPr>
                  <a:t>2 </a:t>
                </a:r>
                <a:endParaRPr lang="en-US" altLang="zh-CN" sz="3200" dirty="0">
                  <a:latin typeface="Arial" panose="020B0604020202020204" pitchFamily="34" charset="0"/>
                  <a:sym typeface="宋体" panose="02010600030101010101" pitchFamily="2" charset="-122"/>
                </a:endParaRPr>
              </a:p>
            </p:txBody>
          </p:sp>
        </p:grpSp>
      </p:grpSp>
      <p:grpSp>
        <p:nvGrpSpPr>
          <p:cNvPr id="27" name="组合 13"/>
          <p:cNvGrpSpPr/>
          <p:nvPr/>
        </p:nvGrpSpPr>
        <p:grpSpPr bwMode="auto">
          <a:xfrm>
            <a:off x="2379345" y="3467735"/>
            <a:ext cx="7722870" cy="1482725"/>
            <a:chOff x="-9469887" y="1013770"/>
            <a:chExt cx="16465874" cy="760519"/>
          </a:xfrm>
        </p:grpSpPr>
        <p:sp>
          <p:nvSpPr>
            <p:cNvPr id="28" name="圆角矩形标注 27"/>
            <p:cNvSpPr/>
            <p:nvPr/>
          </p:nvSpPr>
          <p:spPr>
            <a:xfrm>
              <a:off x="-9469887" y="1040011"/>
              <a:ext cx="16205182" cy="461099"/>
            </a:xfrm>
            <a:prstGeom prst="wedgeRoundRectCallout">
              <a:avLst>
                <a:gd name="adj1" fmla="val 53953"/>
                <a:gd name="adj2" fmla="val -18104"/>
                <a:gd name="adj3" fmla="val 16667"/>
              </a:avLst>
            </a:prstGeom>
            <a:solidFill>
              <a:srgbClr val="A1C450"/>
            </a:solidFill>
            <a:ln w="12700">
              <a:noFill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3200" dirty="0">
                <a:latin typeface="楷体_GB2312" panose="02010609030101010101" pitchFamily="49" charset="-122"/>
                <a:ea typeface="楷体_GB2312" panose="02010609030101010101" pitchFamily="49" charset="-122"/>
              </a:endParaRPr>
            </a:p>
          </p:txBody>
        </p:sp>
        <p:sp>
          <p:nvSpPr>
            <p:cNvPr id="29" name="TextBox 14"/>
            <p:cNvSpPr txBox="1">
              <a:spLocks noChangeArrowheads="1"/>
            </p:cNvSpPr>
            <p:nvPr/>
          </p:nvSpPr>
          <p:spPr bwMode="auto">
            <a:xfrm>
              <a:off x="-9164529" y="1013770"/>
              <a:ext cx="16160516" cy="760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3200" dirty="0" smtClean="0">
                  <a:solidFill>
                    <a:schemeClr val="bg1"/>
                  </a:solidFill>
                  <a:latin typeface="+mn-ea"/>
                  <a:ea typeface="+mn-ea"/>
                  <a:sym typeface="宋体" panose="02010600030101010101" pitchFamily="2" charset="-122"/>
                </a:rPr>
                <a:t>圆是轴对称图形吗？它有多少条对称轴？</a:t>
              </a:r>
            </a:p>
            <a:p>
              <a:pPr>
                <a:lnSpc>
                  <a:spcPct val="150000"/>
                </a:lnSpc>
              </a:pPr>
              <a:endParaRPr lang="zh-CN" altLang="en-US" sz="3200" dirty="0" smtClean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</p:grpSp>
      <p:grpSp>
        <p:nvGrpSpPr>
          <p:cNvPr id="32" name="组合 13"/>
          <p:cNvGrpSpPr/>
          <p:nvPr/>
        </p:nvGrpSpPr>
        <p:grpSpPr bwMode="auto">
          <a:xfrm>
            <a:off x="2027555" y="4591050"/>
            <a:ext cx="8475980" cy="928370"/>
            <a:chOff x="-10841022" y="1040010"/>
            <a:chExt cx="17327988" cy="476190"/>
          </a:xfrm>
        </p:grpSpPr>
        <p:sp>
          <p:nvSpPr>
            <p:cNvPr id="33" name="圆角矩形标注 32"/>
            <p:cNvSpPr/>
            <p:nvPr/>
          </p:nvSpPr>
          <p:spPr>
            <a:xfrm>
              <a:off x="-10841022" y="1040010"/>
              <a:ext cx="14886347" cy="476190"/>
            </a:xfrm>
            <a:prstGeom prst="wedgeRoundRectCallout">
              <a:avLst>
                <a:gd name="adj1" fmla="val -52263"/>
                <a:gd name="adj2" fmla="val -16268"/>
                <a:gd name="adj3" fmla="val 16667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12700">
              <a:noFill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3200" dirty="0">
                <a:latin typeface="楷体_GB2312" panose="02010609030101010101" pitchFamily="49" charset="-122"/>
                <a:ea typeface="楷体_GB2312" panose="02010609030101010101" pitchFamily="49" charset="-122"/>
              </a:endParaRPr>
            </a:p>
          </p:txBody>
        </p:sp>
        <p:sp>
          <p:nvSpPr>
            <p:cNvPr id="34" name="TextBox 14"/>
            <p:cNvSpPr txBox="1">
              <a:spLocks noChangeArrowheads="1"/>
            </p:cNvSpPr>
            <p:nvPr/>
          </p:nvSpPr>
          <p:spPr bwMode="auto">
            <a:xfrm>
              <a:off x="-10577117" y="1065246"/>
              <a:ext cx="17064083" cy="381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3200" b="1" dirty="0" smtClean="0">
                  <a:latin typeface="宋体" panose="02010600030101010101" pitchFamily="2" charset="-122"/>
                  <a:ea typeface="+mn-ea"/>
                  <a:sym typeface="宋体" panose="02010600030101010101" pitchFamily="2" charset="-122"/>
                </a:rPr>
                <a:t>圆是轴对称图形，它有无数条对称轴。</a:t>
              </a:r>
              <a:endParaRPr lang="en-US" altLang="zh-CN" sz="3200" b="1" noProof="1" smtClean="0">
                <a:latin typeface="+mn-ea"/>
                <a:ea typeface="+mn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49432" y="682185"/>
            <a:ext cx="11460667" cy="32072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5000"/>
              </a:lnSpc>
            </a:pPr>
            <a:r>
              <a:rPr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1.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认识圆，知道圆各部分的名称；掌握圆的特征，理解直径和半径的相互关系。学会用圆规画规定大小的圆。</a:t>
            </a:r>
          </a:p>
          <a:p>
            <a:pPr>
              <a:lnSpc>
                <a:spcPts val="5000"/>
              </a:lnSpc>
            </a:pPr>
            <a:r>
              <a:rPr lang="en-US" altLang="zh-CN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2.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通过直观教学和动手操作，能够理解并形成圆的概念，培养学生观察能力、空间想象能力以及抽象概括能力，并能运用所学的数学知识解决生活中简单的实际问题。</a:t>
            </a:r>
          </a:p>
        </p:txBody>
      </p:sp>
      <p:sp>
        <p:nvSpPr>
          <p:cNvPr id="3" name="圆角矩形 2"/>
          <p:cNvSpPr/>
          <p:nvPr/>
        </p:nvSpPr>
        <p:spPr>
          <a:xfrm>
            <a:off x="357505" y="3949700"/>
            <a:ext cx="11528425" cy="2531110"/>
          </a:xfrm>
          <a:prstGeom prst="roundRect">
            <a:avLst>
              <a:gd name="adj" fmla="val 8426"/>
            </a:avLst>
          </a:pr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 sz="2800" dirty="0"/>
          </a:p>
        </p:txBody>
      </p:sp>
      <p:sp>
        <p:nvSpPr>
          <p:cNvPr id="4" name="矩形 3"/>
          <p:cNvSpPr/>
          <p:nvPr/>
        </p:nvSpPr>
        <p:spPr>
          <a:xfrm>
            <a:off x="415130" y="4181546"/>
            <a:ext cx="10895887" cy="662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 smtClean="0">
                <a:solidFill>
                  <a:schemeClr val="bg1"/>
                </a:solidFill>
              </a:rPr>
              <a:t>【</a:t>
            </a:r>
            <a:r>
              <a:rPr lang="zh-CN" altLang="en-US" sz="2800" dirty="0" smtClean="0">
                <a:solidFill>
                  <a:schemeClr val="bg1"/>
                </a:solidFill>
              </a:rPr>
              <a:t>重点</a:t>
            </a:r>
            <a:r>
              <a:rPr lang="en-US" altLang="zh-CN" sz="2800" dirty="0" smtClean="0">
                <a:solidFill>
                  <a:schemeClr val="bg1"/>
                </a:solidFill>
              </a:rPr>
              <a:t>】</a:t>
            </a:r>
            <a:r>
              <a:rPr lang="zh-CN" altLang="en-US" sz="2800" dirty="0" smtClean="0">
                <a:solidFill>
                  <a:schemeClr val="bg1"/>
                </a:solidFill>
              </a:rPr>
              <a:t>掌握圆的特征，理解直径和半径的相互关系。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415290" y="5395807"/>
            <a:ext cx="112433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solidFill>
                  <a:schemeClr val="bg1"/>
                </a:solidFill>
              </a:rPr>
              <a:t>【</a:t>
            </a:r>
            <a:r>
              <a:rPr lang="zh-CN" altLang="en-US" sz="2800" dirty="0" smtClean="0">
                <a:solidFill>
                  <a:schemeClr val="bg1"/>
                </a:solidFill>
              </a:rPr>
              <a:t>难点</a:t>
            </a:r>
            <a:r>
              <a:rPr lang="en-US" altLang="zh-CN" sz="2800" dirty="0" smtClean="0">
                <a:solidFill>
                  <a:schemeClr val="bg1"/>
                </a:solidFill>
              </a:rPr>
              <a:t>】</a:t>
            </a:r>
            <a:r>
              <a:rPr lang="zh-CN" altLang="en-US" sz="2800" dirty="0" smtClean="0">
                <a:solidFill>
                  <a:schemeClr val="bg1"/>
                </a:solidFill>
              </a:rPr>
              <a:t>画圆，用圆的知识来解释和解决有关实际问题。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896591" y="2265217"/>
            <a:ext cx="2253048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2" name="任意多边形 11"/>
          <p:cNvSpPr/>
          <p:nvPr/>
        </p:nvSpPr>
        <p:spPr>
          <a:xfrm>
            <a:off x="108211" y="917284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/>
              <a:t>1</a:t>
            </a:r>
            <a:endParaRPr lang="zh-CN" altLang="en-US" sz="2800" b="1" dirty="0"/>
          </a:p>
        </p:txBody>
      </p:sp>
      <p:pic>
        <p:nvPicPr>
          <p:cNvPr id="58" name="图片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4732" y="1637454"/>
            <a:ext cx="10526183" cy="267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" name="TextBox 22"/>
          <p:cNvSpPr txBox="1">
            <a:spLocks noChangeArrowheads="1"/>
          </p:cNvSpPr>
          <p:nvPr/>
        </p:nvSpPr>
        <p:spPr bwMode="auto">
          <a:xfrm>
            <a:off x="565892" y="903943"/>
            <a:ext cx="10943167" cy="6096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21917" tIns="60958" rIns="121917" bIns="60958">
            <a:spAutoFit/>
          </a:bodyPr>
          <a:lstStyle/>
          <a:p>
            <a:r>
              <a:rPr lang="zh-CN" altLang="en-US" sz="3200" b="1" dirty="0" smtClean="0">
                <a:latin typeface="+mn-ea"/>
                <a:sym typeface="宋体" panose="02010600030101010101" pitchFamily="2" charset="-122"/>
              </a:rPr>
              <a:t>分别</a:t>
            </a:r>
            <a:r>
              <a:rPr lang="zh-CN" altLang="en-US" sz="3200" b="1" dirty="0">
                <a:latin typeface="+mn-ea"/>
                <a:sym typeface="宋体" panose="02010600030101010101" pitchFamily="2" charset="-122"/>
              </a:rPr>
              <a:t>描出下面各圆的半径和直径，并量出它们的长度。</a:t>
            </a:r>
          </a:p>
        </p:txBody>
      </p:sp>
      <p:pic>
        <p:nvPicPr>
          <p:cNvPr id="60" name="图片 5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1665" y="1768688"/>
            <a:ext cx="2387600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" name="图片 6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2765" y="1614170"/>
            <a:ext cx="2717800" cy="260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" name="图片 6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493266" y="1635336"/>
            <a:ext cx="28829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3" name="组合 11"/>
          <p:cNvGrpSpPr/>
          <p:nvPr/>
        </p:nvGrpSpPr>
        <p:grpSpPr bwMode="auto">
          <a:xfrm>
            <a:off x="1028648" y="4555727"/>
            <a:ext cx="2009602" cy="1194646"/>
            <a:chOff x="1281" y="5368"/>
            <a:chExt cx="2373" cy="1411"/>
          </a:xfrm>
        </p:grpSpPr>
        <p:sp>
          <p:nvSpPr>
            <p:cNvPr id="64" name="文本框 8"/>
            <p:cNvSpPr txBox="1">
              <a:spLocks noChangeArrowheads="1"/>
            </p:cNvSpPr>
            <p:nvPr/>
          </p:nvSpPr>
          <p:spPr bwMode="auto">
            <a:xfrm>
              <a:off x="1282" y="6088"/>
              <a:ext cx="2372" cy="69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altLang="en-US" sz="3200" b="1" i="1" dirty="0">
                  <a:latin typeface="Times New Roman" panose="02020603050405020304" pitchFamily="18" charset="0"/>
                </a:rPr>
                <a:t>d</a:t>
              </a:r>
              <a:r>
                <a:rPr lang="en-US" altLang="en-US" sz="3200" i="1" dirty="0">
                  <a:latin typeface="Times New Roman" panose="02020603050405020304" pitchFamily="18" charset="0"/>
                </a:rPr>
                <a:t> </a:t>
              </a:r>
              <a:r>
                <a:rPr lang="en-US" altLang="en-US" sz="3200" b="1" dirty="0">
                  <a:latin typeface="+mn-ea"/>
                </a:rPr>
                <a:t>= 2</a:t>
              </a:r>
              <a:r>
                <a:rPr lang="en-US" altLang="en-US" sz="3200" dirty="0"/>
                <a:t> </a:t>
              </a:r>
              <a:r>
                <a:rPr lang="en-US" altLang="en-US" sz="3200" b="1" i="1" dirty="0">
                  <a:latin typeface="Times New Roman" panose="02020603050405020304" pitchFamily="18" charset="0"/>
                </a:rPr>
                <a:t>cm</a:t>
              </a:r>
              <a:r>
                <a:rPr lang="zh-CN" altLang="en-US" sz="3200" dirty="0">
                  <a:latin typeface="宋体" panose="02010600030101010101" pitchFamily="2" charset="-122"/>
                  <a:sym typeface="宋体" panose="02010600030101010101" pitchFamily="2" charset="-122"/>
                </a:rPr>
                <a:t> </a:t>
              </a:r>
              <a:endParaRPr lang="zh-CN" altLang="en-US" sz="3200" dirty="0"/>
            </a:p>
          </p:txBody>
        </p:sp>
        <p:sp>
          <p:nvSpPr>
            <p:cNvPr id="65" name="文本框 9"/>
            <p:cNvSpPr txBox="1">
              <a:spLocks noChangeArrowheads="1"/>
            </p:cNvSpPr>
            <p:nvPr/>
          </p:nvSpPr>
          <p:spPr bwMode="auto">
            <a:xfrm>
              <a:off x="1281" y="5368"/>
              <a:ext cx="2319" cy="69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altLang="en-US" sz="3200" b="1" i="1" dirty="0">
                  <a:latin typeface="Times New Roman" panose="02020603050405020304" pitchFamily="18" charset="0"/>
                </a:rPr>
                <a:t>r</a:t>
              </a:r>
              <a:r>
                <a:rPr lang="en-US" altLang="en-US" sz="3200" i="1" dirty="0">
                  <a:latin typeface="Times New Roman" panose="02020603050405020304" pitchFamily="18" charset="0"/>
                </a:rPr>
                <a:t> </a:t>
              </a:r>
              <a:r>
                <a:rPr lang="en-US" altLang="en-US" sz="3200" b="1" dirty="0">
                  <a:latin typeface="+mn-ea"/>
                </a:rPr>
                <a:t>= 1</a:t>
              </a:r>
              <a:r>
                <a:rPr lang="en-US" altLang="en-US" sz="3200" dirty="0"/>
                <a:t> </a:t>
              </a:r>
              <a:r>
                <a:rPr lang="en-US" altLang="en-US" sz="3200" b="1" i="1" dirty="0">
                  <a:latin typeface="Times New Roman" panose="02020603050405020304" pitchFamily="18" charset="0"/>
                </a:rPr>
                <a:t>cm</a:t>
              </a:r>
              <a:r>
                <a:rPr lang="zh-CN" altLang="en-US" sz="3200" dirty="0">
                  <a:latin typeface="宋体" panose="02010600030101010101" pitchFamily="2" charset="-122"/>
                  <a:sym typeface="宋体" panose="02010600030101010101" pitchFamily="2" charset="-122"/>
                </a:rPr>
                <a:t> </a:t>
              </a:r>
              <a:endParaRPr lang="zh-CN" altLang="en-US" sz="3200" dirty="0"/>
            </a:p>
          </p:txBody>
        </p:sp>
      </p:grpSp>
      <p:grpSp>
        <p:nvGrpSpPr>
          <p:cNvPr id="66" name="组合 12"/>
          <p:cNvGrpSpPr/>
          <p:nvPr/>
        </p:nvGrpSpPr>
        <p:grpSpPr bwMode="auto">
          <a:xfrm>
            <a:off x="4914848" y="4555727"/>
            <a:ext cx="2357509" cy="1194646"/>
            <a:chOff x="1281" y="5368"/>
            <a:chExt cx="2785" cy="1411"/>
          </a:xfrm>
        </p:grpSpPr>
        <p:sp>
          <p:nvSpPr>
            <p:cNvPr id="67" name="文本框 13"/>
            <p:cNvSpPr txBox="1">
              <a:spLocks noChangeArrowheads="1"/>
            </p:cNvSpPr>
            <p:nvPr/>
          </p:nvSpPr>
          <p:spPr bwMode="auto">
            <a:xfrm>
              <a:off x="1282" y="6088"/>
              <a:ext cx="2784" cy="69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altLang="en-US" sz="3200" b="1" i="1" dirty="0">
                  <a:latin typeface="Times New Roman" panose="02020603050405020304" pitchFamily="18" charset="0"/>
                </a:rPr>
                <a:t>d</a:t>
              </a:r>
              <a:r>
                <a:rPr lang="en-US" altLang="en-US" sz="3200" i="1" dirty="0">
                  <a:latin typeface="Times New Roman" panose="02020603050405020304" pitchFamily="18" charset="0"/>
                </a:rPr>
                <a:t> </a:t>
              </a:r>
              <a:r>
                <a:rPr lang="en-US" altLang="en-US" sz="3200" b="1" dirty="0">
                  <a:latin typeface="+mn-ea"/>
                </a:rPr>
                <a:t>= 2.2</a:t>
              </a:r>
              <a:r>
                <a:rPr lang="en-US" altLang="en-US" sz="3200" dirty="0"/>
                <a:t> </a:t>
              </a:r>
              <a:r>
                <a:rPr lang="en-US" altLang="en-US" sz="3200" b="1" i="1" dirty="0">
                  <a:latin typeface="Times New Roman" panose="02020603050405020304" pitchFamily="18" charset="0"/>
                </a:rPr>
                <a:t>cm</a:t>
              </a:r>
              <a:r>
                <a:rPr lang="zh-CN" altLang="en-US" sz="3200" dirty="0">
                  <a:latin typeface="宋体" panose="02010600030101010101" pitchFamily="2" charset="-122"/>
                  <a:sym typeface="宋体" panose="02010600030101010101" pitchFamily="2" charset="-122"/>
                </a:rPr>
                <a:t> </a:t>
              </a:r>
              <a:endParaRPr lang="zh-CN" altLang="en-US" sz="3200" dirty="0"/>
            </a:p>
          </p:txBody>
        </p:sp>
        <p:sp>
          <p:nvSpPr>
            <p:cNvPr id="68" name="文本框 14"/>
            <p:cNvSpPr txBox="1">
              <a:spLocks noChangeArrowheads="1"/>
            </p:cNvSpPr>
            <p:nvPr/>
          </p:nvSpPr>
          <p:spPr bwMode="auto">
            <a:xfrm>
              <a:off x="1281" y="5368"/>
              <a:ext cx="2731" cy="69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altLang="en-US" sz="3200" b="1" i="1" dirty="0">
                  <a:latin typeface="Times New Roman" panose="02020603050405020304" pitchFamily="18" charset="0"/>
                </a:rPr>
                <a:t>r</a:t>
              </a:r>
              <a:r>
                <a:rPr lang="en-US" altLang="en-US" sz="3200" i="1" dirty="0">
                  <a:latin typeface="Times New Roman" panose="02020603050405020304" pitchFamily="18" charset="0"/>
                </a:rPr>
                <a:t> </a:t>
              </a:r>
              <a:r>
                <a:rPr lang="en-US" altLang="en-US" sz="3200" b="1" dirty="0">
                  <a:latin typeface="+mn-ea"/>
                </a:rPr>
                <a:t>= 1.1 </a:t>
              </a:r>
              <a:r>
                <a:rPr lang="en-US" altLang="en-US" sz="3200" b="1" i="1" dirty="0">
                  <a:latin typeface="Times New Roman" panose="02020603050405020304" pitchFamily="18" charset="0"/>
                </a:rPr>
                <a:t>cm</a:t>
              </a:r>
              <a:r>
                <a:rPr lang="zh-CN" altLang="en-US" sz="3200" dirty="0">
                  <a:latin typeface="宋体" panose="02010600030101010101" pitchFamily="2" charset="-122"/>
                  <a:sym typeface="宋体" panose="02010600030101010101" pitchFamily="2" charset="-122"/>
                </a:rPr>
                <a:t> </a:t>
              </a:r>
              <a:endParaRPr lang="zh-CN" altLang="en-US" sz="3200" dirty="0"/>
            </a:p>
          </p:txBody>
        </p:sp>
      </p:grpSp>
      <p:grpSp>
        <p:nvGrpSpPr>
          <p:cNvPr id="69" name="组合 15"/>
          <p:cNvGrpSpPr/>
          <p:nvPr/>
        </p:nvGrpSpPr>
        <p:grpSpPr bwMode="auto">
          <a:xfrm>
            <a:off x="8858200" y="4555727"/>
            <a:ext cx="2357507" cy="1194646"/>
            <a:chOff x="1281" y="5368"/>
            <a:chExt cx="2785" cy="1411"/>
          </a:xfrm>
        </p:grpSpPr>
        <p:sp>
          <p:nvSpPr>
            <p:cNvPr id="70" name="文本框 16"/>
            <p:cNvSpPr txBox="1">
              <a:spLocks noChangeArrowheads="1"/>
            </p:cNvSpPr>
            <p:nvPr/>
          </p:nvSpPr>
          <p:spPr bwMode="auto">
            <a:xfrm>
              <a:off x="1282" y="6088"/>
              <a:ext cx="2784" cy="69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altLang="en-US" sz="3200" b="1" i="1" dirty="0">
                  <a:latin typeface="Times New Roman" panose="02020603050405020304" pitchFamily="18" charset="0"/>
                </a:rPr>
                <a:t>d</a:t>
              </a:r>
              <a:r>
                <a:rPr lang="en-US" altLang="en-US" sz="3200" i="1" dirty="0">
                  <a:latin typeface="Times New Roman" panose="02020603050405020304" pitchFamily="18" charset="0"/>
                </a:rPr>
                <a:t> </a:t>
              </a:r>
              <a:r>
                <a:rPr lang="en-US" altLang="en-US" sz="3200" b="1" dirty="0">
                  <a:latin typeface="+mn-ea"/>
                </a:rPr>
                <a:t>= 2.4 </a:t>
              </a:r>
              <a:r>
                <a:rPr lang="en-US" altLang="en-US" sz="3200" b="1" i="1" dirty="0">
                  <a:latin typeface="Times New Roman" panose="02020603050405020304" pitchFamily="18" charset="0"/>
                </a:rPr>
                <a:t>cm</a:t>
              </a:r>
              <a:r>
                <a:rPr lang="zh-CN" altLang="en-US" sz="3200" dirty="0">
                  <a:latin typeface="宋体" panose="02010600030101010101" pitchFamily="2" charset="-122"/>
                  <a:sym typeface="宋体" panose="02010600030101010101" pitchFamily="2" charset="-122"/>
                </a:rPr>
                <a:t> </a:t>
              </a:r>
              <a:endParaRPr lang="zh-CN" altLang="en-US" sz="3200" dirty="0"/>
            </a:p>
          </p:txBody>
        </p:sp>
        <p:sp>
          <p:nvSpPr>
            <p:cNvPr id="71" name="文本框 17"/>
            <p:cNvSpPr txBox="1">
              <a:spLocks noChangeArrowheads="1"/>
            </p:cNvSpPr>
            <p:nvPr/>
          </p:nvSpPr>
          <p:spPr bwMode="auto">
            <a:xfrm>
              <a:off x="1281" y="5368"/>
              <a:ext cx="2731" cy="69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altLang="en-US" sz="3200" b="1" i="1" dirty="0">
                  <a:latin typeface="Times New Roman" panose="02020603050405020304" pitchFamily="18" charset="0"/>
                </a:rPr>
                <a:t>r</a:t>
              </a:r>
              <a:r>
                <a:rPr lang="en-US" altLang="en-US" sz="3200" i="1" dirty="0">
                  <a:latin typeface="Times New Roman" panose="02020603050405020304" pitchFamily="18" charset="0"/>
                </a:rPr>
                <a:t> </a:t>
              </a:r>
              <a:r>
                <a:rPr lang="en-US" altLang="en-US" sz="3200" b="1" dirty="0">
                  <a:latin typeface="+mn-ea"/>
                </a:rPr>
                <a:t>= 1.2 </a:t>
              </a:r>
              <a:r>
                <a:rPr lang="en-US" altLang="en-US" sz="3200" b="1" i="1" dirty="0">
                  <a:latin typeface="Times New Roman" panose="02020603050405020304" pitchFamily="18" charset="0"/>
                </a:rPr>
                <a:t>cm</a:t>
              </a:r>
              <a:r>
                <a:rPr lang="zh-CN" altLang="en-US" sz="3200" dirty="0">
                  <a:latin typeface="宋体" panose="02010600030101010101" pitchFamily="2" charset="-122"/>
                  <a:sym typeface="宋体" panose="02010600030101010101" pitchFamily="2" charset="-122"/>
                </a:rPr>
                <a:t> </a:t>
              </a:r>
              <a:endParaRPr lang="zh-CN" altLang="en-US" sz="3200" dirty="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896591" y="2265217"/>
            <a:ext cx="2253048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2" name="任意多边形 11"/>
          <p:cNvSpPr/>
          <p:nvPr/>
        </p:nvSpPr>
        <p:spPr>
          <a:xfrm>
            <a:off x="108211" y="917284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/>
              <a:t>2</a:t>
            </a:r>
            <a:endParaRPr lang="zh-CN" altLang="en-US" sz="2800" b="1" dirty="0"/>
          </a:p>
        </p:txBody>
      </p:sp>
      <p:sp>
        <p:nvSpPr>
          <p:cNvPr id="18" name="TextBox 22"/>
          <p:cNvSpPr txBox="1">
            <a:spLocks noChangeArrowheads="1"/>
          </p:cNvSpPr>
          <p:nvPr/>
        </p:nvSpPr>
        <p:spPr bwMode="auto">
          <a:xfrm>
            <a:off x="444290" y="664706"/>
            <a:ext cx="11155010" cy="160043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121917" tIns="60958" rIns="121917" bIns="60958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dirty="0" smtClean="0">
                <a:latin typeface="Arial" panose="020B0604020202020204" pitchFamily="34" charset="0"/>
                <a:ea typeface="楷体" panose="02010609060101010101" pitchFamily="49" charset="-122"/>
                <a:sym typeface="宋体" panose="02010600030101010101" pitchFamily="2" charset="-122"/>
              </a:rPr>
              <a:t>  </a:t>
            </a:r>
            <a:r>
              <a:rPr lang="zh-CN" altLang="en-US" sz="3200" b="1" dirty="0" smtClean="0">
                <a:latin typeface="+mn-ea"/>
                <a:sym typeface="宋体" panose="02010600030101010101" pitchFamily="2" charset="-122"/>
              </a:rPr>
              <a:t>画</a:t>
            </a:r>
            <a:r>
              <a:rPr lang="zh-CN" altLang="en-US" sz="3200" b="1" dirty="0">
                <a:latin typeface="+mn-ea"/>
                <a:sym typeface="宋体" panose="02010600030101010101" pitchFamily="2" charset="-122"/>
              </a:rPr>
              <a:t>一个直径是</a:t>
            </a:r>
            <a:r>
              <a:rPr lang="en-US" altLang="zh-CN" sz="3200" b="1" dirty="0">
                <a:latin typeface="+mn-ea"/>
                <a:sym typeface="宋体" panose="02010600030101010101" pitchFamily="2" charset="-122"/>
              </a:rPr>
              <a:t>5</a:t>
            </a:r>
            <a:r>
              <a:rPr lang="zh-CN" altLang="en-US" sz="3200" b="1" dirty="0">
                <a:latin typeface="+mn-ea"/>
                <a:sym typeface="宋体" panose="02010600030101010101" pitchFamily="2" charset="-122"/>
              </a:rPr>
              <a:t>厘米的圆，并用字母</a:t>
            </a:r>
            <a:r>
              <a:rPr lang="en-US" altLang="zh-CN" sz="3200" b="1" i="1" dirty="0">
                <a:latin typeface="+mn-ea"/>
                <a:sym typeface="宋体" panose="02010600030101010101" pitchFamily="2" charset="-122"/>
              </a:rPr>
              <a:t>O</a:t>
            </a:r>
            <a:r>
              <a:rPr lang="zh-CN" altLang="en-US" sz="3200" b="1" dirty="0">
                <a:latin typeface="+mn-ea"/>
                <a:sym typeface="宋体" panose="02010600030101010101" pitchFamily="2" charset="-122"/>
              </a:rPr>
              <a:t>、</a:t>
            </a:r>
            <a:r>
              <a:rPr lang="en-US" altLang="zh-CN" sz="3200" b="1" i="1" dirty="0">
                <a:latin typeface="+mn-ea"/>
                <a:sym typeface="宋体" panose="02010600030101010101" pitchFamily="2" charset="-122"/>
              </a:rPr>
              <a:t>r</a:t>
            </a:r>
            <a:r>
              <a:rPr lang="zh-CN" altLang="en-US" sz="3200" b="1" dirty="0">
                <a:latin typeface="+mn-ea"/>
                <a:sym typeface="宋体" panose="02010600030101010101" pitchFamily="2" charset="-122"/>
              </a:rPr>
              <a:t>、</a:t>
            </a:r>
            <a:r>
              <a:rPr lang="en-US" altLang="zh-CN" sz="3200" b="1" i="1" dirty="0">
                <a:latin typeface="+mn-ea"/>
                <a:sym typeface="宋体" panose="02010600030101010101" pitchFamily="2" charset="-122"/>
              </a:rPr>
              <a:t>d</a:t>
            </a:r>
            <a:r>
              <a:rPr lang="zh-CN" altLang="en-US" sz="3200" b="1" dirty="0">
                <a:latin typeface="+mn-ea"/>
                <a:sym typeface="宋体" panose="02010600030101010101" pitchFamily="2" charset="-122"/>
              </a:rPr>
              <a:t>分别表示它的</a:t>
            </a:r>
          </a:p>
          <a:p>
            <a:pPr>
              <a:lnSpc>
                <a:spcPct val="150000"/>
              </a:lnSpc>
            </a:pPr>
            <a:r>
              <a:rPr lang="zh-CN" altLang="en-US" sz="3200" b="1" dirty="0">
                <a:latin typeface="+mn-ea"/>
                <a:sym typeface="宋体" panose="02010600030101010101" pitchFamily="2" charset="-122"/>
              </a:rPr>
              <a:t>  圆心、半径和直径。</a:t>
            </a:r>
          </a:p>
        </p:txBody>
      </p:sp>
      <p:pic>
        <p:nvPicPr>
          <p:cNvPr id="19" name="图片 18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27146" y="2302524"/>
            <a:ext cx="3389788" cy="3436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299845" y="1233170"/>
            <a:ext cx="7709535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3200" dirty="0" smtClean="0">
                <a:solidFill>
                  <a:schemeClr val="tx1"/>
                </a:solidFill>
                <a:latin typeface="Arial" panose="020B0604020202020204" pitchFamily="34" charset="0"/>
                <a:cs typeface="楷体" panose="02010609060101010101" pitchFamily="49" charset="-122"/>
              </a:rPr>
              <a:t>1.</a:t>
            </a:r>
            <a:r>
              <a:rPr lang="zh-CN" altLang="zh-CN" sz="3200" dirty="0" smtClean="0">
                <a:solidFill>
                  <a:schemeClr val="tx1"/>
                </a:solidFill>
                <a:latin typeface="Arial" panose="020B0604020202020204" pitchFamily="34" charset="0"/>
                <a:cs typeface="楷体" panose="02010609060101010101" pitchFamily="49" charset="-122"/>
              </a:rPr>
              <a:t>圆是曲线围成的平面图形。</a:t>
            </a:r>
          </a:p>
        </p:txBody>
      </p:sp>
      <p:sp>
        <p:nvSpPr>
          <p:cNvPr id="5" name="矩形 4"/>
          <p:cNvSpPr/>
          <p:nvPr/>
        </p:nvSpPr>
        <p:spPr>
          <a:xfrm>
            <a:off x="1304925" y="3187065"/>
            <a:ext cx="8197215" cy="1568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3200" dirty="0" smtClean="0">
                <a:solidFill>
                  <a:schemeClr val="tx1"/>
                </a:solidFill>
                <a:latin typeface="Arial" panose="020B0604020202020204" pitchFamily="34" charset="0"/>
                <a:cs typeface="楷体" panose="02010609060101010101" pitchFamily="49" charset="-122"/>
              </a:rPr>
              <a:t>3.</a:t>
            </a:r>
            <a:r>
              <a:rPr lang="zh-CN" alt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楷体" panose="02010609060101010101" pitchFamily="49" charset="-122"/>
              </a:rPr>
              <a:t>在同圆或等圆中，所有的半径都相等，所有的直径也都相等。</a:t>
            </a:r>
            <a:endParaRPr lang="zh-CN" altLang="zh-CN" sz="3200" dirty="0" smtClean="0">
              <a:solidFill>
                <a:schemeClr val="tx1"/>
              </a:solidFill>
              <a:latin typeface="Arial" panose="020B0604020202020204" pitchFamily="34" charset="0"/>
              <a:cs typeface="楷体" panose="02010609060101010101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279525" y="2233930"/>
            <a:ext cx="10321290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3200" dirty="0" smtClean="0">
                <a:solidFill>
                  <a:schemeClr val="tx1"/>
                </a:solidFill>
                <a:latin typeface="Arial" panose="020B0604020202020204" pitchFamily="34" charset="0"/>
                <a:cs typeface="楷体" panose="02010609060101010101" pitchFamily="49" charset="-122"/>
              </a:rPr>
              <a:t>2.</a:t>
            </a:r>
            <a:r>
              <a:rPr lang="zh-CN" alt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楷体" panose="02010609060101010101" pitchFamily="49" charset="-122"/>
              </a:rPr>
              <a:t>在同圆中，直径是半径的</a:t>
            </a:r>
            <a:r>
              <a:rPr lang="en-US" altLang="zh-CN" sz="3200" dirty="0" smtClean="0">
                <a:solidFill>
                  <a:schemeClr val="tx1"/>
                </a:solidFill>
                <a:latin typeface="Arial" panose="020B0604020202020204" pitchFamily="34" charset="0"/>
                <a:cs typeface="楷体" panose="02010609060101010101" pitchFamily="49" charset="-122"/>
              </a:rPr>
              <a:t>2</a:t>
            </a:r>
            <a:r>
              <a:rPr lang="zh-CN" alt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楷体" panose="02010609060101010101" pitchFamily="49" charset="-122"/>
              </a:rPr>
              <a:t>倍。</a:t>
            </a:r>
            <a:endParaRPr lang="zh-CN" altLang="zh-CN" sz="3200" dirty="0" smtClean="0">
              <a:solidFill>
                <a:schemeClr val="tx1"/>
              </a:solidFill>
              <a:latin typeface="Arial" panose="020B0604020202020204" pitchFamily="34" charset="0"/>
              <a:cs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40" y="1751682"/>
            <a:ext cx="11570578" cy="1472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任意多边形 21"/>
          <p:cNvSpPr/>
          <p:nvPr/>
        </p:nvSpPr>
        <p:spPr>
          <a:xfrm>
            <a:off x="108211" y="917284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/>
              <a:t>1</a:t>
            </a:r>
          </a:p>
        </p:txBody>
      </p:sp>
      <p:sp>
        <p:nvSpPr>
          <p:cNvPr id="24" name="Rectangle 5"/>
          <p:cNvSpPr/>
          <p:nvPr/>
        </p:nvSpPr>
        <p:spPr>
          <a:xfrm>
            <a:off x="8356523" y="2299447"/>
            <a:ext cx="1778995" cy="95567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>
              <a:spcBef>
                <a:spcPct val="20000"/>
              </a:spcBef>
            </a:pPr>
            <a:r>
              <a:rPr lang="en-US" altLang="zh-CN" sz="2800" b="1" noProof="1">
                <a:latin typeface="+mn-ea"/>
              </a:rPr>
              <a:t>0.24</a:t>
            </a:r>
            <a:r>
              <a:rPr lang="zh-CN" altLang="en-US" sz="2800" b="1" noProof="1">
                <a:latin typeface="+mn-ea"/>
              </a:rPr>
              <a:t>米</a:t>
            </a:r>
          </a:p>
        </p:txBody>
      </p:sp>
      <p:sp>
        <p:nvSpPr>
          <p:cNvPr id="26" name="Rectangle 7"/>
          <p:cNvSpPr/>
          <p:nvPr/>
        </p:nvSpPr>
        <p:spPr>
          <a:xfrm>
            <a:off x="4814945" y="2288431"/>
            <a:ext cx="1123147" cy="95567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>
              <a:spcBef>
                <a:spcPct val="20000"/>
              </a:spcBef>
            </a:pPr>
            <a:r>
              <a:rPr lang="en-US" altLang="zh-CN" sz="2800" b="1" noProof="1">
                <a:latin typeface="+mn-ea"/>
              </a:rPr>
              <a:t>6</a:t>
            </a:r>
            <a:r>
              <a:rPr lang="zh-CN" altLang="en-US" sz="2800" b="1" noProof="1">
                <a:latin typeface="+mn-ea"/>
              </a:rPr>
              <a:t>米</a:t>
            </a:r>
          </a:p>
        </p:txBody>
      </p:sp>
      <p:sp>
        <p:nvSpPr>
          <p:cNvPr id="28" name="Rectangle 9"/>
          <p:cNvSpPr/>
          <p:nvPr/>
        </p:nvSpPr>
        <p:spPr>
          <a:xfrm>
            <a:off x="945131" y="2299448"/>
            <a:ext cx="1291287" cy="95567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>
              <a:spcBef>
                <a:spcPct val="20000"/>
              </a:spcBef>
            </a:pPr>
            <a:r>
              <a:rPr lang="zh-CN" altLang="en-US" sz="2800" b="1" noProof="1">
                <a:latin typeface="+mn-ea"/>
              </a:rPr>
              <a:t>直径</a:t>
            </a:r>
            <a:r>
              <a:rPr lang="en-US" altLang="zh-CN" sz="2800" b="1" noProof="1">
                <a:latin typeface="+mn-ea"/>
              </a:rPr>
              <a:t>(</a:t>
            </a:r>
            <a:r>
              <a:rPr lang="en-US" altLang="zh-CN" sz="3000" i="1" noProof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d</a:t>
            </a:r>
            <a:r>
              <a:rPr lang="en-US" altLang="zh-CN" sz="2800" b="1" noProof="1">
                <a:latin typeface="+mn-ea"/>
              </a:rPr>
              <a:t>)</a:t>
            </a:r>
          </a:p>
        </p:txBody>
      </p:sp>
      <p:sp>
        <p:nvSpPr>
          <p:cNvPr id="29" name="Rectangle 10"/>
          <p:cNvSpPr/>
          <p:nvPr/>
        </p:nvSpPr>
        <p:spPr>
          <a:xfrm>
            <a:off x="10324624" y="1750571"/>
            <a:ext cx="1177002" cy="8683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>
              <a:spcBef>
                <a:spcPct val="20000"/>
              </a:spcBef>
            </a:pPr>
            <a:r>
              <a:rPr lang="en-US" altLang="zh-CN" sz="2800" b="1" noProof="1">
                <a:latin typeface="+mn-ea"/>
              </a:rPr>
              <a:t>3.9</a:t>
            </a:r>
            <a:r>
              <a:rPr lang="zh-CN" altLang="en-US" sz="2800" b="1" noProof="1">
                <a:latin typeface="+mn-ea"/>
              </a:rPr>
              <a:t>米</a:t>
            </a:r>
          </a:p>
        </p:txBody>
      </p:sp>
      <p:sp>
        <p:nvSpPr>
          <p:cNvPr id="32" name="Rectangle 12"/>
          <p:cNvSpPr/>
          <p:nvPr/>
        </p:nvSpPr>
        <p:spPr>
          <a:xfrm>
            <a:off x="6619128" y="1736285"/>
            <a:ext cx="1237027" cy="868362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>
              <a:spcBef>
                <a:spcPct val="20000"/>
              </a:spcBef>
            </a:pPr>
            <a:r>
              <a:rPr lang="en-US" altLang="zh-CN" sz="2800" b="1" noProof="1">
                <a:latin typeface="+mn-ea"/>
              </a:rPr>
              <a:t>7</a:t>
            </a:r>
            <a:r>
              <a:rPr lang="zh-CN" altLang="en-US" sz="2800" b="1" noProof="1">
                <a:latin typeface="+mn-ea"/>
              </a:rPr>
              <a:t>厘米</a:t>
            </a:r>
          </a:p>
        </p:txBody>
      </p:sp>
      <p:sp>
        <p:nvSpPr>
          <p:cNvPr id="34" name="Rectangle 14"/>
          <p:cNvSpPr/>
          <p:nvPr/>
        </p:nvSpPr>
        <p:spPr>
          <a:xfrm>
            <a:off x="2780436" y="1827690"/>
            <a:ext cx="1405971" cy="8683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>
              <a:spcBef>
                <a:spcPct val="20000"/>
              </a:spcBef>
            </a:pPr>
            <a:r>
              <a:rPr lang="en-US" altLang="zh-CN" sz="2800" b="1" noProof="1">
                <a:latin typeface="+mn-ea"/>
              </a:rPr>
              <a:t>20</a:t>
            </a:r>
            <a:r>
              <a:rPr lang="zh-CN" altLang="en-US" sz="2800" b="1" noProof="1">
                <a:latin typeface="+mn-ea"/>
              </a:rPr>
              <a:t>厘米</a:t>
            </a:r>
          </a:p>
        </p:txBody>
      </p:sp>
      <p:sp>
        <p:nvSpPr>
          <p:cNvPr id="35" name="Rectangle 15"/>
          <p:cNvSpPr/>
          <p:nvPr/>
        </p:nvSpPr>
        <p:spPr>
          <a:xfrm>
            <a:off x="978184" y="1772606"/>
            <a:ext cx="1269254" cy="8683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>
              <a:spcBef>
                <a:spcPct val="20000"/>
              </a:spcBef>
            </a:pPr>
            <a:r>
              <a:rPr lang="zh-CN" altLang="en-US" sz="2800" b="1" noProof="1">
                <a:latin typeface="+mn-ea"/>
              </a:rPr>
              <a:t>半径</a:t>
            </a:r>
            <a:r>
              <a:rPr lang="en-US" altLang="zh-CN" sz="2800" b="1" noProof="1">
                <a:latin typeface="+mn-ea"/>
              </a:rPr>
              <a:t>(</a:t>
            </a:r>
            <a:r>
              <a:rPr lang="en-US" altLang="zh-CN" sz="3000" i="1" noProof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r</a:t>
            </a:r>
            <a:r>
              <a:rPr lang="en-US" altLang="zh-CN" sz="2800" b="1" noProof="1">
                <a:latin typeface="+mn-ea"/>
              </a:rPr>
              <a:t>)</a:t>
            </a:r>
          </a:p>
        </p:txBody>
      </p:sp>
      <p:sp>
        <p:nvSpPr>
          <p:cNvPr id="62" name="Rectangle 26"/>
          <p:cNvSpPr/>
          <p:nvPr/>
        </p:nvSpPr>
        <p:spPr>
          <a:xfrm>
            <a:off x="2780439" y="2353231"/>
            <a:ext cx="1483088" cy="868362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>
              <a:spcBef>
                <a:spcPct val="20000"/>
              </a:spcBef>
            </a:pPr>
            <a:r>
              <a:rPr lang="en-US" altLang="zh-CN" sz="2800" b="1" noProof="1">
                <a:solidFill>
                  <a:srgbClr val="FF0000"/>
                </a:solidFill>
                <a:latin typeface="+mn-ea"/>
              </a:rPr>
              <a:t>40</a:t>
            </a:r>
            <a:r>
              <a:rPr lang="zh-CN" altLang="en-US" sz="2800" b="1" noProof="1">
                <a:solidFill>
                  <a:srgbClr val="FF0000"/>
                </a:solidFill>
                <a:latin typeface="+mn-ea"/>
              </a:rPr>
              <a:t>厘米</a:t>
            </a:r>
          </a:p>
        </p:txBody>
      </p:sp>
      <p:sp>
        <p:nvSpPr>
          <p:cNvPr id="63" name="Rectangle 27"/>
          <p:cNvSpPr/>
          <p:nvPr/>
        </p:nvSpPr>
        <p:spPr>
          <a:xfrm>
            <a:off x="4841549" y="1761016"/>
            <a:ext cx="964339" cy="95567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>
              <a:spcBef>
                <a:spcPct val="20000"/>
              </a:spcBef>
            </a:pPr>
            <a:r>
              <a:rPr lang="en-US" altLang="zh-CN" sz="2800" b="1" noProof="1">
                <a:solidFill>
                  <a:srgbClr val="FF0000"/>
                </a:solidFill>
                <a:latin typeface="+mn-ea"/>
              </a:rPr>
              <a:t>3</a:t>
            </a:r>
            <a:r>
              <a:rPr lang="zh-CN" altLang="en-US" sz="2800" b="1" noProof="1">
                <a:solidFill>
                  <a:srgbClr val="FF0000"/>
                </a:solidFill>
                <a:latin typeface="+mn-ea"/>
              </a:rPr>
              <a:t>米</a:t>
            </a:r>
          </a:p>
        </p:txBody>
      </p:sp>
      <p:sp>
        <p:nvSpPr>
          <p:cNvPr id="64" name="Rectangle 28"/>
          <p:cNvSpPr/>
          <p:nvPr/>
        </p:nvSpPr>
        <p:spPr>
          <a:xfrm>
            <a:off x="6539659" y="2346976"/>
            <a:ext cx="1557739" cy="8683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>
              <a:spcBef>
                <a:spcPct val="20000"/>
              </a:spcBef>
            </a:pPr>
            <a:r>
              <a:rPr lang="en-US" altLang="zh-CN" sz="2800" b="1" noProof="1">
                <a:solidFill>
                  <a:srgbClr val="FF0000"/>
                </a:solidFill>
                <a:latin typeface="+mn-ea"/>
              </a:rPr>
              <a:t>14</a:t>
            </a:r>
            <a:r>
              <a:rPr lang="zh-CN" altLang="en-US" sz="2800" b="1" noProof="1">
                <a:solidFill>
                  <a:srgbClr val="FF0000"/>
                </a:solidFill>
                <a:latin typeface="+mn-ea"/>
              </a:rPr>
              <a:t>厘米</a:t>
            </a:r>
          </a:p>
        </p:txBody>
      </p:sp>
      <p:sp>
        <p:nvSpPr>
          <p:cNvPr id="65" name="Rectangle 29"/>
          <p:cNvSpPr/>
          <p:nvPr/>
        </p:nvSpPr>
        <p:spPr>
          <a:xfrm>
            <a:off x="8359508" y="1727965"/>
            <a:ext cx="1778995" cy="95567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>
              <a:spcBef>
                <a:spcPct val="20000"/>
              </a:spcBef>
            </a:pPr>
            <a:r>
              <a:rPr lang="en-US" altLang="zh-CN" sz="2800" b="1" noProof="1">
                <a:solidFill>
                  <a:srgbClr val="FF0000"/>
                </a:solidFill>
                <a:latin typeface="+mn-ea"/>
              </a:rPr>
              <a:t>0.12</a:t>
            </a:r>
            <a:r>
              <a:rPr lang="zh-CN" altLang="en-US" sz="2800" b="1" noProof="1">
                <a:solidFill>
                  <a:srgbClr val="FF0000"/>
                </a:solidFill>
                <a:latin typeface="+mn-ea"/>
              </a:rPr>
              <a:t>米</a:t>
            </a:r>
          </a:p>
        </p:txBody>
      </p:sp>
      <p:sp>
        <p:nvSpPr>
          <p:cNvPr id="66" name="Rectangle 30"/>
          <p:cNvSpPr/>
          <p:nvPr/>
        </p:nvSpPr>
        <p:spPr>
          <a:xfrm>
            <a:off x="10330781" y="2331197"/>
            <a:ext cx="1177002" cy="868362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>
              <a:spcBef>
                <a:spcPct val="20000"/>
              </a:spcBef>
            </a:pPr>
            <a:r>
              <a:rPr lang="en-US" altLang="zh-CN" sz="2800" b="1" noProof="1">
                <a:solidFill>
                  <a:srgbClr val="FF0000"/>
                </a:solidFill>
                <a:latin typeface="+mn-ea"/>
              </a:rPr>
              <a:t>7.8</a:t>
            </a:r>
            <a:r>
              <a:rPr lang="zh-CN" altLang="en-US" sz="2800" b="1" noProof="1">
                <a:solidFill>
                  <a:srgbClr val="FF0000"/>
                </a:solidFill>
                <a:latin typeface="+mn-ea"/>
              </a:rPr>
              <a:t>米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3" grpId="0"/>
      <p:bldP spid="64" grpId="0"/>
      <p:bldP spid="65" grpId="0"/>
      <p:bldP spid="6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任意多边形 21"/>
          <p:cNvSpPr/>
          <p:nvPr/>
        </p:nvSpPr>
        <p:spPr>
          <a:xfrm>
            <a:off x="108211" y="917284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/>
              <a:t>2</a:t>
            </a:r>
          </a:p>
        </p:txBody>
      </p:sp>
      <p:sp>
        <p:nvSpPr>
          <p:cNvPr id="34" name="Rectangle 14"/>
          <p:cNvSpPr/>
          <p:nvPr/>
        </p:nvSpPr>
        <p:spPr>
          <a:xfrm>
            <a:off x="698248" y="714985"/>
            <a:ext cx="10803362" cy="1565506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zh-CN" altLang="en-US" sz="3200" b="1" noProof="1" smtClean="0">
                <a:latin typeface="+mn-ea"/>
              </a:rPr>
              <a:t>按照下面的要求画圆，并在画出的圆中分别用</a:t>
            </a:r>
            <a:r>
              <a:rPr lang="en-US" altLang="zh-CN" sz="3200" b="1" noProof="1" smtClean="0">
                <a:latin typeface="+mn-ea"/>
              </a:rPr>
              <a:t>O</a:t>
            </a:r>
            <a:r>
              <a:rPr lang="zh-CN" altLang="en-US" sz="3200" b="1" noProof="1" smtClean="0">
                <a:latin typeface="+mn-ea"/>
              </a:rPr>
              <a:t>、</a:t>
            </a:r>
            <a:r>
              <a:rPr lang="en-US" altLang="zh-CN" sz="3200" b="1" noProof="1" smtClean="0">
                <a:latin typeface="+mn-ea"/>
              </a:rPr>
              <a:t>r</a:t>
            </a:r>
            <a:r>
              <a:rPr lang="zh-CN" altLang="en-US" sz="3200" b="1" noProof="1" smtClean="0">
                <a:latin typeface="+mn-ea"/>
              </a:rPr>
              <a:t>、</a:t>
            </a:r>
            <a:r>
              <a:rPr lang="en-US" altLang="zh-CN" sz="3200" b="1" noProof="1" smtClean="0">
                <a:latin typeface="+mn-ea"/>
              </a:rPr>
              <a:t>d</a:t>
            </a:r>
            <a:r>
              <a:rPr lang="zh-CN" altLang="en-US" sz="3200" b="1" noProof="1" smtClean="0">
                <a:latin typeface="+mn-ea"/>
              </a:rPr>
              <a:t>标出圆心、半径和直径。</a:t>
            </a:r>
            <a:endParaRPr lang="zh-CN" altLang="en-US" sz="3200" b="1" noProof="1">
              <a:latin typeface="+mn-ea"/>
            </a:endParaRPr>
          </a:p>
        </p:txBody>
      </p:sp>
      <p:sp>
        <p:nvSpPr>
          <p:cNvPr id="67" name="Rectangle 14"/>
          <p:cNvSpPr/>
          <p:nvPr/>
        </p:nvSpPr>
        <p:spPr>
          <a:xfrm>
            <a:off x="630311" y="1902965"/>
            <a:ext cx="10803362" cy="1565506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zh-CN" altLang="en-US" sz="3200" b="1" noProof="1" smtClean="0">
                <a:latin typeface="+mn-ea"/>
              </a:rPr>
              <a:t>（</a:t>
            </a:r>
            <a:r>
              <a:rPr lang="en-US" altLang="zh-CN" sz="3200" b="1" noProof="1" smtClean="0">
                <a:latin typeface="+mn-ea"/>
              </a:rPr>
              <a:t>1</a:t>
            </a:r>
            <a:r>
              <a:rPr lang="zh-CN" altLang="en-US" sz="3200" b="1" noProof="1" smtClean="0">
                <a:latin typeface="+mn-ea"/>
              </a:rPr>
              <a:t>）半径</a:t>
            </a:r>
            <a:r>
              <a:rPr lang="en-US" altLang="zh-CN" sz="3200" b="1" noProof="1" smtClean="0">
                <a:latin typeface="+mn-ea"/>
              </a:rPr>
              <a:t>3</a:t>
            </a:r>
            <a:r>
              <a:rPr lang="zh-CN" altLang="en-US" sz="3200" b="1" noProof="1" smtClean="0">
                <a:latin typeface="+mn-ea"/>
              </a:rPr>
              <a:t>厘米。                （</a:t>
            </a:r>
            <a:r>
              <a:rPr lang="en-US" altLang="zh-CN" sz="3200" b="1" noProof="1" smtClean="0">
                <a:latin typeface="+mn-ea"/>
              </a:rPr>
              <a:t>2</a:t>
            </a:r>
            <a:r>
              <a:rPr lang="zh-CN" altLang="en-US" sz="3200" b="1" noProof="1" smtClean="0">
                <a:latin typeface="+mn-ea"/>
              </a:rPr>
              <a:t>）直径</a:t>
            </a:r>
            <a:r>
              <a:rPr lang="en-US" altLang="zh-CN" sz="3200" b="1" noProof="1" smtClean="0">
                <a:latin typeface="+mn-ea"/>
              </a:rPr>
              <a:t>3</a:t>
            </a:r>
            <a:r>
              <a:rPr lang="zh-CN" altLang="en-US" sz="3200" b="1" noProof="1" smtClean="0">
                <a:latin typeface="+mn-ea"/>
              </a:rPr>
              <a:t>厘米。</a:t>
            </a:r>
            <a:endParaRPr lang="zh-CN" altLang="en-US" sz="3200" b="1" noProof="1">
              <a:latin typeface="+mn-ea"/>
            </a:endParaRPr>
          </a:p>
        </p:txBody>
      </p:sp>
      <p:grpSp>
        <p:nvGrpSpPr>
          <p:cNvPr id="70" name="组合 13"/>
          <p:cNvGrpSpPr/>
          <p:nvPr/>
        </p:nvGrpSpPr>
        <p:grpSpPr bwMode="auto">
          <a:xfrm>
            <a:off x="5607685" y="3996690"/>
            <a:ext cx="4395470" cy="949960"/>
            <a:chOff x="-2376170" y="1013770"/>
            <a:chExt cx="9372157" cy="487340"/>
          </a:xfrm>
        </p:grpSpPr>
        <p:sp>
          <p:nvSpPr>
            <p:cNvPr id="71" name="圆角矩形标注 70"/>
            <p:cNvSpPr/>
            <p:nvPr/>
          </p:nvSpPr>
          <p:spPr>
            <a:xfrm>
              <a:off x="-2376170" y="1040011"/>
              <a:ext cx="9111465" cy="461099"/>
            </a:xfrm>
            <a:prstGeom prst="wedgeRoundRectCallout">
              <a:avLst>
                <a:gd name="adj1" fmla="val 53953"/>
                <a:gd name="adj2" fmla="val -18104"/>
                <a:gd name="adj3" fmla="val 16667"/>
              </a:avLst>
            </a:prstGeom>
            <a:solidFill>
              <a:srgbClr val="A1C450"/>
            </a:solidFill>
            <a:ln w="12700">
              <a:noFill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3200" dirty="0">
                <a:latin typeface="楷体_GB2312" panose="02010609030101010101" pitchFamily="49" charset="-122"/>
                <a:ea typeface="楷体_GB2312" panose="02010609030101010101" pitchFamily="49" charset="-122"/>
              </a:endParaRPr>
            </a:p>
          </p:txBody>
        </p:sp>
        <p:sp>
          <p:nvSpPr>
            <p:cNvPr id="72" name="TextBox 14"/>
            <p:cNvSpPr txBox="1">
              <a:spLocks noChangeArrowheads="1"/>
            </p:cNvSpPr>
            <p:nvPr/>
          </p:nvSpPr>
          <p:spPr bwMode="auto">
            <a:xfrm>
              <a:off x="-1976857" y="1013770"/>
              <a:ext cx="8972844" cy="426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3200" dirty="0" smtClean="0">
                  <a:solidFill>
                    <a:schemeClr val="bg1"/>
                  </a:solidFill>
                  <a:latin typeface="+mn-ea"/>
                  <a:ea typeface="+mn-ea"/>
                  <a:sym typeface="宋体" panose="02010600030101010101" pitchFamily="2" charset="-122"/>
                </a:rPr>
                <a:t>自己独立画一画吧！</a:t>
              </a:r>
              <a:endParaRPr lang="zh-CN" altLang="en-US" sz="3200" dirty="0" smtClean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任意多边形 21"/>
          <p:cNvSpPr/>
          <p:nvPr/>
        </p:nvSpPr>
        <p:spPr>
          <a:xfrm>
            <a:off x="108211" y="917284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/>
              <a:t>3</a:t>
            </a:r>
          </a:p>
        </p:txBody>
      </p:sp>
      <p:sp>
        <p:nvSpPr>
          <p:cNvPr id="34" name="Rectangle 14"/>
          <p:cNvSpPr/>
          <p:nvPr/>
        </p:nvSpPr>
        <p:spPr>
          <a:xfrm>
            <a:off x="698248" y="714985"/>
            <a:ext cx="10803362" cy="1565506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zh-CN" altLang="en-US" sz="3200" b="1" noProof="1" smtClean="0">
                <a:latin typeface="+mn-ea"/>
              </a:rPr>
              <a:t>按照下面的要求画圆，并在画出的圆中分别用</a:t>
            </a:r>
            <a:r>
              <a:rPr lang="en-US" altLang="zh-CN" sz="3200" b="1" noProof="1" smtClean="0">
                <a:latin typeface="+mn-ea"/>
              </a:rPr>
              <a:t>O</a:t>
            </a:r>
            <a:r>
              <a:rPr lang="zh-CN" altLang="en-US" sz="3200" b="1" noProof="1" smtClean="0">
                <a:latin typeface="+mn-ea"/>
              </a:rPr>
              <a:t>、</a:t>
            </a:r>
            <a:r>
              <a:rPr lang="en-US" altLang="zh-CN" sz="3200" b="1" noProof="1" smtClean="0">
                <a:latin typeface="+mn-ea"/>
              </a:rPr>
              <a:t>r</a:t>
            </a:r>
            <a:r>
              <a:rPr lang="zh-CN" altLang="en-US" sz="3200" b="1" noProof="1" smtClean="0">
                <a:latin typeface="+mn-ea"/>
              </a:rPr>
              <a:t>、</a:t>
            </a:r>
            <a:r>
              <a:rPr lang="en-US" altLang="zh-CN" sz="3200" b="1" noProof="1" smtClean="0">
                <a:latin typeface="+mn-ea"/>
              </a:rPr>
              <a:t>d</a:t>
            </a:r>
            <a:r>
              <a:rPr lang="zh-CN" altLang="en-US" sz="3200" b="1" noProof="1" smtClean="0">
                <a:latin typeface="+mn-ea"/>
              </a:rPr>
              <a:t>标出圆心、半径和直径。</a:t>
            </a:r>
            <a:endParaRPr lang="zh-CN" altLang="en-US" sz="3200" b="1" noProof="1">
              <a:latin typeface="+mn-ea"/>
            </a:endParaRPr>
          </a:p>
        </p:txBody>
      </p:sp>
      <p:sp>
        <p:nvSpPr>
          <p:cNvPr id="67" name="Rectangle 14"/>
          <p:cNvSpPr/>
          <p:nvPr/>
        </p:nvSpPr>
        <p:spPr>
          <a:xfrm>
            <a:off x="630311" y="1902965"/>
            <a:ext cx="10803362" cy="1565506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zh-CN" altLang="en-US" sz="3200" b="1" noProof="1" smtClean="0">
                <a:latin typeface="+mn-ea"/>
              </a:rPr>
              <a:t>（</a:t>
            </a:r>
            <a:r>
              <a:rPr lang="en-US" altLang="zh-CN" sz="3200" b="1" noProof="1" smtClean="0">
                <a:latin typeface="+mn-ea"/>
              </a:rPr>
              <a:t>1</a:t>
            </a:r>
            <a:r>
              <a:rPr lang="zh-CN" altLang="en-US" sz="3200" b="1" noProof="1" smtClean="0">
                <a:latin typeface="+mn-ea"/>
              </a:rPr>
              <a:t>）半径</a:t>
            </a:r>
            <a:r>
              <a:rPr lang="en-US" altLang="zh-CN" sz="3200" b="1" noProof="1" smtClean="0">
                <a:latin typeface="+mn-ea"/>
              </a:rPr>
              <a:t>3</a:t>
            </a:r>
            <a:r>
              <a:rPr lang="zh-CN" altLang="en-US" sz="3200" b="1" noProof="1" smtClean="0">
                <a:latin typeface="+mn-ea"/>
              </a:rPr>
              <a:t>厘米。                （</a:t>
            </a:r>
            <a:r>
              <a:rPr lang="en-US" altLang="zh-CN" sz="3200" b="1" noProof="1" smtClean="0">
                <a:latin typeface="+mn-ea"/>
              </a:rPr>
              <a:t>2</a:t>
            </a:r>
            <a:r>
              <a:rPr lang="zh-CN" altLang="en-US" sz="3200" b="1" noProof="1" smtClean="0">
                <a:latin typeface="+mn-ea"/>
              </a:rPr>
              <a:t>）直径</a:t>
            </a:r>
            <a:r>
              <a:rPr lang="en-US" altLang="zh-CN" sz="3200" b="1" noProof="1" smtClean="0">
                <a:latin typeface="+mn-ea"/>
              </a:rPr>
              <a:t>3</a:t>
            </a:r>
            <a:r>
              <a:rPr lang="zh-CN" altLang="en-US" sz="3200" b="1" noProof="1" smtClean="0">
                <a:latin typeface="+mn-ea"/>
              </a:rPr>
              <a:t>厘米。</a:t>
            </a:r>
            <a:endParaRPr lang="zh-CN" altLang="en-US" sz="3200" b="1" noProof="1">
              <a:latin typeface="+mn-ea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10057" y="3284806"/>
            <a:ext cx="3414483" cy="315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205031" y="3185654"/>
            <a:ext cx="1855845" cy="315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任意多边形 21"/>
          <p:cNvSpPr/>
          <p:nvPr/>
        </p:nvSpPr>
        <p:spPr>
          <a:xfrm>
            <a:off x="108211" y="917284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/>
              <a:t>4</a:t>
            </a:r>
          </a:p>
        </p:txBody>
      </p:sp>
      <p:sp>
        <p:nvSpPr>
          <p:cNvPr id="17" name="TextBox 22"/>
          <p:cNvSpPr txBox="1">
            <a:spLocks noChangeArrowheads="1"/>
          </p:cNvSpPr>
          <p:nvPr/>
        </p:nvSpPr>
        <p:spPr bwMode="auto">
          <a:xfrm>
            <a:off x="467785" y="772656"/>
            <a:ext cx="11155010" cy="160043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121917" tIns="60958" rIns="121917" bIns="60958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dirty="0" smtClean="0">
                <a:latin typeface="Arial" panose="020B0604020202020204" pitchFamily="34" charset="0"/>
                <a:ea typeface="楷体" panose="02010609060101010101" pitchFamily="49" charset="-122"/>
                <a:sym typeface="宋体" panose="02010600030101010101" pitchFamily="2" charset="-122"/>
              </a:rPr>
              <a:t>  </a:t>
            </a:r>
            <a:r>
              <a:rPr lang="zh-CN" altLang="en-US" sz="3200" b="1" dirty="0" smtClean="0">
                <a:latin typeface="+mn-ea"/>
                <a:sym typeface="宋体" panose="02010600030101010101" pitchFamily="2" charset="-122"/>
              </a:rPr>
              <a:t>先量出右边圆的半径是多少毫米，再以点</a:t>
            </a:r>
            <a:r>
              <a:rPr lang="en-US" altLang="zh-CN" sz="3200" b="1" dirty="0" smtClean="0">
                <a:latin typeface="+mn-ea"/>
                <a:sym typeface="宋体" panose="02010600030101010101" pitchFamily="2" charset="-122"/>
              </a:rPr>
              <a:t>O</a:t>
            </a:r>
            <a:r>
              <a:rPr lang="zh-CN" altLang="en-US" sz="3200" b="1" dirty="0" smtClean="0">
                <a:latin typeface="+mn-ea"/>
                <a:sym typeface="宋体" panose="02010600030101010101" pitchFamily="2" charset="-122"/>
              </a:rPr>
              <a:t>为圆心在圆内画出两个大小不同的圆。</a:t>
            </a:r>
            <a:endParaRPr lang="zh-CN" altLang="en-US" sz="3200" b="1" dirty="0">
              <a:latin typeface="+mn-ea"/>
              <a:sym typeface="宋体" panose="02010600030101010101" pitchFamily="2" charset="-122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45764" y="2298968"/>
            <a:ext cx="3400425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1" name="组合 13"/>
          <p:cNvGrpSpPr/>
          <p:nvPr/>
        </p:nvGrpSpPr>
        <p:grpSpPr bwMode="auto">
          <a:xfrm>
            <a:off x="2061845" y="3234055"/>
            <a:ext cx="4990465" cy="1710690"/>
            <a:chOff x="-10841022" y="1040009"/>
            <a:chExt cx="10201816" cy="877413"/>
          </a:xfrm>
        </p:grpSpPr>
        <p:sp>
          <p:nvSpPr>
            <p:cNvPr id="23" name="圆角矩形标注 22"/>
            <p:cNvSpPr/>
            <p:nvPr/>
          </p:nvSpPr>
          <p:spPr>
            <a:xfrm>
              <a:off x="-10841022" y="1040009"/>
              <a:ext cx="10111730" cy="877413"/>
            </a:xfrm>
            <a:prstGeom prst="wedgeRoundRectCallout">
              <a:avLst>
                <a:gd name="adj1" fmla="val -52263"/>
                <a:gd name="adj2" fmla="val -16268"/>
                <a:gd name="adj3" fmla="val 16667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12700">
              <a:noFill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3200" dirty="0">
                <a:latin typeface="楷体_GB2312" panose="02010609030101010101" pitchFamily="49" charset="-122"/>
                <a:ea typeface="楷体_GB2312" panose="02010609030101010101" pitchFamily="49" charset="-122"/>
              </a:endParaRPr>
            </a:p>
          </p:txBody>
        </p:sp>
        <p:sp>
          <p:nvSpPr>
            <p:cNvPr id="25" name="TextBox 14"/>
            <p:cNvSpPr txBox="1">
              <a:spLocks noChangeArrowheads="1"/>
            </p:cNvSpPr>
            <p:nvPr/>
          </p:nvSpPr>
          <p:spPr bwMode="auto">
            <a:xfrm>
              <a:off x="-10577117" y="1065246"/>
              <a:ext cx="9937911" cy="805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3200" b="1" dirty="0" smtClean="0">
                  <a:latin typeface="宋体" panose="02010600030101010101" pitchFamily="2" charset="-122"/>
                  <a:ea typeface="+mn-ea"/>
                  <a:sym typeface="宋体" panose="02010600030101010101" pitchFamily="2" charset="-122"/>
                </a:rPr>
                <a:t>量出所画两个圆的半径各是多少毫米。</a:t>
              </a:r>
              <a:endParaRPr lang="en-US" altLang="zh-CN" sz="3200" b="1" noProof="1" smtClean="0">
                <a:latin typeface="+mn-ea"/>
                <a:ea typeface="+mn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 bwMode="auto">
          <a:xfrm>
            <a:off x="1795780" y="592455"/>
            <a:ext cx="7722870" cy="949960"/>
            <a:chOff x="-9469887" y="1013769"/>
            <a:chExt cx="16465874" cy="487341"/>
          </a:xfrm>
        </p:grpSpPr>
        <p:sp>
          <p:nvSpPr>
            <p:cNvPr id="15" name="圆角矩形标注 14"/>
            <p:cNvSpPr/>
            <p:nvPr/>
          </p:nvSpPr>
          <p:spPr>
            <a:xfrm>
              <a:off x="-9469887" y="1040011"/>
              <a:ext cx="16205182" cy="461099"/>
            </a:xfrm>
            <a:prstGeom prst="wedgeRoundRectCallout">
              <a:avLst>
                <a:gd name="adj1" fmla="val 53953"/>
                <a:gd name="adj2" fmla="val -18104"/>
                <a:gd name="adj3" fmla="val 16667"/>
              </a:avLst>
            </a:prstGeom>
            <a:solidFill>
              <a:srgbClr val="A1C450"/>
            </a:solidFill>
            <a:ln w="12700">
              <a:noFill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3200" dirty="0">
                <a:latin typeface="楷体_GB2312" panose="02010609030101010101" pitchFamily="49" charset="-122"/>
                <a:ea typeface="楷体_GB2312" panose="02010609030101010101" pitchFamily="49" charset="-122"/>
              </a:endParaRPr>
            </a:p>
          </p:txBody>
        </p:sp>
        <p:sp>
          <p:nvSpPr>
            <p:cNvPr id="16" name="TextBox 14"/>
            <p:cNvSpPr txBox="1">
              <a:spLocks noChangeArrowheads="1"/>
            </p:cNvSpPr>
            <p:nvPr/>
          </p:nvSpPr>
          <p:spPr bwMode="auto">
            <a:xfrm>
              <a:off x="-9164529" y="1013769"/>
              <a:ext cx="16160516" cy="4262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3200" dirty="0" smtClean="0">
                  <a:solidFill>
                    <a:schemeClr val="bg1"/>
                  </a:solidFill>
                  <a:latin typeface="+mn-ea"/>
                  <a:ea typeface="+mn-ea"/>
                </a:rPr>
                <a:t>这几幅图片中都有我们的哪位图形朋友？</a:t>
              </a: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829" y="3358437"/>
            <a:ext cx="3528573" cy="2474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097401" y="3343176"/>
            <a:ext cx="3567529" cy="2473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439804" y="3351148"/>
            <a:ext cx="3300330" cy="247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组合 4"/>
          <p:cNvGrpSpPr/>
          <p:nvPr/>
        </p:nvGrpSpPr>
        <p:grpSpPr bwMode="auto">
          <a:xfrm>
            <a:off x="514246" y="600433"/>
            <a:ext cx="793773" cy="886464"/>
            <a:chOff x="357158" y="928670"/>
            <a:chExt cx="596952" cy="652451"/>
          </a:xfrm>
        </p:grpSpPr>
        <p:pic>
          <p:nvPicPr>
            <p:cNvPr id="84" name="图片 2" descr="例题.png"/>
            <p:cNvPicPr>
              <a:picLocks noChangeAspect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357158" y="928670"/>
              <a:ext cx="596952" cy="6524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5" name="TextBox 8"/>
            <p:cNvSpPr txBox="1">
              <a:spLocks noChangeArrowheads="1"/>
            </p:cNvSpPr>
            <p:nvPr/>
          </p:nvSpPr>
          <p:spPr bwMode="auto">
            <a:xfrm>
              <a:off x="484101" y="1025252"/>
              <a:ext cx="357190" cy="4757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3600" b="1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1</a:t>
              </a:r>
              <a:endPara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pic>
        <p:nvPicPr>
          <p:cNvPr id="86" name="图片 1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93498" y="1126477"/>
            <a:ext cx="7730067" cy="3018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1" name="组合 13"/>
          <p:cNvGrpSpPr/>
          <p:nvPr/>
        </p:nvGrpSpPr>
        <p:grpSpPr bwMode="auto">
          <a:xfrm>
            <a:off x="4197350" y="4481195"/>
            <a:ext cx="5132705" cy="949960"/>
            <a:chOff x="-4208324" y="1013769"/>
            <a:chExt cx="10943619" cy="487341"/>
          </a:xfrm>
        </p:grpSpPr>
        <p:sp>
          <p:nvSpPr>
            <p:cNvPr id="102" name="圆角矩形标注 101"/>
            <p:cNvSpPr/>
            <p:nvPr/>
          </p:nvSpPr>
          <p:spPr>
            <a:xfrm>
              <a:off x="-4208324" y="1040011"/>
              <a:ext cx="10943619" cy="461099"/>
            </a:xfrm>
            <a:prstGeom prst="wedgeRoundRectCallout">
              <a:avLst>
                <a:gd name="adj1" fmla="val 53953"/>
                <a:gd name="adj2" fmla="val -18104"/>
                <a:gd name="adj3" fmla="val 16667"/>
              </a:avLst>
            </a:prstGeom>
            <a:solidFill>
              <a:srgbClr val="A1C450"/>
            </a:solidFill>
            <a:ln w="12700">
              <a:noFill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3200" dirty="0">
                <a:latin typeface="楷体_GB2312" panose="02010609030101010101" pitchFamily="49" charset="-122"/>
                <a:ea typeface="楷体_GB2312" panose="02010609030101010101" pitchFamily="49" charset="-122"/>
              </a:endParaRPr>
            </a:p>
          </p:txBody>
        </p:sp>
        <p:sp>
          <p:nvSpPr>
            <p:cNvPr id="103" name="TextBox 14"/>
            <p:cNvSpPr txBox="1">
              <a:spLocks noChangeArrowheads="1"/>
            </p:cNvSpPr>
            <p:nvPr/>
          </p:nvSpPr>
          <p:spPr bwMode="auto">
            <a:xfrm>
              <a:off x="-3973434" y="1013769"/>
              <a:ext cx="10570108" cy="426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3200" dirty="0" smtClean="0">
                  <a:solidFill>
                    <a:schemeClr val="bg1"/>
                  </a:solidFill>
                  <a:latin typeface="+mn-ea"/>
                  <a:ea typeface="+mn-ea"/>
                </a:rPr>
                <a:t>你能在图中找到圆形吗？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4"/>
          <p:cNvGrpSpPr/>
          <p:nvPr/>
        </p:nvGrpSpPr>
        <p:grpSpPr bwMode="auto">
          <a:xfrm>
            <a:off x="514246" y="600433"/>
            <a:ext cx="793773" cy="886464"/>
            <a:chOff x="357158" y="928670"/>
            <a:chExt cx="596952" cy="652451"/>
          </a:xfrm>
        </p:grpSpPr>
        <p:pic>
          <p:nvPicPr>
            <p:cNvPr id="84" name="图片 2" descr="例题.png"/>
            <p:cNvPicPr>
              <a:picLocks noChangeAspect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357158" y="928670"/>
              <a:ext cx="596952" cy="6524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5" name="TextBox 8"/>
            <p:cNvSpPr txBox="1">
              <a:spLocks noChangeArrowheads="1"/>
            </p:cNvSpPr>
            <p:nvPr/>
          </p:nvSpPr>
          <p:spPr bwMode="auto">
            <a:xfrm>
              <a:off x="484101" y="1025252"/>
              <a:ext cx="357190" cy="4757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3600" b="1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1</a:t>
              </a:r>
              <a:endPara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grpSp>
        <p:nvGrpSpPr>
          <p:cNvPr id="13" name="组合 13"/>
          <p:cNvGrpSpPr/>
          <p:nvPr/>
        </p:nvGrpSpPr>
        <p:grpSpPr bwMode="auto">
          <a:xfrm>
            <a:off x="1366520" y="2894330"/>
            <a:ext cx="8597900" cy="1784350"/>
            <a:chOff x="-10841030" y="1040009"/>
            <a:chExt cx="17576323" cy="915386"/>
          </a:xfrm>
        </p:grpSpPr>
        <p:sp>
          <p:nvSpPr>
            <p:cNvPr id="14" name="圆角矩形标注 13"/>
            <p:cNvSpPr/>
            <p:nvPr/>
          </p:nvSpPr>
          <p:spPr>
            <a:xfrm>
              <a:off x="-10841024" y="1040009"/>
              <a:ext cx="17576317" cy="915386"/>
            </a:xfrm>
            <a:prstGeom prst="wedgeRoundRectCallout">
              <a:avLst>
                <a:gd name="adj1" fmla="val 54091"/>
                <a:gd name="adj2" fmla="val -2687"/>
                <a:gd name="adj3" fmla="val 16667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12700">
              <a:noFill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3200" dirty="0">
                <a:latin typeface="楷体_GB2312" panose="02010609030101010101" pitchFamily="49" charset="-122"/>
                <a:ea typeface="楷体_GB2312" panose="02010609030101010101" pitchFamily="49" charset="-122"/>
              </a:endParaRPr>
            </a:p>
          </p:txBody>
        </p:sp>
        <p:sp>
          <p:nvSpPr>
            <p:cNvPr id="15" name="TextBox 14"/>
            <p:cNvSpPr txBox="1">
              <a:spLocks noChangeArrowheads="1"/>
            </p:cNvSpPr>
            <p:nvPr/>
          </p:nvSpPr>
          <p:spPr bwMode="auto">
            <a:xfrm>
              <a:off x="-10841030" y="1065246"/>
              <a:ext cx="17183567" cy="805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3200" b="1" dirty="0" smtClean="0">
                  <a:latin typeface="+mn-ea"/>
                  <a:ea typeface="+mn-ea"/>
                  <a:sym typeface="宋体" panose="02010600030101010101" pitchFamily="2" charset="-122"/>
                </a:rPr>
                <a:t>       圆和以前学过的三角形、长方形等多边形相比，有什么相同，有什么不同？</a:t>
              </a:r>
              <a:endParaRPr lang="en-US" altLang="zh-CN" sz="3200" b="1" noProof="1" smtClean="0">
                <a:latin typeface="+mn-ea"/>
                <a:ea typeface="+mn-ea"/>
              </a:endParaRPr>
            </a:p>
          </p:txBody>
        </p:sp>
      </p:grpSp>
      <p:pic>
        <p:nvPicPr>
          <p:cNvPr id="16" name="图片 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79152" y="721070"/>
            <a:ext cx="2085206" cy="2091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8" name="组合 13"/>
          <p:cNvGrpSpPr/>
          <p:nvPr/>
        </p:nvGrpSpPr>
        <p:grpSpPr bwMode="auto">
          <a:xfrm>
            <a:off x="2936875" y="5217795"/>
            <a:ext cx="9827964" cy="1418126"/>
            <a:chOff x="-12751705" y="523985"/>
            <a:chExt cx="15900023" cy="3421959"/>
          </a:xfrm>
        </p:grpSpPr>
        <p:sp>
          <p:nvSpPr>
            <p:cNvPr id="20" name="圆角矩形标注 19"/>
            <p:cNvSpPr/>
            <p:nvPr/>
          </p:nvSpPr>
          <p:spPr>
            <a:xfrm>
              <a:off x="-12751705" y="523985"/>
              <a:ext cx="8223936" cy="1364501"/>
            </a:xfrm>
            <a:prstGeom prst="wedgeRoundRectCallout">
              <a:avLst>
                <a:gd name="adj1" fmla="val -55014"/>
                <a:gd name="adj2" fmla="val -3865"/>
                <a:gd name="adj3" fmla="val 16667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12700">
              <a:noFill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r>
                <a:rPr lang="zh-CN" altLang="en-US" sz="3200" b="1" dirty="0" smtClean="0">
                  <a:solidFill>
                    <a:schemeClr val="tx1"/>
                  </a:solidFill>
                  <a:latin typeface="+mn-ea"/>
                  <a:sym typeface="宋体" panose="02010600030101010101" pitchFamily="2" charset="-122"/>
                </a:rPr>
                <a:t>圆和多边形都是平面图形。</a:t>
              </a:r>
            </a:p>
          </p:txBody>
        </p:sp>
        <p:sp>
          <p:nvSpPr>
            <p:cNvPr id="21" name="TextBox 14"/>
            <p:cNvSpPr txBox="1">
              <a:spLocks noChangeArrowheads="1"/>
            </p:cNvSpPr>
            <p:nvPr/>
          </p:nvSpPr>
          <p:spPr bwMode="auto">
            <a:xfrm>
              <a:off x="-10592983" y="1346763"/>
              <a:ext cx="13741301" cy="2599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3200" dirty="0" smtClean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    </a:t>
              </a:r>
              <a:endParaRPr lang="zh-CN" altLang="en-US" sz="3200" dirty="0" smtClean="0">
                <a:latin typeface="+mn-ea"/>
                <a:ea typeface="+mn-ea"/>
              </a:endParaRPr>
            </a:p>
            <a:p>
              <a:pPr eaLnBrk="1" hangingPunct="1"/>
              <a:endParaRPr lang="zh-CN" altLang="en-US" sz="3200" dirty="0" smtClean="0">
                <a:solidFill>
                  <a:schemeClr val="tx1"/>
                </a:solidFill>
                <a:latin typeface="+mn-ea"/>
                <a:ea typeface="+mn-ea"/>
                <a:cs typeface="楷体" panose="02010609060101010101" pitchFamily="49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4"/>
          <p:cNvGrpSpPr/>
          <p:nvPr/>
        </p:nvGrpSpPr>
        <p:grpSpPr bwMode="auto">
          <a:xfrm>
            <a:off x="514246" y="600433"/>
            <a:ext cx="793773" cy="886464"/>
            <a:chOff x="357158" y="928670"/>
            <a:chExt cx="596952" cy="652451"/>
          </a:xfrm>
        </p:grpSpPr>
        <p:pic>
          <p:nvPicPr>
            <p:cNvPr id="84" name="图片 2" descr="例题.png"/>
            <p:cNvPicPr>
              <a:picLocks noChangeAspect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357158" y="928670"/>
              <a:ext cx="596952" cy="6524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5" name="TextBox 8"/>
            <p:cNvSpPr txBox="1">
              <a:spLocks noChangeArrowheads="1"/>
            </p:cNvSpPr>
            <p:nvPr/>
          </p:nvSpPr>
          <p:spPr bwMode="auto">
            <a:xfrm>
              <a:off x="484101" y="1025252"/>
              <a:ext cx="357190" cy="4757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3600" b="1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1</a:t>
              </a:r>
              <a:endPara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grpSp>
        <p:nvGrpSpPr>
          <p:cNvPr id="4" name="组合 13"/>
          <p:cNvGrpSpPr/>
          <p:nvPr/>
        </p:nvGrpSpPr>
        <p:grpSpPr bwMode="auto">
          <a:xfrm>
            <a:off x="1366520" y="2894330"/>
            <a:ext cx="8597900" cy="1784350"/>
            <a:chOff x="-10841030" y="1040009"/>
            <a:chExt cx="17576323" cy="915386"/>
          </a:xfrm>
        </p:grpSpPr>
        <p:sp>
          <p:nvSpPr>
            <p:cNvPr id="14" name="圆角矩形标注 13"/>
            <p:cNvSpPr/>
            <p:nvPr/>
          </p:nvSpPr>
          <p:spPr>
            <a:xfrm>
              <a:off x="-10841024" y="1040009"/>
              <a:ext cx="17576317" cy="915386"/>
            </a:xfrm>
            <a:prstGeom prst="wedgeRoundRectCallout">
              <a:avLst>
                <a:gd name="adj1" fmla="val 54091"/>
                <a:gd name="adj2" fmla="val -2687"/>
                <a:gd name="adj3" fmla="val 16667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12700">
              <a:noFill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3200" dirty="0">
                <a:latin typeface="楷体_GB2312" panose="02010609030101010101" pitchFamily="49" charset="-122"/>
                <a:ea typeface="楷体_GB2312" panose="02010609030101010101" pitchFamily="49" charset="-122"/>
              </a:endParaRPr>
            </a:p>
          </p:txBody>
        </p:sp>
        <p:sp>
          <p:nvSpPr>
            <p:cNvPr id="15" name="TextBox 14"/>
            <p:cNvSpPr txBox="1">
              <a:spLocks noChangeArrowheads="1"/>
            </p:cNvSpPr>
            <p:nvPr/>
          </p:nvSpPr>
          <p:spPr bwMode="auto">
            <a:xfrm>
              <a:off x="-10841030" y="1065246"/>
              <a:ext cx="17183567" cy="805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3200" b="1" dirty="0" smtClean="0">
                  <a:latin typeface="+mn-ea"/>
                  <a:ea typeface="+mn-ea"/>
                  <a:sym typeface="宋体" panose="02010600030101010101" pitchFamily="2" charset="-122"/>
                </a:rPr>
                <a:t>       圆和以前学过的三角形、长方形等多边形相比，有什么相同，有什么不同？</a:t>
              </a:r>
              <a:endParaRPr lang="en-US" altLang="zh-CN" sz="3200" b="1" noProof="1" smtClean="0">
                <a:latin typeface="+mn-ea"/>
                <a:ea typeface="+mn-ea"/>
              </a:endParaRPr>
            </a:p>
          </p:txBody>
        </p:sp>
      </p:grpSp>
      <p:pic>
        <p:nvPicPr>
          <p:cNvPr id="16" name="图片 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79152" y="721070"/>
            <a:ext cx="2085206" cy="2091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8" name="组合 13"/>
          <p:cNvGrpSpPr/>
          <p:nvPr/>
        </p:nvGrpSpPr>
        <p:grpSpPr bwMode="auto">
          <a:xfrm>
            <a:off x="2152015" y="4417462"/>
            <a:ext cx="9586664" cy="1399138"/>
            <a:chOff x="-13347037" y="477046"/>
            <a:chExt cx="15509089" cy="3375605"/>
          </a:xfrm>
        </p:grpSpPr>
        <p:sp>
          <p:nvSpPr>
            <p:cNvPr id="23" name="圆角矩形标注 22"/>
            <p:cNvSpPr/>
            <p:nvPr/>
          </p:nvSpPr>
          <p:spPr>
            <a:xfrm>
              <a:off x="-13347037" y="2299807"/>
              <a:ext cx="9084129" cy="1552844"/>
            </a:xfrm>
            <a:prstGeom prst="wedgeRoundRectCallout">
              <a:avLst>
                <a:gd name="adj1" fmla="val -52361"/>
                <a:gd name="adj2" fmla="val -8764"/>
                <a:gd name="adj3" fmla="val 1666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2700">
              <a:noFill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r>
                <a:rPr lang="zh-CN" altLang="en-US" sz="3200" b="1" dirty="0" smtClean="0">
                  <a:solidFill>
                    <a:schemeClr val="tx1"/>
                  </a:solidFill>
                  <a:latin typeface="+mn-ea"/>
                  <a:sym typeface="宋体" panose="02010600030101010101" pitchFamily="2" charset="-122"/>
                </a:rPr>
                <a:t> 多边形由线段围成，有顶点。</a:t>
              </a:r>
            </a:p>
          </p:txBody>
        </p:sp>
        <p:sp>
          <p:nvSpPr>
            <p:cNvPr id="24" name="TextBox 23"/>
            <p:cNvSpPr txBox="1">
              <a:spLocks noChangeArrowheads="1"/>
            </p:cNvSpPr>
            <p:nvPr/>
          </p:nvSpPr>
          <p:spPr bwMode="auto">
            <a:xfrm>
              <a:off x="-11579249" y="477046"/>
              <a:ext cx="13741301" cy="2599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3200" dirty="0" smtClean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    </a:t>
              </a:r>
              <a:endParaRPr lang="zh-CN" altLang="en-US" sz="3200" dirty="0" smtClean="0">
                <a:latin typeface="+mn-ea"/>
                <a:ea typeface="+mn-ea"/>
              </a:endParaRPr>
            </a:p>
            <a:p>
              <a:pPr eaLnBrk="1" hangingPunct="1"/>
              <a:endParaRPr lang="zh-CN" altLang="en-US" sz="3200" dirty="0" smtClean="0">
                <a:solidFill>
                  <a:schemeClr val="tx1"/>
                </a:solidFill>
                <a:latin typeface="+mn-ea"/>
                <a:ea typeface="+mn-ea"/>
                <a:cs typeface="楷体" panose="02010609060101010101" pitchFamily="49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4"/>
          <p:cNvGrpSpPr/>
          <p:nvPr/>
        </p:nvGrpSpPr>
        <p:grpSpPr bwMode="auto">
          <a:xfrm>
            <a:off x="514246" y="600433"/>
            <a:ext cx="793773" cy="886464"/>
            <a:chOff x="357158" y="928670"/>
            <a:chExt cx="596952" cy="652451"/>
          </a:xfrm>
        </p:grpSpPr>
        <p:pic>
          <p:nvPicPr>
            <p:cNvPr id="84" name="图片 2" descr="例题.png"/>
            <p:cNvPicPr>
              <a:picLocks noChangeAspect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357158" y="928670"/>
              <a:ext cx="596952" cy="6524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5" name="TextBox 8"/>
            <p:cNvSpPr txBox="1">
              <a:spLocks noChangeArrowheads="1"/>
            </p:cNvSpPr>
            <p:nvPr/>
          </p:nvSpPr>
          <p:spPr bwMode="auto">
            <a:xfrm>
              <a:off x="484101" y="1025252"/>
              <a:ext cx="357190" cy="4757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3600" b="1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1</a:t>
              </a:r>
              <a:endPara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grpSp>
        <p:nvGrpSpPr>
          <p:cNvPr id="4" name="组合 13"/>
          <p:cNvGrpSpPr/>
          <p:nvPr/>
        </p:nvGrpSpPr>
        <p:grpSpPr bwMode="auto">
          <a:xfrm>
            <a:off x="1366520" y="2894330"/>
            <a:ext cx="8597900" cy="1784350"/>
            <a:chOff x="-10841030" y="1040009"/>
            <a:chExt cx="17576323" cy="915386"/>
          </a:xfrm>
        </p:grpSpPr>
        <p:sp>
          <p:nvSpPr>
            <p:cNvPr id="14" name="圆角矩形标注 13"/>
            <p:cNvSpPr/>
            <p:nvPr/>
          </p:nvSpPr>
          <p:spPr>
            <a:xfrm>
              <a:off x="-10841024" y="1040009"/>
              <a:ext cx="17576317" cy="915386"/>
            </a:xfrm>
            <a:prstGeom prst="wedgeRoundRectCallout">
              <a:avLst>
                <a:gd name="adj1" fmla="val 54091"/>
                <a:gd name="adj2" fmla="val -2687"/>
                <a:gd name="adj3" fmla="val 16667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12700">
              <a:noFill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3200" dirty="0">
                <a:latin typeface="楷体_GB2312" panose="02010609030101010101" pitchFamily="49" charset="-122"/>
                <a:ea typeface="楷体_GB2312" panose="02010609030101010101" pitchFamily="49" charset="-122"/>
              </a:endParaRPr>
            </a:p>
          </p:txBody>
        </p:sp>
        <p:sp>
          <p:nvSpPr>
            <p:cNvPr id="15" name="TextBox 14"/>
            <p:cNvSpPr txBox="1">
              <a:spLocks noChangeArrowheads="1"/>
            </p:cNvSpPr>
            <p:nvPr/>
          </p:nvSpPr>
          <p:spPr bwMode="auto">
            <a:xfrm>
              <a:off x="-10841030" y="1065246"/>
              <a:ext cx="17183567" cy="805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3200" b="1" dirty="0" smtClean="0">
                  <a:latin typeface="+mn-ea"/>
                  <a:ea typeface="+mn-ea"/>
                  <a:sym typeface="宋体" panose="02010600030101010101" pitchFamily="2" charset="-122"/>
                </a:rPr>
                <a:t>       圆和以前学过的三角形、长方形等多边形相比，有什么相同，有什么不同？</a:t>
              </a:r>
              <a:endParaRPr lang="en-US" altLang="zh-CN" sz="3200" b="1" noProof="1" smtClean="0">
                <a:latin typeface="+mn-ea"/>
                <a:ea typeface="+mn-ea"/>
              </a:endParaRPr>
            </a:p>
          </p:txBody>
        </p:sp>
      </p:grpSp>
      <p:pic>
        <p:nvPicPr>
          <p:cNvPr id="16" name="图片 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79152" y="721070"/>
            <a:ext cx="2085206" cy="2091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8" name="组合 13"/>
          <p:cNvGrpSpPr/>
          <p:nvPr/>
        </p:nvGrpSpPr>
        <p:grpSpPr bwMode="auto">
          <a:xfrm>
            <a:off x="2936875" y="5230495"/>
            <a:ext cx="8872375" cy="1359889"/>
            <a:chOff x="-12751705" y="523985"/>
            <a:chExt cx="14354037" cy="3281432"/>
          </a:xfrm>
        </p:grpSpPr>
        <p:sp>
          <p:nvSpPr>
            <p:cNvPr id="20" name="圆角矩形标注 19"/>
            <p:cNvSpPr/>
            <p:nvPr/>
          </p:nvSpPr>
          <p:spPr>
            <a:xfrm>
              <a:off x="-12751705" y="523985"/>
              <a:ext cx="8223936" cy="1364501"/>
            </a:xfrm>
            <a:prstGeom prst="wedgeRoundRectCallout">
              <a:avLst>
                <a:gd name="adj1" fmla="val -55014"/>
                <a:gd name="adj2" fmla="val -3865"/>
                <a:gd name="adj3" fmla="val 16667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12700">
              <a:noFill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r>
                <a:rPr lang="zh-CN" altLang="en-US" sz="3200" b="1" dirty="0" smtClean="0">
                  <a:solidFill>
                    <a:schemeClr val="tx1"/>
                  </a:solidFill>
                  <a:latin typeface="+mn-ea"/>
                  <a:sym typeface="宋体" panose="02010600030101010101" pitchFamily="2" charset="-122"/>
                </a:rPr>
                <a:t>圆由曲线围成，没有顶点。</a:t>
              </a:r>
            </a:p>
          </p:txBody>
        </p:sp>
        <p:sp>
          <p:nvSpPr>
            <p:cNvPr id="21" name="TextBox 14"/>
            <p:cNvSpPr txBox="1">
              <a:spLocks noChangeArrowheads="1"/>
            </p:cNvSpPr>
            <p:nvPr/>
          </p:nvSpPr>
          <p:spPr bwMode="auto">
            <a:xfrm>
              <a:off x="-12138969" y="1206236"/>
              <a:ext cx="13741301" cy="2599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3200" dirty="0" smtClean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    </a:t>
              </a:r>
              <a:endParaRPr lang="zh-CN" altLang="en-US" sz="3200" dirty="0" smtClean="0">
                <a:latin typeface="+mn-ea"/>
                <a:ea typeface="+mn-ea"/>
              </a:endParaRPr>
            </a:p>
            <a:p>
              <a:pPr eaLnBrk="1" hangingPunct="1"/>
              <a:endParaRPr lang="zh-CN" altLang="en-US" sz="3200" dirty="0" smtClean="0">
                <a:solidFill>
                  <a:schemeClr val="tx1"/>
                </a:solidFill>
                <a:latin typeface="+mn-ea"/>
                <a:ea typeface="+mn-ea"/>
                <a:cs typeface="楷体" panose="02010609060101010101" pitchFamily="49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4"/>
          <p:cNvGrpSpPr/>
          <p:nvPr/>
        </p:nvGrpSpPr>
        <p:grpSpPr bwMode="auto">
          <a:xfrm>
            <a:off x="514246" y="600433"/>
            <a:ext cx="793773" cy="886464"/>
            <a:chOff x="357158" y="928670"/>
            <a:chExt cx="596952" cy="652451"/>
          </a:xfrm>
        </p:grpSpPr>
        <p:pic>
          <p:nvPicPr>
            <p:cNvPr id="84" name="图片 2" descr="例题.png"/>
            <p:cNvPicPr>
              <a:picLocks noChangeAspect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357158" y="928670"/>
              <a:ext cx="596952" cy="6524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5" name="TextBox 8"/>
            <p:cNvSpPr txBox="1">
              <a:spLocks noChangeArrowheads="1"/>
            </p:cNvSpPr>
            <p:nvPr/>
          </p:nvSpPr>
          <p:spPr bwMode="auto">
            <a:xfrm>
              <a:off x="484101" y="1025252"/>
              <a:ext cx="357190" cy="4757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3600" b="1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1</a:t>
              </a:r>
              <a:endPara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pic>
        <p:nvPicPr>
          <p:cNvPr id="5" name="图片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0583" y="2192611"/>
            <a:ext cx="11262784" cy="248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22"/>
          <p:cNvSpPr txBox="1">
            <a:spLocks noChangeArrowheads="1"/>
          </p:cNvSpPr>
          <p:nvPr/>
        </p:nvSpPr>
        <p:spPr bwMode="auto">
          <a:xfrm>
            <a:off x="1354821" y="778780"/>
            <a:ext cx="10352617" cy="6096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21917" tIns="60958" rIns="121917" bIns="60958">
            <a:spAutoFit/>
          </a:bodyPr>
          <a:lstStyle/>
          <a:p>
            <a:r>
              <a:rPr lang="zh-CN" altLang="en-US" sz="3200" b="1" dirty="0">
                <a:latin typeface="宋体" panose="02010600030101010101" pitchFamily="2" charset="-122"/>
                <a:sym typeface="宋体" panose="02010600030101010101" pitchFamily="2" charset="-122"/>
              </a:rPr>
              <a:t>想办法画出一个圆，与同学交流。</a:t>
            </a:r>
          </a:p>
        </p:txBody>
      </p:sp>
      <p:sp>
        <p:nvSpPr>
          <p:cNvPr id="9" name="圆角矩形标注 8"/>
          <p:cNvSpPr/>
          <p:nvPr/>
        </p:nvSpPr>
        <p:spPr bwMode="auto">
          <a:xfrm>
            <a:off x="6400800" y="4981575"/>
            <a:ext cx="3916045" cy="1308735"/>
          </a:xfrm>
          <a:prstGeom prst="wedgeRoundRectCallout">
            <a:avLst>
              <a:gd name="adj1" fmla="val 54297"/>
              <a:gd name="adj2" fmla="val -8536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 w="12700"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50000"/>
              </a:lnSpc>
              <a:defRPr/>
            </a:pPr>
            <a:r>
              <a:rPr lang="zh-CN" altLang="en-US" sz="2800" b="1" dirty="0" smtClean="0">
                <a:solidFill>
                  <a:schemeClr val="tx1"/>
                </a:solidFill>
                <a:latin typeface="+mn-ea"/>
              </a:rPr>
              <a:t>一般用专门的画圆工具</a:t>
            </a:r>
            <a:r>
              <a:rPr lang="en-US" altLang="zh-CN" sz="2800" b="1" dirty="0" smtClean="0">
                <a:solidFill>
                  <a:schemeClr val="tx1"/>
                </a:solidFill>
                <a:latin typeface="+mn-ea"/>
              </a:rPr>
              <a:t>——</a:t>
            </a:r>
            <a:r>
              <a:rPr lang="zh-CN" altLang="en-US" sz="2800" b="1" dirty="0" smtClean="0">
                <a:solidFill>
                  <a:schemeClr val="tx1"/>
                </a:solidFill>
                <a:latin typeface="+mn-ea"/>
              </a:rPr>
              <a:t>圆规来画圆。</a:t>
            </a:r>
            <a:endParaRPr lang="zh-CN" altLang="en-US" sz="2800" b="1" noProof="1" smtClean="0">
              <a:solidFill>
                <a:schemeClr val="tx1"/>
              </a:solidFill>
              <a:latin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4"/>
          <p:cNvGrpSpPr/>
          <p:nvPr/>
        </p:nvGrpSpPr>
        <p:grpSpPr bwMode="auto">
          <a:xfrm>
            <a:off x="514246" y="600433"/>
            <a:ext cx="793773" cy="886464"/>
            <a:chOff x="357158" y="928670"/>
            <a:chExt cx="596952" cy="652451"/>
          </a:xfrm>
        </p:grpSpPr>
        <p:pic>
          <p:nvPicPr>
            <p:cNvPr id="84" name="图片 2" descr="例题.png"/>
            <p:cNvPicPr>
              <a:picLocks noChangeAspect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357158" y="928670"/>
              <a:ext cx="596952" cy="6524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5" name="TextBox 8"/>
            <p:cNvSpPr txBox="1">
              <a:spLocks noChangeArrowheads="1"/>
            </p:cNvSpPr>
            <p:nvPr/>
          </p:nvSpPr>
          <p:spPr bwMode="auto">
            <a:xfrm>
              <a:off x="484101" y="1025252"/>
              <a:ext cx="357190" cy="4757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3600" b="1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1</a:t>
              </a:r>
              <a:endPara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pic>
        <p:nvPicPr>
          <p:cNvPr id="5" name="图片 3" descr="33T2T@4)KE4~FK([_D(T5TR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253980" y="2262563"/>
            <a:ext cx="3532717" cy="2601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22"/>
          <p:cNvSpPr txBox="1">
            <a:spLocks noChangeArrowheads="1"/>
          </p:cNvSpPr>
          <p:nvPr/>
        </p:nvSpPr>
        <p:spPr bwMode="auto">
          <a:xfrm>
            <a:off x="1369715" y="693325"/>
            <a:ext cx="10330200" cy="150810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121917" tIns="60958" rIns="121917" bIns="60958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>
                <a:latin typeface="宋体" panose="02010600030101010101" pitchFamily="2" charset="-122"/>
                <a:sym typeface="宋体" panose="02010600030101010101" pitchFamily="2" charset="-122"/>
              </a:rPr>
              <a:t>你也能用圆规画一个圆吗？先试着画一画，再和同学说说用圆规画圆时要注意什么。</a:t>
            </a:r>
          </a:p>
        </p:txBody>
      </p:sp>
      <p:grpSp>
        <p:nvGrpSpPr>
          <p:cNvPr id="16" name="组合 13"/>
          <p:cNvGrpSpPr/>
          <p:nvPr/>
        </p:nvGrpSpPr>
        <p:grpSpPr bwMode="auto">
          <a:xfrm>
            <a:off x="2055495" y="3168650"/>
            <a:ext cx="8641715" cy="1195705"/>
            <a:chOff x="-12751705" y="523985"/>
            <a:chExt cx="13980868" cy="2885254"/>
          </a:xfrm>
        </p:grpSpPr>
        <p:sp>
          <p:nvSpPr>
            <p:cNvPr id="18" name="圆角矩形标注 17"/>
            <p:cNvSpPr/>
            <p:nvPr/>
          </p:nvSpPr>
          <p:spPr>
            <a:xfrm>
              <a:off x="-12751705" y="523985"/>
              <a:ext cx="8954680" cy="1364501"/>
            </a:xfrm>
            <a:prstGeom prst="wedgeRoundRectCallout">
              <a:avLst>
                <a:gd name="adj1" fmla="val -55014"/>
                <a:gd name="adj2" fmla="val -3865"/>
                <a:gd name="adj3" fmla="val 16667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12700">
              <a:noFill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lnSpc>
                  <a:spcPts val="2985"/>
                </a:lnSpc>
              </a:pPr>
              <a:r>
                <a:rPr lang="zh-CN" altLang="en-US" sz="3200" b="1" dirty="0" smtClean="0">
                  <a:solidFill>
                    <a:schemeClr val="tx1"/>
                  </a:solidFill>
                  <a:latin typeface="宋体" panose="02010600030101010101" pitchFamily="2" charset="-122"/>
                  <a:sym typeface="宋体" panose="02010600030101010101" pitchFamily="2" charset="-122"/>
                </a:rPr>
                <a:t>有针尖的脚要固定在一点上。</a:t>
              </a:r>
              <a:endParaRPr lang="zh-CN" altLang="en-US" sz="3200" b="1" dirty="0">
                <a:solidFill>
                  <a:schemeClr val="tx1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9" name="TextBox 14"/>
            <p:cNvSpPr txBox="1">
              <a:spLocks noChangeArrowheads="1"/>
            </p:cNvSpPr>
            <p:nvPr/>
          </p:nvSpPr>
          <p:spPr bwMode="auto">
            <a:xfrm>
              <a:off x="-12512138" y="810057"/>
              <a:ext cx="13741301" cy="2599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3200" dirty="0" smtClean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    </a:t>
              </a:r>
              <a:endParaRPr lang="zh-CN" altLang="en-US" sz="3200" dirty="0" smtClean="0">
                <a:latin typeface="+mn-ea"/>
                <a:ea typeface="+mn-ea"/>
              </a:endParaRPr>
            </a:p>
            <a:p>
              <a:pPr eaLnBrk="1" hangingPunct="1"/>
              <a:endParaRPr lang="zh-CN" altLang="en-US" sz="3200" dirty="0" smtClean="0">
                <a:solidFill>
                  <a:schemeClr val="tx1"/>
                </a:solidFill>
                <a:latin typeface="+mn-ea"/>
                <a:ea typeface="+mn-ea"/>
                <a:cs typeface="楷体" panose="02010609060101010101" pitchFamily="49" charset="-122"/>
              </a:endParaRPr>
            </a:p>
          </p:txBody>
        </p:sp>
      </p:grpSp>
      <p:sp>
        <p:nvSpPr>
          <p:cNvPr id="20" name="TextBox 22"/>
          <p:cNvSpPr txBox="1">
            <a:spLocks noChangeArrowheads="1"/>
          </p:cNvSpPr>
          <p:nvPr/>
        </p:nvSpPr>
        <p:spPr bwMode="auto">
          <a:xfrm>
            <a:off x="3978875" y="4029600"/>
            <a:ext cx="1232103" cy="8617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121917" tIns="60958" rIns="121917" bIns="60958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 smtClean="0">
                <a:solidFill>
                  <a:srgbClr val="FF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定点</a:t>
            </a:r>
            <a:endParaRPr lang="zh-CN" altLang="en-US" sz="3200" b="1" dirty="0">
              <a:solidFill>
                <a:srgbClr val="FF0000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1020</Words>
  <Application>Microsoft Office PowerPoint</Application>
  <PresentationFormat>宽屏</PresentationFormat>
  <Paragraphs>108</Paragraphs>
  <Slides>26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5" baseType="lpstr">
      <vt:lpstr>Calibri</vt:lpstr>
      <vt:lpstr>黑体</vt:lpstr>
      <vt:lpstr>楷体</vt:lpstr>
      <vt:lpstr>Arial</vt:lpstr>
      <vt:lpstr>宋体</vt:lpstr>
      <vt:lpstr>楷体_GB2312</vt:lpstr>
      <vt:lpstr>微软雅黑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2017-08-03T09:01:00Z</dcterms:created>
  <dcterms:modified xsi:type="dcterms:W3CDTF">2023-01-16T16:33:38Z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926C65904B9F4B129CF26B0C075356F7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