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tiff" ContentType="image/tif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3"/>
  </p:notesMasterIdLst>
  <p:handoutMasterIdLst>
    <p:handoutMasterId r:id="rId54"/>
  </p:handoutMasterIdLst>
  <p:sldIdLst>
    <p:sldId id="256" r:id="rId2"/>
    <p:sldId id="421" r:id="rId3"/>
    <p:sldId id="610" r:id="rId4"/>
    <p:sldId id="619" r:id="rId5"/>
    <p:sldId id="620" r:id="rId6"/>
    <p:sldId id="621" r:id="rId7"/>
    <p:sldId id="622" r:id="rId8"/>
    <p:sldId id="673" r:id="rId9"/>
    <p:sldId id="674" r:id="rId10"/>
    <p:sldId id="697" r:id="rId11"/>
    <p:sldId id="698" r:id="rId12"/>
    <p:sldId id="422" r:id="rId13"/>
    <p:sldId id="599" r:id="rId14"/>
    <p:sldId id="531" r:id="rId15"/>
    <p:sldId id="675" r:id="rId16"/>
    <p:sldId id="676" r:id="rId17"/>
    <p:sldId id="677" r:id="rId18"/>
    <p:sldId id="678" r:id="rId19"/>
    <p:sldId id="699" r:id="rId20"/>
    <p:sldId id="679" r:id="rId21"/>
    <p:sldId id="680" r:id="rId22"/>
    <p:sldId id="700" r:id="rId23"/>
    <p:sldId id="681" r:id="rId24"/>
    <p:sldId id="682" r:id="rId25"/>
    <p:sldId id="683" r:id="rId26"/>
    <p:sldId id="424" r:id="rId27"/>
    <p:sldId id="539" r:id="rId28"/>
    <p:sldId id="570" r:id="rId29"/>
    <p:sldId id="689" r:id="rId30"/>
    <p:sldId id="656" r:id="rId31"/>
    <p:sldId id="661" r:id="rId32"/>
    <p:sldId id="662" r:id="rId33"/>
    <p:sldId id="663" r:id="rId34"/>
    <p:sldId id="612" r:id="rId35"/>
    <p:sldId id="613" r:id="rId36"/>
    <p:sldId id="665" r:id="rId37"/>
    <p:sldId id="666" r:id="rId38"/>
    <p:sldId id="614" r:id="rId39"/>
    <p:sldId id="615" r:id="rId40"/>
    <p:sldId id="616" r:id="rId41"/>
    <p:sldId id="618" r:id="rId42"/>
    <p:sldId id="669" r:id="rId43"/>
    <p:sldId id="701" r:id="rId44"/>
    <p:sldId id="702" r:id="rId45"/>
    <p:sldId id="703" r:id="rId46"/>
    <p:sldId id="704" r:id="rId47"/>
    <p:sldId id="706" r:id="rId48"/>
    <p:sldId id="670" r:id="rId49"/>
    <p:sldId id="671" r:id="rId50"/>
    <p:sldId id="694" r:id="rId51"/>
    <p:sldId id="259" r:id="rId52"/>
  </p:sldIdLst>
  <p:sldSz cx="9144000" cy="5143500" type="screen16x9"/>
  <p:notesSz cx="6858000" cy="9144000"/>
  <p:custDataLst>
    <p:tags r:id="rId55"/>
  </p:custDataLst>
  <p:defaultTextStyle>
    <a:defPPr>
      <a:defRPr lang="zh-CN"/>
    </a:defPPr>
    <a:lvl1pPr marL="0" algn="l" defTabSz="816610" rtl="0" eaLnBrk="1" latinLnBrk="0" hangingPunct="1">
      <a:defRPr sz="1600" kern="1200">
        <a:solidFill>
          <a:schemeClr val="tx1"/>
        </a:solidFill>
        <a:latin typeface="+mn-lt"/>
        <a:ea typeface="+mn-ea"/>
        <a:cs typeface="+mn-cs"/>
      </a:defRPr>
    </a:lvl1pPr>
    <a:lvl2pPr marL="408305" algn="l" defTabSz="816610" rtl="0" eaLnBrk="1" latinLnBrk="0" hangingPunct="1">
      <a:defRPr sz="1600" kern="1200">
        <a:solidFill>
          <a:schemeClr val="tx1"/>
        </a:solidFill>
        <a:latin typeface="+mn-lt"/>
        <a:ea typeface="+mn-ea"/>
        <a:cs typeface="+mn-cs"/>
      </a:defRPr>
    </a:lvl2pPr>
    <a:lvl3pPr marL="816610" algn="l" defTabSz="816610" rtl="0" eaLnBrk="1" latinLnBrk="0" hangingPunct="1">
      <a:defRPr sz="1600" kern="1200">
        <a:solidFill>
          <a:schemeClr val="tx1"/>
        </a:solidFill>
        <a:latin typeface="+mn-lt"/>
        <a:ea typeface="+mn-ea"/>
        <a:cs typeface="+mn-cs"/>
      </a:defRPr>
    </a:lvl3pPr>
    <a:lvl4pPr marL="1224280" algn="l" defTabSz="816610" rtl="0" eaLnBrk="1" latinLnBrk="0" hangingPunct="1">
      <a:defRPr sz="1600" kern="1200">
        <a:solidFill>
          <a:schemeClr val="tx1"/>
        </a:solidFill>
        <a:latin typeface="+mn-lt"/>
        <a:ea typeface="+mn-ea"/>
        <a:cs typeface="+mn-cs"/>
      </a:defRPr>
    </a:lvl4pPr>
    <a:lvl5pPr marL="1632585" algn="l" defTabSz="816610" rtl="0" eaLnBrk="1" latinLnBrk="0" hangingPunct="1">
      <a:defRPr sz="1600" kern="1200">
        <a:solidFill>
          <a:schemeClr val="tx1"/>
        </a:solidFill>
        <a:latin typeface="+mn-lt"/>
        <a:ea typeface="+mn-ea"/>
        <a:cs typeface="+mn-cs"/>
      </a:defRPr>
    </a:lvl5pPr>
    <a:lvl6pPr marL="2040890" algn="l" defTabSz="816610" rtl="0" eaLnBrk="1" latinLnBrk="0" hangingPunct="1">
      <a:defRPr sz="1600" kern="1200">
        <a:solidFill>
          <a:schemeClr val="tx1"/>
        </a:solidFill>
        <a:latin typeface="+mn-lt"/>
        <a:ea typeface="+mn-ea"/>
        <a:cs typeface="+mn-cs"/>
      </a:defRPr>
    </a:lvl6pPr>
    <a:lvl7pPr marL="2449195" algn="l" defTabSz="816610" rtl="0" eaLnBrk="1" latinLnBrk="0" hangingPunct="1">
      <a:defRPr sz="1600" kern="1200">
        <a:solidFill>
          <a:schemeClr val="tx1"/>
        </a:solidFill>
        <a:latin typeface="+mn-lt"/>
        <a:ea typeface="+mn-ea"/>
        <a:cs typeface="+mn-cs"/>
      </a:defRPr>
    </a:lvl7pPr>
    <a:lvl8pPr marL="2857500" algn="l" defTabSz="816610" rtl="0" eaLnBrk="1" latinLnBrk="0" hangingPunct="1">
      <a:defRPr sz="1600" kern="1200">
        <a:solidFill>
          <a:schemeClr val="tx1"/>
        </a:solidFill>
        <a:latin typeface="+mn-lt"/>
        <a:ea typeface="+mn-ea"/>
        <a:cs typeface="+mn-cs"/>
      </a:defRPr>
    </a:lvl8pPr>
    <a:lvl9pPr marL="3265805" algn="l" defTabSz="816610" rtl="0" eaLnBrk="1" latinLnBrk="0" hangingPunct="1">
      <a:defRPr sz="1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29">
          <p15:clr>
            <a:srgbClr val="A4A3A4"/>
          </p15:clr>
        </p15:guide>
        <p15:guide id="2" orient="horz" pos="1620">
          <p15:clr>
            <a:srgbClr val="A4A3A4"/>
          </p15:clr>
        </p15:guide>
        <p15:guide id="3"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523" autoAdjust="0"/>
    <p:restoredTop sz="94660"/>
  </p:normalViewPr>
  <p:slideViewPr>
    <p:cSldViewPr>
      <p:cViewPr>
        <p:scale>
          <a:sx n="90" d="100"/>
          <a:sy n="90" d="100"/>
        </p:scale>
        <p:origin x="-2280" y="-1002"/>
      </p:cViewPr>
      <p:guideLst>
        <p:guide orient="horz" pos="429"/>
        <p:guide orient="horz" pos="1620"/>
        <p:guide pos="2880"/>
      </p:guideLst>
    </p:cSldViewPr>
  </p:slideViewPr>
  <p:notesTextViewPr>
    <p:cViewPr>
      <p:scale>
        <a:sx n="1" d="1"/>
        <a:sy n="1" d="1"/>
      </p:scale>
      <p:origin x="0" y="0"/>
    </p:cViewPr>
  </p:notesTextViewPr>
  <p:sorterViewPr>
    <p:cViewPr>
      <p:scale>
        <a:sx n="100" d="100"/>
        <a:sy n="100" d="100"/>
      </p:scale>
      <p:origin x="0" y="5676"/>
    </p:cViewPr>
  </p:sorter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gs" Target="tags/tag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2023-01-17</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B6EA9A0-0769-4684-AB5B-330EC464EEC3}" type="datetimeFigureOut">
              <a:rPr lang="zh-CN" altLang="en-US" smtClean="0"/>
              <a:t>2023-01-17</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7FD5D93-4FD2-4A9A-A63D-F80545B1A451}"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slide" Target="../slides/slide26.xml"/><Relationship Id="rId7" Type="http://schemas.openxmlformats.org/officeDocument/2006/relationships/slide" Target="../slides/slide12.xml"/><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slide" Target="../slides/slide2.xml"/><Relationship Id="rId5" Type="http://schemas.openxmlformats.org/officeDocument/2006/relationships/slide" Target="../slides/slide39.xml"/><Relationship Id="rId4" Type="http://schemas.openxmlformats.org/officeDocument/2006/relationships/slide" Target="../slides/slide3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20"/>
            <a:ext cx="7772400" cy="1102518"/>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08305" indent="0" algn="ctr">
              <a:buNone/>
              <a:defRPr>
                <a:solidFill>
                  <a:schemeClr val="tx1">
                    <a:tint val="75000"/>
                  </a:schemeClr>
                </a:solidFill>
              </a:defRPr>
            </a:lvl2pPr>
            <a:lvl3pPr marL="816610" indent="0" algn="ctr">
              <a:buNone/>
              <a:defRPr>
                <a:solidFill>
                  <a:schemeClr val="tx1">
                    <a:tint val="75000"/>
                  </a:schemeClr>
                </a:solidFill>
              </a:defRPr>
            </a:lvl3pPr>
            <a:lvl4pPr marL="1224280" indent="0" algn="ctr">
              <a:buNone/>
              <a:defRPr>
                <a:solidFill>
                  <a:schemeClr val="tx1">
                    <a:tint val="75000"/>
                  </a:schemeClr>
                </a:solidFill>
              </a:defRPr>
            </a:lvl4pPr>
            <a:lvl5pPr marL="1632585" indent="0" algn="ctr">
              <a:buNone/>
              <a:defRPr>
                <a:solidFill>
                  <a:schemeClr val="tx1">
                    <a:tint val="75000"/>
                  </a:schemeClr>
                </a:solidFill>
              </a:defRPr>
            </a:lvl5pPr>
            <a:lvl6pPr marL="2040890" indent="0" algn="ctr">
              <a:buNone/>
              <a:defRPr>
                <a:solidFill>
                  <a:schemeClr val="tx1">
                    <a:tint val="75000"/>
                  </a:schemeClr>
                </a:solidFill>
              </a:defRPr>
            </a:lvl6pPr>
            <a:lvl7pPr marL="2449195" indent="0" algn="ctr">
              <a:buNone/>
              <a:defRPr>
                <a:solidFill>
                  <a:schemeClr val="tx1">
                    <a:tint val="75000"/>
                  </a:schemeClr>
                </a:solidFill>
              </a:defRPr>
            </a:lvl7pPr>
            <a:lvl8pPr marL="2857500" indent="0" algn="ctr">
              <a:buNone/>
              <a:defRPr>
                <a:solidFill>
                  <a:schemeClr val="tx1">
                    <a:tint val="75000"/>
                  </a:schemeClr>
                </a:solidFill>
              </a:defRPr>
            </a:lvl8pPr>
            <a:lvl9pPr marL="3265805" indent="0" algn="ctr">
              <a:buNone/>
              <a:defRPr>
                <a:solidFill>
                  <a:schemeClr val="tx1">
                    <a:tint val="75000"/>
                  </a:schemeClr>
                </a:solidFill>
              </a:defRPr>
            </a:lvl9pPr>
          </a:lstStyle>
          <a:p>
            <a:r>
              <a:rPr lang="zh-CN" altLang="en-US" smtClean="0"/>
              <a:t>单击此处编辑母版副标题样式</a:t>
            </a:r>
            <a:endParaRPr lang="zh-CN" alt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67009" y="2787724"/>
            <a:ext cx="8229600" cy="857250"/>
          </a:xfrm>
        </p:spPr>
        <p:txBody>
          <a:bodyPr>
            <a:normAutofit/>
          </a:bodyPr>
          <a:lstStyle>
            <a:lvl1pPr>
              <a:defRPr sz="2700">
                <a:solidFill>
                  <a:srgbClr val="FF0000"/>
                </a:solidFill>
                <a:latin typeface="+mj-ea"/>
                <a:ea typeface="+mj-ea"/>
              </a:defRPr>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11682" y="519997"/>
            <a:ext cx="8515870" cy="599360"/>
          </a:xfrm>
        </p:spPr>
        <p:txBody>
          <a:bodyPr wrap="square">
            <a:spAutoFit/>
          </a:bodyPr>
          <a:lstStyle>
            <a:lvl1pPr marL="0" indent="605155" algn="just" hangingPunct="0">
              <a:lnSpc>
                <a:spcPct val="140000"/>
              </a:lnSpc>
              <a:spcBef>
                <a:spcPct val="0"/>
              </a:spcBef>
              <a:buNone/>
              <a:tabLst>
                <a:tab pos="4170680" algn="l"/>
                <a:tab pos="7534910" algn="l"/>
              </a:tabLst>
              <a:defRPr sz="2400" b="0"/>
            </a:lvl1pPr>
            <a:lvl2pPr marL="408305" indent="539750">
              <a:lnSpc>
                <a:spcPct val="140000"/>
              </a:lnSpc>
              <a:buNone/>
              <a:defRPr sz="2100" b="1"/>
            </a:lvl2pPr>
            <a:lvl3pPr marL="816610" indent="539750">
              <a:lnSpc>
                <a:spcPct val="140000"/>
              </a:lnSpc>
              <a:buNone/>
              <a:defRPr sz="2100" b="1"/>
            </a:lvl3pPr>
            <a:lvl4pPr marL="1224280" indent="539750">
              <a:lnSpc>
                <a:spcPct val="140000"/>
              </a:lnSpc>
              <a:buNone/>
              <a:defRPr sz="2100" b="1"/>
            </a:lvl4pPr>
            <a:lvl5pPr marL="1632585" indent="539750">
              <a:lnSpc>
                <a:spcPct val="140000"/>
              </a:lnSpc>
              <a:buNone/>
              <a:defRPr sz="2100" b="1"/>
            </a:lvl5pPr>
          </a:lstStyle>
          <a:p>
            <a:pPr lvl="0"/>
            <a:r>
              <a:rPr lang="zh-CN" altLang="en-US" smtClean="0"/>
              <a:t>单击此处编辑母版文本样式</a:t>
            </a:r>
          </a:p>
        </p:txBody>
      </p:sp>
      <p:sp>
        <p:nvSpPr>
          <p:cNvPr id="9" name="Line 55"/>
          <p:cNvSpPr>
            <a:spLocks noChangeShapeType="1"/>
          </p:cNvSpPr>
          <p:nvPr userDrawn="1"/>
        </p:nvSpPr>
        <p:spPr bwMode="auto">
          <a:xfrm>
            <a:off x="0" y="427336"/>
            <a:ext cx="9144000" cy="0"/>
          </a:xfrm>
          <a:prstGeom prst="line">
            <a:avLst/>
          </a:prstGeom>
          <a:noFill/>
          <a:ln w="15875">
            <a:solidFill>
              <a:srgbClr val="5F5F5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571" tIns="34285" rIns="68571" bIns="34285" anchor="ctr">
            <a:spAutoFit/>
          </a:bodyPr>
          <a:lstStyle/>
          <a:p>
            <a:endParaRPr lang="zh-CN" altLang="en-US"/>
          </a:p>
        </p:txBody>
      </p:sp>
      <p:sp>
        <p:nvSpPr>
          <p:cNvPr id="11" name="Text Box 54"/>
          <p:cNvSpPr txBox="1">
            <a:spLocks noChangeArrowheads="1"/>
          </p:cNvSpPr>
          <p:nvPr userDrawn="1"/>
        </p:nvSpPr>
        <p:spPr bwMode="auto">
          <a:xfrm>
            <a:off x="4409459" y="86896"/>
            <a:ext cx="4322531" cy="284683"/>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71" tIns="34285" rIns="68571" bIns="34285">
            <a:spAutoFit/>
          </a:bodyPr>
          <a:lstStyle/>
          <a:p>
            <a:pPr algn="r"/>
            <a:r>
              <a:rPr lang="en-US" altLang="zh-CN" sz="1400" smtClean="0">
                <a:solidFill>
                  <a:schemeClr val="tx1"/>
                </a:solidFill>
                <a:latin typeface="+mn-lt"/>
                <a:ea typeface="微软雅黑" panose="020B0503020204020204" pitchFamily="34" charset="-122"/>
                <a:cs typeface="Times New Roman" panose="02020603050405020304" pitchFamily="18" charset="0"/>
              </a:rPr>
              <a:t>Module 2</a:t>
            </a:r>
            <a:r>
              <a:rPr lang="zh-CN" altLang="en-US" sz="1400" smtClean="0">
                <a:solidFill>
                  <a:schemeClr val="tx1"/>
                </a:solidFill>
                <a:latin typeface="+mn-lt"/>
                <a:ea typeface="微软雅黑" panose="020B0503020204020204" pitchFamily="34" charset="-122"/>
                <a:cs typeface="Times New Roman" panose="02020603050405020304" pitchFamily="18" charset="0"/>
              </a:rPr>
              <a:t>　</a:t>
            </a:r>
            <a:r>
              <a:rPr lang="en-US" altLang="zh-CN" sz="1400" smtClean="0">
                <a:solidFill>
                  <a:schemeClr val="tx1"/>
                </a:solidFill>
                <a:latin typeface="+mn-lt"/>
                <a:ea typeface="微软雅黑" panose="020B0503020204020204" pitchFamily="34" charset="-122"/>
                <a:cs typeface="Times New Roman" panose="02020603050405020304" pitchFamily="18" charset="0"/>
              </a:rPr>
              <a:t>What can you do</a:t>
            </a:r>
            <a:r>
              <a:rPr lang="zh-CN" altLang="en-US" sz="1400" smtClean="0">
                <a:solidFill>
                  <a:schemeClr val="tx1"/>
                </a:solidFill>
                <a:latin typeface="+mn-lt"/>
                <a:ea typeface="微软雅黑" panose="020B0503020204020204" pitchFamily="34" charset="-122"/>
                <a:cs typeface="Times New Roman" panose="02020603050405020304" pitchFamily="18" charset="0"/>
              </a:rPr>
              <a:t>？</a:t>
            </a:r>
            <a:endParaRPr lang="zh-CN" altLang="en-US" sz="1400">
              <a:solidFill>
                <a:schemeClr val="tx1"/>
              </a:solidFill>
              <a:latin typeface="+mn-lt"/>
              <a:ea typeface="微软雅黑" panose="020B0503020204020204" pitchFamily="34" charset="-122"/>
              <a:cs typeface="Times New Roman" panose="02020603050405020304" pitchFamily="18" charset="0"/>
            </a:endParaRPr>
          </a:p>
        </p:txBody>
      </p:sp>
      <p:sp>
        <p:nvSpPr>
          <p:cNvPr id="12" name="Text Box 56"/>
          <p:cNvSpPr txBox="1">
            <a:spLocks noChangeArrowheads="1"/>
          </p:cNvSpPr>
          <p:nvPr userDrawn="1"/>
        </p:nvSpPr>
        <p:spPr bwMode="auto">
          <a:xfrm>
            <a:off x="1493257" y="69040"/>
            <a:ext cx="3834925" cy="300013"/>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71" tIns="34285" rIns="68571" bIns="34285">
            <a:spAutoFit/>
          </a:bodyPr>
          <a:lstStyle/>
          <a:p>
            <a:r>
              <a:rPr lang="zh-CN" altLang="en-US" sz="1500" b="1" dirty="0" smtClean="0">
                <a:effectLst/>
                <a:latin typeface="+mn-lt"/>
                <a:ea typeface="楷体_GB2312"/>
                <a:cs typeface="Times New Roman" panose="02020603050405020304"/>
              </a:rPr>
              <a:t>　外研版　英语</a:t>
            </a:r>
            <a:r>
              <a:rPr lang="zh-CN" altLang="en-US" sz="1500" b="1" dirty="0" smtClean="0">
                <a:effectLst/>
                <a:latin typeface="+mn-lt"/>
                <a:ea typeface="Times New Roman" panose="02020603050405020304"/>
                <a:cs typeface="Times New Roman" panose="02020603050405020304"/>
              </a:rPr>
              <a:t>　</a:t>
            </a:r>
            <a:r>
              <a:rPr lang="zh-CN" altLang="zh-CN" sz="1500" b="1" dirty="0" smtClean="0">
                <a:effectLst/>
                <a:latin typeface="+mn-lt"/>
                <a:ea typeface="楷体_GB2312"/>
                <a:cs typeface="Times New Roman" panose="02020603050405020304"/>
              </a:rPr>
              <a:t>七年级</a:t>
            </a:r>
            <a:r>
              <a:rPr lang="zh-CN" altLang="en-US" sz="1500" b="1" dirty="0" smtClean="0">
                <a:effectLst/>
                <a:latin typeface="+mn-lt"/>
                <a:ea typeface="楷体_GB2312"/>
                <a:cs typeface="Times New Roman" panose="02020603050405020304"/>
              </a:rPr>
              <a:t>下</a:t>
            </a:r>
            <a:r>
              <a:rPr lang="zh-CN" altLang="zh-CN" sz="1500" b="1" dirty="0" smtClean="0">
                <a:effectLst/>
                <a:latin typeface="+mn-lt"/>
                <a:ea typeface="楷体_GB2312"/>
                <a:cs typeface="Times New Roman" panose="02020603050405020304"/>
              </a:rPr>
              <a:t>册</a:t>
            </a:r>
            <a:endParaRPr lang="zh-CN" altLang="zh-CN" sz="1500" b="1" dirty="0">
              <a:effectLst/>
              <a:latin typeface="+mn-lt"/>
              <a:ea typeface="楷体_GB2312"/>
              <a:cs typeface="Times New Roman" panose="02020603050405020304"/>
            </a:endParaRPr>
          </a:p>
        </p:txBody>
      </p:sp>
      <p:pic>
        <p:nvPicPr>
          <p:cNvPr id="10" name="Picture 2" descr="E:\收集素材\！！制作样品\全优\全优·新教材做样\图片2.png"/>
          <p:cNvPicPr>
            <a:picLocks noChangeAspect="1" noChangeArrowheads="1"/>
          </p:cNvPicPr>
          <p:nvPr userDrawn="1"/>
        </p:nvPicPr>
        <p:blipFill>
          <a:blip r:embed="rId2" cstate="email"/>
          <a:stretch>
            <a:fillRect/>
          </a:stretch>
        </p:blipFill>
        <p:spPr bwMode="auto">
          <a:xfrm>
            <a:off x="4626013" y="4786202"/>
            <a:ext cx="1526580" cy="355915"/>
          </a:xfrm>
          <a:prstGeom prst="rect">
            <a:avLst/>
          </a:prstGeom>
          <a:noFill/>
          <a:extLst>
            <a:ext uri="{909E8E84-426E-40DD-AFC4-6F175D3DCCD1}">
              <a14:hiddenFill xmlns:a14="http://schemas.microsoft.com/office/drawing/2010/main">
                <a:solidFill>
                  <a:srgbClr val="FFFFFF"/>
                </a:solidFill>
              </a14:hiddenFill>
            </a:ext>
          </a:extLst>
        </p:spPr>
      </p:pic>
      <p:sp>
        <p:nvSpPr>
          <p:cNvPr id="13" name="Text Box 75">
            <a:hlinkClick r:id="rId3" action="ppaction://hlinksldjump"/>
          </p:cNvPr>
          <p:cNvSpPr txBox="1">
            <a:spLocks noChangeArrowheads="1"/>
          </p:cNvSpPr>
          <p:nvPr userDrawn="1"/>
        </p:nvSpPr>
        <p:spPr bwMode="auto">
          <a:xfrm>
            <a:off x="4762245" y="4834824"/>
            <a:ext cx="1249129" cy="20770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71" tIns="34285" rIns="68571" bIns="34285">
            <a:spAutoFit/>
          </a:bodyPr>
          <a:lstStyle/>
          <a:p>
            <a:pPr algn="ctr"/>
            <a:r>
              <a:rPr lang="zh-CN" altLang="en-US" sz="900" smtClean="0">
                <a:solidFill>
                  <a:schemeClr val="tx1"/>
                </a:solidFill>
                <a:ea typeface="微软雅黑" panose="020B0503020204020204" pitchFamily="34" charset="-122"/>
              </a:rPr>
              <a:t>课文读练</a:t>
            </a:r>
            <a:endParaRPr lang="zh-CN" altLang="en-US" sz="900">
              <a:solidFill>
                <a:schemeClr val="tx1"/>
              </a:solidFill>
              <a:ea typeface="微软雅黑" panose="020B0503020204020204" pitchFamily="34" charset="-122"/>
            </a:endParaRPr>
          </a:p>
        </p:txBody>
      </p:sp>
      <p:pic>
        <p:nvPicPr>
          <p:cNvPr id="14" name="Picture 2" descr="E:\收集素材\！！制作样品\全优\全优·新教材做样\图片2.png"/>
          <p:cNvPicPr>
            <a:picLocks noChangeAspect="1" noChangeArrowheads="1"/>
          </p:cNvPicPr>
          <p:nvPr userDrawn="1"/>
        </p:nvPicPr>
        <p:blipFill>
          <a:blip r:embed="rId2" cstate="email"/>
          <a:stretch>
            <a:fillRect/>
          </a:stretch>
        </p:blipFill>
        <p:spPr bwMode="auto">
          <a:xfrm>
            <a:off x="6021634" y="4786202"/>
            <a:ext cx="1526580" cy="355915"/>
          </a:xfrm>
          <a:prstGeom prst="rect">
            <a:avLst/>
          </a:prstGeom>
          <a:noFill/>
          <a:extLst>
            <a:ext uri="{909E8E84-426E-40DD-AFC4-6F175D3DCCD1}">
              <a14:hiddenFill xmlns:a14="http://schemas.microsoft.com/office/drawing/2010/main">
                <a:solidFill>
                  <a:srgbClr val="FFFFFF"/>
                </a:solidFill>
              </a14:hiddenFill>
            </a:ext>
          </a:extLst>
        </p:spPr>
      </p:pic>
      <p:sp>
        <p:nvSpPr>
          <p:cNvPr id="15" name="Text Box 75">
            <a:hlinkClick r:id="rId4" action="ppaction://hlinksldjump"/>
          </p:cNvPr>
          <p:cNvSpPr txBox="1">
            <a:spLocks noChangeArrowheads="1"/>
          </p:cNvSpPr>
          <p:nvPr userDrawn="1"/>
        </p:nvSpPr>
        <p:spPr bwMode="auto">
          <a:xfrm>
            <a:off x="6157866" y="4834824"/>
            <a:ext cx="1249129" cy="20770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71" tIns="34285" rIns="68571" bIns="34285">
            <a:spAutoFit/>
          </a:bodyPr>
          <a:lstStyle/>
          <a:p>
            <a:pPr algn="ctr"/>
            <a:r>
              <a:rPr lang="zh-CN" altLang="en-US" sz="900" smtClean="0">
                <a:solidFill>
                  <a:schemeClr val="tx1"/>
                </a:solidFill>
                <a:ea typeface="微软雅黑" panose="020B0503020204020204" pitchFamily="34" charset="-122"/>
              </a:rPr>
              <a:t>基础巩固练</a:t>
            </a:r>
            <a:endParaRPr lang="zh-CN" altLang="en-US" sz="900">
              <a:solidFill>
                <a:schemeClr val="tx1"/>
              </a:solidFill>
              <a:ea typeface="微软雅黑" panose="020B0503020204020204" pitchFamily="34" charset="-122"/>
            </a:endParaRPr>
          </a:p>
        </p:txBody>
      </p:sp>
      <p:pic>
        <p:nvPicPr>
          <p:cNvPr id="16" name="Picture 2" descr="E:\收集素材\！！制作样品\全优\全优·新教材做样\图片2.png"/>
          <p:cNvPicPr>
            <a:picLocks noChangeAspect="1" noChangeArrowheads="1"/>
          </p:cNvPicPr>
          <p:nvPr userDrawn="1"/>
        </p:nvPicPr>
        <p:blipFill>
          <a:blip r:embed="rId2" cstate="email"/>
          <a:stretch>
            <a:fillRect/>
          </a:stretch>
        </p:blipFill>
        <p:spPr bwMode="auto">
          <a:xfrm>
            <a:off x="7421254" y="4786202"/>
            <a:ext cx="1526580" cy="355915"/>
          </a:xfrm>
          <a:prstGeom prst="rect">
            <a:avLst/>
          </a:prstGeom>
          <a:noFill/>
          <a:extLst>
            <a:ext uri="{909E8E84-426E-40DD-AFC4-6F175D3DCCD1}">
              <a14:hiddenFill xmlns:a14="http://schemas.microsoft.com/office/drawing/2010/main">
                <a:solidFill>
                  <a:srgbClr val="FFFFFF"/>
                </a:solidFill>
              </a14:hiddenFill>
            </a:ext>
          </a:extLst>
        </p:spPr>
      </p:pic>
      <p:sp>
        <p:nvSpPr>
          <p:cNvPr id="17" name="Text Box 75">
            <a:hlinkClick r:id="rId5" action="ppaction://hlinksldjump"/>
          </p:cNvPr>
          <p:cNvSpPr txBox="1">
            <a:spLocks noChangeArrowheads="1"/>
          </p:cNvSpPr>
          <p:nvPr userDrawn="1"/>
        </p:nvSpPr>
        <p:spPr bwMode="auto">
          <a:xfrm>
            <a:off x="7557486" y="4834824"/>
            <a:ext cx="1249129" cy="20770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71" tIns="34285" rIns="68571" bIns="34285">
            <a:spAutoFit/>
          </a:bodyPr>
          <a:lstStyle/>
          <a:p>
            <a:pPr algn="ctr"/>
            <a:r>
              <a:rPr lang="zh-CN" altLang="en-US" sz="900" smtClean="0">
                <a:solidFill>
                  <a:schemeClr val="tx1"/>
                </a:solidFill>
                <a:ea typeface="微软雅黑" panose="020B0503020204020204" pitchFamily="34" charset="-122"/>
              </a:rPr>
              <a:t>能力提升练</a:t>
            </a:r>
            <a:endParaRPr lang="zh-CN" altLang="en-US" sz="900">
              <a:solidFill>
                <a:schemeClr val="tx1"/>
              </a:solidFill>
              <a:ea typeface="微软雅黑" panose="020B0503020204020204" pitchFamily="34" charset="-122"/>
            </a:endParaRPr>
          </a:p>
        </p:txBody>
      </p:sp>
      <p:pic>
        <p:nvPicPr>
          <p:cNvPr id="18" name="Picture 2" descr="E:\收集素材\！！制作样品\全优\全优·新教材做样\图片2.png"/>
          <p:cNvPicPr>
            <a:picLocks noChangeAspect="1" noChangeArrowheads="1"/>
          </p:cNvPicPr>
          <p:nvPr userDrawn="1"/>
        </p:nvPicPr>
        <p:blipFill>
          <a:blip r:embed="rId2" cstate="email"/>
          <a:stretch>
            <a:fillRect/>
          </a:stretch>
        </p:blipFill>
        <p:spPr bwMode="auto">
          <a:xfrm>
            <a:off x="1842965" y="4786202"/>
            <a:ext cx="1526580" cy="355915"/>
          </a:xfrm>
          <a:prstGeom prst="rect">
            <a:avLst/>
          </a:prstGeom>
          <a:noFill/>
          <a:extLst>
            <a:ext uri="{909E8E84-426E-40DD-AFC4-6F175D3DCCD1}">
              <a14:hiddenFill xmlns:a14="http://schemas.microsoft.com/office/drawing/2010/main">
                <a:solidFill>
                  <a:srgbClr val="FFFFFF"/>
                </a:solidFill>
              </a14:hiddenFill>
            </a:ext>
          </a:extLst>
        </p:spPr>
      </p:pic>
      <p:sp>
        <p:nvSpPr>
          <p:cNvPr id="19" name="Text Box 75">
            <a:hlinkClick r:id="rId6" action="ppaction://hlinksldjump"/>
          </p:cNvPr>
          <p:cNvSpPr txBox="1">
            <a:spLocks noChangeArrowheads="1"/>
          </p:cNvSpPr>
          <p:nvPr userDrawn="1"/>
        </p:nvSpPr>
        <p:spPr bwMode="auto">
          <a:xfrm>
            <a:off x="1979198" y="4834824"/>
            <a:ext cx="1249129" cy="20770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71" tIns="34285" rIns="68571" bIns="34285">
            <a:spAutoFit/>
          </a:bodyPr>
          <a:lstStyle/>
          <a:p>
            <a:pPr algn="ctr"/>
            <a:r>
              <a:rPr lang="zh-CN" altLang="en-US" sz="900" smtClean="0">
                <a:solidFill>
                  <a:schemeClr val="tx1"/>
                </a:solidFill>
                <a:ea typeface="微软雅黑" panose="020B0503020204020204" pitchFamily="34" charset="-122"/>
              </a:rPr>
              <a:t>课前预习</a:t>
            </a:r>
            <a:endParaRPr lang="zh-CN" altLang="en-US" sz="900">
              <a:solidFill>
                <a:schemeClr val="tx1"/>
              </a:solidFill>
              <a:ea typeface="微软雅黑" panose="020B0503020204020204" pitchFamily="34" charset="-122"/>
            </a:endParaRPr>
          </a:p>
        </p:txBody>
      </p:sp>
      <p:pic>
        <p:nvPicPr>
          <p:cNvPr id="20" name="Picture 2" descr="E:\收集素材\！！制作样品\全优\全优·新教材做样\图片2.png"/>
          <p:cNvPicPr>
            <a:picLocks noChangeAspect="1" noChangeArrowheads="1"/>
          </p:cNvPicPr>
          <p:nvPr userDrawn="1"/>
        </p:nvPicPr>
        <p:blipFill>
          <a:blip r:embed="rId2" cstate="email"/>
          <a:stretch>
            <a:fillRect/>
          </a:stretch>
        </p:blipFill>
        <p:spPr bwMode="auto">
          <a:xfrm>
            <a:off x="3238587" y="4786202"/>
            <a:ext cx="1526580" cy="355915"/>
          </a:xfrm>
          <a:prstGeom prst="rect">
            <a:avLst/>
          </a:prstGeom>
          <a:noFill/>
          <a:extLst>
            <a:ext uri="{909E8E84-426E-40DD-AFC4-6F175D3DCCD1}">
              <a14:hiddenFill xmlns:a14="http://schemas.microsoft.com/office/drawing/2010/main">
                <a:solidFill>
                  <a:srgbClr val="FFFFFF"/>
                </a:solidFill>
              </a14:hiddenFill>
            </a:ext>
          </a:extLst>
        </p:spPr>
      </p:pic>
      <p:sp>
        <p:nvSpPr>
          <p:cNvPr id="21" name="Text Box 75">
            <a:hlinkClick r:id="rId7" action="ppaction://hlinksldjump"/>
          </p:cNvPr>
          <p:cNvSpPr txBox="1">
            <a:spLocks noChangeArrowheads="1"/>
          </p:cNvSpPr>
          <p:nvPr userDrawn="1"/>
        </p:nvSpPr>
        <p:spPr bwMode="auto">
          <a:xfrm>
            <a:off x="3374819" y="4834824"/>
            <a:ext cx="1249129" cy="20770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71" tIns="34285" rIns="68571" bIns="34285">
            <a:spAutoFit/>
          </a:bodyPr>
          <a:lstStyle/>
          <a:p>
            <a:pPr algn="ctr"/>
            <a:r>
              <a:rPr lang="zh-CN" altLang="en-US" sz="900" smtClean="0">
                <a:solidFill>
                  <a:schemeClr val="tx1"/>
                </a:solidFill>
                <a:ea typeface="微软雅黑" panose="020B0503020204020204" pitchFamily="34" charset="-122"/>
              </a:rPr>
              <a:t>语言点精析</a:t>
            </a:r>
            <a:endParaRPr lang="zh-CN" altLang="en-US" sz="900">
              <a:solidFill>
                <a:schemeClr val="tx1"/>
              </a:solidFill>
              <a:ea typeface="微软雅黑" panose="020B0503020204020204" pitchFamily="34" charset="-122"/>
            </a:endParaRP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lIns="81627" tIns="40813" rIns="81627" bIns="40813"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200151"/>
            <a:ext cx="8229600" cy="3394472"/>
          </a:xfrm>
          <a:prstGeom prst="rect">
            <a:avLst/>
          </a:prstGeom>
        </p:spPr>
        <p:txBody>
          <a:bodyPr vert="horz" lIns="81627" tIns="40813" rIns="81627" bIns="40813"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ransition/>
  <p:txStyles>
    <p:titleStyle>
      <a:lvl1pPr algn="ctr" defTabSz="816610" rtl="0" eaLnBrk="1" latinLnBrk="0" hangingPunct="1">
        <a:spcBef>
          <a:spcPct val="0"/>
        </a:spcBef>
        <a:buNone/>
        <a:defRPr sz="3900" kern="1200">
          <a:solidFill>
            <a:schemeClr val="tx1"/>
          </a:solidFill>
          <a:latin typeface="+mj-lt"/>
          <a:ea typeface="+mj-ea"/>
          <a:cs typeface="+mj-cs"/>
        </a:defRPr>
      </a:lvl1pPr>
    </p:titleStyle>
    <p:bodyStyle>
      <a:lvl1pPr marL="306070" indent="-306070" algn="l" defTabSz="81661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1pPr>
      <a:lvl2pPr marL="663575" indent="-255270" algn="l" defTabSz="816610"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2pPr>
      <a:lvl3pPr marL="1020445" indent="-203835" algn="l" defTabSz="81661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3pPr>
      <a:lvl4pPr marL="1428750" indent="-203835" algn="l" defTabSz="81661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1837055" indent="-203835" algn="l" defTabSz="81661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244725" indent="-203835" algn="l" defTabSz="81661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653030" indent="-203835" algn="l" defTabSz="81661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61335" indent="-203835" algn="l" defTabSz="81661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69640" indent="-203835" algn="l" defTabSz="81661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816610" rtl="0" eaLnBrk="1" latinLnBrk="0" hangingPunct="1">
        <a:defRPr sz="1600" kern="1200">
          <a:solidFill>
            <a:schemeClr val="tx1"/>
          </a:solidFill>
          <a:latin typeface="+mn-lt"/>
          <a:ea typeface="+mn-ea"/>
          <a:cs typeface="+mn-cs"/>
        </a:defRPr>
      </a:lvl1pPr>
      <a:lvl2pPr marL="408305" algn="l" defTabSz="816610" rtl="0" eaLnBrk="1" latinLnBrk="0" hangingPunct="1">
        <a:defRPr sz="1600" kern="1200">
          <a:solidFill>
            <a:schemeClr val="tx1"/>
          </a:solidFill>
          <a:latin typeface="+mn-lt"/>
          <a:ea typeface="+mn-ea"/>
          <a:cs typeface="+mn-cs"/>
        </a:defRPr>
      </a:lvl2pPr>
      <a:lvl3pPr marL="816610" algn="l" defTabSz="816610" rtl="0" eaLnBrk="1" latinLnBrk="0" hangingPunct="1">
        <a:defRPr sz="1600" kern="1200">
          <a:solidFill>
            <a:schemeClr val="tx1"/>
          </a:solidFill>
          <a:latin typeface="+mn-lt"/>
          <a:ea typeface="+mn-ea"/>
          <a:cs typeface="+mn-cs"/>
        </a:defRPr>
      </a:lvl3pPr>
      <a:lvl4pPr marL="1224280" algn="l" defTabSz="816610" rtl="0" eaLnBrk="1" latinLnBrk="0" hangingPunct="1">
        <a:defRPr sz="1600" kern="1200">
          <a:solidFill>
            <a:schemeClr val="tx1"/>
          </a:solidFill>
          <a:latin typeface="+mn-lt"/>
          <a:ea typeface="+mn-ea"/>
          <a:cs typeface="+mn-cs"/>
        </a:defRPr>
      </a:lvl4pPr>
      <a:lvl5pPr marL="1632585" algn="l" defTabSz="816610" rtl="0" eaLnBrk="1" latinLnBrk="0" hangingPunct="1">
        <a:defRPr sz="1600" kern="1200">
          <a:solidFill>
            <a:schemeClr val="tx1"/>
          </a:solidFill>
          <a:latin typeface="+mn-lt"/>
          <a:ea typeface="+mn-ea"/>
          <a:cs typeface="+mn-cs"/>
        </a:defRPr>
      </a:lvl5pPr>
      <a:lvl6pPr marL="2040890" algn="l" defTabSz="816610" rtl="0" eaLnBrk="1" latinLnBrk="0" hangingPunct="1">
        <a:defRPr sz="1600" kern="1200">
          <a:solidFill>
            <a:schemeClr val="tx1"/>
          </a:solidFill>
          <a:latin typeface="+mn-lt"/>
          <a:ea typeface="+mn-ea"/>
          <a:cs typeface="+mn-cs"/>
        </a:defRPr>
      </a:lvl6pPr>
      <a:lvl7pPr marL="2449195" algn="l" defTabSz="816610" rtl="0" eaLnBrk="1" latinLnBrk="0" hangingPunct="1">
        <a:defRPr sz="1600" kern="1200">
          <a:solidFill>
            <a:schemeClr val="tx1"/>
          </a:solidFill>
          <a:latin typeface="+mn-lt"/>
          <a:ea typeface="+mn-ea"/>
          <a:cs typeface="+mn-cs"/>
        </a:defRPr>
      </a:lvl7pPr>
      <a:lvl8pPr marL="2857500" algn="l" defTabSz="816610" rtl="0" eaLnBrk="1" latinLnBrk="0" hangingPunct="1">
        <a:defRPr sz="1600" kern="1200">
          <a:solidFill>
            <a:schemeClr val="tx1"/>
          </a:solidFill>
          <a:latin typeface="+mn-lt"/>
          <a:ea typeface="+mn-ea"/>
          <a:cs typeface="+mn-cs"/>
        </a:defRPr>
      </a:lvl8pPr>
      <a:lvl9pPr marL="3265805" algn="l" defTabSz="816610"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6.emf"/></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7.emf"/></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142931" y="339502"/>
            <a:ext cx="8858137" cy="755909"/>
          </a:xfrm>
        </p:spPr>
        <p:txBody>
          <a:bodyPr>
            <a:noAutofit/>
          </a:bodyPr>
          <a:lstStyle/>
          <a:p>
            <a:pPr>
              <a:lnSpc>
                <a:spcPct val="150000"/>
              </a:lnSpc>
            </a:pPr>
            <a:r>
              <a:rPr lang="en-US" altLang="zh-CN" sz="3000" b="1" kern="100" dirty="0">
                <a:latin typeface="+mn-lt"/>
              </a:rPr>
              <a:t>Module 2</a:t>
            </a:r>
            <a:r>
              <a:rPr lang="zh-CN" altLang="en-US" sz="3000" b="1" kern="100" dirty="0">
                <a:latin typeface="+mn-lt"/>
              </a:rPr>
              <a:t>　</a:t>
            </a:r>
            <a:r>
              <a:rPr lang="en-US" altLang="zh-CN" sz="3000" b="1" kern="100" dirty="0">
                <a:latin typeface="+mn-lt"/>
              </a:rPr>
              <a:t>What can you do</a:t>
            </a:r>
            <a:r>
              <a:rPr lang="zh-CN" altLang="en-US" sz="3000" b="1" kern="100" dirty="0">
                <a:latin typeface="+mn-lt"/>
              </a:rPr>
              <a:t>？</a:t>
            </a:r>
            <a:endParaRPr lang="zh-CN" altLang="en-US" sz="3000" b="1" dirty="0">
              <a:latin typeface="+mn-lt"/>
              <a:ea typeface="黑体" panose="02010609060101010101" pitchFamily="2" charset="-122"/>
            </a:endParaRPr>
          </a:p>
        </p:txBody>
      </p:sp>
      <p:sp>
        <p:nvSpPr>
          <p:cNvPr id="6" name="Rectangle 2"/>
          <p:cNvSpPr>
            <a:spLocks noChangeArrowheads="1"/>
          </p:cNvSpPr>
          <p:nvPr/>
        </p:nvSpPr>
        <p:spPr bwMode="auto">
          <a:xfrm>
            <a:off x="0" y="3655721"/>
            <a:ext cx="9144000" cy="315461"/>
          </a:xfrm>
          <a:prstGeom prst="rect">
            <a:avLst/>
          </a:prstGeom>
          <a:solidFill>
            <a:srgbClr val="2980B9"/>
          </a:solidFill>
          <a:ln>
            <a:noFill/>
          </a:ln>
          <a:effectLst/>
          <a:extLs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71" tIns="34285" rIns="68571" bIns="34285" numCol="1" anchor="ctr" anchorCtr="0" compatLnSpc="1">
            <a:spAutoFit/>
          </a:bodyPr>
          <a:lstStyle/>
          <a:p>
            <a:endParaRPr lang="zh-CN" altLang="en-US"/>
          </a:p>
        </p:txBody>
      </p:sp>
      <p:pic>
        <p:nvPicPr>
          <p:cNvPr id="1027" name="Picture 3" descr="图片1++++"/>
          <p:cNvPicPr>
            <a:picLocks noChangeAspect="1" noChangeArrowheads="1"/>
          </p:cNvPicPr>
          <p:nvPr/>
        </p:nvPicPr>
        <p:blipFill>
          <a:blip r:embed="rId2" cstate="email"/>
          <a:stretch>
            <a:fillRect/>
          </a:stretch>
        </p:blipFill>
        <p:spPr bwMode="auto">
          <a:xfrm>
            <a:off x="5568088" y="2050973"/>
            <a:ext cx="4351110" cy="3111573"/>
          </a:xfrm>
          <a:prstGeom prst="rect">
            <a:avLst/>
          </a:prstGeom>
          <a:noFill/>
          <a:extLst>
            <a:ext uri="{909E8E84-426E-40DD-AFC4-6F175D3DCCD1}">
              <a14:hiddenFill xmlns:a14="http://schemas.microsoft.com/office/drawing/2010/main">
                <a:solidFill>
                  <a:srgbClr val="FFFFFF"/>
                </a:solidFill>
              </a14:hiddenFill>
            </a:ext>
          </a:extLst>
        </p:spPr>
      </p:pic>
      <p:sp>
        <p:nvSpPr>
          <p:cNvPr id="7" name="标题 1"/>
          <p:cNvSpPr txBox="1"/>
          <p:nvPr/>
        </p:nvSpPr>
        <p:spPr>
          <a:xfrm>
            <a:off x="142931" y="1311187"/>
            <a:ext cx="8858137" cy="755909"/>
          </a:xfrm>
          <a:prstGeom prst="rect">
            <a:avLst/>
          </a:prstGeom>
        </p:spPr>
        <p:txBody>
          <a:bodyPr vert="horz" lIns="81627" tIns="40813" rIns="81627" bIns="40813" rtlCol="0" anchor="ctr">
            <a:noAutofit/>
          </a:bodyPr>
          <a:lstStyle>
            <a:lvl1pPr algn="ctr" defTabSz="1088390" rtl="0" eaLnBrk="1" latinLnBrk="0" hangingPunct="1">
              <a:spcBef>
                <a:spcPct val="0"/>
              </a:spcBef>
              <a:buNone/>
              <a:defRPr sz="5200" kern="1200">
                <a:solidFill>
                  <a:schemeClr val="tx1"/>
                </a:solidFill>
                <a:latin typeface="+mj-lt"/>
                <a:ea typeface="+mj-ea"/>
                <a:cs typeface="+mj-cs"/>
              </a:defRPr>
            </a:lvl1pPr>
          </a:lstStyle>
          <a:p>
            <a:pPr>
              <a:lnSpc>
                <a:spcPct val="150000"/>
              </a:lnSpc>
            </a:pPr>
            <a:r>
              <a:rPr lang="en-US" altLang="zh-CN" sz="4100" b="1" dirty="0">
                <a:latin typeface="+mn-lt"/>
                <a:ea typeface="方正小标宋_GBK" pitchFamily="65" charset="-122"/>
              </a:rPr>
              <a:t>Unit </a:t>
            </a:r>
            <a:r>
              <a:rPr lang="en-US" altLang="zh-CN" sz="4100" b="1" dirty="0" smtClean="0">
                <a:latin typeface="+mn-lt"/>
                <a:ea typeface="方正小标宋_GBK" pitchFamily="65" charset="-122"/>
              </a:rPr>
              <a:t>2</a:t>
            </a:r>
            <a:r>
              <a:rPr lang="zh-CN" altLang="en-US" sz="4100" b="1" dirty="0">
                <a:latin typeface="+mn-lt"/>
                <a:ea typeface="方正小标宋_GBK" pitchFamily="65" charset="-122"/>
              </a:rPr>
              <a:t> </a:t>
            </a:r>
            <a:r>
              <a:rPr lang="zh-CN" altLang="en-US" sz="4100" b="1" dirty="0" smtClean="0">
                <a:latin typeface="+mn-lt"/>
                <a:ea typeface="方正小标宋_GBK" pitchFamily="65" charset="-122"/>
              </a:rPr>
              <a:t> </a:t>
            </a:r>
            <a:r>
              <a:rPr lang="en-US" altLang="zh-CN" sz="4100" b="1" dirty="0" smtClean="0">
                <a:latin typeface="+mn-lt"/>
                <a:ea typeface="方正小标宋_GBK" pitchFamily="65" charset="-122"/>
              </a:rPr>
              <a:t>I </a:t>
            </a:r>
            <a:r>
              <a:rPr lang="en-US" altLang="zh-CN" sz="4100" b="1" dirty="0">
                <a:latin typeface="+mn-lt"/>
                <a:ea typeface="方正小标宋_GBK" pitchFamily="65" charset="-122"/>
              </a:rPr>
              <a:t>can run really fast.</a:t>
            </a:r>
            <a:endParaRPr lang="zh-CN" altLang="en-US" sz="4100" b="1" dirty="0">
              <a:latin typeface="+mn-lt"/>
              <a:ea typeface="方正小标宋_GBK" pitchFamily="65" charset="-122"/>
            </a:endParaRPr>
          </a:p>
        </p:txBody>
      </p:sp>
      <p:sp>
        <p:nvSpPr>
          <p:cNvPr id="8" name="矩形 7"/>
          <p:cNvSpPr/>
          <p:nvPr/>
        </p:nvSpPr>
        <p:spPr>
          <a:xfrm>
            <a:off x="1187624" y="4395875"/>
            <a:ext cx="2713545" cy="407794"/>
          </a:xfrm>
          <a:prstGeom prst="rect">
            <a:avLst/>
          </a:prstGeom>
        </p:spPr>
        <p:txBody>
          <a:bodyPr wrap="none" lIns="68571" tIns="34285" rIns="68571" bIns="34285">
            <a:spAutoFit/>
          </a:bodyPr>
          <a:lstStyle/>
          <a:p>
            <a:pPr marL="257175" indent="-257175" algn="l" fontAlgn="base">
              <a:lnSpc>
                <a:spcPct val="110000"/>
              </a:lnSpc>
              <a:spcBef>
                <a:spcPct val="0"/>
              </a:spcBef>
              <a:spcAft>
                <a:spcPct val="0"/>
              </a:spcAft>
            </a:pPr>
            <a:r>
              <a:rPr lang="en-US" altLang="zh-CN" sz="2000" b="1" smtClean="0">
                <a:latin typeface="微软雅黑" panose="020B0503020204020204" pitchFamily="34" charset="-122"/>
                <a:ea typeface="微软雅黑" panose="020B0503020204020204" pitchFamily="34" charset="-122"/>
                <a:sym typeface="+mn-ea"/>
              </a:rPr>
              <a:t>WWW.PPT818.COM</a:t>
            </a:r>
            <a:endParaRPr lang="en-US" altLang="zh-CN" sz="2000" kern="0" dirty="0">
              <a:solidFill>
                <a:srgbClr val="000000"/>
              </a:solidFill>
              <a:latin typeface="微软雅黑" panose="020B0503020204020204" pitchFamily="34" charset="-122"/>
              <a:ea typeface="微软雅黑" panose="020B0503020204020204" pitchFamily="34" charset="-122"/>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11682" y="466004"/>
            <a:ext cx="8515870" cy="3184811"/>
          </a:xfrm>
        </p:spPr>
        <p:txBody>
          <a:bodyPr/>
          <a:lstStyle/>
          <a:p>
            <a:pPr indent="609600" algn="ctr">
              <a:tabLst>
                <a:tab pos="4114800" algn="l"/>
              </a:tabLst>
            </a:pPr>
            <a:endParaRPr lang="en-US" altLang="zh-CN" kern="100" dirty="0" smtClean="0">
              <a:cs typeface="Times New Roman" panose="02020603050405020304"/>
            </a:endParaRPr>
          </a:p>
          <a:p>
            <a:pPr indent="609600" algn="ctr">
              <a:tabLst>
                <a:tab pos="4114800" algn="l"/>
              </a:tabLst>
            </a:pPr>
            <a:r>
              <a:rPr lang="zh-CN" altLang="zh-CN" kern="100" dirty="0" smtClean="0">
                <a:cs typeface="Times New Roman" panose="02020603050405020304"/>
              </a:rPr>
              <a:t>必</a:t>
            </a:r>
            <a:r>
              <a:rPr lang="zh-CN" altLang="zh-CN" kern="100" dirty="0">
                <a:cs typeface="Times New Roman" panose="02020603050405020304"/>
              </a:rPr>
              <a:t>背佳句</a:t>
            </a:r>
            <a:endParaRPr lang="zh-CN" altLang="zh-CN" sz="800" kern="100" dirty="0">
              <a:latin typeface="宋体" panose="02010600030101010101" pitchFamily="2" charset="-122"/>
              <a:cs typeface="Courier New" panose="02070309020205020404"/>
            </a:endParaRPr>
          </a:p>
          <a:p>
            <a:pPr indent="609600">
              <a:tabLst>
                <a:tab pos="4114800" algn="l"/>
              </a:tabLst>
            </a:pPr>
            <a:r>
              <a:rPr lang="zh-CN" altLang="zh-CN" kern="100" dirty="0">
                <a:cs typeface="Times New Roman" panose="02020603050405020304"/>
              </a:rPr>
              <a:t>请在课文中找出下列句型并熟记</a:t>
            </a:r>
            <a:endParaRPr lang="zh-CN" altLang="zh-CN" sz="800" kern="100" dirty="0">
              <a:latin typeface="宋体" panose="02010600030101010101" pitchFamily="2" charset="-122"/>
              <a:cs typeface="Courier New" panose="02070309020205020404"/>
            </a:endParaRPr>
          </a:p>
          <a:p>
            <a:pPr indent="609600">
              <a:tabLst>
                <a:tab pos="4114800" algn="l"/>
              </a:tabLst>
            </a:pPr>
            <a:r>
              <a:rPr lang="en-US" altLang="zh-CN" kern="100" dirty="0">
                <a:cs typeface="Courier New" panose="02070309020205020404"/>
              </a:rPr>
              <a:t>1</a:t>
            </a:r>
            <a:r>
              <a:rPr lang="zh-CN" altLang="zh-CN" kern="100" dirty="0">
                <a:cs typeface="Times New Roman" panose="02020603050405020304"/>
              </a:rPr>
              <a:t>．</a:t>
            </a:r>
            <a:r>
              <a:rPr lang="en-US" altLang="zh-CN" b="1" kern="100" dirty="0">
                <a:cs typeface="Courier New" panose="02070309020205020404"/>
              </a:rPr>
              <a:t>I'd like to be</a:t>
            </a:r>
            <a:r>
              <a:rPr lang="en-US" altLang="zh-CN" kern="100" dirty="0">
                <a:cs typeface="Courier New" panose="02070309020205020404"/>
              </a:rPr>
              <a:t> the class monitor.</a:t>
            </a:r>
            <a:r>
              <a:rPr lang="zh-CN" altLang="zh-CN" kern="100" dirty="0">
                <a:ea typeface="黑体" panose="02010609060101010101" pitchFamily="2" charset="-122"/>
                <a:cs typeface="Times New Roman" panose="02020603050405020304"/>
              </a:rPr>
              <a:t>我想成为</a:t>
            </a:r>
            <a:r>
              <a:rPr lang="zh-CN" altLang="zh-CN" kern="100" dirty="0">
                <a:cs typeface="Times New Roman" panose="02020603050405020304"/>
              </a:rPr>
              <a:t>班长。</a:t>
            </a:r>
            <a:endParaRPr lang="zh-CN" altLang="zh-CN" sz="800" kern="100" dirty="0">
              <a:latin typeface="宋体" panose="02010600030101010101" pitchFamily="2" charset="-122"/>
              <a:cs typeface="Courier New" panose="02070309020205020404"/>
            </a:endParaRPr>
          </a:p>
          <a:p>
            <a:pPr indent="609600">
              <a:tabLst>
                <a:tab pos="4114800" algn="l"/>
              </a:tabLst>
            </a:pPr>
            <a:r>
              <a:rPr lang="en-US" altLang="zh-CN" kern="100" dirty="0">
                <a:cs typeface="Courier New" panose="02070309020205020404"/>
              </a:rPr>
              <a:t>2</a:t>
            </a:r>
            <a:r>
              <a:rPr lang="zh-CN" altLang="zh-CN" kern="100" dirty="0">
                <a:cs typeface="Times New Roman" panose="02020603050405020304"/>
              </a:rPr>
              <a:t>．</a:t>
            </a:r>
            <a:r>
              <a:rPr lang="en-US" altLang="zh-CN" kern="100" dirty="0">
                <a:cs typeface="Courier New" panose="02070309020205020404"/>
              </a:rPr>
              <a:t>I </a:t>
            </a:r>
            <a:r>
              <a:rPr lang="en-US" altLang="zh-CN" b="1" kern="100" dirty="0">
                <a:cs typeface="Courier New" panose="02070309020205020404"/>
              </a:rPr>
              <a:t>get on well with</a:t>
            </a:r>
            <a:r>
              <a:rPr lang="en-US" altLang="zh-CN" kern="100" dirty="0">
                <a:cs typeface="Courier New" panose="02070309020205020404"/>
              </a:rPr>
              <a:t> everyone, classmates and teachers.</a:t>
            </a:r>
            <a:endParaRPr lang="zh-CN" altLang="zh-CN" sz="800" kern="100" dirty="0">
              <a:latin typeface="宋体" panose="02010600030101010101" pitchFamily="2" charset="-122"/>
              <a:cs typeface="Courier New" panose="02070309020205020404"/>
            </a:endParaRPr>
          </a:p>
          <a:p>
            <a:pPr indent="609600">
              <a:tabLst>
                <a:tab pos="4114800" algn="l"/>
              </a:tabLst>
            </a:pPr>
            <a:r>
              <a:rPr lang="zh-CN" altLang="zh-CN" kern="100" dirty="0">
                <a:cs typeface="Times New Roman" panose="02020603050405020304"/>
              </a:rPr>
              <a:t>我和每个人，无论是同学还是老师都</a:t>
            </a:r>
            <a:r>
              <a:rPr lang="zh-CN" altLang="zh-CN" kern="100" dirty="0">
                <a:ea typeface="黑体" panose="02010609060101010101" pitchFamily="2" charset="-122"/>
                <a:cs typeface="Times New Roman" panose="02020603050405020304"/>
              </a:rPr>
              <a:t>相处得很融洽</a:t>
            </a:r>
            <a:r>
              <a:rPr lang="zh-CN" altLang="zh-CN" kern="100" dirty="0">
                <a:cs typeface="Times New Roman" panose="02020603050405020304"/>
              </a:rPr>
              <a:t>。</a:t>
            </a:r>
            <a:endParaRPr lang="zh-CN" altLang="zh-CN" sz="800" kern="100" dirty="0">
              <a:latin typeface="宋体" panose="02010600030101010101" pitchFamily="2" charset="-122"/>
              <a:cs typeface="Courier New" panose="02070309020205020404"/>
            </a:endParaRP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11682" y="519998"/>
            <a:ext cx="8515870" cy="3184811"/>
          </a:xfrm>
        </p:spPr>
        <p:txBody>
          <a:bodyPr/>
          <a:lstStyle/>
          <a:p>
            <a:pPr indent="609600">
              <a:tabLst>
                <a:tab pos="4114800" algn="l"/>
              </a:tabLst>
            </a:pPr>
            <a:endParaRPr lang="en-US" altLang="zh-CN" kern="100" dirty="0" smtClean="0">
              <a:cs typeface="Courier New" panose="02070309020205020404"/>
            </a:endParaRPr>
          </a:p>
          <a:p>
            <a:pPr indent="609600">
              <a:tabLst>
                <a:tab pos="4114800" algn="l"/>
              </a:tabLst>
            </a:pPr>
            <a:r>
              <a:rPr lang="en-US" altLang="zh-CN" kern="100" dirty="0" smtClean="0">
                <a:cs typeface="Courier New" panose="02070309020205020404"/>
              </a:rPr>
              <a:t>3</a:t>
            </a:r>
            <a:r>
              <a:rPr lang="zh-CN" altLang="zh-CN" kern="100" dirty="0">
                <a:cs typeface="Times New Roman" panose="02020603050405020304"/>
              </a:rPr>
              <a:t>．</a:t>
            </a:r>
            <a:r>
              <a:rPr lang="en-US" altLang="zh-CN" kern="100" dirty="0">
                <a:cs typeface="Courier New" panose="02070309020205020404"/>
              </a:rPr>
              <a:t>Choose me as your class monitor and I </a:t>
            </a:r>
            <a:r>
              <a:rPr lang="en-US" altLang="zh-CN" b="1" kern="100" dirty="0">
                <a:cs typeface="Courier New" panose="02070309020205020404"/>
              </a:rPr>
              <a:t>promise to</a:t>
            </a:r>
            <a:r>
              <a:rPr lang="en-US" altLang="zh-CN" kern="100" dirty="0">
                <a:cs typeface="Courier New" panose="02070309020205020404"/>
              </a:rPr>
              <a:t> help YOU!</a:t>
            </a:r>
            <a:endParaRPr lang="zh-CN" altLang="zh-CN" sz="800" kern="100" dirty="0">
              <a:latin typeface="宋体" panose="02010600030101010101" pitchFamily="2" charset="-122"/>
              <a:cs typeface="Courier New" panose="02070309020205020404"/>
            </a:endParaRPr>
          </a:p>
          <a:p>
            <a:pPr indent="609600">
              <a:tabLst>
                <a:tab pos="4114800" algn="l"/>
              </a:tabLst>
            </a:pPr>
            <a:r>
              <a:rPr lang="zh-CN" altLang="zh-CN" kern="100" dirty="0">
                <a:cs typeface="Times New Roman" panose="02020603050405020304"/>
              </a:rPr>
              <a:t>选我做你们的班长吧，我</a:t>
            </a:r>
            <a:r>
              <a:rPr lang="zh-CN" altLang="zh-CN" kern="100" dirty="0">
                <a:ea typeface="黑体" panose="02010609060101010101" pitchFamily="2" charset="-122"/>
                <a:cs typeface="Times New Roman" panose="02020603050405020304"/>
              </a:rPr>
              <a:t>保证</a:t>
            </a:r>
            <a:r>
              <a:rPr lang="zh-CN" altLang="zh-CN" kern="100" dirty="0">
                <a:cs typeface="Times New Roman" panose="02020603050405020304"/>
              </a:rPr>
              <a:t>会帮助你们的！</a:t>
            </a:r>
            <a:endParaRPr lang="zh-CN" altLang="zh-CN" sz="800" kern="100" dirty="0">
              <a:latin typeface="宋体" panose="02010600030101010101" pitchFamily="2" charset="-122"/>
              <a:cs typeface="Courier New" panose="02070309020205020404"/>
            </a:endParaRPr>
          </a:p>
          <a:p>
            <a:pPr indent="609600">
              <a:tabLst>
                <a:tab pos="4114800" algn="l"/>
              </a:tabLst>
            </a:pPr>
            <a:r>
              <a:rPr lang="en-US" altLang="zh-CN" kern="100" dirty="0">
                <a:cs typeface="Courier New" panose="02070309020205020404"/>
              </a:rPr>
              <a:t>4</a:t>
            </a:r>
            <a:r>
              <a:rPr lang="zh-CN" altLang="zh-CN" kern="100" dirty="0">
                <a:cs typeface="Times New Roman" panose="02020603050405020304"/>
              </a:rPr>
              <a:t>．</a:t>
            </a:r>
            <a:r>
              <a:rPr lang="en-US" altLang="zh-CN" kern="100" dirty="0">
                <a:cs typeface="Courier New" panose="02070309020205020404"/>
              </a:rPr>
              <a:t>I often </a:t>
            </a:r>
            <a:r>
              <a:rPr lang="en-US" altLang="zh-CN" b="1" kern="100" dirty="0">
                <a:cs typeface="Courier New" panose="02070309020205020404"/>
              </a:rPr>
              <a:t>help</a:t>
            </a:r>
            <a:r>
              <a:rPr lang="en-US" altLang="zh-CN" kern="100" dirty="0">
                <a:cs typeface="Courier New" panose="02070309020205020404"/>
              </a:rPr>
              <a:t> my mother </a:t>
            </a:r>
            <a:r>
              <a:rPr lang="en-US" altLang="zh-CN" b="1" kern="100" dirty="0">
                <a:cs typeface="Courier New" panose="02070309020205020404"/>
              </a:rPr>
              <a:t>do</a:t>
            </a:r>
            <a:r>
              <a:rPr lang="en-US" altLang="zh-CN" kern="100" dirty="0">
                <a:cs typeface="Courier New" panose="02070309020205020404"/>
              </a:rPr>
              <a:t> cleaning at home.</a:t>
            </a:r>
            <a:r>
              <a:rPr lang="zh-CN" altLang="zh-CN" kern="100" dirty="0">
                <a:cs typeface="Times New Roman" panose="02020603050405020304"/>
              </a:rPr>
              <a:t>我经常在家</a:t>
            </a:r>
            <a:r>
              <a:rPr lang="zh-CN" altLang="zh-CN" kern="100" dirty="0">
                <a:ea typeface="黑体" panose="02010609060101010101" pitchFamily="2" charset="-122"/>
                <a:cs typeface="Times New Roman" panose="02020603050405020304"/>
              </a:rPr>
              <a:t>帮助</a:t>
            </a:r>
            <a:r>
              <a:rPr lang="zh-CN" altLang="zh-CN" kern="100" dirty="0">
                <a:cs typeface="Times New Roman" panose="02020603050405020304"/>
              </a:rPr>
              <a:t>妈妈打扫卫生。</a:t>
            </a:r>
            <a:endParaRPr lang="zh-CN" altLang="zh-CN" sz="800" kern="100" dirty="0">
              <a:latin typeface="宋体" panose="02010600030101010101" pitchFamily="2" charset="-122"/>
              <a:cs typeface="Courier New" panose="02070309020205020404"/>
            </a:endParaRP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3"/>
          <p:cNvSpPr txBox="1">
            <a:spLocks noChangeArrowheads="1"/>
          </p:cNvSpPr>
          <p:nvPr/>
        </p:nvSpPr>
        <p:spPr bwMode="auto">
          <a:xfrm>
            <a:off x="2573517" y="3160017"/>
            <a:ext cx="6373538" cy="761571"/>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71" tIns="34285" rIns="68571" bIns="34285">
            <a:spAutoFit/>
          </a:bodyPr>
          <a:lstStyle/>
          <a:p>
            <a:pPr algn="ctr"/>
            <a:r>
              <a:rPr lang="zh-CN" altLang="en-US" sz="4500">
                <a:latin typeface="方正小标宋_GBK" pitchFamily="65" charset="-122"/>
                <a:ea typeface="方正小标宋_GBK" pitchFamily="65" charset="-122"/>
              </a:rPr>
              <a:t>语言点精析</a:t>
            </a:r>
          </a:p>
        </p:txBody>
      </p:sp>
      <p:sp>
        <p:nvSpPr>
          <p:cNvPr id="2" name="Rectangle 2"/>
          <p:cNvSpPr>
            <a:spLocks noChangeArrowheads="1"/>
          </p:cNvSpPr>
          <p:nvPr/>
        </p:nvSpPr>
        <p:spPr bwMode="auto">
          <a:xfrm>
            <a:off x="19053" y="948699"/>
            <a:ext cx="9144000" cy="315461"/>
          </a:xfrm>
          <a:prstGeom prst="rect">
            <a:avLst/>
          </a:prstGeom>
          <a:solidFill>
            <a:srgbClr val="2980B9"/>
          </a:solidFill>
          <a:ln>
            <a:noFill/>
          </a:ln>
          <a:effectLst/>
          <a:extLs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71" tIns="34285" rIns="68571" bIns="34285" numCol="1" anchor="ctr" anchorCtr="0" compatLnSpc="1">
            <a:spAutoFit/>
          </a:bodyPr>
          <a:lstStyle/>
          <a:p>
            <a:endParaRPr lang="zh-CN" altLang="en-US"/>
          </a:p>
        </p:txBody>
      </p:sp>
      <p:pic>
        <p:nvPicPr>
          <p:cNvPr id="2051" name="Picture 3" descr="背景3"/>
          <p:cNvPicPr>
            <a:picLocks noChangeAspect="1" noChangeArrowheads="1"/>
          </p:cNvPicPr>
          <p:nvPr/>
        </p:nvPicPr>
        <p:blipFill>
          <a:blip r:embed="rId2" cstate="email"/>
          <a:stretch>
            <a:fillRect/>
          </a:stretch>
        </p:blipFill>
        <p:spPr bwMode="auto">
          <a:xfrm>
            <a:off x="-19052" y="-20237"/>
            <a:ext cx="3793825" cy="396862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小样\人教七下英语(教师用书2021.2.1出成书)\要点图标.tif"/>
          <p:cNvPicPr>
            <a:picLocks noChangeAspect="1" noChangeArrowheads="1"/>
          </p:cNvPicPr>
          <p:nvPr/>
        </p:nvPicPr>
        <p:blipFill>
          <a:blip r:embed="rId2" cstate="email"/>
          <a:stretch>
            <a:fillRect/>
          </a:stretch>
        </p:blipFill>
        <p:spPr bwMode="auto">
          <a:xfrm>
            <a:off x="429928" y="836829"/>
            <a:ext cx="434168" cy="528629"/>
          </a:xfrm>
          <a:prstGeom prst="rect">
            <a:avLst/>
          </a:prstGeom>
          <a:noFill/>
          <a:extLst>
            <a:ext uri="{909E8E84-426E-40DD-AFC4-6F175D3DCCD1}">
              <a14:hiddenFill xmlns:a14="http://schemas.microsoft.com/office/drawing/2010/main">
                <a:solidFill>
                  <a:srgbClr val="FFFFFF"/>
                </a:solidFill>
              </a14:hiddenFill>
            </a:ext>
          </a:extLst>
        </p:spPr>
      </p:pic>
      <p:sp>
        <p:nvSpPr>
          <p:cNvPr id="2" name="内容占位符 1"/>
          <p:cNvSpPr>
            <a:spLocks noGrp="1"/>
          </p:cNvSpPr>
          <p:nvPr>
            <p:ph idx="1"/>
          </p:nvPr>
        </p:nvSpPr>
        <p:spPr>
          <a:xfrm>
            <a:off x="311682" y="798370"/>
            <a:ext cx="8515870" cy="3184811"/>
          </a:xfrm>
        </p:spPr>
        <p:txBody>
          <a:bodyPr/>
          <a:lstStyle/>
          <a:p>
            <a:pPr indent="609600">
              <a:tabLst>
                <a:tab pos="4114800" algn="l"/>
              </a:tabLst>
            </a:pPr>
            <a:r>
              <a:rPr lang="zh-CN" altLang="zh-CN" kern="100">
                <a:ea typeface="方正准圆_GBK"/>
                <a:cs typeface="Times New Roman" panose="02020603050405020304"/>
              </a:rPr>
              <a:t>要点</a:t>
            </a:r>
            <a:r>
              <a:rPr lang="en-US" altLang="zh-CN" b="1" kern="100">
                <a:ea typeface="方正准圆_GBK"/>
                <a:cs typeface="Courier New" panose="02070309020205020404"/>
              </a:rPr>
              <a:t>1</a:t>
            </a:r>
            <a:r>
              <a:rPr lang="zh-CN" altLang="zh-CN" kern="100">
                <a:ea typeface="方正准圆_GBK"/>
                <a:cs typeface="Times New Roman" panose="02020603050405020304"/>
              </a:rPr>
              <a:t>：</a:t>
            </a:r>
            <a:r>
              <a:rPr lang="en-US" altLang="zh-CN" kern="100">
                <a:ea typeface="方正准圆_GBK"/>
                <a:cs typeface="Courier New" panose="02070309020205020404"/>
              </a:rPr>
              <a:t>(</a:t>
            </a:r>
            <a:r>
              <a:rPr lang="en-US" altLang="zh-CN" b="1" kern="100">
                <a:ea typeface="方正准圆_GBK"/>
                <a:cs typeface="Courier New" panose="02070309020205020404"/>
              </a:rPr>
              <a:t>P10</a:t>
            </a:r>
            <a:r>
              <a:rPr lang="en-US" altLang="zh-CN" kern="100">
                <a:ea typeface="方正准圆_GBK"/>
                <a:cs typeface="Courier New" panose="02070309020205020404"/>
              </a:rPr>
              <a:t>)</a:t>
            </a:r>
            <a:r>
              <a:rPr lang="en-US" altLang="zh-CN" b="1" kern="100">
                <a:ea typeface="方正准圆_GBK"/>
                <a:cs typeface="Courier New" panose="02070309020205020404"/>
              </a:rPr>
              <a:t>I get on well with everyone, classmates and teachers.</a:t>
            </a:r>
            <a:endParaRPr lang="zh-CN" altLang="zh-CN" sz="800" kern="100">
              <a:latin typeface="宋体" panose="02010600030101010101" pitchFamily="2" charset="-122"/>
              <a:cs typeface="Courier New" panose="02070309020205020404"/>
            </a:endParaRPr>
          </a:p>
          <a:p>
            <a:pPr indent="609600">
              <a:tabLst>
                <a:tab pos="4114800" algn="l"/>
              </a:tabLst>
            </a:pPr>
            <a:r>
              <a:rPr lang="zh-CN" altLang="zh-CN" kern="100">
                <a:cs typeface="Times New Roman" panose="02020603050405020304"/>
              </a:rPr>
              <a:t>我和每个人，无论同学还是老师都相处得很融洽。</a:t>
            </a:r>
            <a:endParaRPr lang="zh-CN" altLang="zh-CN" sz="800" kern="100">
              <a:latin typeface="宋体" panose="02010600030101010101" pitchFamily="2" charset="-122"/>
              <a:cs typeface="Courier New" panose="02070309020205020404"/>
            </a:endParaRPr>
          </a:p>
          <a:p>
            <a:pPr indent="609600">
              <a:tabLst>
                <a:tab pos="4114800" algn="l"/>
              </a:tabLst>
            </a:pPr>
            <a:r>
              <a:rPr lang="zh-CN" altLang="zh-CN" kern="100">
                <a:ea typeface="黑体" panose="02010609060101010101" pitchFamily="2" charset="-122"/>
                <a:cs typeface="Times New Roman" panose="02020603050405020304"/>
              </a:rPr>
              <a:t>【重点探究】</a:t>
            </a:r>
            <a:endParaRPr lang="zh-CN" altLang="zh-CN" sz="800" kern="100">
              <a:latin typeface="宋体" panose="02010600030101010101" pitchFamily="2" charset="-122"/>
              <a:cs typeface="Courier New" panose="02070309020205020404"/>
            </a:endParaRPr>
          </a:p>
          <a:p>
            <a:pPr indent="609600">
              <a:tabLst>
                <a:tab pos="4114800" algn="l"/>
              </a:tabLst>
            </a:pPr>
            <a:r>
              <a:rPr lang="zh-CN" altLang="zh-CN" kern="100">
                <a:cs typeface="Times New Roman" panose="02020603050405020304"/>
              </a:rPr>
              <a:t>此句中</a:t>
            </a:r>
            <a:r>
              <a:rPr lang="en-US" altLang="zh-CN" kern="100">
                <a:cs typeface="Courier New" panose="02070309020205020404"/>
              </a:rPr>
              <a:t>get along well with sb.</a:t>
            </a:r>
            <a:r>
              <a:rPr lang="zh-CN" altLang="zh-CN" kern="100">
                <a:cs typeface="Times New Roman" panose="02020603050405020304"/>
              </a:rPr>
              <a:t>＝</a:t>
            </a:r>
            <a:r>
              <a:rPr lang="en-US" altLang="zh-CN" kern="100">
                <a:cs typeface="Courier New" panose="02070309020205020404"/>
              </a:rPr>
              <a:t>get on well with sb.</a:t>
            </a:r>
            <a:r>
              <a:rPr lang="zh-CN" altLang="zh-CN" kern="100">
                <a:cs typeface="Times New Roman" panose="02020603050405020304"/>
              </a:rPr>
              <a:t>，意思是</a:t>
            </a:r>
            <a:r>
              <a:rPr lang="en-US" altLang="zh-CN" kern="100">
                <a:latin typeface="宋体" panose="02010600030101010101" pitchFamily="2" charset="-122"/>
                <a:cs typeface="Times New Roman" panose="02020603050405020304"/>
              </a:rPr>
              <a:t>“</a:t>
            </a:r>
            <a:r>
              <a:rPr lang="zh-CN" altLang="zh-CN" kern="100">
                <a:cs typeface="Times New Roman" panose="02020603050405020304"/>
              </a:rPr>
              <a:t>与某人相处得好</a:t>
            </a:r>
            <a:r>
              <a:rPr lang="en-US" altLang="zh-CN" kern="100">
                <a:latin typeface="宋体" panose="02010600030101010101" pitchFamily="2" charset="-122"/>
                <a:cs typeface="Times New Roman" panose="02020603050405020304"/>
              </a:rPr>
              <a:t>”</a:t>
            </a:r>
            <a:r>
              <a:rPr lang="zh-CN" altLang="zh-CN" kern="100">
                <a:cs typeface="Times New Roman" panose="02020603050405020304"/>
              </a:rPr>
              <a:t>，</a:t>
            </a:r>
            <a:r>
              <a:rPr lang="en-US" altLang="zh-CN" kern="100">
                <a:cs typeface="Courier New" panose="02070309020205020404"/>
              </a:rPr>
              <a:t>with</a:t>
            </a:r>
            <a:r>
              <a:rPr lang="zh-CN" altLang="zh-CN" kern="100">
                <a:cs typeface="Times New Roman" panose="02020603050405020304"/>
              </a:rPr>
              <a:t>后接人作宾语</a:t>
            </a:r>
            <a:r>
              <a:rPr lang="zh-CN" altLang="zh-CN" kern="100" smtClean="0">
                <a:cs typeface="Times New Roman" panose="02020603050405020304"/>
              </a:rPr>
              <a:t>。</a:t>
            </a:r>
            <a:endParaRPr lang="zh-CN" altLang="en-US"/>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311682" y="544519"/>
            <a:ext cx="8515870" cy="3701030"/>
          </a:xfrm>
        </p:spPr>
        <p:txBody>
          <a:bodyPr/>
          <a:lstStyle/>
          <a:p>
            <a:pPr indent="609600">
              <a:tabLst>
                <a:tab pos="4114800" algn="l"/>
              </a:tabLst>
            </a:pPr>
            <a:r>
              <a:rPr lang="zh-CN" altLang="zh-CN" kern="100">
                <a:ea typeface="黑体" panose="02010609060101010101" pitchFamily="2" charset="-122"/>
                <a:cs typeface="Times New Roman" panose="02020603050405020304"/>
              </a:rPr>
              <a:t>【即时活用】</a:t>
            </a:r>
            <a:endParaRPr lang="zh-CN" altLang="zh-CN" sz="800" kern="100">
              <a:latin typeface="宋体" panose="02010600030101010101" pitchFamily="2" charset="-122"/>
              <a:cs typeface="Courier New" panose="02070309020205020404"/>
            </a:endParaRPr>
          </a:p>
          <a:p>
            <a:pPr indent="609600">
              <a:tabLst>
                <a:tab pos="4114800" algn="l"/>
              </a:tabLst>
            </a:pPr>
            <a:r>
              <a:rPr lang="en-US" altLang="zh-CN" kern="100">
                <a:cs typeface="Courier New" panose="02070309020205020404"/>
              </a:rPr>
              <a:t>1.David gets on</a:t>
            </a:r>
            <a:r>
              <a:rPr lang="en-US" altLang="zh-CN" u="sng" kern="100">
                <a:cs typeface="Courier New" panose="02070309020205020404"/>
              </a:rPr>
              <a:t> well</a:t>
            </a:r>
            <a:r>
              <a:rPr lang="en-US" altLang="zh-CN" kern="100">
                <a:cs typeface="Courier New" panose="02070309020205020404"/>
              </a:rPr>
              <a:t>  with his piano.(</a:t>
            </a:r>
            <a:r>
              <a:rPr lang="zh-CN" altLang="zh-CN" kern="100">
                <a:cs typeface="Times New Roman" panose="02020603050405020304"/>
              </a:rPr>
              <a:t>对画线部分提问</a:t>
            </a:r>
            <a:r>
              <a:rPr lang="en-US" altLang="zh-CN" kern="100">
                <a:cs typeface="Courier New" panose="02070309020205020404"/>
              </a:rPr>
              <a:t>)</a:t>
            </a:r>
            <a:endParaRPr lang="zh-CN" altLang="zh-CN" sz="800" kern="100">
              <a:latin typeface="宋体" panose="02010600030101010101" pitchFamily="2" charset="-122"/>
              <a:cs typeface="Courier New" panose="02070309020205020404"/>
            </a:endParaRPr>
          </a:p>
          <a:p>
            <a:pPr indent="609600">
              <a:tabLst>
                <a:tab pos="4114800" algn="l"/>
              </a:tabLst>
            </a:pPr>
            <a:r>
              <a:rPr lang="en-US" altLang="zh-CN" kern="100">
                <a:cs typeface="Courier New" panose="02070309020205020404"/>
              </a:rPr>
              <a:t>_____________ David _______ on with his piano?</a:t>
            </a:r>
            <a:endParaRPr lang="zh-CN" altLang="zh-CN" sz="800" kern="100">
              <a:latin typeface="宋体" panose="02010600030101010101" pitchFamily="2" charset="-122"/>
              <a:cs typeface="Courier New" panose="02070309020205020404"/>
            </a:endParaRPr>
          </a:p>
          <a:p>
            <a:pPr indent="609600">
              <a:tabLst>
                <a:tab pos="4114800" algn="l"/>
              </a:tabLst>
            </a:pPr>
            <a:r>
              <a:rPr lang="zh-CN" altLang="zh-CN" kern="100">
                <a:ea typeface="黑体" panose="02010609060101010101" pitchFamily="2" charset="-122"/>
                <a:cs typeface="Times New Roman" panose="02020603050405020304"/>
              </a:rPr>
              <a:t>拓展：</a:t>
            </a:r>
            <a:r>
              <a:rPr lang="zh-CN" altLang="zh-CN" kern="100">
                <a:ea typeface="仿宋_GB2312"/>
                <a:cs typeface="Times New Roman" panose="02020603050405020304"/>
              </a:rPr>
              <a:t>与</a:t>
            </a:r>
            <a:r>
              <a:rPr lang="en-US" altLang="zh-CN" kern="100">
                <a:ea typeface="仿宋_GB2312"/>
                <a:cs typeface="Courier New" panose="02070309020205020404"/>
              </a:rPr>
              <a:t>get on</a:t>
            </a:r>
            <a:r>
              <a:rPr lang="zh-CN" altLang="zh-CN" kern="100">
                <a:ea typeface="仿宋_GB2312"/>
                <a:cs typeface="Times New Roman" panose="02020603050405020304"/>
              </a:rPr>
              <a:t>相关的搭配</a:t>
            </a:r>
            <a:endParaRPr lang="zh-CN" altLang="zh-CN" sz="800" kern="100">
              <a:latin typeface="宋体" panose="02010600030101010101" pitchFamily="2" charset="-122"/>
              <a:cs typeface="Courier New" panose="02070309020205020404"/>
            </a:endParaRPr>
          </a:p>
          <a:p>
            <a:pPr indent="609600">
              <a:tabLst>
                <a:tab pos="4114800" algn="l"/>
              </a:tabLst>
            </a:pPr>
            <a:r>
              <a:rPr lang="en-US" altLang="zh-CN" kern="100">
                <a:ea typeface="仿宋_GB2312"/>
                <a:cs typeface="Courier New" panose="02070309020205020404"/>
              </a:rPr>
              <a:t>get on well</a:t>
            </a:r>
            <a:r>
              <a:rPr lang="en-US" altLang="zh-CN" kern="100">
                <a:latin typeface="宋体" panose="02010600030101010101" pitchFamily="2" charset="-122"/>
                <a:cs typeface="Times New Roman" panose="02020603050405020304"/>
              </a:rPr>
              <a:t>“</a:t>
            </a:r>
            <a:r>
              <a:rPr lang="zh-CN" altLang="zh-CN" kern="100">
                <a:ea typeface="仿宋_GB2312"/>
                <a:cs typeface="Times New Roman" panose="02020603050405020304"/>
              </a:rPr>
              <a:t>相处得好</a:t>
            </a:r>
            <a:r>
              <a:rPr lang="en-US" altLang="zh-CN" kern="100">
                <a:latin typeface="宋体" panose="02010600030101010101" pitchFamily="2" charset="-122"/>
                <a:cs typeface="Times New Roman" panose="02020603050405020304"/>
              </a:rPr>
              <a:t>”</a:t>
            </a:r>
            <a:r>
              <a:rPr lang="zh-CN" altLang="zh-CN" kern="100">
                <a:ea typeface="仿宋_GB2312"/>
                <a:cs typeface="Times New Roman" panose="02020603050405020304"/>
              </a:rPr>
              <a:t>；</a:t>
            </a:r>
            <a:r>
              <a:rPr lang="en-US" altLang="zh-CN" kern="100">
                <a:ea typeface="仿宋_GB2312"/>
                <a:cs typeface="Courier New" panose="02070309020205020404"/>
              </a:rPr>
              <a:t>get on well with sb.</a:t>
            </a:r>
            <a:r>
              <a:rPr lang="en-US" altLang="zh-CN" kern="100">
                <a:latin typeface="宋体" panose="02010600030101010101" pitchFamily="2" charset="-122"/>
                <a:cs typeface="Times New Roman" panose="02020603050405020304"/>
              </a:rPr>
              <a:t>“</a:t>
            </a:r>
            <a:r>
              <a:rPr lang="zh-CN" altLang="zh-CN" kern="100">
                <a:ea typeface="仿宋_GB2312"/>
                <a:cs typeface="Times New Roman" panose="02020603050405020304"/>
              </a:rPr>
              <a:t>与某人相处得好</a:t>
            </a:r>
            <a:r>
              <a:rPr lang="en-US" altLang="zh-CN" kern="100">
                <a:latin typeface="宋体" panose="02010600030101010101" pitchFamily="2" charset="-122"/>
                <a:cs typeface="Times New Roman" panose="02020603050405020304"/>
              </a:rPr>
              <a:t>”</a:t>
            </a:r>
            <a:r>
              <a:rPr lang="zh-CN" altLang="zh-CN" kern="100">
                <a:ea typeface="仿宋_GB2312"/>
                <a:cs typeface="Times New Roman" panose="02020603050405020304"/>
              </a:rPr>
              <a:t>；</a:t>
            </a:r>
            <a:r>
              <a:rPr lang="en-US" altLang="zh-CN" kern="100">
                <a:ea typeface="仿宋_GB2312"/>
                <a:cs typeface="Courier New" panose="02070309020205020404"/>
              </a:rPr>
              <a:t>get on well with sth.</a:t>
            </a:r>
            <a:r>
              <a:rPr lang="en-US" altLang="zh-CN" kern="100">
                <a:latin typeface="宋体" panose="02010600030101010101" pitchFamily="2" charset="-122"/>
                <a:cs typeface="Times New Roman" panose="02020603050405020304"/>
              </a:rPr>
              <a:t>“</a:t>
            </a:r>
            <a:r>
              <a:rPr lang="zh-CN" altLang="zh-CN" kern="100">
                <a:ea typeface="仿宋_GB2312"/>
                <a:cs typeface="Times New Roman" panose="02020603050405020304"/>
              </a:rPr>
              <a:t>在某事上进展得好</a:t>
            </a:r>
            <a:r>
              <a:rPr lang="en-US" altLang="zh-CN" kern="100">
                <a:latin typeface="宋体" panose="02010600030101010101" pitchFamily="2" charset="-122"/>
                <a:cs typeface="Times New Roman" panose="02020603050405020304"/>
              </a:rPr>
              <a:t>”</a:t>
            </a:r>
            <a:r>
              <a:rPr lang="zh-CN" altLang="zh-CN" kern="100">
                <a:ea typeface="仿宋_GB2312"/>
                <a:cs typeface="Times New Roman" panose="02020603050405020304"/>
              </a:rPr>
              <a:t>。如果想询问</a:t>
            </a:r>
            <a:r>
              <a:rPr lang="en-US" altLang="zh-CN" kern="100">
                <a:latin typeface="宋体" panose="02010600030101010101" pitchFamily="2" charset="-122"/>
                <a:cs typeface="Times New Roman" panose="02020603050405020304"/>
              </a:rPr>
              <a:t>“</a:t>
            </a:r>
            <a:r>
              <a:rPr lang="zh-CN" altLang="zh-CN" kern="100">
                <a:ea typeface="仿宋_GB2312"/>
                <a:cs typeface="Times New Roman" panose="02020603050405020304"/>
              </a:rPr>
              <a:t>与某人相处得怎样</a:t>
            </a:r>
            <a:r>
              <a:rPr lang="en-US" altLang="zh-CN" kern="100">
                <a:latin typeface="宋体" panose="02010600030101010101" pitchFamily="2" charset="-122"/>
                <a:cs typeface="Times New Roman" panose="02020603050405020304"/>
              </a:rPr>
              <a:t>”</a:t>
            </a:r>
            <a:r>
              <a:rPr lang="zh-CN" altLang="zh-CN" kern="100">
                <a:ea typeface="仿宋_GB2312"/>
                <a:cs typeface="Times New Roman" panose="02020603050405020304"/>
              </a:rPr>
              <a:t>，要用</a:t>
            </a:r>
            <a:r>
              <a:rPr lang="en-US" altLang="zh-CN" kern="100">
                <a:ea typeface="仿宋_GB2312"/>
                <a:cs typeface="Courier New" panose="02070309020205020404"/>
              </a:rPr>
              <a:t>how</a:t>
            </a:r>
            <a:r>
              <a:rPr lang="zh-CN" altLang="zh-CN" kern="100">
                <a:ea typeface="仿宋_GB2312"/>
                <a:cs typeface="Times New Roman" panose="02020603050405020304"/>
              </a:rPr>
              <a:t>来提问。</a:t>
            </a:r>
            <a:endParaRPr lang="zh-CN" altLang="zh-CN" sz="800" kern="100">
              <a:latin typeface="宋体" panose="02010600030101010101" pitchFamily="2" charset="-122"/>
              <a:cs typeface="Courier New" panose="02070309020205020404"/>
            </a:endParaRPr>
          </a:p>
        </p:txBody>
      </p:sp>
      <p:sp>
        <p:nvSpPr>
          <p:cNvPr id="4" name="Rectangle 3"/>
          <p:cNvSpPr>
            <a:spLocks noChangeArrowheads="1"/>
          </p:cNvSpPr>
          <p:nvPr/>
        </p:nvSpPr>
        <p:spPr bwMode="auto">
          <a:xfrm>
            <a:off x="1279955" y="1624390"/>
            <a:ext cx="1413071" cy="438480"/>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71" tIns="34285" rIns="68571" bIns="34285" numCol="1" anchor="ctr" anchorCtr="0" compatLnSpc="1">
            <a:spAutoFit/>
          </a:bodyPr>
          <a:lstStyle/>
          <a:p>
            <a:pPr algn="just">
              <a:spcAft>
                <a:spcPct val="0"/>
              </a:spcAft>
            </a:pPr>
            <a:r>
              <a:rPr lang="en-US" altLang="zh-CN" sz="2400" b="1" kern="100">
                <a:solidFill>
                  <a:srgbClr val="FF0000"/>
                </a:solidFill>
              </a:rPr>
              <a:t>How does</a:t>
            </a:r>
            <a:endParaRPr lang="zh-CN" altLang="zh-CN" sz="800" kern="100"/>
          </a:p>
        </p:txBody>
      </p:sp>
      <p:sp>
        <p:nvSpPr>
          <p:cNvPr id="5" name="Rectangle 3"/>
          <p:cNvSpPr>
            <a:spLocks noChangeArrowheads="1"/>
          </p:cNvSpPr>
          <p:nvPr/>
        </p:nvSpPr>
        <p:spPr bwMode="auto">
          <a:xfrm>
            <a:off x="4205236" y="1624389"/>
            <a:ext cx="531705" cy="438480"/>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71" tIns="34285" rIns="68571" bIns="34285" numCol="1" anchor="ctr" anchorCtr="0" compatLnSpc="1">
            <a:spAutoFit/>
          </a:bodyPr>
          <a:lstStyle/>
          <a:p>
            <a:pPr lvl="0" algn="just"/>
            <a:r>
              <a:rPr lang="en-US" altLang="zh-CN" sz="2400" b="1" kern="100">
                <a:solidFill>
                  <a:srgbClr val="FF0000"/>
                </a:solidFill>
              </a:rPr>
              <a:t>get</a:t>
            </a:r>
            <a:endParaRPr lang="zh-CN" altLang="zh-CN" sz="800" kern="100">
              <a:solidFill>
                <a:prstClr val="black"/>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linds(horizontal)">
                                      <p:cBhvr>
                                        <p:cTn id="12"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小样\人教七下英语(教师用书2021.2.1出成书)\要点图标.tif"/>
          <p:cNvPicPr>
            <a:picLocks noChangeAspect="1" noChangeArrowheads="1"/>
          </p:cNvPicPr>
          <p:nvPr/>
        </p:nvPicPr>
        <p:blipFill>
          <a:blip r:embed="rId2" cstate="email"/>
          <a:stretch>
            <a:fillRect/>
          </a:stretch>
        </p:blipFill>
        <p:spPr bwMode="auto">
          <a:xfrm>
            <a:off x="429928" y="1029813"/>
            <a:ext cx="434168" cy="528629"/>
          </a:xfrm>
          <a:prstGeom prst="rect">
            <a:avLst/>
          </a:prstGeom>
          <a:noFill/>
          <a:extLst>
            <a:ext uri="{909E8E84-426E-40DD-AFC4-6F175D3DCCD1}">
              <a14:hiddenFill xmlns:a14="http://schemas.microsoft.com/office/drawing/2010/main">
                <a:solidFill>
                  <a:srgbClr val="FFFFFF"/>
                </a:solidFill>
              </a14:hiddenFill>
            </a:ext>
          </a:extLst>
        </p:spPr>
      </p:pic>
      <p:sp>
        <p:nvSpPr>
          <p:cNvPr id="2" name="内容占位符 1"/>
          <p:cNvSpPr>
            <a:spLocks noGrp="1"/>
          </p:cNvSpPr>
          <p:nvPr>
            <p:ph idx="1"/>
          </p:nvPr>
        </p:nvSpPr>
        <p:spPr>
          <a:xfrm>
            <a:off x="311682" y="991354"/>
            <a:ext cx="8515870" cy="2667140"/>
          </a:xfrm>
        </p:spPr>
        <p:txBody>
          <a:bodyPr/>
          <a:lstStyle/>
          <a:p>
            <a:pPr indent="609600">
              <a:tabLst>
                <a:tab pos="4114800" algn="l"/>
              </a:tabLst>
            </a:pPr>
            <a:r>
              <a:rPr lang="zh-CN" altLang="zh-CN" kern="100">
                <a:ea typeface="方正准圆_GBK"/>
                <a:cs typeface="Times New Roman" panose="02020603050405020304"/>
              </a:rPr>
              <a:t>要点</a:t>
            </a:r>
            <a:r>
              <a:rPr lang="en-US" altLang="zh-CN" b="1" kern="100">
                <a:ea typeface="方正准圆_GBK"/>
                <a:cs typeface="Courier New" panose="02070309020205020404"/>
              </a:rPr>
              <a:t>2</a:t>
            </a:r>
            <a:r>
              <a:rPr lang="zh-CN" altLang="zh-CN" kern="100">
                <a:ea typeface="方正准圆_GBK"/>
                <a:cs typeface="Times New Roman" panose="02020603050405020304"/>
              </a:rPr>
              <a:t>：</a:t>
            </a:r>
            <a:r>
              <a:rPr lang="en-US" altLang="zh-CN" kern="100">
                <a:ea typeface="方正准圆_GBK"/>
                <a:cs typeface="Courier New" panose="02070309020205020404"/>
              </a:rPr>
              <a:t>(</a:t>
            </a:r>
            <a:r>
              <a:rPr lang="en-US" altLang="zh-CN" b="1" kern="100">
                <a:ea typeface="方正准圆_GBK"/>
                <a:cs typeface="Courier New" panose="02070309020205020404"/>
              </a:rPr>
              <a:t>P10</a:t>
            </a:r>
            <a:r>
              <a:rPr lang="en-US" altLang="zh-CN" kern="100">
                <a:ea typeface="方正准圆_GBK"/>
                <a:cs typeface="Courier New" panose="02070309020205020404"/>
              </a:rPr>
              <a:t>)</a:t>
            </a:r>
            <a:r>
              <a:rPr lang="en-US" altLang="zh-CN" b="1" kern="100">
                <a:ea typeface="方正准圆_GBK"/>
                <a:cs typeface="Courier New" panose="02070309020205020404"/>
              </a:rPr>
              <a:t>I'm kind and I'm always ready to help others.</a:t>
            </a:r>
            <a:r>
              <a:rPr lang="zh-CN" altLang="zh-CN" kern="100">
                <a:ea typeface="方正准圆_GBK"/>
                <a:cs typeface="Times New Roman" panose="02020603050405020304"/>
              </a:rPr>
              <a:t>我很善良，总是乐于助人。</a:t>
            </a:r>
            <a:endParaRPr lang="zh-CN" altLang="zh-CN" sz="800" kern="100">
              <a:latin typeface="宋体" panose="02010600030101010101" pitchFamily="2" charset="-122"/>
              <a:cs typeface="Courier New" panose="02070309020205020404"/>
            </a:endParaRPr>
          </a:p>
          <a:p>
            <a:pPr indent="609600">
              <a:tabLst>
                <a:tab pos="4114800" algn="l"/>
              </a:tabLst>
            </a:pPr>
            <a:r>
              <a:rPr lang="zh-CN" altLang="zh-CN" kern="100">
                <a:ea typeface="黑体" panose="02010609060101010101" pitchFamily="2" charset="-122"/>
                <a:cs typeface="Times New Roman" panose="02020603050405020304"/>
              </a:rPr>
              <a:t>【重点探究】</a:t>
            </a:r>
            <a:endParaRPr lang="zh-CN" altLang="zh-CN" sz="800" kern="100">
              <a:latin typeface="宋体" panose="02010600030101010101" pitchFamily="2" charset="-122"/>
              <a:cs typeface="Courier New" panose="02070309020205020404"/>
            </a:endParaRPr>
          </a:p>
          <a:p>
            <a:pPr indent="609600">
              <a:tabLst>
                <a:tab pos="4114800" algn="l"/>
              </a:tabLst>
            </a:pPr>
            <a:r>
              <a:rPr lang="zh-CN" altLang="zh-CN" kern="100">
                <a:cs typeface="Times New Roman" panose="02020603050405020304"/>
              </a:rPr>
              <a:t>此句中</a:t>
            </a:r>
            <a:r>
              <a:rPr lang="en-US" altLang="zh-CN" kern="100">
                <a:cs typeface="Courier New" panose="02070309020205020404"/>
              </a:rPr>
              <a:t>ready </a:t>
            </a:r>
            <a:r>
              <a:rPr lang="zh-CN" altLang="zh-CN" kern="100">
                <a:cs typeface="Times New Roman" panose="02020603050405020304"/>
              </a:rPr>
              <a:t>在句中常作表语。</a:t>
            </a:r>
            <a:r>
              <a:rPr lang="en-US" altLang="zh-CN" kern="100">
                <a:cs typeface="Courier New" panose="02070309020205020404"/>
              </a:rPr>
              <a:t>be ready</a:t>
            </a:r>
            <a:r>
              <a:rPr lang="zh-CN" altLang="zh-CN" kern="100">
                <a:cs typeface="Times New Roman" panose="02020603050405020304"/>
              </a:rPr>
              <a:t>意为</a:t>
            </a:r>
            <a:r>
              <a:rPr lang="en-US" altLang="zh-CN" kern="100">
                <a:latin typeface="宋体" panose="02010600030101010101" pitchFamily="2" charset="-122"/>
                <a:cs typeface="Times New Roman" panose="02020603050405020304"/>
              </a:rPr>
              <a:t>“</a:t>
            </a:r>
            <a:r>
              <a:rPr lang="zh-CN" altLang="zh-CN" kern="100">
                <a:cs typeface="Times New Roman" panose="02020603050405020304"/>
              </a:rPr>
              <a:t>做好准备</a:t>
            </a:r>
            <a:r>
              <a:rPr lang="en-US" altLang="zh-CN" kern="100">
                <a:latin typeface="宋体" panose="02010600030101010101" pitchFamily="2" charset="-122"/>
                <a:cs typeface="Times New Roman" panose="02020603050405020304"/>
              </a:rPr>
              <a:t>”</a:t>
            </a:r>
            <a:r>
              <a:rPr lang="zh-CN" altLang="zh-CN" kern="100">
                <a:cs typeface="Times New Roman" panose="02020603050405020304"/>
              </a:rPr>
              <a:t>，表示一种准备就绪的状态</a:t>
            </a:r>
            <a:r>
              <a:rPr lang="zh-CN" altLang="zh-CN" kern="100" smtClean="0">
                <a:cs typeface="Times New Roman" panose="02020603050405020304"/>
              </a:rPr>
              <a:t>。</a:t>
            </a:r>
            <a:endParaRPr lang="zh-CN" altLang="en-US"/>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311682" y="737502"/>
            <a:ext cx="8515870" cy="3184085"/>
          </a:xfrm>
        </p:spPr>
        <p:txBody>
          <a:bodyPr/>
          <a:lstStyle/>
          <a:p>
            <a:pPr indent="609600">
              <a:tabLst>
                <a:tab pos="4114800" algn="l"/>
              </a:tabLst>
            </a:pPr>
            <a:r>
              <a:rPr lang="zh-CN" altLang="zh-CN" kern="100">
                <a:ea typeface="黑体" panose="02010609060101010101" pitchFamily="2" charset="-122"/>
                <a:cs typeface="Times New Roman" panose="02020603050405020304"/>
              </a:rPr>
              <a:t>【即时活用】</a:t>
            </a:r>
            <a:endParaRPr lang="zh-CN" altLang="zh-CN" sz="800" kern="100">
              <a:latin typeface="宋体" panose="02010600030101010101" pitchFamily="2" charset="-122"/>
              <a:cs typeface="Courier New" panose="02070309020205020404"/>
            </a:endParaRPr>
          </a:p>
          <a:p>
            <a:pPr indent="612140">
              <a:tabLst>
                <a:tab pos="4114800" algn="l"/>
              </a:tabLst>
            </a:pPr>
            <a:r>
              <a:rPr lang="en-US" altLang="zh-CN" kern="100">
                <a:cs typeface="Courier New" panose="02070309020205020404"/>
              </a:rPr>
              <a:t>2</a:t>
            </a:r>
            <a:r>
              <a:rPr lang="zh-CN" altLang="zh-CN" kern="100">
                <a:cs typeface="Times New Roman" panose="02020603050405020304"/>
              </a:rPr>
              <a:t>．你们准备好上课了吗？</a:t>
            </a:r>
            <a:endParaRPr lang="zh-CN" altLang="zh-CN" sz="800" kern="100">
              <a:latin typeface="宋体" panose="02010600030101010101" pitchFamily="2" charset="-122"/>
              <a:cs typeface="Courier New" panose="02070309020205020404"/>
            </a:endParaRPr>
          </a:p>
          <a:p>
            <a:pPr indent="609600">
              <a:tabLst>
                <a:tab pos="4114800" algn="l"/>
              </a:tabLst>
            </a:pPr>
            <a:r>
              <a:rPr lang="en-US" altLang="zh-CN" kern="100">
                <a:cs typeface="Courier New" panose="02070309020205020404"/>
              </a:rPr>
              <a:t>_______ you _____________ class?</a:t>
            </a:r>
            <a:endParaRPr lang="zh-CN" altLang="zh-CN" sz="800" kern="100">
              <a:latin typeface="宋体" panose="02010600030101010101" pitchFamily="2" charset="-122"/>
              <a:cs typeface="Courier New" panose="02070309020205020404"/>
            </a:endParaRPr>
          </a:p>
          <a:p>
            <a:pPr indent="609600">
              <a:tabLst>
                <a:tab pos="4114800" algn="l"/>
              </a:tabLst>
            </a:pPr>
            <a:r>
              <a:rPr lang="zh-CN" altLang="zh-CN" kern="100">
                <a:ea typeface="黑体" panose="02010609060101010101" pitchFamily="2" charset="-122"/>
                <a:cs typeface="Times New Roman" panose="02020603050405020304"/>
              </a:rPr>
              <a:t>拓展：</a:t>
            </a:r>
            <a:r>
              <a:rPr lang="en-US" altLang="zh-CN" kern="100">
                <a:ea typeface="仿宋_GB2312"/>
                <a:cs typeface="Courier New" panose="02070309020205020404"/>
              </a:rPr>
              <a:t>(1) get/be ready for... </a:t>
            </a:r>
            <a:r>
              <a:rPr lang="zh-CN" altLang="zh-CN" kern="100">
                <a:ea typeface="仿宋_GB2312"/>
                <a:cs typeface="Times New Roman" panose="02020603050405020304"/>
              </a:rPr>
              <a:t>意为</a:t>
            </a:r>
            <a:r>
              <a:rPr lang="en-US" altLang="zh-CN" kern="100">
                <a:latin typeface="宋体" panose="02010600030101010101" pitchFamily="2" charset="-122"/>
                <a:cs typeface="Times New Roman" panose="02020603050405020304"/>
              </a:rPr>
              <a:t>“</a:t>
            </a:r>
            <a:r>
              <a:rPr lang="zh-CN" altLang="zh-CN" kern="100">
                <a:ea typeface="仿宋_GB2312"/>
                <a:cs typeface="Times New Roman" panose="02020603050405020304"/>
              </a:rPr>
              <a:t>为</a:t>
            </a:r>
            <a:r>
              <a:rPr lang="en-US" altLang="zh-CN" kern="100">
                <a:latin typeface="宋体" panose="02010600030101010101" pitchFamily="2" charset="-122"/>
                <a:cs typeface="Times New Roman" panose="02020603050405020304"/>
              </a:rPr>
              <a:t>……</a:t>
            </a:r>
            <a:r>
              <a:rPr lang="zh-CN" altLang="zh-CN" kern="100">
                <a:ea typeface="仿宋_GB2312"/>
                <a:cs typeface="Times New Roman" panose="02020603050405020304"/>
              </a:rPr>
              <a:t>做</a:t>
            </a:r>
            <a:r>
              <a:rPr lang="en-US" altLang="zh-CN" kern="100">
                <a:ea typeface="仿宋_GB2312"/>
                <a:cs typeface="Courier New" panose="02070309020205020404"/>
              </a:rPr>
              <a:t>(</a:t>
            </a:r>
            <a:r>
              <a:rPr lang="zh-CN" altLang="zh-CN" kern="100">
                <a:ea typeface="仿宋_GB2312"/>
                <a:cs typeface="Times New Roman" panose="02020603050405020304"/>
              </a:rPr>
              <a:t>好</a:t>
            </a:r>
            <a:r>
              <a:rPr lang="en-US" altLang="zh-CN" kern="100">
                <a:ea typeface="仿宋_GB2312"/>
                <a:cs typeface="Courier New" panose="02070309020205020404"/>
              </a:rPr>
              <a:t>)</a:t>
            </a:r>
            <a:r>
              <a:rPr lang="zh-CN" altLang="zh-CN" kern="100">
                <a:ea typeface="仿宋_GB2312"/>
                <a:cs typeface="Times New Roman" panose="02020603050405020304"/>
              </a:rPr>
              <a:t>准备</a:t>
            </a:r>
            <a:r>
              <a:rPr lang="en-US" altLang="zh-CN" kern="100">
                <a:latin typeface="宋体" panose="02010600030101010101" pitchFamily="2" charset="-122"/>
                <a:cs typeface="Times New Roman" panose="02020603050405020304"/>
              </a:rPr>
              <a:t>”</a:t>
            </a:r>
            <a:r>
              <a:rPr lang="zh-CN" altLang="zh-CN" kern="100">
                <a:ea typeface="仿宋_GB2312"/>
                <a:cs typeface="Times New Roman" panose="02020603050405020304"/>
              </a:rPr>
              <a:t>。</a:t>
            </a:r>
            <a:endParaRPr lang="zh-CN" altLang="zh-CN" sz="800" kern="100">
              <a:latin typeface="宋体" panose="02010600030101010101" pitchFamily="2" charset="-122"/>
              <a:cs typeface="Courier New" panose="02070309020205020404"/>
            </a:endParaRPr>
          </a:p>
          <a:p>
            <a:pPr indent="609600">
              <a:tabLst>
                <a:tab pos="4114800" algn="l"/>
              </a:tabLst>
            </a:pPr>
            <a:r>
              <a:rPr lang="en-US" altLang="zh-CN" kern="100">
                <a:ea typeface="仿宋_GB2312"/>
                <a:cs typeface="Courier New" panose="02070309020205020404"/>
              </a:rPr>
              <a:t>(2) be </a:t>
            </a:r>
            <a:r>
              <a:rPr lang="en-US" altLang="zh-CN" kern="100">
                <a:latin typeface="IPAPANNEW"/>
                <a:ea typeface="仿宋_GB2312"/>
                <a:cs typeface="Times New Roman" panose="02020603050405020304"/>
              </a:rPr>
              <a:t>/ get ready to do sth. </a:t>
            </a:r>
            <a:r>
              <a:rPr lang="zh-CN" altLang="zh-CN" kern="100">
                <a:latin typeface="IPAPANNEW"/>
                <a:ea typeface="仿宋_GB2312"/>
                <a:cs typeface="Times New Roman" panose="02020603050405020304"/>
              </a:rPr>
              <a:t>表示</a:t>
            </a:r>
            <a:r>
              <a:rPr lang="en-US" altLang="zh-CN" kern="100">
                <a:latin typeface="宋体" panose="02010600030101010101" pitchFamily="2" charset="-122"/>
                <a:cs typeface="Times New Roman" panose="02020603050405020304"/>
              </a:rPr>
              <a:t>“</a:t>
            </a:r>
            <a:r>
              <a:rPr lang="zh-CN" altLang="zh-CN" kern="100">
                <a:latin typeface="IPAPANNEW"/>
                <a:ea typeface="仿宋_GB2312"/>
                <a:cs typeface="Times New Roman" panose="02020603050405020304"/>
              </a:rPr>
              <a:t>准备好去做某事</a:t>
            </a:r>
            <a:r>
              <a:rPr lang="en-US" altLang="zh-CN" kern="100">
                <a:latin typeface="宋体" panose="02010600030101010101" pitchFamily="2" charset="-122"/>
                <a:cs typeface="Times New Roman" panose="02020603050405020304"/>
              </a:rPr>
              <a:t>”</a:t>
            </a:r>
            <a:r>
              <a:rPr lang="zh-CN" altLang="zh-CN" kern="100">
                <a:latin typeface="IPAPANNEW"/>
                <a:ea typeface="仿宋_GB2312"/>
                <a:cs typeface="Times New Roman" panose="02020603050405020304"/>
              </a:rPr>
              <a:t>。</a:t>
            </a:r>
            <a:r>
              <a:rPr lang="en-US" altLang="zh-CN" kern="100">
                <a:latin typeface="IPAPANNEW"/>
                <a:ea typeface="仿宋_GB2312"/>
                <a:cs typeface="Times New Roman" panose="02020603050405020304"/>
              </a:rPr>
              <a:t>be ready to do sth.</a:t>
            </a:r>
            <a:r>
              <a:rPr lang="zh-CN" altLang="zh-CN" kern="100">
                <a:latin typeface="IPAPANNEW"/>
                <a:ea typeface="仿宋_GB2312"/>
                <a:cs typeface="Times New Roman" panose="02020603050405020304"/>
              </a:rPr>
              <a:t>还可表示</a:t>
            </a:r>
            <a:r>
              <a:rPr lang="en-US" altLang="zh-CN" kern="100">
                <a:latin typeface="宋体" panose="02010600030101010101" pitchFamily="2" charset="-122"/>
                <a:cs typeface="Times New Roman" panose="02020603050405020304"/>
              </a:rPr>
              <a:t>“</a:t>
            </a:r>
            <a:r>
              <a:rPr lang="zh-CN" altLang="zh-CN" kern="100">
                <a:latin typeface="IPAPANNEW"/>
                <a:ea typeface="仿宋_GB2312"/>
                <a:cs typeface="Times New Roman" panose="02020603050405020304"/>
              </a:rPr>
              <a:t>愿意</a:t>
            </a:r>
            <a:r>
              <a:rPr lang="en-US" altLang="zh-CN" kern="100">
                <a:latin typeface="IPAPANNEW"/>
                <a:ea typeface="仿宋_GB2312"/>
                <a:cs typeface="Times New Roman" panose="02020603050405020304"/>
              </a:rPr>
              <a:t>/</a:t>
            </a:r>
            <a:r>
              <a:rPr lang="zh-CN" altLang="zh-CN" kern="100">
                <a:ea typeface="仿宋_GB2312"/>
                <a:cs typeface="Times New Roman" panose="02020603050405020304"/>
              </a:rPr>
              <a:t>乐意做某事</a:t>
            </a:r>
            <a:r>
              <a:rPr lang="en-US" altLang="zh-CN" kern="100">
                <a:latin typeface="宋体" panose="02010600030101010101" pitchFamily="2" charset="-122"/>
                <a:cs typeface="Times New Roman" panose="02020603050405020304"/>
              </a:rPr>
              <a:t>”</a:t>
            </a:r>
            <a:r>
              <a:rPr lang="zh-CN" altLang="zh-CN" kern="100">
                <a:ea typeface="仿宋_GB2312"/>
                <a:cs typeface="Times New Roman" panose="02020603050405020304"/>
              </a:rPr>
              <a:t>。</a:t>
            </a:r>
            <a:endParaRPr lang="zh-CN" altLang="zh-CN" sz="800" kern="100">
              <a:latin typeface="宋体" panose="02010600030101010101" pitchFamily="2" charset="-122"/>
              <a:cs typeface="Courier New" panose="02070309020205020404"/>
            </a:endParaRPr>
          </a:p>
        </p:txBody>
      </p:sp>
      <p:sp>
        <p:nvSpPr>
          <p:cNvPr id="4" name="Rectangle 3"/>
          <p:cNvSpPr>
            <a:spLocks noChangeArrowheads="1"/>
          </p:cNvSpPr>
          <p:nvPr/>
        </p:nvSpPr>
        <p:spPr bwMode="auto">
          <a:xfrm>
            <a:off x="1225388" y="1809310"/>
            <a:ext cx="629534" cy="438480"/>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71" tIns="34285" rIns="68571" bIns="34285" numCol="1" anchor="ctr" anchorCtr="0" compatLnSpc="1">
            <a:spAutoFit/>
          </a:bodyPr>
          <a:lstStyle/>
          <a:p>
            <a:pPr lvl="0" algn="just"/>
            <a:r>
              <a:rPr lang="en-US" altLang="zh-CN" sz="2400" b="1" kern="100">
                <a:solidFill>
                  <a:srgbClr val="FF0000"/>
                </a:solidFill>
              </a:rPr>
              <a:t>Are</a:t>
            </a:r>
            <a:endParaRPr lang="zh-CN" altLang="zh-CN" sz="800" kern="100">
              <a:solidFill>
                <a:prstClr val="black"/>
              </a:solidFill>
            </a:endParaRPr>
          </a:p>
        </p:txBody>
      </p:sp>
      <p:sp>
        <p:nvSpPr>
          <p:cNvPr id="5" name="Rectangle 3"/>
          <p:cNvSpPr>
            <a:spLocks noChangeArrowheads="1"/>
          </p:cNvSpPr>
          <p:nvPr/>
        </p:nvSpPr>
        <p:spPr bwMode="auto">
          <a:xfrm>
            <a:off x="3145039" y="1809310"/>
            <a:ext cx="1355788" cy="438480"/>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71" tIns="34285" rIns="68571" bIns="34285" numCol="1" anchor="ctr" anchorCtr="0" compatLnSpc="1">
            <a:spAutoFit/>
          </a:bodyPr>
          <a:lstStyle/>
          <a:p>
            <a:pPr lvl="0" algn="just"/>
            <a:r>
              <a:rPr lang="en-US" altLang="zh-CN" sz="2400" b="1" kern="100">
                <a:solidFill>
                  <a:srgbClr val="FF0000"/>
                </a:solidFill>
              </a:rPr>
              <a:t>ready</a:t>
            </a:r>
            <a:r>
              <a:rPr lang="en-US" altLang="zh-CN" sz="2400" kern="100">
                <a:solidFill>
                  <a:srgbClr val="FF0000"/>
                </a:solidFill>
              </a:rPr>
              <a:t> </a:t>
            </a:r>
            <a:r>
              <a:rPr lang="en-US" altLang="zh-CN" sz="2400" b="1" kern="100">
                <a:solidFill>
                  <a:srgbClr val="FF0000"/>
                </a:solidFill>
              </a:rPr>
              <a:t>for</a:t>
            </a:r>
            <a:endParaRPr lang="zh-CN" altLang="zh-CN" sz="800" kern="100">
              <a:solidFill>
                <a:prstClr val="black"/>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linds(horizontal)">
                                      <p:cBhvr>
                                        <p:cTn id="12"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小样\人教七下英语(教师用书2021.2.1出成书)\要点图标.tif"/>
          <p:cNvPicPr>
            <a:picLocks noChangeAspect="1" noChangeArrowheads="1"/>
          </p:cNvPicPr>
          <p:nvPr/>
        </p:nvPicPr>
        <p:blipFill>
          <a:blip r:embed="rId2" cstate="email"/>
          <a:stretch>
            <a:fillRect/>
          </a:stretch>
        </p:blipFill>
        <p:spPr bwMode="auto">
          <a:xfrm>
            <a:off x="429928" y="782835"/>
            <a:ext cx="434168" cy="528629"/>
          </a:xfrm>
          <a:prstGeom prst="rect">
            <a:avLst/>
          </a:prstGeom>
          <a:noFill/>
          <a:extLst>
            <a:ext uri="{909E8E84-426E-40DD-AFC4-6F175D3DCCD1}">
              <a14:hiddenFill xmlns:a14="http://schemas.microsoft.com/office/drawing/2010/main">
                <a:solidFill>
                  <a:srgbClr val="FFFFFF"/>
                </a:solidFill>
              </a14:hiddenFill>
            </a:ext>
          </a:extLst>
        </p:spPr>
      </p:pic>
      <p:sp>
        <p:nvSpPr>
          <p:cNvPr id="2" name="内容占位符 1"/>
          <p:cNvSpPr>
            <a:spLocks noGrp="1"/>
          </p:cNvSpPr>
          <p:nvPr>
            <p:ph idx="1"/>
          </p:nvPr>
        </p:nvSpPr>
        <p:spPr>
          <a:xfrm>
            <a:off x="311682" y="744377"/>
            <a:ext cx="8515870" cy="3184811"/>
          </a:xfrm>
        </p:spPr>
        <p:txBody>
          <a:bodyPr/>
          <a:lstStyle/>
          <a:p>
            <a:pPr indent="609600">
              <a:tabLst>
                <a:tab pos="4114800" algn="l"/>
              </a:tabLst>
            </a:pPr>
            <a:r>
              <a:rPr lang="zh-CN" altLang="zh-CN" kern="100">
                <a:ea typeface="方正准圆_GBK"/>
                <a:cs typeface="Times New Roman" panose="02020603050405020304"/>
              </a:rPr>
              <a:t>要点</a:t>
            </a:r>
            <a:r>
              <a:rPr lang="en-US" altLang="zh-CN" b="1" kern="100">
                <a:ea typeface="方正准圆_GBK"/>
                <a:cs typeface="Courier New" panose="02070309020205020404"/>
              </a:rPr>
              <a:t>3</a:t>
            </a:r>
            <a:r>
              <a:rPr lang="zh-CN" altLang="zh-CN" kern="100">
                <a:ea typeface="方正准圆_GBK"/>
                <a:cs typeface="Times New Roman" panose="02020603050405020304"/>
              </a:rPr>
              <a:t>：</a:t>
            </a:r>
            <a:r>
              <a:rPr lang="en-US" altLang="zh-CN" kern="100">
                <a:ea typeface="方正准圆_GBK"/>
                <a:cs typeface="Courier New" panose="02070309020205020404"/>
              </a:rPr>
              <a:t>(</a:t>
            </a:r>
            <a:r>
              <a:rPr lang="en-US" altLang="zh-CN" b="1" kern="100">
                <a:ea typeface="方正准圆_GBK"/>
                <a:cs typeface="Courier New" panose="02070309020205020404"/>
              </a:rPr>
              <a:t>P10</a:t>
            </a:r>
            <a:r>
              <a:rPr lang="en-US" altLang="zh-CN" kern="100">
                <a:ea typeface="方正准圆_GBK"/>
                <a:cs typeface="Courier New" panose="02070309020205020404"/>
              </a:rPr>
              <a:t>)</a:t>
            </a:r>
            <a:r>
              <a:rPr lang="en-US" altLang="zh-CN" b="1" kern="100">
                <a:ea typeface="方正准圆_GBK"/>
                <a:cs typeface="Courier New" panose="02070309020205020404"/>
              </a:rPr>
              <a:t>Choose me as your class monitor and I promise to help YOU!</a:t>
            </a:r>
            <a:endParaRPr lang="zh-CN" altLang="zh-CN" sz="800" kern="100">
              <a:latin typeface="宋体" panose="02010600030101010101" pitchFamily="2" charset="-122"/>
              <a:cs typeface="Courier New" panose="02070309020205020404"/>
            </a:endParaRPr>
          </a:p>
          <a:p>
            <a:pPr indent="609600">
              <a:tabLst>
                <a:tab pos="4114800" algn="l"/>
              </a:tabLst>
            </a:pPr>
            <a:r>
              <a:rPr lang="zh-CN" altLang="zh-CN" kern="100">
                <a:cs typeface="Times New Roman" panose="02020603050405020304"/>
              </a:rPr>
              <a:t>选我做你们的班长吧，我保证会帮助你们的！</a:t>
            </a:r>
            <a:endParaRPr lang="zh-CN" altLang="zh-CN" sz="800" kern="100">
              <a:latin typeface="宋体" panose="02010600030101010101" pitchFamily="2" charset="-122"/>
              <a:cs typeface="Courier New" panose="02070309020205020404"/>
            </a:endParaRPr>
          </a:p>
          <a:p>
            <a:pPr indent="609600">
              <a:tabLst>
                <a:tab pos="4114800" algn="l"/>
              </a:tabLst>
            </a:pPr>
            <a:r>
              <a:rPr lang="zh-CN" altLang="zh-CN" kern="100">
                <a:ea typeface="黑体" panose="02010609060101010101" pitchFamily="2" charset="-122"/>
                <a:cs typeface="Times New Roman" panose="02020603050405020304"/>
              </a:rPr>
              <a:t>【重点探究】</a:t>
            </a:r>
            <a:endParaRPr lang="zh-CN" altLang="zh-CN" sz="800" kern="100">
              <a:latin typeface="宋体" panose="02010600030101010101" pitchFamily="2" charset="-122"/>
              <a:cs typeface="Courier New" panose="02070309020205020404"/>
            </a:endParaRPr>
          </a:p>
          <a:p>
            <a:pPr indent="609600">
              <a:tabLst>
                <a:tab pos="4114800" algn="l"/>
              </a:tabLst>
            </a:pPr>
            <a:r>
              <a:rPr lang="zh-CN" altLang="zh-CN" kern="100">
                <a:cs typeface="Times New Roman" panose="02020603050405020304"/>
              </a:rPr>
              <a:t>此句中</a:t>
            </a:r>
            <a:r>
              <a:rPr lang="en-US" altLang="zh-CN" kern="100">
                <a:latin typeface="宋体" panose="02010600030101010101" pitchFamily="2" charset="-122"/>
                <a:cs typeface="Times New Roman" panose="02020603050405020304"/>
              </a:rPr>
              <a:t>“</a:t>
            </a:r>
            <a:r>
              <a:rPr lang="en-US" altLang="zh-CN" kern="100">
                <a:cs typeface="Courier New" panose="02070309020205020404"/>
              </a:rPr>
              <a:t>promise to help YOU</a:t>
            </a:r>
            <a:r>
              <a:rPr lang="en-US" altLang="zh-CN" kern="100">
                <a:latin typeface="宋体" panose="02010600030101010101" pitchFamily="2" charset="-122"/>
                <a:cs typeface="Times New Roman" panose="02020603050405020304"/>
              </a:rPr>
              <a:t>”</a:t>
            </a:r>
            <a:r>
              <a:rPr lang="zh-CN" altLang="zh-CN" kern="100">
                <a:cs typeface="Times New Roman" panose="02020603050405020304"/>
              </a:rPr>
              <a:t>是</a:t>
            </a:r>
            <a:r>
              <a:rPr lang="en-US" altLang="zh-CN" kern="100">
                <a:cs typeface="Courier New" panose="02070309020205020404"/>
              </a:rPr>
              <a:t>promise to do sth.</a:t>
            </a:r>
            <a:r>
              <a:rPr lang="zh-CN" altLang="zh-CN" kern="100">
                <a:cs typeface="Times New Roman" panose="02020603050405020304"/>
              </a:rPr>
              <a:t>的结构，意为</a:t>
            </a:r>
            <a:r>
              <a:rPr lang="en-US" altLang="zh-CN" kern="100">
                <a:latin typeface="宋体" panose="02010600030101010101" pitchFamily="2" charset="-122"/>
                <a:cs typeface="Times New Roman" panose="02020603050405020304"/>
              </a:rPr>
              <a:t>“</a:t>
            </a:r>
            <a:r>
              <a:rPr lang="zh-CN" altLang="zh-CN" kern="100">
                <a:cs typeface="Times New Roman" panose="02020603050405020304"/>
              </a:rPr>
              <a:t>保证</a:t>
            </a:r>
            <a:r>
              <a:rPr lang="en-US" altLang="zh-CN" kern="100">
                <a:cs typeface="Courier New" panose="02070309020205020404"/>
              </a:rPr>
              <a:t>/</a:t>
            </a:r>
            <a:r>
              <a:rPr lang="zh-CN" altLang="zh-CN" kern="100">
                <a:cs typeface="Times New Roman" panose="02020603050405020304"/>
              </a:rPr>
              <a:t>承诺做某事</a:t>
            </a:r>
            <a:r>
              <a:rPr lang="en-US" altLang="zh-CN" kern="100">
                <a:latin typeface="宋体" panose="02010600030101010101" pitchFamily="2" charset="-122"/>
                <a:cs typeface="Times New Roman" panose="02020603050405020304"/>
              </a:rPr>
              <a:t>”</a:t>
            </a:r>
            <a:r>
              <a:rPr lang="zh-CN" altLang="zh-CN" kern="100" smtClean="0">
                <a:cs typeface="Times New Roman" panose="02020603050405020304"/>
              </a:rPr>
              <a:t>。</a:t>
            </a:r>
            <a:endParaRPr lang="zh-CN" altLang="en-US"/>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311682" y="519997"/>
            <a:ext cx="8515870" cy="3184811"/>
          </a:xfrm>
        </p:spPr>
        <p:txBody>
          <a:bodyPr/>
          <a:lstStyle/>
          <a:p>
            <a:pPr indent="609600">
              <a:tabLst>
                <a:tab pos="4114800" algn="l"/>
              </a:tabLst>
            </a:pPr>
            <a:endParaRPr lang="en-US" altLang="zh-CN" kern="100" smtClean="0">
              <a:ea typeface="黑体" panose="02010609060101010101" pitchFamily="2" charset="-122"/>
              <a:cs typeface="Times New Roman" panose="02020603050405020304"/>
            </a:endParaRPr>
          </a:p>
          <a:p>
            <a:pPr indent="609600">
              <a:tabLst>
                <a:tab pos="4114800" algn="l"/>
              </a:tabLst>
            </a:pPr>
            <a:r>
              <a:rPr lang="zh-CN" altLang="zh-CN" kern="100" smtClean="0">
                <a:ea typeface="黑体" panose="02010609060101010101" pitchFamily="2" charset="-122"/>
                <a:cs typeface="Times New Roman" panose="02020603050405020304"/>
              </a:rPr>
              <a:t>【即时活用】</a:t>
            </a:r>
            <a:endParaRPr lang="zh-CN" altLang="zh-CN" sz="800" kern="100">
              <a:latin typeface="宋体" panose="02010600030101010101" pitchFamily="2" charset="-122"/>
              <a:cs typeface="Courier New" panose="02070309020205020404"/>
            </a:endParaRPr>
          </a:p>
          <a:p>
            <a:pPr indent="609600">
              <a:tabLst>
                <a:tab pos="4114800" algn="l"/>
              </a:tabLst>
            </a:pPr>
            <a:r>
              <a:rPr lang="en-US" altLang="zh-CN" kern="100">
                <a:cs typeface="Courier New" panose="02070309020205020404"/>
              </a:rPr>
              <a:t>(</a:t>
            </a:r>
            <a:r>
              <a:rPr lang="zh-CN" altLang="zh-CN" kern="100">
                <a:cs typeface="Times New Roman" panose="02020603050405020304"/>
              </a:rPr>
              <a:t>　　</a:t>
            </a:r>
            <a:r>
              <a:rPr lang="en-US" altLang="zh-CN" kern="100">
                <a:cs typeface="Courier New" panose="02070309020205020404"/>
              </a:rPr>
              <a:t>)3.He promises________ me a new bike as my birthday present.</a:t>
            </a:r>
            <a:endParaRPr lang="zh-CN" altLang="zh-CN" sz="800" kern="100">
              <a:latin typeface="宋体" panose="02010600030101010101" pitchFamily="2" charset="-122"/>
              <a:cs typeface="Courier New" panose="02070309020205020404"/>
            </a:endParaRPr>
          </a:p>
          <a:p>
            <a:pPr indent="609600">
              <a:tabLst>
                <a:tab pos="4114800" algn="l"/>
              </a:tabLst>
            </a:pPr>
            <a:r>
              <a:rPr lang="en-US" altLang="zh-CN" kern="100">
                <a:cs typeface="Courier New" panose="02070309020205020404"/>
              </a:rPr>
              <a:t>A</a:t>
            </a:r>
            <a:r>
              <a:rPr lang="zh-CN" altLang="zh-CN" kern="100">
                <a:cs typeface="Times New Roman" panose="02020603050405020304"/>
              </a:rPr>
              <a:t>．</a:t>
            </a:r>
            <a:r>
              <a:rPr lang="en-US" altLang="zh-CN" kern="100">
                <a:cs typeface="Courier New" panose="02070309020205020404"/>
              </a:rPr>
              <a:t>give	B</a:t>
            </a:r>
            <a:r>
              <a:rPr lang="zh-CN" altLang="zh-CN" kern="100">
                <a:cs typeface="Times New Roman" panose="02020603050405020304"/>
              </a:rPr>
              <a:t>．</a:t>
            </a:r>
            <a:r>
              <a:rPr lang="en-US" altLang="zh-CN" kern="100">
                <a:cs typeface="Courier New" panose="02070309020205020404"/>
              </a:rPr>
              <a:t>giving</a:t>
            </a:r>
            <a:endParaRPr lang="zh-CN" altLang="zh-CN" sz="800" kern="100">
              <a:latin typeface="宋体" panose="02010600030101010101" pitchFamily="2" charset="-122"/>
              <a:cs typeface="Courier New" panose="02070309020205020404"/>
            </a:endParaRPr>
          </a:p>
          <a:p>
            <a:pPr indent="609600">
              <a:tabLst>
                <a:tab pos="4114800" algn="l"/>
              </a:tabLst>
            </a:pPr>
            <a:r>
              <a:rPr lang="en-US" altLang="zh-CN" kern="100">
                <a:cs typeface="Courier New" panose="02070309020205020404"/>
              </a:rPr>
              <a:t>C</a:t>
            </a:r>
            <a:r>
              <a:rPr lang="zh-CN" altLang="zh-CN" kern="100">
                <a:cs typeface="Times New Roman" panose="02020603050405020304"/>
              </a:rPr>
              <a:t>．</a:t>
            </a:r>
            <a:r>
              <a:rPr lang="en-US" altLang="zh-CN" kern="100">
                <a:cs typeface="Courier New" panose="02070309020205020404"/>
              </a:rPr>
              <a:t>to give	D</a:t>
            </a:r>
            <a:r>
              <a:rPr lang="zh-CN" altLang="zh-CN" kern="100">
                <a:cs typeface="Times New Roman" panose="02020603050405020304"/>
              </a:rPr>
              <a:t>．</a:t>
            </a:r>
            <a:r>
              <a:rPr lang="en-US" altLang="zh-CN" kern="100">
                <a:cs typeface="Courier New" panose="02070309020205020404"/>
              </a:rPr>
              <a:t>give</a:t>
            </a:r>
            <a:endParaRPr lang="zh-CN" altLang="zh-CN" sz="800" kern="100">
              <a:latin typeface="宋体" panose="02010600030101010101" pitchFamily="2" charset="-122"/>
              <a:cs typeface="Courier New" panose="02070309020205020404"/>
            </a:endParaRPr>
          </a:p>
        </p:txBody>
      </p:sp>
      <p:sp>
        <p:nvSpPr>
          <p:cNvPr id="4" name="Rectangle 3"/>
          <p:cNvSpPr>
            <a:spLocks noChangeArrowheads="1"/>
          </p:cNvSpPr>
          <p:nvPr/>
        </p:nvSpPr>
        <p:spPr bwMode="auto">
          <a:xfrm>
            <a:off x="1231275" y="1647329"/>
            <a:ext cx="360963" cy="438480"/>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71" tIns="34285" rIns="68571" bIns="34285" numCol="1" anchor="ctr" anchorCtr="0" compatLnSpc="1">
            <a:spAutoFit/>
          </a:bodyPr>
          <a:lstStyle/>
          <a:p>
            <a:pPr algn="just">
              <a:spcAft>
                <a:spcPct val="0"/>
              </a:spcAft>
            </a:pPr>
            <a:r>
              <a:rPr lang="en-US" altLang="zh-CN" sz="2400" b="1" kern="100">
                <a:solidFill>
                  <a:srgbClr val="FF0000"/>
                </a:solidFill>
              </a:rPr>
              <a:t>C</a:t>
            </a:r>
            <a:endParaRPr lang="zh-CN" altLang="zh-CN" sz="800" kern="10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11682" y="519998"/>
            <a:ext cx="8515870" cy="3184811"/>
          </a:xfrm>
        </p:spPr>
        <p:txBody>
          <a:bodyPr/>
          <a:lstStyle/>
          <a:p>
            <a:pPr indent="609600">
              <a:tabLst>
                <a:tab pos="4114800" algn="l"/>
              </a:tabLst>
            </a:pPr>
            <a:endParaRPr lang="en-US" altLang="zh-CN" kern="100" smtClean="0">
              <a:ea typeface="黑体" panose="02010609060101010101" pitchFamily="2" charset="-122"/>
              <a:cs typeface="Times New Roman" panose="02020603050405020304"/>
            </a:endParaRPr>
          </a:p>
          <a:p>
            <a:pPr indent="609600">
              <a:tabLst>
                <a:tab pos="4114800" algn="l"/>
              </a:tabLst>
            </a:pPr>
            <a:r>
              <a:rPr lang="zh-CN" altLang="zh-CN" kern="100" smtClean="0">
                <a:ea typeface="黑体" panose="02010609060101010101" pitchFamily="2" charset="-122"/>
                <a:cs typeface="Times New Roman" panose="02020603050405020304"/>
              </a:rPr>
              <a:t>拓展</a:t>
            </a:r>
            <a:r>
              <a:rPr lang="zh-CN" altLang="zh-CN" kern="100">
                <a:ea typeface="黑体" panose="02010609060101010101" pitchFamily="2" charset="-122"/>
                <a:cs typeface="Times New Roman" panose="02020603050405020304"/>
              </a:rPr>
              <a:t>：</a:t>
            </a:r>
            <a:r>
              <a:rPr lang="en-US" altLang="zh-CN" kern="100">
                <a:ea typeface="仿宋_GB2312"/>
                <a:cs typeface="Courier New" panose="02070309020205020404"/>
              </a:rPr>
              <a:t>promise sth.to sb.</a:t>
            </a:r>
            <a:r>
              <a:rPr lang="zh-CN" altLang="zh-CN" kern="100">
                <a:ea typeface="仿宋_GB2312"/>
                <a:cs typeface="Times New Roman" panose="02020603050405020304"/>
              </a:rPr>
              <a:t>＝</a:t>
            </a:r>
            <a:r>
              <a:rPr lang="en-US" altLang="zh-CN" kern="100">
                <a:ea typeface="仿宋_GB2312"/>
                <a:cs typeface="Courier New" panose="02070309020205020404"/>
              </a:rPr>
              <a:t>promise sb.sth.</a:t>
            </a:r>
            <a:r>
              <a:rPr lang="zh-CN" altLang="zh-CN" kern="100">
                <a:ea typeface="仿宋_GB2312"/>
                <a:cs typeface="Times New Roman" panose="02020603050405020304"/>
              </a:rPr>
              <a:t>，意为</a:t>
            </a:r>
            <a:r>
              <a:rPr lang="en-US" altLang="zh-CN" kern="100">
                <a:latin typeface="宋体" panose="02010600030101010101" pitchFamily="2" charset="-122"/>
                <a:cs typeface="Times New Roman" panose="02020603050405020304"/>
              </a:rPr>
              <a:t>“</a:t>
            </a:r>
            <a:r>
              <a:rPr lang="zh-CN" altLang="zh-CN" kern="100">
                <a:ea typeface="仿宋_GB2312"/>
                <a:cs typeface="Times New Roman" panose="02020603050405020304"/>
              </a:rPr>
              <a:t>向某人承诺某事；承诺给某人某物</a:t>
            </a:r>
            <a:r>
              <a:rPr lang="en-US" altLang="zh-CN" kern="100">
                <a:latin typeface="宋体" panose="02010600030101010101" pitchFamily="2" charset="-122"/>
                <a:cs typeface="Times New Roman" panose="02020603050405020304"/>
              </a:rPr>
              <a:t>”</a:t>
            </a:r>
            <a:r>
              <a:rPr lang="zh-CN" altLang="zh-CN" kern="100">
                <a:ea typeface="仿宋_GB2312"/>
                <a:cs typeface="Times New Roman" panose="02020603050405020304"/>
              </a:rPr>
              <a:t>。</a:t>
            </a:r>
            <a:r>
              <a:rPr lang="en-US" altLang="zh-CN" kern="100">
                <a:ea typeface="仿宋_GB2312"/>
                <a:cs typeface="Courier New" panose="02070309020205020404"/>
              </a:rPr>
              <a:t>promise</a:t>
            </a:r>
            <a:r>
              <a:rPr lang="zh-CN" altLang="zh-CN" kern="100">
                <a:ea typeface="仿宋_GB2312"/>
                <a:cs typeface="Times New Roman" panose="02020603050405020304"/>
              </a:rPr>
              <a:t>后还可以接从句，构成</a:t>
            </a:r>
            <a:r>
              <a:rPr lang="en-US" altLang="zh-CN" kern="100">
                <a:latin typeface="宋体" panose="02010600030101010101" pitchFamily="2" charset="-122"/>
                <a:cs typeface="Times New Roman" panose="02020603050405020304"/>
              </a:rPr>
              <a:t>“</a:t>
            </a:r>
            <a:r>
              <a:rPr lang="en-US" altLang="zh-CN" kern="100">
                <a:ea typeface="仿宋_GB2312"/>
                <a:cs typeface="Courier New" panose="02070309020205020404"/>
              </a:rPr>
              <a:t>promise sb.</a:t>
            </a:r>
            <a:r>
              <a:rPr lang="zh-CN" altLang="zh-CN" kern="100">
                <a:ea typeface="仿宋_GB2312"/>
                <a:cs typeface="Times New Roman" panose="02020603050405020304"/>
              </a:rPr>
              <a:t>＋</a:t>
            </a:r>
            <a:r>
              <a:rPr lang="en-US" altLang="zh-CN" kern="100">
                <a:ea typeface="仿宋_GB2312"/>
                <a:cs typeface="Courier New" panose="02070309020205020404"/>
              </a:rPr>
              <a:t>that</a:t>
            </a:r>
            <a:r>
              <a:rPr lang="zh-CN" altLang="zh-CN" kern="100">
                <a:ea typeface="仿宋_GB2312"/>
                <a:cs typeface="Times New Roman" panose="02020603050405020304"/>
              </a:rPr>
              <a:t>从句</a:t>
            </a:r>
            <a:r>
              <a:rPr lang="en-US" altLang="zh-CN" kern="100">
                <a:latin typeface="宋体" panose="02010600030101010101" pitchFamily="2" charset="-122"/>
                <a:cs typeface="Times New Roman" panose="02020603050405020304"/>
              </a:rPr>
              <a:t>”</a:t>
            </a:r>
            <a:r>
              <a:rPr lang="zh-CN" altLang="zh-CN" kern="100">
                <a:ea typeface="仿宋_GB2312"/>
                <a:cs typeface="Times New Roman" panose="02020603050405020304"/>
              </a:rPr>
              <a:t>结构，表示</a:t>
            </a:r>
            <a:r>
              <a:rPr lang="en-US" altLang="zh-CN" kern="100">
                <a:latin typeface="宋体" panose="02010600030101010101" pitchFamily="2" charset="-122"/>
                <a:cs typeface="Times New Roman" panose="02020603050405020304"/>
              </a:rPr>
              <a:t>“</a:t>
            </a:r>
            <a:r>
              <a:rPr lang="zh-CN" altLang="zh-CN" kern="100">
                <a:ea typeface="仿宋_GB2312"/>
                <a:cs typeface="Times New Roman" panose="02020603050405020304"/>
              </a:rPr>
              <a:t>承诺</a:t>
            </a:r>
            <a:r>
              <a:rPr lang="en-US" altLang="zh-CN" kern="100">
                <a:ea typeface="仿宋_GB2312"/>
                <a:cs typeface="Courier New" panose="02070309020205020404"/>
              </a:rPr>
              <a:t>/</a:t>
            </a:r>
            <a:r>
              <a:rPr lang="zh-CN" altLang="zh-CN" kern="100">
                <a:ea typeface="仿宋_GB2312"/>
                <a:cs typeface="Times New Roman" panose="02020603050405020304"/>
              </a:rPr>
              <a:t>答应某人</a:t>
            </a:r>
            <a:r>
              <a:rPr lang="en-US" altLang="zh-CN" kern="100">
                <a:latin typeface="宋体" panose="02010600030101010101" pitchFamily="2" charset="-122"/>
                <a:cs typeface="Times New Roman" panose="02020603050405020304"/>
              </a:rPr>
              <a:t>……”</a:t>
            </a:r>
            <a:r>
              <a:rPr lang="zh-CN" altLang="zh-CN" kern="100">
                <a:ea typeface="仿宋_GB2312"/>
                <a:cs typeface="Times New Roman" panose="02020603050405020304"/>
              </a:rPr>
              <a:t>。</a:t>
            </a:r>
            <a:endParaRPr lang="zh-CN" altLang="zh-CN" sz="800" kern="100">
              <a:latin typeface="宋体" panose="02010600030101010101" pitchFamily="2" charset="-122"/>
              <a:cs typeface="Courier New" panose="02070309020205020404"/>
            </a:endParaRPr>
          </a:p>
          <a:p>
            <a:pPr indent="609600">
              <a:tabLst>
                <a:tab pos="4114800" algn="l"/>
              </a:tabLst>
            </a:pPr>
            <a:r>
              <a:rPr lang="en-US" altLang="zh-CN" kern="100">
                <a:ea typeface="仿宋_GB2312"/>
                <a:cs typeface="Courier New" panose="02070309020205020404"/>
              </a:rPr>
              <a:t>She promised her brother that she would write to him.</a:t>
            </a:r>
            <a:r>
              <a:rPr lang="zh-CN" altLang="zh-CN" kern="100">
                <a:ea typeface="仿宋_GB2312"/>
                <a:cs typeface="Times New Roman" panose="02020603050405020304"/>
              </a:rPr>
              <a:t>她答应弟弟将给他写信。</a:t>
            </a:r>
            <a:endParaRPr lang="zh-CN" altLang="zh-CN" sz="800" kern="100">
              <a:latin typeface="宋体" panose="02010600030101010101" pitchFamily="2" charset="-122"/>
              <a:cs typeface="Courier New" panose="02070309020205020404"/>
            </a:endParaRP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3"/>
          <p:cNvSpPr txBox="1">
            <a:spLocks noChangeArrowheads="1"/>
          </p:cNvSpPr>
          <p:nvPr/>
        </p:nvSpPr>
        <p:spPr bwMode="auto">
          <a:xfrm>
            <a:off x="2573517" y="3160017"/>
            <a:ext cx="6373538" cy="761571"/>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71" tIns="34285" rIns="68571" bIns="34285">
            <a:spAutoFit/>
          </a:bodyPr>
          <a:lstStyle/>
          <a:p>
            <a:pPr algn="ctr"/>
            <a:r>
              <a:rPr lang="zh-CN" altLang="en-US" sz="4500">
                <a:latin typeface="方正小标宋_GBK" pitchFamily="65" charset="-122"/>
                <a:ea typeface="方正小标宋_GBK" pitchFamily="65" charset="-122"/>
              </a:rPr>
              <a:t>课前预习</a:t>
            </a:r>
          </a:p>
        </p:txBody>
      </p:sp>
      <p:sp>
        <p:nvSpPr>
          <p:cNvPr id="2" name="Rectangle 2"/>
          <p:cNvSpPr>
            <a:spLocks noChangeArrowheads="1"/>
          </p:cNvSpPr>
          <p:nvPr/>
        </p:nvSpPr>
        <p:spPr bwMode="auto">
          <a:xfrm>
            <a:off x="19053" y="948699"/>
            <a:ext cx="9144000" cy="315461"/>
          </a:xfrm>
          <a:prstGeom prst="rect">
            <a:avLst/>
          </a:prstGeom>
          <a:solidFill>
            <a:srgbClr val="2980B9"/>
          </a:solidFill>
          <a:ln>
            <a:noFill/>
          </a:ln>
          <a:effectLst/>
          <a:extLs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71" tIns="34285" rIns="68571" bIns="34285" numCol="1" anchor="ctr" anchorCtr="0" compatLnSpc="1">
            <a:spAutoFit/>
          </a:bodyPr>
          <a:lstStyle/>
          <a:p>
            <a:endParaRPr lang="zh-CN" altLang="en-US"/>
          </a:p>
        </p:txBody>
      </p:sp>
      <p:pic>
        <p:nvPicPr>
          <p:cNvPr id="2051" name="Picture 3" descr="背景3"/>
          <p:cNvPicPr>
            <a:picLocks noChangeAspect="1" noChangeArrowheads="1"/>
          </p:cNvPicPr>
          <p:nvPr/>
        </p:nvPicPr>
        <p:blipFill>
          <a:blip r:embed="rId2" cstate="email"/>
          <a:stretch>
            <a:fillRect/>
          </a:stretch>
        </p:blipFill>
        <p:spPr bwMode="auto">
          <a:xfrm>
            <a:off x="-19052" y="-20237"/>
            <a:ext cx="3793825" cy="396862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小样\人教七下英语(教师用书2021.2.1出成书)\要点图标.tif"/>
          <p:cNvPicPr>
            <a:picLocks noChangeAspect="1" noChangeArrowheads="1"/>
          </p:cNvPicPr>
          <p:nvPr/>
        </p:nvPicPr>
        <p:blipFill>
          <a:blip r:embed="rId2" cstate="email"/>
          <a:stretch>
            <a:fillRect/>
          </a:stretch>
        </p:blipFill>
        <p:spPr bwMode="auto">
          <a:xfrm>
            <a:off x="429928" y="836829"/>
            <a:ext cx="434168" cy="528629"/>
          </a:xfrm>
          <a:prstGeom prst="rect">
            <a:avLst/>
          </a:prstGeom>
          <a:noFill/>
          <a:extLst>
            <a:ext uri="{909E8E84-426E-40DD-AFC4-6F175D3DCCD1}">
              <a14:hiddenFill xmlns:a14="http://schemas.microsoft.com/office/drawing/2010/main">
                <a:solidFill>
                  <a:srgbClr val="FFFFFF"/>
                </a:solidFill>
              </a14:hiddenFill>
            </a:ext>
          </a:extLst>
        </p:spPr>
      </p:pic>
      <p:sp>
        <p:nvSpPr>
          <p:cNvPr id="2" name="内容占位符 1"/>
          <p:cNvSpPr>
            <a:spLocks noGrp="1"/>
          </p:cNvSpPr>
          <p:nvPr>
            <p:ph idx="1"/>
          </p:nvPr>
        </p:nvSpPr>
        <p:spPr>
          <a:xfrm>
            <a:off x="311682" y="798370"/>
            <a:ext cx="8515870" cy="3184811"/>
          </a:xfrm>
        </p:spPr>
        <p:txBody>
          <a:bodyPr/>
          <a:lstStyle/>
          <a:p>
            <a:pPr indent="609600">
              <a:tabLst>
                <a:tab pos="4114800" algn="l"/>
              </a:tabLst>
            </a:pPr>
            <a:r>
              <a:rPr lang="zh-CN" altLang="zh-CN" kern="100">
                <a:ea typeface="方正准圆_GBK"/>
                <a:cs typeface="Times New Roman" panose="02020603050405020304"/>
              </a:rPr>
              <a:t>要点</a:t>
            </a:r>
            <a:r>
              <a:rPr lang="en-US" altLang="zh-CN" b="1" kern="100">
                <a:ea typeface="方正准圆_GBK"/>
                <a:cs typeface="Courier New" panose="02070309020205020404"/>
              </a:rPr>
              <a:t>4</a:t>
            </a:r>
            <a:r>
              <a:rPr lang="zh-CN" altLang="zh-CN" kern="100">
                <a:ea typeface="方正准圆_GBK"/>
                <a:cs typeface="Times New Roman" panose="02020603050405020304"/>
              </a:rPr>
              <a:t>：</a:t>
            </a:r>
            <a:r>
              <a:rPr lang="en-US" altLang="zh-CN" kern="100">
                <a:ea typeface="方正准圆_GBK"/>
                <a:cs typeface="Courier New" panose="02070309020205020404"/>
              </a:rPr>
              <a:t>(</a:t>
            </a:r>
            <a:r>
              <a:rPr lang="en-US" altLang="zh-CN" b="1" kern="100">
                <a:ea typeface="方正准圆_GBK"/>
                <a:cs typeface="Courier New" panose="02070309020205020404"/>
              </a:rPr>
              <a:t>P10</a:t>
            </a:r>
            <a:r>
              <a:rPr lang="en-US" altLang="zh-CN" kern="100">
                <a:ea typeface="方正准圆_GBK"/>
                <a:cs typeface="Courier New" panose="02070309020205020404"/>
              </a:rPr>
              <a:t>)</a:t>
            </a:r>
            <a:r>
              <a:rPr lang="en-US" altLang="zh-CN" b="1" kern="100">
                <a:ea typeface="方正准圆_GBK"/>
                <a:cs typeface="Courier New" panose="02070309020205020404"/>
              </a:rPr>
              <a:t>But I'm really good at football, and I play basketball in the school team.</a:t>
            </a:r>
            <a:endParaRPr lang="zh-CN" altLang="zh-CN" sz="800" kern="100">
              <a:latin typeface="宋体" panose="02010600030101010101" pitchFamily="2" charset="-122"/>
              <a:cs typeface="Courier New" panose="02070309020205020404"/>
            </a:endParaRPr>
          </a:p>
          <a:p>
            <a:pPr indent="609600">
              <a:tabLst>
                <a:tab pos="4114800" algn="l"/>
              </a:tabLst>
            </a:pPr>
            <a:r>
              <a:rPr lang="zh-CN" altLang="zh-CN" kern="100">
                <a:cs typeface="Times New Roman" panose="02020603050405020304"/>
              </a:rPr>
              <a:t>但是我的确很擅长足球，而且我还是学校篮球队的队员。</a:t>
            </a:r>
            <a:endParaRPr lang="zh-CN" altLang="zh-CN" sz="800" kern="100">
              <a:latin typeface="宋体" panose="02010600030101010101" pitchFamily="2" charset="-122"/>
              <a:cs typeface="Courier New" panose="02070309020205020404"/>
            </a:endParaRPr>
          </a:p>
          <a:p>
            <a:pPr indent="609600">
              <a:tabLst>
                <a:tab pos="4114800" algn="l"/>
              </a:tabLst>
            </a:pPr>
            <a:r>
              <a:rPr lang="zh-CN" altLang="zh-CN" kern="100">
                <a:ea typeface="黑体" panose="02010609060101010101" pitchFamily="2" charset="-122"/>
                <a:cs typeface="Times New Roman" panose="02020603050405020304"/>
              </a:rPr>
              <a:t>【重点探究】</a:t>
            </a:r>
            <a:endParaRPr lang="zh-CN" altLang="zh-CN" sz="800" kern="100">
              <a:latin typeface="宋体" panose="02010600030101010101" pitchFamily="2" charset="-122"/>
              <a:cs typeface="Courier New" panose="02070309020205020404"/>
            </a:endParaRPr>
          </a:p>
          <a:p>
            <a:pPr indent="609600">
              <a:tabLst>
                <a:tab pos="4114800" algn="l"/>
              </a:tabLst>
            </a:pPr>
            <a:r>
              <a:rPr lang="zh-CN" altLang="zh-CN" kern="100">
                <a:cs typeface="Times New Roman" panose="02020603050405020304"/>
              </a:rPr>
              <a:t>此句中</a:t>
            </a:r>
            <a:r>
              <a:rPr lang="en-US" altLang="zh-CN" kern="100">
                <a:cs typeface="Courier New" panose="02070309020205020404"/>
              </a:rPr>
              <a:t>be good at</a:t>
            </a:r>
            <a:r>
              <a:rPr lang="zh-CN" altLang="zh-CN" kern="100">
                <a:cs typeface="Times New Roman" panose="02020603050405020304"/>
              </a:rPr>
              <a:t>中的</a:t>
            </a:r>
            <a:r>
              <a:rPr lang="en-US" altLang="zh-CN" kern="100">
                <a:cs typeface="Courier New" panose="02070309020205020404"/>
              </a:rPr>
              <a:t>at</a:t>
            </a:r>
            <a:r>
              <a:rPr lang="zh-CN" altLang="zh-CN" kern="100">
                <a:cs typeface="Times New Roman" panose="02020603050405020304"/>
              </a:rPr>
              <a:t>表示</a:t>
            </a:r>
            <a:r>
              <a:rPr lang="en-US" altLang="zh-CN" kern="100">
                <a:latin typeface="宋体" panose="02010600030101010101" pitchFamily="2" charset="-122"/>
                <a:cs typeface="Times New Roman" panose="02020603050405020304"/>
              </a:rPr>
              <a:t>“</a:t>
            </a:r>
            <a:r>
              <a:rPr lang="zh-CN" altLang="zh-CN" kern="100">
                <a:cs typeface="Times New Roman" panose="02020603050405020304"/>
              </a:rPr>
              <a:t>在某方面擅长</a:t>
            </a:r>
            <a:r>
              <a:rPr lang="en-US" altLang="zh-CN" kern="100">
                <a:latin typeface="宋体" panose="02010600030101010101" pitchFamily="2" charset="-122"/>
                <a:cs typeface="Times New Roman" panose="02020603050405020304"/>
              </a:rPr>
              <a:t>”</a:t>
            </a:r>
            <a:r>
              <a:rPr lang="zh-CN" altLang="zh-CN" kern="100">
                <a:cs typeface="Times New Roman" panose="02020603050405020304"/>
              </a:rPr>
              <a:t>，其后可接名词、代词或动词的</a:t>
            </a:r>
            <a:r>
              <a:rPr lang="en-US" altLang="zh-CN" kern="100">
                <a:cs typeface="Courier New" panose="02070309020205020404"/>
              </a:rPr>
              <a:t>-ing</a:t>
            </a:r>
            <a:r>
              <a:rPr lang="zh-CN" altLang="zh-CN" kern="100">
                <a:cs typeface="Times New Roman" panose="02020603050405020304"/>
              </a:rPr>
              <a:t>形式，其近义短语为</a:t>
            </a:r>
            <a:r>
              <a:rPr lang="en-US" altLang="zh-CN" kern="100">
                <a:cs typeface="Courier New" panose="02070309020205020404"/>
              </a:rPr>
              <a:t>do well in</a:t>
            </a:r>
            <a:r>
              <a:rPr lang="zh-CN" altLang="zh-CN" kern="100" smtClean="0">
                <a:cs typeface="Times New Roman" panose="02020603050405020304"/>
              </a:rPr>
              <a:t>。</a:t>
            </a:r>
            <a:endParaRPr lang="zh-CN" altLang="en-US"/>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311682" y="793322"/>
            <a:ext cx="8515870" cy="3184811"/>
          </a:xfrm>
        </p:spPr>
        <p:txBody>
          <a:bodyPr/>
          <a:lstStyle/>
          <a:p>
            <a:pPr indent="609600">
              <a:tabLst>
                <a:tab pos="4114800" algn="l"/>
              </a:tabLst>
            </a:pPr>
            <a:r>
              <a:rPr lang="zh-CN" altLang="zh-CN" kern="100">
                <a:ea typeface="黑体" panose="02010609060101010101" pitchFamily="2" charset="-122"/>
                <a:cs typeface="Times New Roman" panose="02020603050405020304"/>
              </a:rPr>
              <a:t>【即时活用】</a:t>
            </a:r>
            <a:endParaRPr lang="zh-CN" altLang="zh-CN" sz="800" kern="100">
              <a:latin typeface="宋体" panose="02010600030101010101" pitchFamily="2" charset="-122"/>
              <a:cs typeface="Courier New" panose="02070309020205020404"/>
            </a:endParaRPr>
          </a:p>
          <a:p>
            <a:pPr indent="609600">
              <a:tabLst>
                <a:tab pos="4114800" algn="l"/>
              </a:tabLst>
            </a:pPr>
            <a:r>
              <a:rPr lang="en-US" altLang="zh-CN" kern="100">
                <a:cs typeface="Courier New" panose="02070309020205020404"/>
              </a:rPr>
              <a:t>(</a:t>
            </a:r>
            <a:r>
              <a:rPr lang="zh-CN" altLang="zh-CN" kern="100">
                <a:cs typeface="Times New Roman" panose="02020603050405020304"/>
              </a:rPr>
              <a:t>　　</a:t>
            </a:r>
            <a:r>
              <a:rPr lang="en-US" altLang="zh-CN" kern="100">
                <a:cs typeface="Courier New" panose="02070309020205020404"/>
              </a:rPr>
              <a:t>)4.We should be good________ the old people.</a:t>
            </a:r>
            <a:endParaRPr lang="zh-CN" altLang="zh-CN" sz="800" kern="100">
              <a:latin typeface="宋体" panose="02010600030101010101" pitchFamily="2" charset="-122"/>
              <a:cs typeface="Courier New" panose="02070309020205020404"/>
            </a:endParaRPr>
          </a:p>
          <a:p>
            <a:pPr indent="609600">
              <a:tabLst>
                <a:tab pos="4114800" algn="l"/>
              </a:tabLst>
            </a:pPr>
            <a:r>
              <a:rPr lang="en-US" altLang="zh-CN" kern="100">
                <a:cs typeface="Courier New" panose="02070309020205020404"/>
              </a:rPr>
              <a:t>A</a:t>
            </a:r>
            <a:r>
              <a:rPr lang="zh-CN" altLang="zh-CN" kern="100">
                <a:cs typeface="Times New Roman" panose="02020603050405020304"/>
              </a:rPr>
              <a:t>．</a:t>
            </a:r>
            <a:r>
              <a:rPr lang="en-US" altLang="zh-CN" kern="100">
                <a:cs typeface="Courier New" panose="02070309020205020404"/>
              </a:rPr>
              <a:t>at	B</a:t>
            </a:r>
            <a:r>
              <a:rPr lang="zh-CN" altLang="zh-CN" kern="100">
                <a:cs typeface="Times New Roman" panose="02020603050405020304"/>
              </a:rPr>
              <a:t>．</a:t>
            </a:r>
            <a:r>
              <a:rPr lang="en-US" altLang="zh-CN" kern="100">
                <a:cs typeface="Courier New" panose="02070309020205020404"/>
              </a:rPr>
              <a:t>to</a:t>
            </a:r>
            <a:endParaRPr lang="zh-CN" altLang="zh-CN" sz="800" kern="100">
              <a:latin typeface="宋体" panose="02010600030101010101" pitchFamily="2" charset="-122"/>
              <a:cs typeface="Courier New" panose="02070309020205020404"/>
            </a:endParaRPr>
          </a:p>
          <a:p>
            <a:pPr indent="609600">
              <a:tabLst>
                <a:tab pos="4114800" algn="l"/>
              </a:tabLst>
            </a:pPr>
            <a:r>
              <a:rPr lang="en-US" altLang="zh-CN" kern="100">
                <a:cs typeface="Courier New" panose="02070309020205020404"/>
              </a:rPr>
              <a:t>C</a:t>
            </a:r>
            <a:r>
              <a:rPr lang="zh-CN" altLang="zh-CN" kern="100">
                <a:cs typeface="Times New Roman" panose="02020603050405020304"/>
              </a:rPr>
              <a:t>．</a:t>
            </a:r>
            <a:r>
              <a:rPr lang="en-US" altLang="zh-CN" kern="100">
                <a:cs typeface="Courier New" panose="02070309020205020404"/>
              </a:rPr>
              <a:t>with	D</a:t>
            </a:r>
            <a:r>
              <a:rPr lang="zh-CN" altLang="zh-CN" kern="100">
                <a:cs typeface="Times New Roman" panose="02020603050405020304"/>
              </a:rPr>
              <a:t>．</a:t>
            </a:r>
            <a:r>
              <a:rPr lang="en-US" altLang="zh-CN" kern="100">
                <a:cs typeface="Courier New" panose="02070309020205020404"/>
              </a:rPr>
              <a:t>for</a:t>
            </a:r>
            <a:endParaRPr lang="zh-CN" altLang="zh-CN" sz="800" kern="100">
              <a:latin typeface="宋体" panose="02010600030101010101" pitchFamily="2" charset="-122"/>
              <a:cs typeface="Courier New" panose="02070309020205020404"/>
            </a:endParaRPr>
          </a:p>
          <a:p>
            <a:pPr indent="609600">
              <a:tabLst>
                <a:tab pos="4114800" algn="l"/>
              </a:tabLst>
            </a:pPr>
            <a:r>
              <a:rPr lang="zh-CN" altLang="zh-CN" kern="100">
                <a:ea typeface="黑体" panose="02010609060101010101" pitchFamily="2" charset="-122"/>
                <a:cs typeface="Times New Roman" panose="02020603050405020304"/>
              </a:rPr>
              <a:t>拓展：</a:t>
            </a:r>
            <a:r>
              <a:rPr lang="en-US" altLang="zh-CN" kern="100">
                <a:ea typeface="仿宋_GB2312"/>
                <a:cs typeface="Courier New" panose="02070309020205020404"/>
              </a:rPr>
              <a:t>be good</a:t>
            </a:r>
            <a:r>
              <a:rPr lang="zh-CN" altLang="zh-CN" kern="100">
                <a:ea typeface="仿宋_GB2312"/>
                <a:cs typeface="Times New Roman" panose="02020603050405020304"/>
              </a:rPr>
              <a:t>短语的用法</a:t>
            </a:r>
            <a:endParaRPr lang="zh-CN" altLang="zh-CN" sz="800" kern="100">
              <a:latin typeface="宋体" panose="02010600030101010101" pitchFamily="2" charset="-122"/>
              <a:cs typeface="Courier New" panose="02070309020205020404"/>
            </a:endParaRPr>
          </a:p>
          <a:p>
            <a:pPr indent="609600">
              <a:tabLst>
                <a:tab pos="4114800" algn="l"/>
              </a:tabLst>
            </a:pPr>
            <a:r>
              <a:rPr lang="en-US" altLang="zh-CN" kern="100">
                <a:ea typeface="仿宋_GB2312"/>
                <a:cs typeface="Courier New" panose="02070309020205020404"/>
              </a:rPr>
              <a:t>(1)be good </a:t>
            </a:r>
            <a:r>
              <a:rPr lang="en-US" altLang="zh-CN" kern="100">
                <a:latin typeface="IPAPANNEW"/>
                <a:ea typeface="仿宋_GB2312"/>
                <a:cs typeface="Times New Roman" panose="02020603050405020304"/>
              </a:rPr>
              <a:t>/ kind /</a:t>
            </a:r>
            <a:r>
              <a:rPr lang="en-US" altLang="zh-CN" kern="100">
                <a:ea typeface="仿宋_GB2312"/>
                <a:cs typeface="Courier New" panose="02070309020205020404"/>
              </a:rPr>
              <a:t>nice to...</a:t>
            </a:r>
            <a:r>
              <a:rPr lang="zh-CN" altLang="zh-CN" kern="100">
                <a:ea typeface="仿宋_GB2312"/>
                <a:cs typeface="Times New Roman" panose="02020603050405020304"/>
              </a:rPr>
              <a:t>意为</a:t>
            </a:r>
            <a:r>
              <a:rPr lang="en-US" altLang="zh-CN" kern="100">
                <a:latin typeface="宋体" panose="02010600030101010101" pitchFamily="2" charset="-122"/>
                <a:cs typeface="Times New Roman" panose="02020603050405020304"/>
              </a:rPr>
              <a:t>“</a:t>
            </a:r>
            <a:r>
              <a:rPr lang="zh-CN" altLang="zh-CN" kern="100">
                <a:ea typeface="仿宋_GB2312"/>
                <a:cs typeface="Times New Roman" panose="02020603050405020304"/>
              </a:rPr>
              <a:t>对</a:t>
            </a:r>
            <a:r>
              <a:rPr lang="en-US" altLang="zh-CN" kern="100">
                <a:latin typeface="宋体" panose="02010600030101010101" pitchFamily="2" charset="-122"/>
                <a:cs typeface="Times New Roman" panose="02020603050405020304"/>
              </a:rPr>
              <a:t>……</a:t>
            </a:r>
            <a:r>
              <a:rPr lang="zh-CN" altLang="zh-CN" kern="100">
                <a:ea typeface="仿宋_GB2312"/>
                <a:cs typeface="Times New Roman" panose="02020603050405020304"/>
              </a:rPr>
              <a:t>友好</a:t>
            </a:r>
            <a:r>
              <a:rPr lang="en-US" altLang="zh-CN" kern="100">
                <a:latin typeface="宋体" panose="02010600030101010101" pitchFamily="2" charset="-122"/>
                <a:cs typeface="Times New Roman" panose="02020603050405020304"/>
              </a:rPr>
              <a:t>”</a:t>
            </a:r>
            <a:r>
              <a:rPr lang="zh-CN" altLang="zh-CN" kern="100">
                <a:ea typeface="仿宋_GB2312"/>
                <a:cs typeface="Times New Roman" panose="02020603050405020304"/>
              </a:rPr>
              <a:t>；</a:t>
            </a:r>
            <a:endParaRPr lang="zh-CN" altLang="zh-CN" sz="800" kern="100">
              <a:latin typeface="宋体" panose="02010600030101010101" pitchFamily="2" charset="-122"/>
              <a:cs typeface="Courier New" panose="02070309020205020404"/>
            </a:endParaRPr>
          </a:p>
        </p:txBody>
      </p:sp>
      <p:sp>
        <p:nvSpPr>
          <p:cNvPr id="4" name="Rectangle 3"/>
          <p:cNvSpPr>
            <a:spLocks noChangeArrowheads="1"/>
          </p:cNvSpPr>
          <p:nvPr/>
        </p:nvSpPr>
        <p:spPr bwMode="auto">
          <a:xfrm>
            <a:off x="1239691" y="1410991"/>
            <a:ext cx="344130" cy="438480"/>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71" tIns="34285" rIns="68571" bIns="34285" numCol="1" anchor="ctr" anchorCtr="0" compatLnSpc="1">
            <a:spAutoFit/>
          </a:bodyPr>
          <a:lstStyle/>
          <a:p>
            <a:pPr algn="just">
              <a:spcAft>
                <a:spcPct val="0"/>
              </a:spcAft>
            </a:pPr>
            <a:r>
              <a:rPr lang="en-US" altLang="zh-CN" sz="2400" b="1" kern="100">
                <a:solidFill>
                  <a:srgbClr val="FF0000"/>
                </a:solidFill>
              </a:rPr>
              <a:t>B</a:t>
            </a:r>
            <a:endParaRPr lang="zh-CN" altLang="zh-CN" sz="800" kern="10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11682" y="899483"/>
            <a:ext cx="8515870" cy="3184085"/>
          </a:xfrm>
        </p:spPr>
        <p:txBody>
          <a:bodyPr/>
          <a:lstStyle/>
          <a:p>
            <a:pPr indent="609600">
              <a:tabLst>
                <a:tab pos="4114800" algn="l"/>
              </a:tabLst>
            </a:pPr>
            <a:r>
              <a:rPr lang="en-US" altLang="zh-CN" kern="100">
                <a:ea typeface="仿宋_GB2312"/>
                <a:cs typeface="Courier New" panose="02070309020205020404"/>
              </a:rPr>
              <a:t>(2)be good for...</a:t>
            </a:r>
            <a:r>
              <a:rPr lang="zh-CN" altLang="zh-CN" kern="100">
                <a:ea typeface="仿宋_GB2312"/>
                <a:cs typeface="Times New Roman" panose="02020603050405020304"/>
              </a:rPr>
              <a:t>意为</a:t>
            </a:r>
            <a:r>
              <a:rPr lang="en-US" altLang="zh-CN" kern="100">
                <a:latin typeface="宋体" panose="02010600030101010101" pitchFamily="2" charset="-122"/>
                <a:cs typeface="Times New Roman" panose="02020603050405020304"/>
              </a:rPr>
              <a:t>“</a:t>
            </a:r>
            <a:r>
              <a:rPr lang="zh-CN" altLang="zh-CN" kern="100">
                <a:ea typeface="仿宋_GB2312"/>
                <a:cs typeface="Times New Roman" panose="02020603050405020304"/>
              </a:rPr>
              <a:t>对</a:t>
            </a:r>
            <a:r>
              <a:rPr lang="en-US" altLang="zh-CN" kern="100">
                <a:latin typeface="宋体" panose="02010600030101010101" pitchFamily="2" charset="-122"/>
                <a:cs typeface="Times New Roman" panose="02020603050405020304"/>
              </a:rPr>
              <a:t>……</a:t>
            </a:r>
            <a:r>
              <a:rPr lang="zh-CN" altLang="zh-CN" kern="100">
                <a:ea typeface="仿宋_GB2312"/>
                <a:cs typeface="Times New Roman" panose="02020603050405020304"/>
              </a:rPr>
              <a:t>有好处</a:t>
            </a:r>
            <a:r>
              <a:rPr lang="en-US" altLang="zh-CN" kern="100">
                <a:latin typeface="宋体" panose="02010600030101010101" pitchFamily="2" charset="-122"/>
                <a:cs typeface="Times New Roman" panose="02020603050405020304"/>
              </a:rPr>
              <a:t>”</a:t>
            </a:r>
            <a:r>
              <a:rPr lang="zh-CN" altLang="zh-CN" kern="100">
                <a:ea typeface="仿宋_GB2312"/>
                <a:cs typeface="Times New Roman" panose="02020603050405020304"/>
              </a:rPr>
              <a:t>。</a:t>
            </a:r>
            <a:endParaRPr lang="zh-CN" altLang="zh-CN" sz="800" kern="100">
              <a:latin typeface="宋体" panose="02010600030101010101" pitchFamily="2" charset="-122"/>
              <a:cs typeface="Courier New" panose="02070309020205020404"/>
            </a:endParaRPr>
          </a:p>
          <a:p>
            <a:pPr indent="609600">
              <a:tabLst>
                <a:tab pos="4114800" algn="l"/>
              </a:tabLst>
            </a:pPr>
            <a:r>
              <a:rPr lang="en-US" altLang="zh-CN" kern="100">
                <a:ea typeface="仿宋_GB2312"/>
                <a:cs typeface="Courier New" panose="02070309020205020404"/>
              </a:rPr>
              <a:t>Kate is good at playing the piano.</a:t>
            </a:r>
            <a:r>
              <a:rPr lang="zh-CN" altLang="zh-CN" kern="100">
                <a:ea typeface="仿宋_GB2312"/>
                <a:cs typeface="Times New Roman" panose="02020603050405020304"/>
              </a:rPr>
              <a:t>凯特擅长弹钢琴。</a:t>
            </a:r>
            <a:endParaRPr lang="zh-CN" altLang="zh-CN" sz="800" kern="100">
              <a:latin typeface="宋体" panose="02010600030101010101" pitchFamily="2" charset="-122"/>
              <a:cs typeface="Courier New" panose="02070309020205020404"/>
            </a:endParaRPr>
          </a:p>
          <a:p>
            <a:pPr indent="609600">
              <a:tabLst>
                <a:tab pos="4114800" algn="l"/>
              </a:tabLst>
            </a:pPr>
            <a:r>
              <a:rPr lang="en-US" altLang="zh-CN" kern="100">
                <a:ea typeface="仿宋_GB2312"/>
                <a:cs typeface="Courier New" panose="02070309020205020404"/>
              </a:rPr>
              <a:t>My friend is good to me when I am ill.</a:t>
            </a:r>
            <a:r>
              <a:rPr lang="zh-CN" altLang="zh-CN" kern="100">
                <a:ea typeface="仿宋_GB2312"/>
                <a:cs typeface="Times New Roman" panose="02020603050405020304"/>
              </a:rPr>
              <a:t>我生病时我的朋友对我关怀备至。</a:t>
            </a:r>
            <a:endParaRPr lang="zh-CN" altLang="zh-CN" sz="800" kern="100">
              <a:latin typeface="宋体" panose="02010600030101010101" pitchFamily="2" charset="-122"/>
              <a:cs typeface="Courier New" panose="02070309020205020404"/>
            </a:endParaRPr>
          </a:p>
          <a:p>
            <a:pPr indent="609600">
              <a:tabLst>
                <a:tab pos="4114800" algn="l"/>
              </a:tabLst>
            </a:pPr>
            <a:r>
              <a:rPr lang="en-US" altLang="zh-CN" kern="100">
                <a:ea typeface="仿宋_GB2312"/>
                <a:cs typeface="Courier New" panose="02070309020205020404"/>
              </a:rPr>
              <a:t>Eating more vegetables is good for your health.</a:t>
            </a:r>
            <a:r>
              <a:rPr lang="zh-CN" altLang="zh-CN" kern="100">
                <a:ea typeface="仿宋_GB2312"/>
                <a:cs typeface="Times New Roman" panose="02020603050405020304"/>
              </a:rPr>
              <a:t>多吃蔬菜对你的健康有好处。</a:t>
            </a:r>
            <a:endParaRPr lang="zh-CN" altLang="zh-CN" sz="800" kern="100">
              <a:latin typeface="宋体" panose="02010600030101010101" pitchFamily="2" charset="-122"/>
              <a:cs typeface="Courier New" panose="02070309020205020404"/>
            </a:endParaRP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小样\人教七下英语(教师用书2021.2.1出成书)\要点图标.tif"/>
          <p:cNvPicPr>
            <a:picLocks noChangeAspect="1" noChangeArrowheads="1"/>
          </p:cNvPicPr>
          <p:nvPr/>
        </p:nvPicPr>
        <p:blipFill>
          <a:blip r:embed="rId2" cstate="email"/>
          <a:stretch>
            <a:fillRect/>
          </a:stretch>
        </p:blipFill>
        <p:spPr bwMode="auto">
          <a:xfrm>
            <a:off x="429928" y="697839"/>
            <a:ext cx="434168" cy="528629"/>
          </a:xfrm>
          <a:prstGeom prst="rect">
            <a:avLst/>
          </a:prstGeom>
          <a:noFill/>
          <a:extLst>
            <a:ext uri="{909E8E84-426E-40DD-AFC4-6F175D3DCCD1}">
              <a14:hiddenFill xmlns:a14="http://schemas.microsoft.com/office/drawing/2010/main">
                <a:solidFill>
                  <a:srgbClr val="FFFFFF"/>
                </a:solidFill>
              </a14:hiddenFill>
            </a:ext>
          </a:extLst>
        </p:spPr>
      </p:pic>
      <p:sp>
        <p:nvSpPr>
          <p:cNvPr id="2" name="内容占位符 1"/>
          <p:cNvSpPr>
            <a:spLocks noGrp="1"/>
          </p:cNvSpPr>
          <p:nvPr>
            <p:ph idx="1"/>
          </p:nvPr>
        </p:nvSpPr>
        <p:spPr>
          <a:xfrm>
            <a:off x="311682" y="659380"/>
            <a:ext cx="8515870" cy="3701876"/>
          </a:xfrm>
        </p:spPr>
        <p:txBody>
          <a:bodyPr/>
          <a:lstStyle/>
          <a:p>
            <a:pPr indent="609600">
              <a:tabLst>
                <a:tab pos="4114800" algn="l"/>
              </a:tabLst>
            </a:pPr>
            <a:r>
              <a:rPr lang="zh-CN" altLang="zh-CN" kern="100">
                <a:ea typeface="方正准圆_GBK"/>
                <a:cs typeface="Times New Roman" panose="02020603050405020304"/>
              </a:rPr>
              <a:t>要点</a:t>
            </a:r>
            <a:r>
              <a:rPr lang="en-US" altLang="zh-CN" b="1" kern="100">
                <a:ea typeface="方正准圆_GBK"/>
                <a:cs typeface="Courier New" panose="02070309020205020404"/>
              </a:rPr>
              <a:t>5</a:t>
            </a:r>
            <a:r>
              <a:rPr lang="zh-CN" altLang="zh-CN" kern="100">
                <a:ea typeface="方正准圆_GBK"/>
                <a:cs typeface="Times New Roman" panose="02020603050405020304"/>
              </a:rPr>
              <a:t>：</a:t>
            </a:r>
            <a:r>
              <a:rPr lang="en-US" altLang="zh-CN" kern="100">
                <a:ea typeface="方正准圆_GBK"/>
                <a:cs typeface="Courier New" panose="02070309020205020404"/>
              </a:rPr>
              <a:t>(</a:t>
            </a:r>
            <a:r>
              <a:rPr lang="en-US" altLang="zh-CN" b="1" kern="100">
                <a:ea typeface="方正准圆_GBK"/>
                <a:cs typeface="Courier New" panose="02070309020205020404"/>
              </a:rPr>
              <a:t>P10</a:t>
            </a:r>
            <a:r>
              <a:rPr lang="en-US" altLang="zh-CN" kern="100">
                <a:ea typeface="方正准圆_GBK"/>
                <a:cs typeface="Courier New" panose="02070309020205020404"/>
              </a:rPr>
              <a:t>)</a:t>
            </a:r>
            <a:r>
              <a:rPr lang="en-US" altLang="zh-CN" b="1" kern="100">
                <a:ea typeface="方正准圆_GBK"/>
                <a:cs typeface="Courier New" panose="02070309020205020404"/>
              </a:rPr>
              <a:t>I often help my mother do cleaning at home and I like a clean and tidy house.</a:t>
            </a:r>
            <a:endParaRPr lang="zh-CN" altLang="zh-CN" sz="800" kern="100">
              <a:latin typeface="宋体" panose="02010600030101010101" pitchFamily="2" charset="-122"/>
              <a:cs typeface="Courier New" panose="02070309020205020404"/>
            </a:endParaRPr>
          </a:p>
          <a:p>
            <a:pPr indent="609600">
              <a:tabLst>
                <a:tab pos="4114800" algn="l"/>
              </a:tabLst>
            </a:pPr>
            <a:r>
              <a:rPr lang="zh-CN" altLang="zh-CN" kern="100">
                <a:cs typeface="Times New Roman" panose="02020603050405020304"/>
              </a:rPr>
              <a:t>我经常在家帮妈妈打扫卫生，我喜欢干净、整洁的家。</a:t>
            </a:r>
            <a:endParaRPr lang="zh-CN" altLang="zh-CN" sz="800" kern="100">
              <a:latin typeface="宋体" panose="02010600030101010101" pitchFamily="2" charset="-122"/>
              <a:cs typeface="Courier New" panose="02070309020205020404"/>
            </a:endParaRPr>
          </a:p>
          <a:p>
            <a:pPr indent="609600">
              <a:tabLst>
                <a:tab pos="4114800" algn="l"/>
              </a:tabLst>
            </a:pPr>
            <a:r>
              <a:rPr lang="zh-CN" altLang="zh-CN" kern="100">
                <a:ea typeface="黑体" panose="02010609060101010101" pitchFamily="2" charset="-122"/>
                <a:cs typeface="Times New Roman" panose="02020603050405020304"/>
              </a:rPr>
              <a:t>【重点探究】</a:t>
            </a:r>
            <a:endParaRPr lang="zh-CN" altLang="zh-CN" sz="800" kern="100">
              <a:latin typeface="宋体" panose="02010600030101010101" pitchFamily="2" charset="-122"/>
              <a:cs typeface="Courier New" panose="02070309020205020404"/>
            </a:endParaRPr>
          </a:p>
          <a:p>
            <a:pPr indent="609600">
              <a:tabLst>
                <a:tab pos="4114800" algn="l"/>
              </a:tabLst>
            </a:pPr>
            <a:r>
              <a:rPr lang="zh-CN" altLang="zh-CN" kern="100">
                <a:cs typeface="Times New Roman" panose="02020603050405020304"/>
              </a:rPr>
              <a:t>此句中的</a:t>
            </a:r>
            <a:r>
              <a:rPr lang="en-US" altLang="zh-CN" kern="100">
                <a:cs typeface="Courier New" panose="02070309020205020404"/>
              </a:rPr>
              <a:t>do cleaning</a:t>
            </a:r>
            <a:r>
              <a:rPr lang="zh-CN" altLang="zh-CN" kern="100">
                <a:cs typeface="Times New Roman" panose="02020603050405020304"/>
              </a:rPr>
              <a:t>表示</a:t>
            </a:r>
            <a:r>
              <a:rPr lang="en-US" altLang="zh-CN" kern="100">
                <a:latin typeface="宋体" panose="02010600030101010101" pitchFamily="2" charset="-122"/>
                <a:cs typeface="Times New Roman" panose="02020603050405020304"/>
              </a:rPr>
              <a:t>“</a:t>
            </a:r>
            <a:r>
              <a:rPr lang="zh-CN" altLang="zh-CN" kern="100">
                <a:cs typeface="Times New Roman" panose="02020603050405020304"/>
              </a:rPr>
              <a:t>打扫卫生</a:t>
            </a:r>
            <a:r>
              <a:rPr lang="en-US" altLang="zh-CN" kern="100">
                <a:latin typeface="宋体" panose="02010600030101010101" pitchFamily="2" charset="-122"/>
                <a:cs typeface="Times New Roman" panose="02020603050405020304"/>
              </a:rPr>
              <a:t>”</a:t>
            </a:r>
            <a:r>
              <a:rPr lang="zh-CN" altLang="zh-CN" kern="100">
                <a:cs typeface="Times New Roman" panose="02020603050405020304"/>
              </a:rPr>
              <a:t>。此句中</a:t>
            </a:r>
            <a:r>
              <a:rPr lang="en-US" altLang="zh-CN" kern="100">
                <a:cs typeface="Courier New" panose="02070309020205020404"/>
              </a:rPr>
              <a:t>help</a:t>
            </a:r>
            <a:r>
              <a:rPr lang="zh-CN" altLang="zh-CN" kern="100">
                <a:cs typeface="Times New Roman" panose="02020603050405020304"/>
              </a:rPr>
              <a:t>在此作动词。用作动词时，结构有：</a:t>
            </a:r>
            <a:r>
              <a:rPr lang="en-US" altLang="zh-CN" kern="100">
                <a:cs typeface="Courier New" panose="02070309020205020404"/>
              </a:rPr>
              <a:t>help sb.(to) do sth./help sb.with sth.</a:t>
            </a:r>
            <a:r>
              <a:rPr lang="zh-CN" altLang="zh-CN" kern="100">
                <a:cs typeface="Times New Roman" panose="02020603050405020304"/>
              </a:rPr>
              <a:t>意为</a:t>
            </a:r>
            <a:r>
              <a:rPr lang="en-US" altLang="zh-CN" kern="100">
                <a:latin typeface="宋体" panose="02010600030101010101" pitchFamily="2" charset="-122"/>
                <a:cs typeface="Times New Roman" panose="02020603050405020304"/>
              </a:rPr>
              <a:t>“</a:t>
            </a:r>
            <a:r>
              <a:rPr lang="zh-CN" altLang="zh-CN" kern="100">
                <a:cs typeface="Times New Roman" panose="02020603050405020304"/>
              </a:rPr>
              <a:t>帮助某人做某事</a:t>
            </a:r>
            <a:r>
              <a:rPr lang="en-US" altLang="zh-CN" kern="100">
                <a:latin typeface="宋体" panose="02010600030101010101" pitchFamily="2" charset="-122"/>
                <a:cs typeface="Times New Roman" panose="02020603050405020304"/>
              </a:rPr>
              <a:t>”</a:t>
            </a:r>
            <a:r>
              <a:rPr lang="zh-CN" altLang="zh-CN" kern="100" smtClean="0">
                <a:cs typeface="Times New Roman" panose="02020603050405020304"/>
              </a:rPr>
              <a:t>。</a:t>
            </a:r>
            <a:endParaRPr lang="zh-CN" altLang="en-US"/>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311682" y="951945"/>
            <a:ext cx="8515870" cy="3184085"/>
          </a:xfrm>
        </p:spPr>
        <p:txBody>
          <a:bodyPr/>
          <a:lstStyle/>
          <a:p>
            <a:pPr indent="609600">
              <a:tabLst>
                <a:tab pos="4114800" algn="l"/>
              </a:tabLst>
            </a:pPr>
            <a:r>
              <a:rPr lang="en-US" altLang="zh-CN" kern="100">
                <a:cs typeface="Courier New" panose="02070309020205020404"/>
              </a:rPr>
              <a:t>5</a:t>
            </a:r>
            <a:r>
              <a:rPr lang="zh-CN" altLang="zh-CN" kern="100">
                <a:cs typeface="Times New Roman" panose="02020603050405020304"/>
              </a:rPr>
              <a:t>．我们下午去购物吧。</a:t>
            </a:r>
            <a:endParaRPr lang="zh-CN" altLang="zh-CN" sz="800" kern="100">
              <a:latin typeface="宋体" panose="02010600030101010101" pitchFamily="2" charset="-122"/>
              <a:cs typeface="Courier New" panose="02070309020205020404"/>
            </a:endParaRPr>
          </a:p>
          <a:p>
            <a:pPr indent="609600">
              <a:tabLst>
                <a:tab pos="4114800" algn="l"/>
              </a:tabLst>
            </a:pPr>
            <a:r>
              <a:rPr lang="en-US" altLang="zh-CN" kern="100">
                <a:cs typeface="Courier New" panose="02070309020205020404"/>
              </a:rPr>
              <a:t>Let's ____________________ this afternoon.</a:t>
            </a:r>
            <a:endParaRPr lang="zh-CN" altLang="zh-CN" sz="800" kern="100">
              <a:latin typeface="宋体" panose="02010600030101010101" pitchFamily="2" charset="-122"/>
              <a:cs typeface="Courier New" panose="02070309020205020404"/>
            </a:endParaRPr>
          </a:p>
          <a:p>
            <a:pPr indent="609600">
              <a:tabLst>
                <a:tab pos="4114800" algn="l"/>
              </a:tabLst>
            </a:pPr>
            <a:r>
              <a:rPr lang="zh-CN" altLang="zh-CN" kern="100">
                <a:ea typeface="黑体" panose="02010609060101010101" pitchFamily="2" charset="-122"/>
                <a:cs typeface="Times New Roman" panose="02020603050405020304"/>
              </a:rPr>
              <a:t>拓展：</a:t>
            </a:r>
            <a:endParaRPr lang="zh-CN" altLang="zh-CN" sz="800" kern="100">
              <a:latin typeface="宋体" panose="02010600030101010101" pitchFamily="2" charset="-122"/>
              <a:cs typeface="Courier New" panose="02070309020205020404"/>
            </a:endParaRPr>
          </a:p>
          <a:p>
            <a:pPr indent="609600">
              <a:tabLst>
                <a:tab pos="4114800" algn="l"/>
              </a:tabLst>
            </a:pPr>
            <a:r>
              <a:rPr lang="en-US" altLang="zh-CN" kern="100">
                <a:ea typeface="仿宋_GB2312"/>
                <a:cs typeface="Courier New" panose="02070309020205020404"/>
              </a:rPr>
              <a:t>(1)help</a:t>
            </a:r>
            <a:r>
              <a:rPr lang="zh-CN" altLang="zh-CN" kern="100">
                <a:ea typeface="仿宋_GB2312"/>
                <a:cs typeface="Times New Roman" panose="02020603050405020304"/>
              </a:rPr>
              <a:t>也可以用作名词，常用的结构为</a:t>
            </a:r>
            <a:r>
              <a:rPr lang="en-US" altLang="zh-CN" kern="100">
                <a:ea typeface="仿宋_GB2312"/>
                <a:cs typeface="Courier New" panose="02070309020205020404"/>
              </a:rPr>
              <a:t>with the help of ...</a:t>
            </a:r>
            <a:r>
              <a:rPr lang="en-US" altLang="zh-CN" kern="100">
                <a:latin typeface="宋体" panose="02010600030101010101" pitchFamily="2" charset="-122"/>
                <a:cs typeface="Times New Roman" panose="02020603050405020304"/>
              </a:rPr>
              <a:t>“</a:t>
            </a:r>
            <a:r>
              <a:rPr lang="zh-CN" altLang="zh-CN" kern="100">
                <a:ea typeface="仿宋_GB2312"/>
                <a:cs typeface="Times New Roman" panose="02020603050405020304"/>
              </a:rPr>
              <a:t>在</a:t>
            </a:r>
            <a:r>
              <a:rPr lang="en-US" altLang="zh-CN" kern="100">
                <a:latin typeface="宋体" panose="02010600030101010101" pitchFamily="2" charset="-122"/>
                <a:cs typeface="Times New Roman" panose="02020603050405020304"/>
              </a:rPr>
              <a:t>……</a:t>
            </a:r>
            <a:r>
              <a:rPr lang="zh-CN" altLang="zh-CN" kern="100">
                <a:ea typeface="仿宋_GB2312"/>
                <a:cs typeface="Times New Roman" panose="02020603050405020304"/>
              </a:rPr>
              <a:t>的帮助下</a:t>
            </a:r>
            <a:r>
              <a:rPr lang="en-US" altLang="zh-CN" kern="100">
                <a:latin typeface="宋体" panose="02010600030101010101" pitchFamily="2" charset="-122"/>
                <a:cs typeface="Times New Roman" panose="02020603050405020304"/>
              </a:rPr>
              <a:t>”</a:t>
            </a:r>
            <a:r>
              <a:rPr lang="zh-CN" altLang="zh-CN" kern="100">
                <a:ea typeface="仿宋_GB2312"/>
                <a:cs typeface="Times New Roman" panose="02020603050405020304"/>
              </a:rPr>
              <a:t>；</a:t>
            </a:r>
            <a:r>
              <a:rPr lang="en-US" altLang="zh-CN" kern="100">
                <a:ea typeface="仿宋_GB2312"/>
                <a:cs typeface="Courier New" panose="02070309020205020404"/>
              </a:rPr>
              <a:t>with one's help </a:t>
            </a:r>
            <a:r>
              <a:rPr lang="en-US" altLang="zh-CN" kern="100">
                <a:latin typeface="宋体" panose="02010600030101010101" pitchFamily="2" charset="-122"/>
                <a:cs typeface="Times New Roman" panose="02020603050405020304"/>
              </a:rPr>
              <a:t>“</a:t>
            </a:r>
            <a:r>
              <a:rPr lang="zh-CN" altLang="zh-CN" kern="100">
                <a:ea typeface="仿宋_GB2312"/>
                <a:cs typeface="Times New Roman" panose="02020603050405020304"/>
              </a:rPr>
              <a:t>在某人的帮助下</a:t>
            </a:r>
            <a:r>
              <a:rPr lang="en-US" altLang="zh-CN" kern="100">
                <a:latin typeface="宋体" panose="02010600030101010101" pitchFamily="2" charset="-122"/>
                <a:cs typeface="Times New Roman" panose="02020603050405020304"/>
              </a:rPr>
              <a:t>”</a:t>
            </a:r>
            <a:r>
              <a:rPr lang="zh-CN" altLang="zh-CN" kern="100">
                <a:ea typeface="仿宋_GB2312"/>
                <a:cs typeface="Times New Roman" panose="02020603050405020304"/>
              </a:rPr>
              <a:t>。</a:t>
            </a:r>
            <a:endParaRPr lang="zh-CN" altLang="zh-CN" sz="800" kern="100">
              <a:latin typeface="宋体" panose="02010600030101010101" pitchFamily="2" charset="-122"/>
              <a:cs typeface="Courier New" panose="02070309020205020404"/>
            </a:endParaRPr>
          </a:p>
        </p:txBody>
      </p:sp>
      <p:sp>
        <p:nvSpPr>
          <p:cNvPr id="4" name="Rectangle 3"/>
          <p:cNvSpPr>
            <a:spLocks noChangeArrowheads="1"/>
          </p:cNvSpPr>
          <p:nvPr/>
        </p:nvSpPr>
        <p:spPr bwMode="auto">
          <a:xfrm>
            <a:off x="2028167" y="1490349"/>
            <a:ext cx="2480810" cy="438480"/>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71" tIns="34285" rIns="68571" bIns="34285" numCol="1" anchor="ctr" anchorCtr="0" compatLnSpc="1">
            <a:spAutoFit/>
          </a:bodyPr>
          <a:lstStyle/>
          <a:p>
            <a:pPr algn="just">
              <a:spcAft>
                <a:spcPct val="0"/>
              </a:spcAft>
            </a:pPr>
            <a:r>
              <a:rPr lang="en-US" altLang="zh-CN" sz="2400" b="1" kern="100">
                <a:solidFill>
                  <a:srgbClr val="FF0000"/>
                </a:solidFill>
              </a:rPr>
              <a:t>do some shopping</a:t>
            </a:r>
            <a:endParaRPr lang="zh-CN" altLang="zh-CN" sz="800" kern="10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311682" y="775380"/>
            <a:ext cx="8515870" cy="2667746"/>
          </a:xfrm>
        </p:spPr>
        <p:txBody>
          <a:bodyPr/>
          <a:lstStyle/>
          <a:p>
            <a:pPr indent="609600">
              <a:tabLst>
                <a:tab pos="4114800" algn="l"/>
              </a:tabLst>
            </a:pPr>
            <a:endParaRPr lang="en-US" altLang="zh-CN" kern="100" smtClean="0">
              <a:ea typeface="仿宋_GB2312"/>
              <a:cs typeface="Courier New" panose="02070309020205020404"/>
            </a:endParaRPr>
          </a:p>
          <a:p>
            <a:pPr indent="609600">
              <a:tabLst>
                <a:tab pos="4114800" algn="l"/>
              </a:tabLst>
            </a:pPr>
            <a:r>
              <a:rPr lang="en-US" altLang="zh-CN" kern="100" smtClean="0">
                <a:ea typeface="仿宋_GB2312"/>
                <a:cs typeface="Courier New" panose="02070309020205020404"/>
              </a:rPr>
              <a:t>(</a:t>
            </a:r>
            <a:r>
              <a:rPr lang="en-US" altLang="zh-CN" kern="100">
                <a:ea typeface="仿宋_GB2312"/>
                <a:cs typeface="Courier New" panose="02070309020205020404"/>
              </a:rPr>
              <a:t>2)</a:t>
            </a:r>
            <a:r>
              <a:rPr lang="zh-CN" altLang="zh-CN" kern="100">
                <a:ea typeface="仿宋_GB2312"/>
                <a:cs typeface="Times New Roman" panose="02020603050405020304"/>
              </a:rPr>
              <a:t>在英语中，常在</a:t>
            </a:r>
            <a:r>
              <a:rPr lang="en-US" altLang="zh-CN" kern="100">
                <a:ea typeface="仿宋_GB2312"/>
                <a:cs typeface="Courier New" panose="02070309020205020404"/>
              </a:rPr>
              <a:t>do</a:t>
            </a:r>
            <a:r>
              <a:rPr lang="zh-CN" altLang="zh-CN" kern="100">
                <a:ea typeface="仿宋_GB2312"/>
                <a:cs typeface="Times New Roman" panose="02020603050405020304"/>
              </a:rPr>
              <a:t>后面加动词</a:t>
            </a:r>
            <a:r>
              <a:rPr lang="en-US" altLang="zh-CN" kern="100">
                <a:ea typeface="仿宋_GB2312"/>
                <a:cs typeface="Courier New" panose="02070309020205020404"/>
              </a:rPr>
              <a:t>-ing</a:t>
            </a:r>
            <a:r>
              <a:rPr lang="zh-CN" altLang="zh-CN" kern="100">
                <a:ea typeface="仿宋_GB2312"/>
                <a:cs typeface="Times New Roman" panose="02020603050405020304"/>
              </a:rPr>
              <a:t>形式的单词，表示</a:t>
            </a:r>
            <a:r>
              <a:rPr lang="en-US" altLang="zh-CN" kern="100">
                <a:latin typeface="宋体" panose="02010600030101010101" pitchFamily="2" charset="-122"/>
                <a:cs typeface="Times New Roman" panose="02020603050405020304"/>
              </a:rPr>
              <a:t>“</a:t>
            </a:r>
            <a:r>
              <a:rPr lang="zh-CN" altLang="zh-CN" kern="100">
                <a:ea typeface="仿宋_GB2312"/>
                <a:cs typeface="Times New Roman" panose="02020603050405020304"/>
              </a:rPr>
              <a:t>做</a:t>
            </a:r>
            <a:r>
              <a:rPr lang="en-US" altLang="zh-CN" kern="100">
                <a:latin typeface="宋体" panose="02010600030101010101" pitchFamily="2" charset="-122"/>
                <a:cs typeface="Times New Roman" panose="02020603050405020304"/>
              </a:rPr>
              <a:t>……”</a:t>
            </a:r>
            <a:r>
              <a:rPr lang="zh-CN" altLang="zh-CN" kern="100">
                <a:ea typeface="仿宋_GB2312"/>
                <a:cs typeface="Times New Roman" panose="02020603050405020304"/>
              </a:rPr>
              <a:t>，且常在动词</a:t>
            </a:r>
            <a:r>
              <a:rPr lang="en-US" altLang="zh-CN" kern="100">
                <a:ea typeface="仿宋_GB2312"/>
                <a:cs typeface="Courier New" panose="02070309020205020404"/>
              </a:rPr>
              <a:t>-ing</a:t>
            </a:r>
            <a:r>
              <a:rPr lang="zh-CN" altLang="zh-CN" kern="100">
                <a:ea typeface="仿宋_GB2312"/>
                <a:cs typeface="Times New Roman" panose="02020603050405020304"/>
              </a:rPr>
              <a:t>形式前加一个限定词。</a:t>
            </a:r>
            <a:endParaRPr lang="zh-CN" altLang="zh-CN" sz="800" kern="100">
              <a:latin typeface="宋体" panose="02010600030101010101" pitchFamily="2" charset="-122"/>
              <a:cs typeface="Courier New" panose="02070309020205020404"/>
            </a:endParaRPr>
          </a:p>
          <a:p>
            <a:pPr indent="609600">
              <a:tabLst>
                <a:tab pos="4114800" algn="l"/>
              </a:tabLst>
            </a:pPr>
            <a:r>
              <a:rPr lang="en-US" altLang="zh-CN" kern="100">
                <a:ea typeface="仿宋_GB2312"/>
                <a:cs typeface="Courier New" panose="02070309020205020404"/>
              </a:rPr>
              <a:t>do some shopping </a:t>
            </a:r>
            <a:r>
              <a:rPr lang="zh-CN" altLang="zh-CN" kern="100">
                <a:ea typeface="仿宋_GB2312"/>
                <a:cs typeface="Times New Roman" panose="02020603050405020304"/>
              </a:rPr>
              <a:t>购物；</a:t>
            </a:r>
            <a:r>
              <a:rPr lang="en-US" altLang="zh-CN" kern="100">
                <a:ea typeface="仿宋_GB2312"/>
                <a:cs typeface="Courier New" panose="02070309020205020404"/>
              </a:rPr>
              <a:t>do some reading </a:t>
            </a:r>
            <a:r>
              <a:rPr lang="zh-CN" altLang="zh-CN" kern="100">
                <a:ea typeface="仿宋_GB2312"/>
                <a:cs typeface="Times New Roman" panose="02020603050405020304"/>
              </a:rPr>
              <a:t>读书；</a:t>
            </a:r>
            <a:r>
              <a:rPr lang="en-US" altLang="zh-CN" kern="100">
                <a:ea typeface="仿宋_GB2312"/>
                <a:cs typeface="Courier New" panose="02070309020205020404"/>
              </a:rPr>
              <a:t>do some washing </a:t>
            </a:r>
            <a:r>
              <a:rPr lang="zh-CN" altLang="zh-CN" kern="100">
                <a:ea typeface="仿宋_GB2312"/>
                <a:cs typeface="Times New Roman" panose="02020603050405020304"/>
              </a:rPr>
              <a:t>洗衣服</a:t>
            </a:r>
            <a:endParaRPr lang="zh-CN" altLang="zh-CN" sz="800" kern="100">
              <a:latin typeface="宋体" panose="02010600030101010101" pitchFamily="2" charset="-122"/>
              <a:cs typeface="Courier New" panose="02070309020205020404"/>
            </a:endParaRP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3"/>
          <p:cNvSpPr txBox="1">
            <a:spLocks noChangeArrowheads="1"/>
          </p:cNvSpPr>
          <p:nvPr/>
        </p:nvSpPr>
        <p:spPr bwMode="auto">
          <a:xfrm>
            <a:off x="2573517" y="3160017"/>
            <a:ext cx="6373538" cy="761571"/>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71" tIns="34285" rIns="68571" bIns="34285">
            <a:spAutoFit/>
          </a:bodyPr>
          <a:lstStyle/>
          <a:p>
            <a:pPr algn="ctr"/>
            <a:r>
              <a:rPr lang="zh-CN" altLang="en-US" sz="4500">
                <a:latin typeface="方正小标宋_GBK" pitchFamily="65" charset="-122"/>
                <a:ea typeface="方正小标宋_GBK" pitchFamily="65" charset="-122"/>
              </a:rPr>
              <a:t>课文读练</a:t>
            </a:r>
          </a:p>
        </p:txBody>
      </p:sp>
      <p:sp>
        <p:nvSpPr>
          <p:cNvPr id="2" name="Rectangle 2"/>
          <p:cNvSpPr>
            <a:spLocks noChangeArrowheads="1"/>
          </p:cNvSpPr>
          <p:nvPr/>
        </p:nvSpPr>
        <p:spPr bwMode="auto">
          <a:xfrm>
            <a:off x="19053" y="948699"/>
            <a:ext cx="9144000" cy="315461"/>
          </a:xfrm>
          <a:prstGeom prst="rect">
            <a:avLst/>
          </a:prstGeom>
          <a:solidFill>
            <a:srgbClr val="2980B9"/>
          </a:solidFill>
          <a:ln>
            <a:noFill/>
          </a:ln>
          <a:effectLst/>
          <a:extLs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71" tIns="34285" rIns="68571" bIns="34285" numCol="1" anchor="ctr" anchorCtr="0" compatLnSpc="1">
            <a:spAutoFit/>
          </a:bodyPr>
          <a:lstStyle/>
          <a:p>
            <a:endParaRPr lang="zh-CN" altLang="en-US"/>
          </a:p>
        </p:txBody>
      </p:sp>
      <p:pic>
        <p:nvPicPr>
          <p:cNvPr id="2051" name="Picture 3" descr="背景3"/>
          <p:cNvPicPr>
            <a:picLocks noChangeAspect="1" noChangeArrowheads="1"/>
          </p:cNvPicPr>
          <p:nvPr/>
        </p:nvPicPr>
        <p:blipFill>
          <a:blip r:embed="rId2" cstate="email"/>
          <a:stretch>
            <a:fillRect/>
          </a:stretch>
        </p:blipFill>
        <p:spPr bwMode="auto">
          <a:xfrm>
            <a:off x="-19052" y="-20237"/>
            <a:ext cx="3793825" cy="396862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311682" y="598512"/>
            <a:ext cx="8515870" cy="3701030"/>
          </a:xfrm>
        </p:spPr>
        <p:txBody>
          <a:bodyPr/>
          <a:lstStyle/>
          <a:p>
            <a:pPr indent="609600">
              <a:tabLst>
                <a:tab pos="4114800" algn="l"/>
              </a:tabLst>
            </a:pPr>
            <a:r>
              <a:rPr lang="zh-CN" altLang="zh-CN" kern="100">
                <a:ea typeface="黑体" panose="02010609060101010101" pitchFamily="2" charset="-122"/>
                <a:cs typeface="Times New Roman" panose="02020603050405020304"/>
              </a:rPr>
              <a:t>一、请认真阅读教材</a:t>
            </a:r>
            <a:r>
              <a:rPr lang="en-US" altLang="zh-CN" kern="100">
                <a:ea typeface="黑体" panose="02010609060101010101" pitchFamily="2" charset="-122"/>
                <a:cs typeface="Courier New" panose="02070309020205020404"/>
              </a:rPr>
              <a:t>P10</a:t>
            </a:r>
            <a:r>
              <a:rPr lang="zh-CN" altLang="zh-CN" kern="100">
                <a:ea typeface="黑体" panose="02010609060101010101" pitchFamily="2" charset="-122"/>
                <a:cs typeface="Times New Roman" panose="02020603050405020304"/>
              </a:rPr>
              <a:t>课文内容，选出下列各题的最佳选项</a:t>
            </a:r>
            <a:endParaRPr lang="zh-CN" altLang="zh-CN" sz="800" kern="100">
              <a:latin typeface="宋体" panose="02010600030101010101" pitchFamily="2" charset="-122"/>
              <a:cs typeface="Courier New" panose="02070309020205020404"/>
            </a:endParaRPr>
          </a:p>
          <a:p>
            <a:pPr indent="609600">
              <a:tabLst>
                <a:tab pos="4114800" algn="l"/>
              </a:tabLst>
            </a:pPr>
            <a:r>
              <a:rPr lang="en-US" altLang="zh-CN" kern="100">
                <a:cs typeface="Courier New" panose="02070309020205020404"/>
              </a:rPr>
              <a:t>(</a:t>
            </a:r>
            <a:r>
              <a:rPr lang="zh-CN" altLang="zh-CN" kern="100">
                <a:cs typeface="Times New Roman" panose="02020603050405020304"/>
              </a:rPr>
              <a:t>　　</a:t>
            </a:r>
            <a:r>
              <a:rPr lang="en-US" altLang="zh-CN" kern="100">
                <a:cs typeface="Courier New" panose="02070309020205020404"/>
              </a:rPr>
              <a:t>)1.What is the passage mainly about?</a:t>
            </a:r>
            <a:endParaRPr lang="zh-CN" altLang="zh-CN" sz="800" kern="100">
              <a:latin typeface="宋体" panose="02010600030101010101" pitchFamily="2" charset="-122"/>
              <a:cs typeface="Courier New" panose="02070309020205020404"/>
            </a:endParaRPr>
          </a:p>
          <a:p>
            <a:pPr indent="609600">
              <a:tabLst>
                <a:tab pos="4114800" algn="l"/>
              </a:tabLst>
            </a:pPr>
            <a:r>
              <a:rPr lang="en-US" altLang="zh-CN" kern="100">
                <a:cs typeface="Courier New" panose="02070309020205020404"/>
              </a:rPr>
              <a:t>A</a:t>
            </a:r>
            <a:r>
              <a:rPr lang="zh-CN" altLang="zh-CN" kern="100">
                <a:cs typeface="Times New Roman" panose="02020603050405020304"/>
              </a:rPr>
              <a:t>．</a:t>
            </a:r>
            <a:r>
              <a:rPr lang="en-US" altLang="zh-CN" kern="100">
                <a:cs typeface="Courier New" panose="02070309020205020404"/>
              </a:rPr>
              <a:t>Choosing new monitors.	</a:t>
            </a:r>
            <a:endParaRPr lang="zh-CN" altLang="zh-CN" sz="800" kern="100">
              <a:latin typeface="宋体" panose="02010600030101010101" pitchFamily="2" charset="-122"/>
              <a:cs typeface="Courier New" panose="02070309020205020404"/>
            </a:endParaRPr>
          </a:p>
          <a:p>
            <a:pPr indent="609600">
              <a:tabLst>
                <a:tab pos="4114800" algn="l"/>
              </a:tabLst>
            </a:pPr>
            <a:r>
              <a:rPr lang="en-US" altLang="zh-CN" kern="100">
                <a:cs typeface="Courier New" panose="02070309020205020404"/>
              </a:rPr>
              <a:t>B</a:t>
            </a:r>
            <a:r>
              <a:rPr lang="zh-CN" altLang="zh-CN" kern="100">
                <a:cs typeface="Times New Roman" panose="02020603050405020304"/>
              </a:rPr>
              <a:t>．</a:t>
            </a:r>
            <a:r>
              <a:rPr lang="en-US" altLang="zh-CN" kern="100">
                <a:cs typeface="Courier New" panose="02070309020205020404"/>
              </a:rPr>
              <a:t>Making our classroom beautiful.</a:t>
            </a:r>
            <a:endParaRPr lang="zh-CN" altLang="zh-CN" sz="800" kern="100">
              <a:latin typeface="宋体" panose="02010600030101010101" pitchFamily="2" charset="-122"/>
              <a:cs typeface="Courier New" panose="02070309020205020404"/>
            </a:endParaRPr>
          </a:p>
          <a:p>
            <a:pPr indent="609600">
              <a:tabLst>
                <a:tab pos="4114800" algn="l"/>
              </a:tabLst>
            </a:pPr>
            <a:r>
              <a:rPr lang="en-US" altLang="zh-CN" kern="100">
                <a:cs typeface="Courier New" panose="02070309020205020404"/>
              </a:rPr>
              <a:t>C</a:t>
            </a:r>
            <a:r>
              <a:rPr lang="zh-CN" altLang="zh-CN" kern="100">
                <a:cs typeface="Times New Roman" panose="02020603050405020304"/>
              </a:rPr>
              <a:t>．</a:t>
            </a:r>
            <a:r>
              <a:rPr lang="en-US" altLang="zh-CN" kern="100">
                <a:cs typeface="Courier New" panose="02070309020205020404"/>
              </a:rPr>
              <a:t>Sharing the food.	</a:t>
            </a:r>
            <a:endParaRPr lang="zh-CN" altLang="zh-CN" sz="800" kern="100">
              <a:latin typeface="宋体" panose="02010600030101010101" pitchFamily="2" charset="-122"/>
              <a:cs typeface="Courier New" panose="02070309020205020404"/>
            </a:endParaRPr>
          </a:p>
          <a:p>
            <a:pPr indent="609600">
              <a:tabLst>
                <a:tab pos="4114800" algn="l"/>
              </a:tabLst>
            </a:pPr>
            <a:r>
              <a:rPr lang="en-US" altLang="zh-CN" kern="100">
                <a:cs typeface="Courier New" panose="02070309020205020404"/>
              </a:rPr>
              <a:t>D</a:t>
            </a:r>
            <a:r>
              <a:rPr lang="zh-CN" altLang="zh-CN" kern="100">
                <a:cs typeface="Times New Roman" panose="02020603050405020304"/>
              </a:rPr>
              <a:t>．</a:t>
            </a:r>
            <a:r>
              <a:rPr lang="en-US" altLang="zh-CN" kern="100">
                <a:cs typeface="Courier New" panose="02070309020205020404"/>
              </a:rPr>
              <a:t>Making friends.</a:t>
            </a:r>
            <a:endParaRPr lang="zh-CN" altLang="zh-CN" sz="800" kern="100">
              <a:latin typeface="宋体" panose="02010600030101010101" pitchFamily="2" charset="-122"/>
              <a:cs typeface="Courier New" panose="02070309020205020404"/>
            </a:endParaRPr>
          </a:p>
        </p:txBody>
      </p:sp>
      <p:sp>
        <p:nvSpPr>
          <p:cNvPr id="5" name="Rectangle 3"/>
          <p:cNvSpPr>
            <a:spLocks noChangeArrowheads="1"/>
          </p:cNvSpPr>
          <p:nvPr/>
        </p:nvSpPr>
        <p:spPr bwMode="auto">
          <a:xfrm>
            <a:off x="1231275" y="1719056"/>
            <a:ext cx="360963" cy="438480"/>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71" tIns="34285" rIns="68571" bIns="34285" numCol="1" anchor="ctr" anchorCtr="0" compatLnSpc="1">
            <a:spAutoFit/>
          </a:bodyPr>
          <a:lstStyle/>
          <a:p>
            <a:pPr algn="just">
              <a:spcAft>
                <a:spcPct val="0"/>
              </a:spcAft>
            </a:pPr>
            <a:r>
              <a:rPr lang="en-US" altLang="zh-CN" sz="2400" b="1" kern="100">
                <a:solidFill>
                  <a:srgbClr val="FF0000"/>
                </a:solidFill>
              </a:rPr>
              <a:t>A</a:t>
            </a:r>
            <a:endParaRPr lang="zh-CN" altLang="zh-CN" sz="800" kern="10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311682" y="513515"/>
            <a:ext cx="8515870" cy="4217975"/>
          </a:xfrm>
        </p:spPr>
        <p:txBody>
          <a:bodyPr/>
          <a:lstStyle/>
          <a:p>
            <a:pPr indent="609600">
              <a:tabLst>
                <a:tab pos="4114800" algn="l"/>
              </a:tabLst>
            </a:pPr>
            <a:r>
              <a:rPr lang="en-US" altLang="zh-CN" kern="100">
                <a:cs typeface="Courier New" panose="02070309020205020404"/>
              </a:rPr>
              <a:t>(</a:t>
            </a:r>
            <a:r>
              <a:rPr lang="zh-CN" altLang="zh-CN" kern="100">
                <a:cs typeface="Times New Roman" panose="02020603050405020304"/>
              </a:rPr>
              <a:t>　　</a:t>
            </a:r>
            <a:r>
              <a:rPr lang="en-US" altLang="zh-CN" kern="100">
                <a:cs typeface="Courier New" panose="02070309020205020404"/>
              </a:rPr>
              <a:t>)2.How many students are running for monitors?</a:t>
            </a:r>
            <a:endParaRPr lang="zh-CN" altLang="zh-CN" sz="800" kern="100">
              <a:latin typeface="宋体" panose="02010600030101010101" pitchFamily="2" charset="-122"/>
              <a:cs typeface="Courier New" panose="02070309020205020404"/>
            </a:endParaRPr>
          </a:p>
          <a:p>
            <a:pPr indent="609600">
              <a:tabLst>
                <a:tab pos="4114800" algn="l"/>
              </a:tabLst>
            </a:pPr>
            <a:r>
              <a:rPr lang="en-US" altLang="zh-CN" kern="100">
                <a:cs typeface="Courier New" panose="02070309020205020404"/>
              </a:rPr>
              <a:t>A</a:t>
            </a:r>
            <a:r>
              <a:rPr lang="zh-CN" altLang="zh-CN" kern="100">
                <a:cs typeface="Times New Roman" panose="02020603050405020304"/>
              </a:rPr>
              <a:t>．</a:t>
            </a:r>
            <a:r>
              <a:rPr lang="en-US" altLang="zh-CN" kern="100">
                <a:cs typeface="Courier New" panose="02070309020205020404"/>
              </a:rPr>
              <a:t>Two.	B</a:t>
            </a:r>
            <a:r>
              <a:rPr lang="zh-CN" altLang="zh-CN" kern="100">
                <a:cs typeface="Times New Roman" panose="02020603050405020304"/>
              </a:rPr>
              <a:t>．</a:t>
            </a:r>
            <a:r>
              <a:rPr lang="en-US" altLang="zh-CN" kern="100">
                <a:cs typeface="Courier New" panose="02070309020205020404"/>
              </a:rPr>
              <a:t>Three.</a:t>
            </a:r>
            <a:endParaRPr lang="zh-CN" altLang="zh-CN" sz="800" kern="100">
              <a:latin typeface="宋体" panose="02010600030101010101" pitchFamily="2" charset="-122"/>
              <a:cs typeface="Courier New" panose="02070309020205020404"/>
            </a:endParaRPr>
          </a:p>
          <a:p>
            <a:pPr indent="609600">
              <a:tabLst>
                <a:tab pos="4114800" algn="l"/>
              </a:tabLst>
            </a:pPr>
            <a:r>
              <a:rPr lang="fr-FR" altLang="zh-CN" kern="100">
                <a:cs typeface="Courier New" panose="02070309020205020404"/>
              </a:rPr>
              <a:t>C</a:t>
            </a:r>
            <a:r>
              <a:rPr lang="zh-CN" altLang="zh-CN" kern="100">
                <a:cs typeface="Times New Roman" panose="02020603050405020304"/>
              </a:rPr>
              <a:t>．</a:t>
            </a:r>
            <a:r>
              <a:rPr lang="fr-FR" altLang="zh-CN" kern="100">
                <a:cs typeface="Courier New" panose="02070309020205020404"/>
              </a:rPr>
              <a:t>Four.	D</a:t>
            </a:r>
            <a:r>
              <a:rPr lang="zh-CN" altLang="zh-CN" kern="100">
                <a:cs typeface="Times New Roman" panose="02020603050405020304"/>
              </a:rPr>
              <a:t>．</a:t>
            </a:r>
            <a:r>
              <a:rPr lang="fr-FR" altLang="zh-CN" kern="100">
                <a:cs typeface="Courier New" panose="02070309020205020404"/>
              </a:rPr>
              <a:t>One.</a:t>
            </a:r>
            <a:endParaRPr lang="zh-CN" altLang="zh-CN" sz="800" kern="100">
              <a:latin typeface="宋体" panose="02010600030101010101" pitchFamily="2" charset="-122"/>
              <a:cs typeface="Courier New" panose="02070309020205020404"/>
            </a:endParaRPr>
          </a:p>
          <a:p>
            <a:pPr indent="609600">
              <a:tabLst>
                <a:tab pos="4114800" algn="l"/>
              </a:tabLst>
            </a:pPr>
            <a:r>
              <a:rPr lang="en-US" altLang="zh-CN" kern="100">
                <a:cs typeface="Courier New" panose="02070309020205020404"/>
              </a:rPr>
              <a:t>(</a:t>
            </a:r>
            <a:r>
              <a:rPr lang="zh-CN" altLang="zh-CN" kern="100">
                <a:cs typeface="Times New Roman" panose="02020603050405020304"/>
              </a:rPr>
              <a:t>　　</a:t>
            </a:r>
            <a:r>
              <a:rPr lang="en-US" altLang="zh-CN" kern="100">
                <a:cs typeface="Courier New" panose="02070309020205020404"/>
              </a:rPr>
              <a:t>)3.What is Lingling like?</a:t>
            </a:r>
            <a:endParaRPr lang="zh-CN" altLang="zh-CN" sz="800" kern="100">
              <a:latin typeface="宋体" panose="02010600030101010101" pitchFamily="2" charset="-122"/>
              <a:cs typeface="Courier New" panose="02070309020205020404"/>
            </a:endParaRPr>
          </a:p>
          <a:p>
            <a:pPr indent="609600">
              <a:tabLst>
                <a:tab pos="4114800" algn="l"/>
              </a:tabLst>
            </a:pPr>
            <a:r>
              <a:rPr lang="en-US" altLang="zh-CN" kern="100">
                <a:cs typeface="Courier New" panose="02070309020205020404"/>
              </a:rPr>
              <a:t>A</a:t>
            </a:r>
            <a:r>
              <a:rPr lang="zh-CN" altLang="zh-CN" kern="100">
                <a:cs typeface="Times New Roman" panose="02020603050405020304"/>
              </a:rPr>
              <a:t>．</a:t>
            </a:r>
            <a:r>
              <a:rPr lang="en-US" altLang="zh-CN" kern="100">
                <a:cs typeface="Courier New" panose="02070309020205020404"/>
              </a:rPr>
              <a:t>She is a little shy.	</a:t>
            </a:r>
            <a:endParaRPr lang="zh-CN" altLang="zh-CN" sz="800" kern="100">
              <a:latin typeface="宋体" panose="02010600030101010101" pitchFamily="2" charset="-122"/>
              <a:cs typeface="Courier New" panose="02070309020205020404"/>
            </a:endParaRPr>
          </a:p>
          <a:p>
            <a:pPr indent="609600">
              <a:tabLst>
                <a:tab pos="4114800" algn="l"/>
              </a:tabLst>
            </a:pPr>
            <a:r>
              <a:rPr lang="en-US" altLang="zh-CN" kern="100">
                <a:cs typeface="Courier New" panose="02070309020205020404"/>
              </a:rPr>
              <a:t>B</a:t>
            </a:r>
            <a:r>
              <a:rPr lang="zh-CN" altLang="zh-CN" kern="100">
                <a:cs typeface="Times New Roman" panose="02020603050405020304"/>
              </a:rPr>
              <a:t>．</a:t>
            </a:r>
            <a:r>
              <a:rPr lang="en-US" altLang="zh-CN" kern="100">
                <a:cs typeface="Courier New" panose="02070309020205020404"/>
              </a:rPr>
              <a:t>She is kind and ready to help others.</a:t>
            </a:r>
            <a:endParaRPr lang="zh-CN" altLang="zh-CN" sz="800" kern="100">
              <a:latin typeface="宋体" panose="02010600030101010101" pitchFamily="2" charset="-122"/>
              <a:cs typeface="Courier New" panose="02070309020205020404"/>
            </a:endParaRPr>
          </a:p>
          <a:p>
            <a:pPr indent="609600">
              <a:tabLst>
                <a:tab pos="4114800" algn="l"/>
              </a:tabLst>
            </a:pPr>
            <a:r>
              <a:rPr lang="en-US" altLang="zh-CN" kern="100">
                <a:cs typeface="Courier New" panose="02070309020205020404"/>
              </a:rPr>
              <a:t>C</a:t>
            </a:r>
            <a:r>
              <a:rPr lang="zh-CN" altLang="zh-CN" kern="100">
                <a:cs typeface="Times New Roman" panose="02020603050405020304"/>
              </a:rPr>
              <a:t>．</a:t>
            </a:r>
            <a:r>
              <a:rPr lang="en-US" altLang="zh-CN" kern="100">
                <a:cs typeface="Courier New" panose="02070309020205020404"/>
              </a:rPr>
              <a:t>She is pretty (</a:t>
            </a:r>
            <a:r>
              <a:rPr lang="zh-CN" altLang="zh-CN" kern="100">
                <a:cs typeface="Times New Roman" panose="02020603050405020304"/>
              </a:rPr>
              <a:t>可爱的</a:t>
            </a:r>
            <a:r>
              <a:rPr lang="en-US" altLang="zh-CN" kern="100">
                <a:cs typeface="Courier New" panose="02070309020205020404"/>
              </a:rPr>
              <a:t>).	</a:t>
            </a:r>
            <a:endParaRPr lang="zh-CN" altLang="zh-CN" sz="800" kern="100">
              <a:latin typeface="宋体" panose="02010600030101010101" pitchFamily="2" charset="-122"/>
              <a:cs typeface="Courier New" panose="02070309020205020404"/>
            </a:endParaRPr>
          </a:p>
          <a:p>
            <a:pPr indent="609600">
              <a:tabLst>
                <a:tab pos="4114800" algn="l"/>
              </a:tabLst>
            </a:pPr>
            <a:r>
              <a:rPr lang="en-US" altLang="zh-CN" kern="100">
                <a:cs typeface="Courier New" panose="02070309020205020404"/>
              </a:rPr>
              <a:t>D</a:t>
            </a:r>
            <a:r>
              <a:rPr lang="zh-CN" altLang="zh-CN" kern="100">
                <a:cs typeface="Times New Roman" panose="02020603050405020304"/>
              </a:rPr>
              <a:t>．</a:t>
            </a:r>
            <a:r>
              <a:rPr lang="en-US" altLang="zh-CN" kern="100">
                <a:cs typeface="Courier New" panose="02070309020205020404"/>
              </a:rPr>
              <a:t>She is lazy.</a:t>
            </a:r>
            <a:endParaRPr lang="zh-CN" altLang="zh-CN" sz="800" kern="100">
              <a:latin typeface="宋体" panose="02010600030101010101" pitchFamily="2" charset="-122"/>
              <a:cs typeface="Courier New" panose="02070309020205020404"/>
            </a:endParaRPr>
          </a:p>
        </p:txBody>
      </p:sp>
      <p:sp>
        <p:nvSpPr>
          <p:cNvPr id="8" name="矩形 7"/>
          <p:cNvSpPr/>
          <p:nvPr/>
        </p:nvSpPr>
        <p:spPr>
          <a:xfrm>
            <a:off x="1248736" y="539366"/>
            <a:ext cx="344130" cy="2137013"/>
          </a:xfrm>
          <a:prstGeom prst="rect">
            <a:avLst/>
          </a:prstGeom>
        </p:spPr>
        <p:txBody>
          <a:bodyPr wrap="none" lIns="68571" tIns="34285" rIns="68571" bIns="34285">
            <a:spAutoFit/>
          </a:bodyPr>
          <a:lstStyle/>
          <a:p>
            <a:pPr algn="just">
              <a:lnSpc>
                <a:spcPct val="140000"/>
              </a:lnSpc>
              <a:spcAft>
                <a:spcPct val="0"/>
              </a:spcAft>
            </a:pPr>
            <a:r>
              <a:rPr lang="en-US" altLang="zh-CN" sz="2400" b="1" kern="100">
                <a:solidFill>
                  <a:srgbClr val="FF0000"/>
                </a:solidFill>
              </a:rPr>
              <a:t>B</a:t>
            </a:r>
          </a:p>
          <a:p>
            <a:pPr algn="just">
              <a:lnSpc>
                <a:spcPct val="140000"/>
              </a:lnSpc>
              <a:spcAft>
                <a:spcPct val="0"/>
              </a:spcAft>
            </a:pPr>
            <a:endParaRPr lang="en-US" altLang="zh-CN" sz="2400" b="1" kern="100">
              <a:solidFill>
                <a:srgbClr val="FF0000"/>
              </a:solidFill>
            </a:endParaRPr>
          </a:p>
          <a:p>
            <a:pPr algn="just">
              <a:lnSpc>
                <a:spcPct val="140000"/>
              </a:lnSpc>
              <a:spcAft>
                <a:spcPct val="0"/>
              </a:spcAft>
            </a:pPr>
            <a:endParaRPr lang="en-US" altLang="zh-CN" sz="2400" b="1" kern="100">
              <a:solidFill>
                <a:srgbClr val="FF0000"/>
              </a:solidFill>
            </a:endParaRPr>
          </a:p>
          <a:p>
            <a:pPr algn="just">
              <a:lnSpc>
                <a:spcPct val="140000"/>
              </a:lnSpc>
              <a:spcAft>
                <a:spcPct val="0"/>
              </a:spcAft>
            </a:pPr>
            <a:r>
              <a:rPr lang="en-US" altLang="zh-CN" sz="2400" b="1" kern="100">
                <a:solidFill>
                  <a:srgbClr val="FF0000"/>
                </a:solidFill>
              </a:rPr>
              <a:t>B</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linds(horizontal)">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
                                            <p:txEl>
                                              <p:pRg st="3" end="3"/>
                                            </p:txEl>
                                          </p:spTgt>
                                        </p:tgtEl>
                                        <p:attrNameLst>
                                          <p:attrName>style.visibility</p:attrName>
                                        </p:attrNameLst>
                                      </p:cBhvr>
                                      <p:to>
                                        <p:strVal val="visible"/>
                                      </p:to>
                                    </p:set>
                                    <p:animEffect transition="in" filter="blinds(horizontal)">
                                      <p:cBhvr>
                                        <p:cTn id="12"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311682" y="899483"/>
            <a:ext cx="8515870" cy="3184085"/>
          </a:xfrm>
        </p:spPr>
        <p:txBody>
          <a:bodyPr/>
          <a:lstStyle/>
          <a:p>
            <a:pPr indent="609600">
              <a:tabLst>
                <a:tab pos="4114800" algn="l"/>
              </a:tabLst>
            </a:pPr>
            <a:r>
              <a:rPr lang="en-US" altLang="zh-CN" kern="100">
                <a:cs typeface="Courier New" panose="02070309020205020404"/>
              </a:rPr>
              <a:t>(</a:t>
            </a:r>
            <a:r>
              <a:rPr lang="zh-CN" altLang="zh-CN" kern="100">
                <a:cs typeface="Times New Roman" panose="02020603050405020304"/>
              </a:rPr>
              <a:t>　　</a:t>
            </a:r>
            <a:r>
              <a:rPr lang="en-US" altLang="zh-CN" kern="100">
                <a:cs typeface="Courier New" panose="02070309020205020404"/>
              </a:rPr>
              <a:t>)4.What is Daming good at?</a:t>
            </a:r>
            <a:endParaRPr lang="zh-CN" altLang="zh-CN" sz="800" kern="100">
              <a:latin typeface="宋体" panose="02010600030101010101" pitchFamily="2" charset="-122"/>
              <a:cs typeface="Courier New" panose="02070309020205020404"/>
            </a:endParaRPr>
          </a:p>
          <a:p>
            <a:pPr indent="609600">
              <a:tabLst>
                <a:tab pos="4114800" algn="l"/>
              </a:tabLst>
            </a:pPr>
            <a:r>
              <a:rPr lang="en-US" altLang="zh-CN" kern="100">
                <a:cs typeface="Courier New" panose="02070309020205020404"/>
              </a:rPr>
              <a:t>A</a:t>
            </a:r>
            <a:r>
              <a:rPr lang="zh-CN" altLang="zh-CN" kern="100">
                <a:cs typeface="Times New Roman" panose="02020603050405020304"/>
              </a:rPr>
              <a:t>．</a:t>
            </a:r>
            <a:r>
              <a:rPr lang="en-US" altLang="zh-CN" kern="100">
                <a:cs typeface="Courier New" panose="02070309020205020404"/>
              </a:rPr>
              <a:t>Basketball.	B</a:t>
            </a:r>
            <a:r>
              <a:rPr lang="zh-CN" altLang="zh-CN" kern="100">
                <a:cs typeface="Times New Roman" panose="02020603050405020304"/>
              </a:rPr>
              <a:t>．</a:t>
            </a:r>
            <a:r>
              <a:rPr lang="en-US" altLang="zh-CN" kern="100">
                <a:cs typeface="Courier New" panose="02070309020205020404"/>
              </a:rPr>
              <a:t>Volleyball.</a:t>
            </a:r>
            <a:endParaRPr lang="zh-CN" altLang="zh-CN" sz="800" kern="100">
              <a:latin typeface="宋体" panose="02010600030101010101" pitchFamily="2" charset="-122"/>
              <a:cs typeface="Courier New" panose="02070309020205020404"/>
            </a:endParaRPr>
          </a:p>
          <a:p>
            <a:pPr indent="609600">
              <a:tabLst>
                <a:tab pos="4114800" algn="l"/>
              </a:tabLst>
            </a:pPr>
            <a:r>
              <a:rPr lang="en-US" altLang="zh-CN" kern="100">
                <a:cs typeface="Courier New" panose="02070309020205020404"/>
              </a:rPr>
              <a:t>C</a:t>
            </a:r>
            <a:r>
              <a:rPr lang="zh-CN" altLang="zh-CN" kern="100">
                <a:cs typeface="Times New Roman" panose="02020603050405020304"/>
              </a:rPr>
              <a:t>．</a:t>
            </a:r>
            <a:r>
              <a:rPr lang="en-US" altLang="zh-CN" kern="100">
                <a:cs typeface="Courier New" panose="02070309020205020404"/>
              </a:rPr>
              <a:t>Football.	D</a:t>
            </a:r>
            <a:r>
              <a:rPr lang="zh-CN" altLang="zh-CN" kern="100">
                <a:cs typeface="Times New Roman" panose="02020603050405020304"/>
              </a:rPr>
              <a:t>．</a:t>
            </a:r>
            <a:r>
              <a:rPr lang="en-US" altLang="zh-CN" kern="100">
                <a:cs typeface="Courier New" panose="02070309020205020404"/>
              </a:rPr>
              <a:t>Tennis.</a:t>
            </a:r>
            <a:endParaRPr lang="zh-CN" altLang="zh-CN" sz="800" kern="100">
              <a:latin typeface="宋体" panose="02010600030101010101" pitchFamily="2" charset="-122"/>
              <a:cs typeface="Courier New" panose="02070309020205020404"/>
            </a:endParaRPr>
          </a:p>
          <a:p>
            <a:pPr indent="609600">
              <a:tabLst>
                <a:tab pos="4114800" algn="l"/>
              </a:tabLst>
            </a:pPr>
            <a:r>
              <a:rPr lang="en-US" altLang="zh-CN" kern="100">
                <a:cs typeface="Courier New" panose="02070309020205020404"/>
              </a:rPr>
              <a:t>(</a:t>
            </a:r>
            <a:r>
              <a:rPr lang="zh-CN" altLang="zh-CN" kern="100">
                <a:cs typeface="Times New Roman" panose="02020603050405020304"/>
              </a:rPr>
              <a:t>　　</a:t>
            </a:r>
            <a:r>
              <a:rPr lang="en-US" altLang="zh-CN" kern="100">
                <a:cs typeface="Courier New" panose="02070309020205020404"/>
              </a:rPr>
              <a:t>)5.What monitor does Tony want to be?</a:t>
            </a:r>
            <a:endParaRPr lang="zh-CN" altLang="zh-CN" sz="800" kern="100">
              <a:latin typeface="宋体" panose="02010600030101010101" pitchFamily="2" charset="-122"/>
              <a:cs typeface="Courier New" panose="02070309020205020404"/>
            </a:endParaRPr>
          </a:p>
          <a:p>
            <a:pPr indent="609600">
              <a:tabLst>
                <a:tab pos="4114800" algn="l"/>
              </a:tabLst>
            </a:pPr>
            <a:r>
              <a:rPr lang="it-IT" altLang="zh-CN" kern="100">
                <a:cs typeface="Courier New" panose="02070309020205020404"/>
              </a:rPr>
              <a:t>A</a:t>
            </a:r>
            <a:r>
              <a:rPr lang="zh-CN" altLang="zh-CN" kern="100">
                <a:cs typeface="Times New Roman" panose="02020603050405020304"/>
              </a:rPr>
              <a:t>．</a:t>
            </a:r>
            <a:r>
              <a:rPr lang="it-IT" altLang="zh-CN" kern="100">
                <a:cs typeface="Courier New" panose="02070309020205020404"/>
              </a:rPr>
              <a:t>The PE monitor.	</a:t>
            </a:r>
            <a:r>
              <a:rPr lang="en-US" altLang="zh-CN" kern="100">
                <a:cs typeface="Courier New" panose="02070309020205020404"/>
              </a:rPr>
              <a:t>B</a:t>
            </a:r>
            <a:r>
              <a:rPr lang="zh-CN" altLang="zh-CN" kern="100">
                <a:cs typeface="Times New Roman" panose="02020603050405020304"/>
              </a:rPr>
              <a:t>．</a:t>
            </a:r>
            <a:r>
              <a:rPr lang="en-US" altLang="zh-CN" kern="100">
                <a:cs typeface="Courier New" panose="02070309020205020404"/>
              </a:rPr>
              <a:t>The class monitor.</a:t>
            </a:r>
            <a:endParaRPr lang="zh-CN" altLang="zh-CN" sz="800" kern="100">
              <a:latin typeface="宋体" panose="02010600030101010101" pitchFamily="2" charset="-122"/>
              <a:cs typeface="Courier New" panose="02070309020205020404"/>
            </a:endParaRPr>
          </a:p>
          <a:p>
            <a:pPr indent="609600">
              <a:tabLst>
                <a:tab pos="4114800" algn="l"/>
              </a:tabLst>
            </a:pPr>
            <a:r>
              <a:rPr lang="en-US" altLang="zh-CN" kern="100">
                <a:cs typeface="Courier New" panose="02070309020205020404"/>
              </a:rPr>
              <a:t>C</a:t>
            </a:r>
            <a:r>
              <a:rPr lang="zh-CN" altLang="zh-CN" kern="100">
                <a:cs typeface="Times New Roman" panose="02020603050405020304"/>
              </a:rPr>
              <a:t>．</a:t>
            </a:r>
            <a:r>
              <a:rPr lang="en-US" altLang="zh-CN" kern="100">
                <a:cs typeface="Courier New" panose="02070309020205020404"/>
              </a:rPr>
              <a:t>The study monitor.	D</a:t>
            </a:r>
            <a:r>
              <a:rPr lang="zh-CN" altLang="zh-CN" kern="100">
                <a:cs typeface="Times New Roman" panose="02020603050405020304"/>
              </a:rPr>
              <a:t>．</a:t>
            </a:r>
            <a:r>
              <a:rPr lang="en-US" altLang="zh-CN" kern="100">
                <a:cs typeface="Courier New" panose="02070309020205020404"/>
              </a:rPr>
              <a:t>The cleaning monitor.</a:t>
            </a:r>
            <a:endParaRPr lang="zh-CN" altLang="zh-CN" sz="800" kern="100">
              <a:latin typeface="宋体" panose="02010600030101010101" pitchFamily="2" charset="-122"/>
              <a:cs typeface="Courier New" panose="02070309020205020404"/>
            </a:endParaRPr>
          </a:p>
        </p:txBody>
      </p:sp>
      <p:sp>
        <p:nvSpPr>
          <p:cNvPr id="8" name="矩形 7"/>
          <p:cNvSpPr/>
          <p:nvPr/>
        </p:nvSpPr>
        <p:spPr>
          <a:xfrm>
            <a:off x="1240152" y="912747"/>
            <a:ext cx="361299" cy="2137498"/>
          </a:xfrm>
          <a:prstGeom prst="rect">
            <a:avLst/>
          </a:prstGeom>
        </p:spPr>
        <p:txBody>
          <a:bodyPr wrap="none" lIns="68571" tIns="34285" rIns="68571" bIns="34285">
            <a:spAutoFit/>
          </a:bodyPr>
          <a:lstStyle/>
          <a:p>
            <a:pPr algn="just">
              <a:lnSpc>
                <a:spcPct val="140000"/>
              </a:lnSpc>
              <a:spcAft>
                <a:spcPct val="0"/>
              </a:spcAft>
            </a:pPr>
            <a:r>
              <a:rPr lang="en-US" altLang="zh-CN" sz="2400" b="1" kern="100">
                <a:solidFill>
                  <a:srgbClr val="FF0000"/>
                </a:solidFill>
              </a:rPr>
              <a:t>C</a:t>
            </a:r>
          </a:p>
          <a:p>
            <a:pPr algn="just">
              <a:lnSpc>
                <a:spcPct val="140000"/>
              </a:lnSpc>
              <a:spcAft>
                <a:spcPct val="0"/>
              </a:spcAft>
            </a:pPr>
            <a:endParaRPr lang="en-US" altLang="zh-CN" sz="2400" b="1" kern="100">
              <a:solidFill>
                <a:srgbClr val="FF0000"/>
              </a:solidFill>
            </a:endParaRPr>
          </a:p>
          <a:p>
            <a:pPr algn="just">
              <a:lnSpc>
                <a:spcPct val="140000"/>
              </a:lnSpc>
              <a:spcAft>
                <a:spcPct val="0"/>
              </a:spcAft>
            </a:pPr>
            <a:endParaRPr lang="en-US" altLang="zh-CN" sz="2400" b="1" kern="100">
              <a:solidFill>
                <a:srgbClr val="FF0000"/>
              </a:solidFill>
            </a:endParaRPr>
          </a:p>
          <a:p>
            <a:pPr algn="just">
              <a:lnSpc>
                <a:spcPct val="140000"/>
              </a:lnSpc>
              <a:spcAft>
                <a:spcPct val="0"/>
              </a:spcAft>
            </a:pPr>
            <a:r>
              <a:rPr lang="en-US" altLang="zh-CN" sz="2400" b="1" kern="100">
                <a:solidFill>
                  <a:srgbClr val="FF0000"/>
                </a:solidFill>
              </a:rPr>
              <a:t>D</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linds(horizontal)">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
                                            <p:txEl>
                                              <p:pRg st="3" end="3"/>
                                            </p:txEl>
                                          </p:spTgt>
                                        </p:tgtEl>
                                        <p:attrNameLst>
                                          <p:attrName>style.visibility</p:attrName>
                                        </p:attrNameLst>
                                      </p:cBhvr>
                                      <p:to>
                                        <p:strVal val="visible"/>
                                      </p:to>
                                    </p:set>
                                    <p:animEffect transition="in" filter="blinds(horizontal)">
                                      <p:cBhvr>
                                        <p:cTn id="12"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311682" y="951945"/>
            <a:ext cx="8515870" cy="2667140"/>
          </a:xfrm>
        </p:spPr>
        <p:txBody>
          <a:bodyPr/>
          <a:lstStyle/>
          <a:p>
            <a:pPr indent="609600" algn="ctr">
              <a:tabLst>
                <a:tab pos="4114800" algn="l"/>
              </a:tabLst>
            </a:pPr>
            <a:r>
              <a:rPr lang="zh-CN" altLang="zh-CN" kern="100" dirty="0">
                <a:cs typeface="Times New Roman" panose="02020603050405020304"/>
              </a:rPr>
              <a:t>学习目标</a:t>
            </a:r>
            <a:endParaRPr lang="zh-CN" altLang="zh-CN" sz="800" kern="100" dirty="0">
              <a:latin typeface="宋体" panose="02010600030101010101" pitchFamily="2" charset="-122"/>
              <a:cs typeface="Courier New" panose="02070309020205020404"/>
            </a:endParaRPr>
          </a:p>
          <a:p>
            <a:pPr indent="609600">
              <a:tabLst>
                <a:tab pos="4114800" algn="l"/>
              </a:tabLst>
            </a:pPr>
            <a:r>
              <a:rPr lang="en-US" altLang="zh-CN" kern="100" dirty="0">
                <a:cs typeface="Courier New" panose="02070309020205020404"/>
              </a:rPr>
              <a:t>1</a:t>
            </a:r>
            <a:r>
              <a:rPr lang="zh-CN" altLang="zh-CN" kern="100" dirty="0">
                <a:cs typeface="Times New Roman" panose="02020603050405020304"/>
              </a:rPr>
              <a:t>．掌握本单元单词和短语；</a:t>
            </a:r>
            <a:endParaRPr lang="zh-CN" altLang="zh-CN" sz="800" kern="100" dirty="0">
              <a:latin typeface="宋体" panose="02010600030101010101" pitchFamily="2" charset="-122"/>
              <a:cs typeface="Courier New" panose="02070309020205020404"/>
            </a:endParaRPr>
          </a:p>
          <a:p>
            <a:pPr indent="609600">
              <a:tabLst>
                <a:tab pos="4114800" algn="l"/>
              </a:tabLst>
            </a:pPr>
            <a:r>
              <a:rPr lang="en-US" altLang="zh-CN" kern="100" dirty="0">
                <a:cs typeface="Courier New" panose="02070309020205020404"/>
              </a:rPr>
              <a:t>2</a:t>
            </a:r>
            <a:r>
              <a:rPr lang="zh-CN" altLang="zh-CN" kern="100" dirty="0">
                <a:cs typeface="Times New Roman" panose="02020603050405020304"/>
              </a:rPr>
              <a:t>．掌握并能灵活使用本课的基本句型和交际用语；</a:t>
            </a:r>
            <a:endParaRPr lang="zh-CN" altLang="zh-CN" sz="800" kern="100" dirty="0">
              <a:latin typeface="宋体" panose="02010600030101010101" pitchFamily="2" charset="-122"/>
              <a:cs typeface="Courier New" panose="02070309020205020404"/>
            </a:endParaRPr>
          </a:p>
          <a:p>
            <a:pPr indent="609600">
              <a:tabLst>
                <a:tab pos="4114800" algn="l"/>
              </a:tabLst>
            </a:pPr>
            <a:r>
              <a:rPr lang="en-US" altLang="zh-CN" kern="100" dirty="0">
                <a:cs typeface="Courier New" panose="02070309020205020404"/>
              </a:rPr>
              <a:t>3</a:t>
            </a:r>
            <a:r>
              <a:rPr lang="zh-CN" altLang="zh-CN" kern="100" dirty="0">
                <a:cs typeface="Times New Roman" panose="02020603050405020304"/>
              </a:rPr>
              <a:t>．通过本单元学习，学会介绍自己，推荐自己，明确自己的特长和能力，积极锻炼。</a:t>
            </a:r>
            <a:endParaRPr lang="zh-CN" altLang="zh-CN" sz="800" kern="100" dirty="0">
              <a:latin typeface="宋体" panose="02010600030101010101" pitchFamily="2" charset="-122"/>
              <a:cs typeface="Courier New" panose="02070309020205020404"/>
            </a:endParaRP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311682" y="791496"/>
            <a:ext cx="8515870" cy="3184085"/>
          </a:xfrm>
        </p:spPr>
        <p:txBody>
          <a:bodyPr/>
          <a:lstStyle/>
          <a:p>
            <a:pPr indent="609600">
              <a:tabLst>
                <a:tab pos="4114800" algn="l"/>
              </a:tabLst>
            </a:pPr>
            <a:r>
              <a:rPr lang="zh-CN" altLang="zh-CN" kern="100">
                <a:ea typeface="黑体" panose="02010609060101010101" pitchFamily="2" charset="-122"/>
                <a:cs typeface="Times New Roman" panose="02020603050405020304"/>
              </a:rPr>
              <a:t>二、请认真阅读教材</a:t>
            </a:r>
            <a:r>
              <a:rPr lang="en-US" altLang="zh-CN" kern="100">
                <a:ea typeface="黑体" panose="02010609060101010101" pitchFamily="2" charset="-122"/>
                <a:cs typeface="Courier New" panose="02070309020205020404"/>
              </a:rPr>
              <a:t>P10</a:t>
            </a:r>
            <a:r>
              <a:rPr lang="zh-CN" altLang="zh-CN" kern="100">
                <a:ea typeface="黑体" panose="02010609060101010101" pitchFamily="2" charset="-122"/>
                <a:cs typeface="Times New Roman" panose="02020603050405020304"/>
              </a:rPr>
              <a:t>课文内容，把下面的短文补充完整</a:t>
            </a:r>
            <a:endParaRPr lang="zh-CN" altLang="zh-CN" sz="800" kern="100">
              <a:latin typeface="宋体" panose="02010600030101010101" pitchFamily="2" charset="-122"/>
              <a:cs typeface="Courier New" panose="02070309020205020404"/>
            </a:endParaRPr>
          </a:p>
          <a:p>
            <a:pPr indent="609600">
              <a:tabLst>
                <a:tab pos="4114800" algn="l"/>
              </a:tabLst>
            </a:pPr>
            <a:r>
              <a:rPr lang="en-US" altLang="zh-CN" kern="100">
                <a:cs typeface="Courier New" panose="02070309020205020404"/>
              </a:rPr>
              <a:t>At the start of the new term, three students want to be our monitors.Lingling wants to be the class 1.___________.She gets on well with everyone.She works very hard.She is always 2._________ to help others.Daming wants to be the PE monitor.</a:t>
            </a:r>
            <a:endParaRPr lang="zh-CN" altLang="zh-CN" sz="800" kern="100">
              <a:latin typeface="宋体" panose="02010600030101010101" pitchFamily="2" charset="-122"/>
              <a:cs typeface="Courier New" panose="02070309020205020404"/>
            </a:endParaRPr>
          </a:p>
        </p:txBody>
      </p:sp>
      <p:sp>
        <p:nvSpPr>
          <p:cNvPr id="10" name="Rectangle 3"/>
          <p:cNvSpPr>
            <a:spLocks noChangeArrowheads="1"/>
          </p:cNvSpPr>
          <p:nvPr/>
        </p:nvSpPr>
        <p:spPr bwMode="auto">
          <a:xfrm>
            <a:off x="5809199" y="2376142"/>
            <a:ext cx="1197840" cy="438480"/>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71" tIns="34285" rIns="68571" bIns="34285" numCol="1" anchor="ctr" anchorCtr="0" compatLnSpc="1">
            <a:spAutoFit/>
          </a:bodyPr>
          <a:lstStyle/>
          <a:p>
            <a:pPr algn="just">
              <a:spcAft>
                <a:spcPct val="0"/>
              </a:spcAft>
            </a:pPr>
            <a:r>
              <a:rPr lang="en-US" altLang="zh-CN" sz="2400" b="1" kern="100">
                <a:solidFill>
                  <a:srgbClr val="FF0000"/>
                </a:solidFill>
              </a:rPr>
              <a:t>monitor</a:t>
            </a:r>
            <a:endParaRPr lang="zh-CN" altLang="zh-CN" sz="800" kern="100"/>
          </a:p>
        </p:txBody>
      </p:sp>
      <p:sp>
        <p:nvSpPr>
          <p:cNvPr id="4" name="Rectangle 3"/>
          <p:cNvSpPr>
            <a:spLocks noChangeArrowheads="1"/>
          </p:cNvSpPr>
          <p:nvPr/>
        </p:nvSpPr>
        <p:spPr bwMode="auto">
          <a:xfrm>
            <a:off x="7640348" y="2888923"/>
            <a:ext cx="885646" cy="438480"/>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71" tIns="34285" rIns="68571" bIns="34285" numCol="1" anchor="ctr" anchorCtr="0" compatLnSpc="1">
            <a:spAutoFit/>
          </a:bodyPr>
          <a:lstStyle/>
          <a:p>
            <a:pPr lvl="0" algn="just"/>
            <a:r>
              <a:rPr lang="en-US" altLang="zh-CN" sz="2400" b="1" kern="100">
                <a:solidFill>
                  <a:srgbClr val="FF0000"/>
                </a:solidFill>
              </a:rPr>
              <a:t>ready</a:t>
            </a:r>
            <a:endParaRPr lang="zh-CN" altLang="zh-CN" sz="800" kern="100">
              <a:solidFill>
                <a:prstClr val="black"/>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blinds(horizontal)">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linds(horizontal)">
                                      <p:cBhvr>
                                        <p:cTn id="12"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311682" y="843958"/>
            <a:ext cx="8515870" cy="3184085"/>
          </a:xfrm>
        </p:spPr>
        <p:txBody>
          <a:bodyPr/>
          <a:lstStyle/>
          <a:p>
            <a:pPr indent="0">
              <a:tabLst>
                <a:tab pos="4114800" algn="l"/>
              </a:tabLst>
            </a:pPr>
            <a:r>
              <a:rPr lang="en-US" altLang="zh-CN" kern="100">
                <a:cs typeface="Courier New" panose="02070309020205020404"/>
              </a:rPr>
              <a:t>He 3.________________ sport and he can run really 4</a:t>
            </a:r>
            <a:r>
              <a:rPr lang="en-US" altLang="zh-CN" kern="100" smtClean="0">
                <a:cs typeface="Courier New" panose="02070309020205020404"/>
              </a:rPr>
              <a:t>.________. He </a:t>
            </a:r>
            <a:r>
              <a:rPr lang="en-US" altLang="zh-CN" kern="100">
                <a:cs typeface="Courier New" panose="02070309020205020404"/>
              </a:rPr>
              <a:t>is 5._______ and 6.___________.He's really good at football, and he plays basketball in the school 7.________.He usually gets the best 8._________ in every match.Tony would like to be the cleaning monitor.He often </a:t>
            </a:r>
            <a:r>
              <a:rPr lang="en-US" altLang="zh-CN" kern="100" smtClean="0">
                <a:cs typeface="Courier New" panose="02070309020205020404"/>
              </a:rPr>
              <a:t>9._________ his mother do cleaning at home and he likes a clean and 10.________ house.</a:t>
            </a:r>
            <a:endParaRPr lang="zh-CN" altLang="zh-CN" sz="800" kern="100">
              <a:latin typeface="宋体" panose="02010600030101010101" pitchFamily="2" charset="-122"/>
              <a:cs typeface="Courier New" panose="02070309020205020404"/>
            </a:endParaRPr>
          </a:p>
        </p:txBody>
      </p:sp>
      <p:sp>
        <p:nvSpPr>
          <p:cNvPr id="12" name="Rectangle 3"/>
          <p:cNvSpPr>
            <a:spLocks noChangeArrowheads="1"/>
          </p:cNvSpPr>
          <p:nvPr/>
        </p:nvSpPr>
        <p:spPr bwMode="auto">
          <a:xfrm>
            <a:off x="1480184" y="897952"/>
            <a:ext cx="1660767" cy="438480"/>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71" tIns="34285" rIns="68571" bIns="34285" numCol="1" anchor="ctr" anchorCtr="0" compatLnSpc="1">
            <a:spAutoFit/>
          </a:bodyPr>
          <a:lstStyle/>
          <a:p>
            <a:pPr lvl="0" algn="just"/>
            <a:r>
              <a:rPr lang="en-US" altLang="zh-CN" sz="2400" b="1" kern="100">
                <a:solidFill>
                  <a:srgbClr val="FF0000"/>
                </a:solidFill>
              </a:rPr>
              <a:t>enjoys/likes</a:t>
            </a:r>
            <a:endParaRPr lang="zh-CN" altLang="zh-CN" sz="800" kern="100">
              <a:solidFill>
                <a:prstClr val="black"/>
              </a:solidFill>
            </a:endParaRPr>
          </a:p>
        </p:txBody>
      </p:sp>
      <p:sp>
        <p:nvSpPr>
          <p:cNvPr id="4" name="Rectangle 3"/>
          <p:cNvSpPr>
            <a:spLocks noChangeArrowheads="1"/>
          </p:cNvSpPr>
          <p:nvPr/>
        </p:nvSpPr>
        <p:spPr bwMode="auto">
          <a:xfrm>
            <a:off x="7727411" y="897952"/>
            <a:ext cx="617076" cy="438480"/>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71" tIns="34285" rIns="68571" bIns="34285" numCol="1" anchor="ctr" anchorCtr="0" compatLnSpc="1">
            <a:spAutoFit/>
          </a:bodyPr>
          <a:lstStyle/>
          <a:p>
            <a:pPr lvl="0" algn="just"/>
            <a:r>
              <a:rPr lang="en-US" altLang="zh-CN" sz="2400" b="1" kern="100">
                <a:solidFill>
                  <a:srgbClr val="FF0000"/>
                </a:solidFill>
              </a:rPr>
              <a:t>fast</a:t>
            </a:r>
            <a:endParaRPr lang="zh-CN" altLang="zh-CN" sz="800" kern="100">
              <a:solidFill>
                <a:prstClr val="black"/>
              </a:solidFill>
            </a:endParaRPr>
          </a:p>
        </p:txBody>
      </p:sp>
      <p:sp>
        <p:nvSpPr>
          <p:cNvPr id="5" name="Rectangle 3"/>
          <p:cNvSpPr>
            <a:spLocks noChangeArrowheads="1"/>
          </p:cNvSpPr>
          <p:nvPr/>
        </p:nvSpPr>
        <p:spPr bwMode="auto">
          <a:xfrm>
            <a:off x="1751320" y="1410991"/>
            <a:ext cx="428298" cy="438480"/>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71" tIns="34285" rIns="68571" bIns="34285" numCol="1" anchor="ctr" anchorCtr="0" compatLnSpc="1">
            <a:spAutoFit/>
          </a:bodyPr>
          <a:lstStyle/>
          <a:p>
            <a:pPr lvl="0" algn="just"/>
            <a:r>
              <a:rPr lang="en-US" altLang="zh-CN" sz="2400" b="1" kern="100">
                <a:solidFill>
                  <a:srgbClr val="FF0000"/>
                </a:solidFill>
              </a:rPr>
              <a:t>fit</a:t>
            </a:r>
            <a:endParaRPr lang="zh-CN" altLang="zh-CN" sz="800" kern="100">
              <a:solidFill>
                <a:prstClr val="black"/>
              </a:solidFill>
            </a:endParaRPr>
          </a:p>
        </p:txBody>
      </p:sp>
      <p:sp>
        <p:nvSpPr>
          <p:cNvPr id="6" name="Rectangle 3"/>
          <p:cNvSpPr>
            <a:spLocks noChangeArrowheads="1"/>
          </p:cNvSpPr>
          <p:nvPr/>
        </p:nvSpPr>
        <p:spPr bwMode="auto">
          <a:xfrm>
            <a:off x="3752816" y="1410991"/>
            <a:ext cx="1112468" cy="438480"/>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71" tIns="34285" rIns="68571" bIns="34285" numCol="1" anchor="ctr" anchorCtr="0" compatLnSpc="1">
            <a:spAutoFit/>
          </a:bodyPr>
          <a:lstStyle/>
          <a:p>
            <a:pPr lvl="0" algn="just"/>
            <a:r>
              <a:rPr lang="en-US" altLang="zh-CN" sz="2400" b="1" kern="100">
                <a:solidFill>
                  <a:srgbClr val="FF0000"/>
                </a:solidFill>
              </a:rPr>
              <a:t>healthy</a:t>
            </a:r>
            <a:endParaRPr lang="zh-CN" altLang="zh-CN" sz="800" kern="100">
              <a:solidFill>
                <a:prstClr val="black"/>
              </a:solidFill>
            </a:endParaRPr>
          </a:p>
        </p:txBody>
      </p:sp>
      <p:sp>
        <p:nvSpPr>
          <p:cNvPr id="7" name="Rectangle 3"/>
          <p:cNvSpPr>
            <a:spLocks noChangeArrowheads="1"/>
          </p:cNvSpPr>
          <p:nvPr/>
        </p:nvSpPr>
        <p:spPr bwMode="auto">
          <a:xfrm>
            <a:off x="5751583" y="1923830"/>
            <a:ext cx="787819" cy="438480"/>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71" tIns="34285" rIns="68571" bIns="34285" numCol="1" anchor="ctr" anchorCtr="0" compatLnSpc="1">
            <a:spAutoFit/>
          </a:bodyPr>
          <a:lstStyle/>
          <a:p>
            <a:pPr algn="just">
              <a:spcAft>
                <a:spcPct val="0"/>
              </a:spcAft>
            </a:pPr>
            <a:r>
              <a:rPr lang="en-US" altLang="zh-CN" sz="2400" b="1" kern="100">
                <a:solidFill>
                  <a:srgbClr val="FF0000"/>
                </a:solidFill>
              </a:rPr>
              <a:t>team</a:t>
            </a:r>
            <a:endParaRPr lang="zh-CN" altLang="zh-CN" sz="800" kern="100"/>
          </a:p>
        </p:txBody>
      </p:sp>
      <p:sp>
        <p:nvSpPr>
          <p:cNvPr id="8" name="Rectangle 3"/>
          <p:cNvSpPr>
            <a:spLocks noChangeArrowheads="1"/>
          </p:cNvSpPr>
          <p:nvPr/>
        </p:nvSpPr>
        <p:spPr bwMode="auto">
          <a:xfrm>
            <a:off x="2036600" y="2423346"/>
            <a:ext cx="818312" cy="438480"/>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71" tIns="34285" rIns="68571" bIns="34285" numCol="1" anchor="ctr" anchorCtr="0" compatLnSpc="1">
            <a:spAutoFit/>
          </a:bodyPr>
          <a:lstStyle/>
          <a:p>
            <a:pPr lvl="0" algn="just"/>
            <a:r>
              <a:rPr lang="en-US" altLang="zh-CN" sz="2400" b="1" kern="100">
                <a:solidFill>
                  <a:srgbClr val="FF0000"/>
                </a:solidFill>
              </a:rPr>
              <a:t>score</a:t>
            </a:r>
            <a:endParaRPr lang="zh-CN" altLang="zh-CN" sz="800" kern="100">
              <a:solidFill>
                <a:prstClr val="black"/>
              </a:solidFill>
            </a:endParaRPr>
          </a:p>
        </p:txBody>
      </p:sp>
      <p:sp>
        <p:nvSpPr>
          <p:cNvPr id="9" name="Rectangle 3"/>
          <p:cNvSpPr>
            <a:spLocks noChangeArrowheads="1"/>
          </p:cNvSpPr>
          <p:nvPr/>
        </p:nvSpPr>
        <p:spPr bwMode="auto">
          <a:xfrm>
            <a:off x="4329161" y="2936128"/>
            <a:ext cx="822688" cy="438480"/>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71" tIns="34285" rIns="68571" bIns="34285" numCol="1" anchor="ctr" anchorCtr="0" compatLnSpc="1">
            <a:spAutoFit/>
          </a:bodyPr>
          <a:lstStyle/>
          <a:p>
            <a:pPr lvl="0" algn="just"/>
            <a:r>
              <a:rPr lang="en-US" altLang="zh-CN" sz="2400" b="1" kern="100">
                <a:solidFill>
                  <a:srgbClr val="FF0000"/>
                </a:solidFill>
              </a:rPr>
              <a:t>helps</a:t>
            </a:r>
            <a:endParaRPr lang="zh-CN" altLang="zh-CN" sz="800" kern="100">
              <a:solidFill>
                <a:prstClr val="black"/>
              </a:solidFill>
            </a:endParaRPr>
          </a:p>
        </p:txBody>
      </p:sp>
      <p:sp>
        <p:nvSpPr>
          <p:cNvPr id="10" name="Rectangle 3"/>
          <p:cNvSpPr>
            <a:spLocks noChangeArrowheads="1"/>
          </p:cNvSpPr>
          <p:nvPr/>
        </p:nvSpPr>
        <p:spPr bwMode="auto">
          <a:xfrm>
            <a:off x="4807237" y="3462487"/>
            <a:ext cx="650743" cy="438480"/>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71" tIns="34285" rIns="68571" bIns="34285" numCol="1" anchor="ctr" anchorCtr="0" compatLnSpc="1">
            <a:spAutoFit/>
          </a:bodyPr>
          <a:lstStyle/>
          <a:p>
            <a:pPr lvl="0" algn="just"/>
            <a:r>
              <a:rPr lang="en-US" altLang="zh-CN" sz="2400" b="1" kern="100">
                <a:solidFill>
                  <a:srgbClr val="FF0000"/>
                </a:solidFill>
              </a:rPr>
              <a:t>tidy</a:t>
            </a:r>
            <a:endParaRPr lang="zh-CN" altLang="zh-CN" sz="800" kern="100">
              <a:solidFill>
                <a:prstClr val="black"/>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blinds(horizontal)">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linds(horizont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blinds(horizontal)">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blinds(horizontal)">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animEffect transition="in" filter="blinds(horizontal)">
                                      <p:cBhvr>
                                        <p:cTn id="27" dur="500"/>
                                        <p:tgtEl>
                                          <p:spTgt spid="7">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8">
                                            <p:txEl>
                                              <p:pRg st="0" end="0"/>
                                            </p:txEl>
                                          </p:spTgt>
                                        </p:tgtEl>
                                        <p:attrNameLst>
                                          <p:attrName>style.visibility</p:attrName>
                                        </p:attrNameLst>
                                      </p:cBhvr>
                                      <p:to>
                                        <p:strVal val="visible"/>
                                      </p:to>
                                    </p:set>
                                    <p:animEffect transition="in" filter="blinds(horizontal)">
                                      <p:cBhvr>
                                        <p:cTn id="32" dur="500"/>
                                        <p:tgtEl>
                                          <p:spTgt spid="8">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blinds(horizontal)">
                                      <p:cBhvr>
                                        <p:cTn id="37" dur="500"/>
                                        <p:tgtEl>
                                          <p:spTgt spid="9">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10">
                                            <p:txEl>
                                              <p:pRg st="0" end="0"/>
                                            </p:txEl>
                                          </p:spTgt>
                                        </p:tgtEl>
                                        <p:attrNameLst>
                                          <p:attrName>style.visibility</p:attrName>
                                        </p:attrNameLst>
                                      </p:cBhvr>
                                      <p:to>
                                        <p:strVal val="visible"/>
                                      </p:to>
                                    </p:set>
                                    <p:animEffect transition="in" filter="blinds(horizontal)">
                                      <p:cBhvr>
                                        <p:cTn id="42"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311682" y="519997"/>
            <a:ext cx="8515870" cy="3184085"/>
          </a:xfrm>
        </p:spPr>
        <p:txBody>
          <a:bodyPr/>
          <a:lstStyle/>
          <a:p>
            <a:pPr indent="609600">
              <a:tabLst>
                <a:tab pos="4114800" algn="l"/>
              </a:tabLst>
            </a:pPr>
            <a:endParaRPr lang="en-US" altLang="zh-CN" kern="100" smtClean="0">
              <a:ea typeface="黑体" panose="02010609060101010101" pitchFamily="2" charset="-122"/>
              <a:cs typeface="Times New Roman" panose="02020603050405020304"/>
            </a:endParaRPr>
          </a:p>
          <a:p>
            <a:pPr indent="609600">
              <a:tabLst>
                <a:tab pos="4114800" algn="l"/>
              </a:tabLst>
            </a:pPr>
            <a:r>
              <a:rPr lang="zh-CN" altLang="zh-CN" kern="100" smtClean="0">
                <a:ea typeface="黑体" panose="02010609060101010101" pitchFamily="2" charset="-122"/>
                <a:cs typeface="Times New Roman" panose="02020603050405020304"/>
              </a:rPr>
              <a:t>三</a:t>
            </a:r>
            <a:r>
              <a:rPr lang="zh-CN" altLang="zh-CN" kern="100">
                <a:ea typeface="黑体" panose="02010609060101010101" pitchFamily="2" charset="-122"/>
                <a:cs typeface="Times New Roman" panose="02020603050405020304"/>
              </a:rPr>
              <a:t>、请认真阅读教材</a:t>
            </a:r>
            <a:r>
              <a:rPr lang="en-US" altLang="zh-CN" kern="100">
                <a:ea typeface="黑体" panose="02010609060101010101" pitchFamily="2" charset="-122"/>
                <a:cs typeface="Courier New" panose="02070309020205020404"/>
              </a:rPr>
              <a:t>P10</a:t>
            </a:r>
            <a:r>
              <a:rPr lang="zh-CN" altLang="zh-CN" kern="100">
                <a:ea typeface="黑体" panose="02010609060101010101" pitchFamily="2" charset="-122"/>
                <a:cs typeface="Times New Roman" panose="02020603050405020304"/>
              </a:rPr>
              <a:t>课文内容，用英语回答下列问题</a:t>
            </a:r>
            <a:endParaRPr lang="zh-CN" altLang="zh-CN" sz="800" kern="100">
              <a:latin typeface="宋体" panose="02010600030101010101" pitchFamily="2" charset="-122"/>
              <a:cs typeface="Courier New" panose="02070309020205020404"/>
            </a:endParaRPr>
          </a:p>
          <a:p>
            <a:pPr indent="609600">
              <a:tabLst>
                <a:tab pos="4114800" algn="l"/>
              </a:tabLst>
            </a:pPr>
            <a:r>
              <a:rPr lang="en-US" altLang="zh-CN" kern="100">
                <a:cs typeface="Courier New" panose="02070309020205020404"/>
              </a:rPr>
              <a:t>1</a:t>
            </a:r>
            <a:r>
              <a:rPr lang="zh-CN" altLang="zh-CN" kern="100">
                <a:cs typeface="Times New Roman" panose="02020603050405020304"/>
              </a:rPr>
              <a:t>．</a:t>
            </a:r>
            <a:r>
              <a:rPr lang="en-US" altLang="zh-CN" kern="100">
                <a:cs typeface="Courier New" panose="02070309020205020404"/>
              </a:rPr>
              <a:t>What would Lingling like to be?</a:t>
            </a:r>
            <a:endParaRPr lang="zh-CN" altLang="zh-CN" sz="800" kern="100">
              <a:latin typeface="宋体" panose="02010600030101010101" pitchFamily="2" charset="-122"/>
              <a:cs typeface="Courier New" panose="02070309020205020404"/>
            </a:endParaRPr>
          </a:p>
          <a:p>
            <a:pPr indent="612140">
              <a:tabLst>
                <a:tab pos="4114800" algn="l"/>
              </a:tabLst>
            </a:pPr>
            <a:r>
              <a:rPr lang="en-US" altLang="zh-CN" b="1" kern="100">
                <a:solidFill>
                  <a:srgbClr val="FF0000"/>
                </a:solidFill>
                <a:cs typeface="Courier New" panose="02070309020205020404"/>
              </a:rPr>
              <a:t>She would like to be the class monitor.</a:t>
            </a:r>
            <a:endParaRPr lang="zh-CN" altLang="zh-CN" sz="800" kern="100">
              <a:latin typeface="宋体" panose="02010600030101010101" pitchFamily="2" charset="-122"/>
              <a:cs typeface="Courier New" panose="02070309020205020404"/>
            </a:endParaRPr>
          </a:p>
          <a:p>
            <a:pPr indent="609600">
              <a:tabLst>
                <a:tab pos="4114800" algn="l"/>
              </a:tabLst>
            </a:pPr>
            <a:r>
              <a:rPr lang="en-US" altLang="zh-CN" kern="100">
                <a:cs typeface="Courier New" panose="02070309020205020404"/>
              </a:rPr>
              <a:t>2</a:t>
            </a:r>
            <a:r>
              <a:rPr lang="zh-CN" altLang="zh-CN" kern="100">
                <a:cs typeface="Times New Roman" panose="02020603050405020304"/>
              </a:rPr>
              <a:t>．</a:t>
            </a:r>
            <a:r>
              <a:rPr lang="en-US" altLang="zh-CN" kern="100">
                <a:cs typeface="Courier New" panose="02070309020205020404"/>
              </a:rPr>
              <a:t>What does Daming want to be?</a:t>
            </a:r>
            <a:endParaRPr lang="zh-CN" altLang="zh-CN" sz="800" kern="100">
              <a:latin typeface="宋体" panose="02010600030101010101" pitchFamily="2" charset="-122"/>
              <a:cs typeface="Courier New" panose="02070309020205020404"/>
            </a:endParaRPr>
          </a:p>
          <a:p>
            <a:pPr indent="612140">
              <a:tabLst>
                <a:tab pos="4114800" algn="l"/>
              </a:tabLst>
            </a:pPr>
            <a:r>
              <a:rPr lang="en-US" altLang="zh-CN" b="1" kern="100">
                <a:solidFill>
                  <a:srgbClr val="FF0000"/>
                </a:solidFill>
                <a:cs typeface="Courier New" panose="02070309020205020404"/>
              </a:rPr>
              <a:t>He wants to be the PE monitor.</a:t>
            </a:r>
            <a:endParaRPr lang="zh-CN" altLang="zh-CN" sz="800" kern="100">
              <a:latin typeface="宋体" panose="02010600030101010101" pitchFamily="2" charset="-122"/>
              <a:cs typeface="Courier New" panose="02070309020205020404"/>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blinds(horizontal)">
                                      <p:cBhvr>
                                        <p:cTn id="7" dur="500"/>
                                        <p:tgtEl>
                                          <p:spTgt spid="2">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blinds(horizontal)">
                                      <p:cBhvr>
                                        <p:cTn id="12" dur="500"/>
                                        <p:tgtEl>
                                          <p:spTgt spid="2">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animEffect transition="in" filter="blinds(horizontal)">
                                      <p:cBhvr>
                                        <p:cTn id="17"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311682" y="737502"/>
            <a:ext cx="8515870" cy="3184085"/>
          </a:xfrm>
        </p:spPr>
        <p:txBody>
          <a:bodyPr/>
          <a:lstStyle/>
          <a:p>
            <a:pPr indent="609600">
              <a:tabLst>
                <a:tab pos="4114800" algn="l"/>
              </a:tabLst>
            </a:pPr>
            <a:r>
              <a:rPr lang="en-US" altLang="zh-CN" kern="100" smtClean="0">
                <a:cs typeface="Courier New" panose="02070309020205020404"/>
              </a:rPr>
              <a:t>3</a:t>
            </a:r>
            <a:r>
              <a:rPr lang="zh-CN" altLang="zh-CN" kern="100">
                <a:cs typeface="Times New Roman" panose="02020603050405020304"/>
              </a:rPr>
              <a:t>．</a:t>
            </a:r>
            <a:r>
              <a:rPr lang="en-US" altLang="zh-CN" kern="100">
                <a:cs typeface="Courier New" panose="02070309020205020404"/>
              </a:rPr>
              <a:t>What would Tony like to be?</a:t>
            </a:r>
            <a:endParaRPr lang="zh-CN" altLang="zh-CN" sz="800" kern="100">
              <a:latin typeface="宋体" panose="02010600030101010101" pitchFamily="2" charset="-122"/>
              <a:cs typeface="Courier New" panose="02070309020205020404"/>
            </a:endParaRPr>
          </a:p>
          <a:p>
            <a:pPr indent="612140">
              <a:tabLst>
                <a:tab pos="4114800" algn="l"/>
              </a:tabLst>
            </a:pPr>
            <a:r>
              <a:rPr lang="en-US" altLang="zh-CN" b="1" kern="100">
                <a:solidFill>
                  <a:srgbClr val="FF0000"/>
                </a:solidFill>
                <a:cs typeface="Courier New" panose="02070309020205020404"/>
              </a:rPr>
              <a:t>He would like to be the cleaning monitor.</a:t>
            </a:r>
            <a:endParaRPr lang="zh-CN" altLang="zh-CN" sz="800" kern="100">
              <a:latin typeface="宋体" panose="02010600030101010101" pitchFamily="2" charset="-122"/>
              <a:cs typeface="Courier New" panose="02070309020205020404"/>
            </a:endParaRPr>
          </a:p>
          <a:p>
            <a:pPr indent="609600">
              <a:tabLst>
                <a:tab pos="4114800" algn="l"/>
              </a:tabLst>
            </a:pPr>
            <a:r>
              <a:rPr lang="en-US" altLang="zh-CN" kern="100">
                <a:cs typeface="Courier New" panose="02070309020205020404"/>
              </a:rPr>
              <a:t>4</a:t>
            </a:r>
            <a:r>
              <a:rPr lang="zh-CN" altLang="zh-CN" kern="100">
                <a:cs typeface="Times New Roman" panose="02020603050405020304"/>
              </a:rPr>
              <a:t>．</a:t>
            </a:r>
            <a:r>
              <a:rPr lang="en-US" altLang="zh-CN" kern="100">
                <a:cs typeface="Courier New" panose="02070309020205020404"/>
              </a:rPr>
              <a:t>What is Daming good at?</a:t>
            </a:r>
            <a:endParaRPr lang="zh-CN" altLang="zh-CN" sz="800" kern="100">
              <a:latin typeface="宋体" panose="02010600030101010101" pitchFamily="2" charset="-122"/>
              <a:cs typeface="Courier New" panose="02070309020205020404"/>
            </a:endParaRPr>
          </a:p>
          <a:p>
            <a:pPr indent="612140">
              <a:tabLst>
                <a:tab pos="4114800" algn="l"/>
              </a:tabLst>
            </a:pPr>
            <a:r>
              <a:rPr lang="en-US" altLang="zh-CN" b="1" kern="100">
                <a:solidFill>
                  <a:srgbClr val="FF0000"/>
                </a:solidFill>
                <a:cs typeface="Courier New" panose="02070309020205020404"/>
              </a:rPr>
              <a:t>He is really good at football.</a:t>
            </a:r>
            <a:endParaRPr lang="zh-CN" altLang="zh-CN" sz="800" kern="100">
              <a:latin typeface="宋体" panose="02010600030101010101" pitchFamily="2" charset="-122"/>
              <a:cs typeface="Courier New" panose="02070309020205020404"/>
            </a:endParaRPr>
          </a:p>
          <a:p>
            <a:pPr indent="609600">
              <a:tabLst>
                <a:tab pos="4114800" algn="l"/>
              </a:tabLst>
            </a:pPr>
            <a:r>
              <a:rPr lang="en-US" altLang="zh-CN" kern="100">
                <a:cs typeface="Courier New" panose="02070309020205020404"/>
              </a:rPr>
              <a:t>5</a:t>
            </a:r>
            <a:r>
              <a:rPr lang="zh-CN" altLang="zh-CN" kern="100">
                <a:cs typeface="Times New Roman" panose="02020603050405020304"/>
              </a:rPr>
              <a:t>．</a:t>
            </a:r>
            <a:r>
              <a:rPr lang="en-US" altLang="zh-CN" kern="100">
                <a:cs typeface="Courier New" panose="02070309020205020404"/>
              </a:rPr>
              <a:t>What can Tony do as a cleaning monitor?</a:t>
            </a:r>
            <a:endParaRPr lang="zh-CN" altLang="zh-CN" sz="800" kern="100">
              <a:latin typeface="宋体" panose="02010600030101010101" pitchFamily="2" charset="-122"/>
              <a:cs typeface="Courier New" panose="02070309020205020404"/>
            </a:endParaRPr>
          </a:p>
          <a:p>
            <a:pPr indent="612140">
              <a:tabLst>
                <a:tab pos="4114800" algn="l"/>
              </a:tabLst>
            </a:pPr>
            <a:r>
              <a:rPr lang="en-US" altLang="zh-CN" b="1" kern="100">
                <a:solidFill>
                  <a:srgbClr val="FF0000"/>
                </a:solidFill>
                <a:cs typeface="Courier New" panose="02070309020205020404"/>
              </a:rPr>
              <a:t>He can make the classroom beautiful.</a:t>
            </a:r>
            <a:endParaRPr lang="zh-CN" altLang="zh-CN" sz="800" kern="100">
              <a:latin typeface="宋体" panose="02010600030101010101" pitchFamily="2" charset="-122"/>
              <a:cs typeface="Courier New" panose="02070309020205020404"/>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linds(horizontal)">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linds(horizontal)">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blinds(horizontal)">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blinds(horizontal)">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blinds(horizontal)">
                                      <p:cBhvr>
                                        <p:cTn id="27"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3"/>
          <p:cNvSpPr txBox="1">
            <a:spLocks noChangeArrowheads="1"/>
          </p:cNvSpPr>
          <p:nvPr/>
        </p:nvSpPr>
        <p:spPr bwMode="auto">
          <a:xfrm>
            <a:off x="2573517" y="3160017"/>
            <a:ext cx="6373538" cy="761571"/>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71" tIns="34285" rIns="68571" bIns="34285">
            <a:spAutoFit/>
          </a:bodyPr>
          <a:lstStyle/>
          <a:p>
            <a:pPr algn="ctr"/>
            <a:r>
              <a:rPr lang="zh-CN" altLang="en-US" sz="4500">
                <a:latin typeface="方正小标宋_GBK" pitchFamily="65" charset="-122"/>
                <a:ea typeface="方正小标宋_GBK" pitchFamily="65" charset="-122"/>
              </a:rPr>
              <a:t>基础巩固练</a:t>
            </a:r>
          </a:p>
        </p:txBody>
      </p:sp>
      <p:sp>
        <p:nvSpPr>
          <p:cNvPr id="2" name="Rectangle 2"/>
          <p:cNvSpPr>
            <a:spLocks noChangeArrowheads="1"/>
          </p:cNvSpPr>
          <p:nvPr/>
        </p:nvSpPr>
        <p:spPr bwMode="auto">
          <a:xfrm>
            <a:off x="19053" y="948699"/>
            <a:ext cx="9144000" cy="315461"/>
          </a:xfrm>
          <a:prstGeom prst="rect">
            <a:avLst/>
          </a:prstGeom>
          <a:solidFill>
            <a:srgbClr val="2980B9"/>
          </a:solidFill>
          <a:ln>
            <a:noFill/>
          </a:ln>
          <a:effectLst/>
          <a:extLs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71" tIns="34285" rIns="68571" bIns="34285" numCol="1" anchor="ctr" anchorCtr="0" compatLnSpc="1">
            <a:spAutoFit/>
          </a:bodyPr>
          <a:lstStyle/>
          <a:p>
            <a:endParaRPr lang="zh-CN" altLang="en-US"/>
          </a:p>
        </p:txBody>
      </p:sp>
      <p:pic>
        <p:nvPicPr>
          <p:cNvPr id="2051" name="Picture 3" descr="背景3"/>
          <p:cNvPicPr>
            <a:picLocks noChangeAspect="1" noChangeArrowheads="1"/>
          </p:cNvPicPr>
          <p:nvPr/>
        </p:nvPicPr>
        <p:blipFill>
          <a:blip r:embed="rId2" cstate="email"/>
          <a:stretch>
            <a:fillRect/>
          </a:stretch>
        </p:blipFill>
        <p:spPr bwMode="auto">
          <a:xfrm>
            <a:off x="-19052" y="-20237"/>
            <a:ext cx="3793825" cy="396862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311682" y="466004"/>
            <a:ext cx="8515870" cy="4217975"/>
          </a:xfrm>
        </p:spPr>
        <p:txBody>
          <a:bodyPr/>
          <a:lstStyle/>
          <a:p>
            <a:pPr indent="609600">
              <a:tabLst>
                <a:tab pos="4114800" algn="l"/>
              </a:tabLst>
            </a:pPr>
            <a:r>
              <a:rPr lang="zh-CN" altLang="zh-CN" kern="100">
                <a:ea typeface="黑体" panose="02010609060101010101" pitchFamily="2" charset="-122"/>
                <a:cs typeface="Times New Roman" panose="02020603050405020304"/>
              </a:rPr>
              <a:t>一、根据句意及首字母完成单词</a:t>
            </a:r>
            <a:endParaRPr lang="zh-CN" altLang="zh-CN" sz="800" kern="100">
              <a:latin typeface="宋体" panose="02010600030101010101" pitchFamily="2" charset="-122"/>
              <a:cs typeface="Courier New" panose="02070309020205020404"/>
            </a:endParaRPr>
          </a:p>
          <a:p>
            <a:pPr indent="609600">
              <a:tabLst>
                <a:tab pos="4114800" algn="l"/>
              </a:tabLst>
            </a:pPr>
            <a:r>
              <a:rPr lang="en-US" altLang="zh-CN" kern="100">
                <a:cs typeface="Courier New" panose="02070309020205020404"/>
              </a:rPr>
              <a:t>1</a:t>
            </a:r>
            <a:r>
              <a:rPr lang="zh-CN" altLang="zh-CN" kern="100">
                <a:cs typeface="Times New Roman" panose="02020603050405020304"/>
              </a:rPr>
              <a:t>．</a:t>
            </a:r>
            <a:r>
              <a:rPr lang="en-US" altLang="zh-CN" kern="100">
                <a:cs typeface="Courier New" panose="02070309020205020404"/>
              </a:rPr>
              <a:t>My little brother runs so ________ that I can't catch up with him.</a:t>
            </a:r>
            <a:endParaRPr lang="zh-CN" altLang="zh-CN" sz="800" kern="100">
              <a:latin typeface="宋体" panose="02010600030101010101" pitchFamily="2" charset="-122"/>
              <a:cs typeface="Courier New" panose="02070309020205020404"/>
            </a:endParaRPr>
          </a:p>
          <a:p>
            <a:pPr indent="609600">
              <a:tabLst>
                <a:tab pos="4114800" algn="l"/>
              </a:tabLst>
            </a:pPr>
            <a:r>
              <a:rPr lang="en-US" altLang="zh-CN" kern="100">
                <a:cs typeface="Courier New" panose="02070309020205020404"/>
              </a:rPr>
              <a:t>2</a:t>
            </a:r>
            <a:r>
              <a:rPr lang="zh-CN" altLang="zh-CN" kern="100">
                <a:cs typeface="Times New Roman" panose="02020603050405020304"/>
              </a:rPr>
              <a:t>．</a:t>
            </a:r>
            <a:r>
              <a:rPr lang="en-US" altLang="zh-CN" kern="100">
                <a:cs typeface="Courier New" panose="02070309020205020404"/>
              </a:rPr>
              <a:t>I want to be the PE ___________ in our class.</a:t>
            </a:r>
            <a:endParaRPr lang="zh-CN" altLang="zh-CN" sz="800" kern="100">
              <a:latin typeface="宋体" panose="02010600030101010101" pitchFamily="2" charset="-122"/>
              <a:cs typeface="Courier New" panose="02070309020205020404"/>
            </a:endParaRPr>
          </a:p>
          <a:p>
            <a:pPr indent="609600">
              <a:tabLst>
                <a:tab pos="4114800" algn="l"/>
              </a:tabLst>
            </a:pPr>
            <a:r>
              <a:rPr lang="en-US" altLang="zh-CN" kern="100">
                <a:cs typeface="Courier New" panose="02070309020205020404"/>
              </a:rPr>
              <a:t>3</a:t>
            </a:r>
            <a:r>
              <a:rPr lang="zh-CN" altLang="zh-CN" kern="100">
                <a:cs typeface="Times New Roman" panose="02020603050405020304"/>
              </a:rPr>
              <a:t>．</a:t>
            </a:r>
            <a:r>
              <a:rPr lang="en-US" altLang="zh-CN" kern="100">
                <a:cs typeface="Courier New" panose="02070309020205020404"/>
              </a:rPr>
              <a:t>As your good friend, I ___________ to help you.</a:t>
            </a:r>
            <a:endParaRPr lang="zh-CN" altLang="zh-CN" sz="800" kern="100">
              <a:latin typeface="宋体" panose="02010600030101010101" pitchFamily="2" charset="-122"/>
              <a:cs typeface="Courier New" panose="02070309020205020404"/>
            </a:endParaRPr>
          </a:p>
          <a:p>
            <a:pPr indent="609600">
              <a:tabLst>
                <a:tab pos="4114800" algn="l"/>
              </a:tabLst>
            </a:pPr>
            <a:r>
              <a:rPr lang="en-US" altLang="zh-CN" kern="100">
                <a:cs typeface="Courier New" panose="02070309020205020404"/>
              </a:rPr>
              <a:t>4</a:t>
            </a:r>
            <a:r>
              <a:rPr lang="zh-CN" altLang="zh-CN" kern="100">
                <a:cs typeface="Times New Roman" panose="02020603050405020304"/>
              </a:rPr>
              <a:t>．</a:t>
            </a:r>
            <a:r>
              <a:rPr lang="en-US" altLang="zh-CN" kern="100">
                <a:cs typeface="Courier New" panose="02070309020205020404"/>
              </a:rPr>
              <a:t>Every day I run to the school and it can keep me _______.</a:t>
            </a:r>
            <a:endParaRPr lang="zh-CN" altLang="zh-CN" sz="800" kern="100">
              <a:latin typeface="宋体" panose="02010600030101010101" pitchFamily="2" charset="-122"/>
              <a:cs typeface="Courier New" panose="02070309020205020404"/>
            </a:endParaRPr>
          </a:p>
          <a:p>
            <a:pPr indent="609600">
              <a:tabLst>
                <a:tab pos="4114800" algn="l"/>
              </a:tabLst>
            </a:pPr>
            <a:r>
              <a:rPr lang="en-US" altLang="zh-CN" kern="100">
                <a:cs typeface="Courier New" panose="02070309020205020404"/>
              </a:rPr>
              <a:t>5</a:t>
            </a:r>
            <a:r>
              <a:rPr lang="zh-CN" altLang="zh-CN" kern="100">
                <a:cs typeface="Times New Roman" panose="02020603050405020304"/>
              </a:rPr>
              <a:t>．</a:t>
            </a:r>
            <a:r>
              <a:rPr lang="en-US" altLang="zh-CN" kern="100">
                <a:cs typeface="Courier New" panose="02070309020205020404"/>
              </a:rPr>
              <a:t>— Is ______________________ here today</a:t>
            </a:r>
            <a:r>
              <a:rPr lang="en-US" altLang="zh-CN" kern="100" smtClean="0">
                <a:cs typeface="Courier New" panose="02070309020205020404"/>
              </a:rPr>
              <a:t>?</a:t>
            </a:r>
          </a:p>
          <a:p>
            <a:pPr indent="609600">
              <a:tabLst>
                <a:tab pos="4114800" algn="l"/>
              </a:tabLst>
            </a:pPr>
            <a:r>
              <a:rPr lang="en-US" altLang="zh-CN" kern="100" smtClean="0">
                <a:cs typeface="Courier New" panose="02070309020205020404"/>
              </a:rPr>
              <a:t>— </a:t>
            </a:r>
            <a:r>
              <a:rPr lang="en-US" altLang="zh-CN" kern="100">
                <a:cs typeface="Courier New" panose="02070309020205020404"/>
              </a:rPr>
              <a:t>Yes, we are.</a:t>
            </a:r>
            <a:endParaRPr lang="zh-CN" altLang="zh-CN" sz="800" kern="100">
              <a:latin typeface="宋体" panose="02010600030101010101" pitchFamily="2" charset="-122"/>
              <a:cs typeface="Courier New" panose="02070309020205020404"/>
            </a:endParaRPr>
          </a:p>
        </p:txBody>
      </p:sp>
      <p:sp>
        <p:nvSpPr>
          <p:cNvPr id="11" name="Rectangle 3"/>
          <p:cNvSpPr>
            <a:spLocks noChangeArrowheads="1"/>
          </p:cNvSpPr>
          <p:nvPr/>
        </p:nvSpPr>
        <p:spPr bwMode="auto">
          <a:xfrm>
            <a:off x="5080773" y="1019515"/>
            <a:ext cx="617076" cy="438480"/>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71" tIns="34285" rIns="68571" bIns="34285" numCol="1" anchor="ctr" anchorCtr="0" compatLnSpc="1">
            <a:spAutoFit/>
          </a:bodyPr>
          <a:lstStyle/>
          <a:p>
            <a:pPr lvl="0" algn="just"/>
            <a:r>
              <a:rPr lang="en-US" altLang="zh-CN" sz="2400" b="1" kern="100">
                <a:solidFill>
                  <a:srgbClr val="FF0000"/>
                </a:solidFill>
              </a:rPr>
              <a:t>fast</a:t>
            </a:r>
            <a:endParaRPr lang="zh-CN" altLang="zh-CN" sz="800" kern="100">
              <a:solidFill>
                <a:prstClr val="black"/>
              </a:solidFill>
            </a:endParaRPr>
          </a:p>
        </p:txBody>
      </p:sp>
      <p:sp>
        <p:nvSpPr>
          <p:cNvPr id="4" name="Rectangle 3"/>
          <p:cNvSpPr>
            <a:spLocks noChangeArrowheads="1"/>
          </p:cNvSpPr>
          <p:nvPr/>
        </p:nvSpPr>
        <p:spPr bwMode="auto">
          <a:xfrm>
            <a:off x="4128653" y="2038549"/>
            <a:ext cx="1197840" cy="438480"/>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71" tIns="34285" rIns="68571" bIns="34285" numCol="1" anchor="ctr" anchorCtr="0" compatLnSpc="1">
            <a:spAutoFit/>
          </a:bodyPr>
          <a:lstStyle/>
          <a:p>
            <a:pPr algn="just">
              <a:spcAft>
                <a:spcPct val="0"/>
              </a:spcAft>
            </a:pPr>
            <a:r>
              <a:rPr lang="en-US" altLang="zh-CN" sz="2400" b="1" kern="100">
                <a:solidFill>
                  <a:srgbClr val="FF0000"/>
                </a:solidFill>
              </a:rPr>
              <a:t>monitor</a:t>
            </a:r>
            <a:endParaRPr lang="zh-CN" altLang="zh-CN" sz="800" kern="100"/>
          </a:p>
        </p:txBody>
      </p:sp>
      <p:sp>
        <p:nvSpPr>
          <p:cNvPr id="5" name="Rectangle 3"/>
          <p:cNvSpPr>
            <a:spLocks noChangeArrowheads="1"/>
          </p:cNvSpPr>
          <p:nvPr/>
        </p:nvSpPr>
        <p:spPr bwMode="auto">
          <a:xfrm>
            <a:off x="4508933" y="2564962"/>
            <a:ext cx="1193463" cy="438480"/>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71" tIns="34285" rIns="68571" bIns="34285" numCol="1" anchor="ctr" anchorCtr="0" compatLnSpc="1">
            <a:spAutoFit/>
          </a:bodyPr>
          <a:lstStyle/>
          <a:p>
            <a:pPr lvl="0" algn="just"/>
            <a:r>
              <a:rPr lang="en-US" altLang="zh-CN" sz="2400" b="1" kern="100">
                <a:solidFill>
                  <a:srgbClr val="FF0000"/>
                </a:solidFill>
              </a:rPr>
              <a:t>promise</a:t>
            </a:r>
            <a:endParaRPr lang="zh-CN" altLang="zh-CN" sz="800" kern="100">
              <a:solidFill>
                <a:prstClr val="black"/>
              </a:solidFill>
            </a:endParaRPr>
          </a:p>
        </p:txBody>
      </p:sp>
      <p:sp>
        <p:nvSpPr>
          <p:cNvPr id="6" name="Rectangle 3"/>
          <p:cNvSpPr>
            <a:spLocks noChangeArrowheads="1"/>
          </p:cNvSpPr>
          <p:nvPr/>
        </p:nvSpPr>
        <p:spPr bwMode="auto">
          <a:xfrm>
            <a:off x="7727354" y="3071268"/>
            <a:ext cx="428298" cy="438480"/>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71" tIns="34285" rIns="68571" bIns="34285" numCol="1" anchor="ctr" anchorCtr="0" compatLnSpc="1">
            <a:spAutoFit/>
          </a:bodyPr>
          <a:lstStyle/>
          <a:p>
            <a:pPr lvl="0" algn="just"/>
            <a:r>
              <a:rPr lang="en-US" altLang="zh-CN" sz="2400" b="1" kern="100">
                <a:solidFill>
                  <a:srgbClr val="FF0000"/>
                </a:solidFill>
              </a:rPr>
              <a:t>fit</a:t>
            </a:r>
            <a:endParaRPr lang="zh-CN" altLang="zh-CN" sz="800" kern="100">
              <a:solidFill>
                <a:prstClr val="black"/>
              </a:solidFill>
            </a:endParaRPr>
          </a:p>
        </p:txBody>
      </p:sp>
      <p:sp>
        <p:nvSpPr>
          <p:cNvPr id="7" name="Rectangle 3"/>
          <p:cNvSpPr>
            <a:spLocks noChangeArrowheads="1"/>
          </p:cNvSpPr>
          <p:nvPr/>
        </p:nvSpPr>
        <p:spPr bwMode="auto">
          <a:xfrm>
            <a:off x="2413520" y="3577519"/>
            <a:ext cx="2772995" cy="438480"/>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71" tIns="34285" rIns="68571" bIns="34285" numCol="1" anchor="ctr" anchorCtr="0" compatLnSpc="1">
            <a:spAutoFit/>
          </a:bodyPr>
          <a:lstStyle/>
          <a:p>
            <a:pPr algn="just">
              <a:spcAft>
                <a:spcPct val="0"/>
              </a:spcAft>
            </a:pPr>
            <a:r>
              <a:rPr lang="en-US" altLang="zh-CN" sz="2400" b="1" kern="100">
                <a:solidFill>
                  <a:srgbClr val="FF0000"/>
                </a:solidFill>
              </a:rPr>
              <a:t>everybody/everyone</a:t>
            </a:r>
            <a:endParaRPr lang="zh-CN" altLang="zh-CN" sz="800" kern="10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blinds(horizontal)">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linds(horizont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blinds(horizontal)">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blinds(horizontal)">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animEffect transition="in" filter="blinds(horizontal)">
                                      <p:cBhvr>
                                        <p:cTn id="2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311682" y="627984"/>
            <a:ext cx="8515870" cy="3701030"/>
          </a:xfrm>
        </p:spPr>
        <p:txBody>
          <a:bodyPr/>
          <a:lstStyle/>
          <a:p>
            <a:pPr indent="609600">
              <a:tabLst>
                <a:tab pos="4114800" algn="l"/>
              </a:tabLst>
            </a:pPr>
            <a:r>
              <a:rPr lang="zh-CN" altLang="zh-CN" kern="100">
                <a:ea typeface="黑体" panose="02010609060101010101" pitchFamily="2" charset="-122"/>
                <a:cs typeface="Times New Roman" panose="02020603050405020304"/>
              </a:rPr>
              <a:t>二、根据汉语意思补全下列句子</a:t>
            </a:r>
            <a:endParaRPr lang="zh-CN" altLang="zh-CN" sz="800" kern="100">
              <a:latin typeface="宋体" panose="02010600030101010101" pitchFamily="2" charset="-122"/>
              <a:cs typeface="Courier New" panose="02070309020205020404"/>
            </a:endParaRPr>
          </a:p>
          <a:p>
            <a:pPr indent="609600">
              <a:tabLst>
                <a:tab pos="4114800" algn="l"/>
              </a:tabLst>
            </a:pPr>
            <a:r>
              <a:rPr lang="en-US" altLang="zh-CN" kern="100">
                <a:cs typeface="Courier New" panose="02070309020205020404"/>
              </a:rPr>
              <a:t>1</a:t>
            </a:r>
            <a:r>
              <a:rPr lang="zh-CN" altLang="zh-CN" kern="100">
                <a:cs typeface="Times New Roman" panose="02020603050405020304"/>
              </a:rPr>
              <a:t>．保持我们的教室漂亮，人人有责。</a:t>
            </a:r>
            <a:endParaRPr lang="zh-CN" altLang="zh-CN" sz="800" kern="100">
              <a:latin typeface="宋体" panose="02010600030101010101" pitchFamily="2" charset="-122"/>
              <a:cs typeface="Courier New" panose="02070309020205020404"/>
            </a:endParaRPr>
          </a:p>
          <a:p>
            <a:pPr indent="609600">
              <a:tabLst>
                <a:tab pos="4114800" algn="l"/>
              </a:tabLst>
            </a:pPr>
            <a:r>
              <a:rPr lang="en-US" altLang="zh-CN" kern="100">
                <a:cs typeface="Courier New" panose="02070309020205020404"/>
              </a:rPr>
              <a:t>It's our duty ___________ our classroom _____________.</a:t>
            </a:r>
            <a:endParaRPr lang="zh-CN" altLang="zh-CN" sz="800" kern="100">
              <a:latin typeface="宋体" panose="02010600030101010101" pitchFamily="2" charset="-122"/>
              <a:cs typeface="Courier New" panose="02070309020205020404"/>
            </a:endParaRPr>
          </a:p>
          <a:p>
            <a:pPr indent="609600">
              <a:tabLst>
                <a:tab pos="4114800" algn="l"/>
              </a:tabLst>
            </a:pPr>
            <a:r>
              <a:rPr lang="en-US" altLang="zh-CN" kern="100">
                <a:cs typeface="Courier New" panose="02070309020205020404"/>
              </a:rPr>
              <a:t>2</a:t>
            </a:r>
            <a:r>
              <a:rPr lang="zh-CN" altLang="zh-CN" kern="100">
                <a:cs typeface="Times New Roman" panose="02020603050405020304"/>
              </a:rPr>
              <a:t>．这对双胞胎与他们的同学相处融洽。</a:t>
            </a:r>
            <a:endParaRPr lang="zh-CN" altLang="zh-CN" sz="800" kern="100">
              <a:latin typeface="宋体" panose="02010600030101010101" pitchFamily="2" charset="-122"/>
              <a:cs typeface="Courier New" panose="02070309020205020404"/>
            </a:endParaRPr>
          </a:p>
          <a:p>
            <a:pPr indent="609600">
              <a:tabLst>
                <a:tab pos="4114800" algn="l"/>
              </a:tabLst>
            </a:pPr>
            <a:r>
              <a:rPr lang="en-US" altLang="zh-CN" kern="100">
                <a:cs typeface="Courier New" panose="02070309020205020404"/>
              </a:rPr>
              <a:t>The twins ____________________ their classmates.</a:t>
            </a:r>
            <a:endParaRPr lang="zh-CN" altLang="zh-CN" sz="800" kern="100">
              <a:latin typeface="宋体" panose="02010600030101010101" pitchFamily="2" charset="-122"/>
              <a:cs typeface="Courier New" panose="02070309020205020404"/>
            </a:endParaRPr>
          </a:p>
          <a:p>
            <a:pPr indent="609600">
              <a:tabLst>
                <a:tab pos="4114800" algn="l"/>
              </a:tabLst>
            </a:pPr>
            <a:r>
              <a:rPr lang="en-US" altLang="zh-CN" kern="100">
                <a:cs typeface="Courier New" panose="02070309020205020404"/>
              </a:rPr>
              <a:t>3</a:t>
            </a:r>
            <a:r>
              <a:rPr lang="zh-CN" altLang="zh-CN" kern="100">
                <a:cs typeface="Times New Roman" panose="02020603050405020304"/>
              </a:rPr>
              <a:t>．玛丽总是乐于帮助别人。</a:t>
            </a:r>
            <a:endParaRPr lang="zh-CN" altLang="zh-CN" sz="800" kern="100">
              <a:latin typeface="宋体" panose="02010600030101010101" pitchFamily="2" charset="-122"/>
              <a:cs typeface="Courier New" panose="02070309020205020404"/>
            </a:endParaRPr>
          </a:p>
          <a:p>
            <a:pPr indent="609600">
              <a:tabLst>
                <a:tab pos="4114800" algn="l"/>
              </a:tabLst>
            </a:pPr>
            <a:r>
              <a:rPr lang="en-US" altLang="zh-CN" kern="100">
                <a:cs typeface="Courier New" panose="02070309020205020404"/>
              </a:rPr>
              <a:t>Mary is always ____________ help others.</a:t>
            </a:r>
            <a:endParaRPr lang="zh-CN" altLang="zh-CN" sz="800" kern="100">
              <a:latin typeface="宋体" panose="02010600030101010101" pitchFamily="2" charset="-122"/>
              <a:cs typeface="Courier New" panose="02070309020205020404"/>
            </a:endParaRPr>
          </a:p>
        </p:txBody>
      </p:sp>
      <p:sp>
        <p:nvSpPr>
          <p:cNvPr id="10" name="Rectangle 3"/>
          <p:cNvSpPr>
            <a:spLocks noChangeArrowheads="1"/>
          </p:cNvSpPr>
          <p:nvPr/>
        </p:nvSpPr>
        <p:spPr bwMode="auto">
          <a:xfrm>
            <a:off x="2847219" y="1707856"/>
            <a:ext cx="1087219" cy="438480"/>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71" tIns="34285" rIns="68571" bIns="34285" numCol="1" anchor="ctr" anchorCtr="0" compatLnSpc="1">
            <a:spAutoFit/>
          </a:bodyPr>
          <a:lstStyle/>
          <a:p>
            <a:pPr algn="just">
              <a:spcAft>
                <a:spcPct val="0"/>
              </a:spcAft>
            </a:pPr>
            <a:r>
              <a:rPr lang="en-US" altLang="zh-CN" sz="2400" b="1" kern="100">
                <a:solidFill>
                  <a:srgbClr val="FF0000"/>
                </a:solidFill>
              </a:rPr>
              <a:t>to keep</a:t>
            </a:r>
            <a:endParaRPr lang="zh-CN" altLang="zh-CN" sz="800" kern="100"/>
          </a:p>
        </p:txBody>
      </p:sp>
      <p:sp>
        <p:nvSpPr>
          <p:cNvPr id="4" name="Rectangle 3"/>
          <p:cNvSpPr>
            <a:spLocks noChangeArrowheads="1"/>
          </p:cNvSpPr>
          <p:nvPr/>
        </p:nvSpPr>
        <p:spPr bwMode="auto">
          <a:xfrm>
            <a:off x="6499071" y="1699020"/>
            <a:ext cx="1316878" cy="438480"/>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71" tIns="34285" rIns="68571" bIns="34285" numCol="1" anchor="ctr" anchorCtr="0" compatLnSpc="1">
            <a:spAutoFit/>
          </a:bodyPr>
          <a:lstStyle/>
          <a:p>
            <a:pPr lvl="0" algn="just"/>
            <a:r>
              <a:rPr lang="en-US" altLang="zh-CN" sz="2400" b="1" kern="100">
                <a:solidFill>
                  <a:srgbClr val="FF0000"/>
                </a:solidFill>
              </a:rPr>
              <a:t>beautiful</a:t>
            </a:r>
            <a:endParaRPr lang="zh-CN" altLang="zh-CN" sz="800" kern="100">
              <a:solidFill>
                <a:prstClr val="black"/>
              </a:solidFill>
            </a:endParaRPr>
          </a:p>
        </p:txBody>
      </p:sp>
      <p:sp>
        <p:nvSpPr>
          <p:cNvPr id="5" name="Rectangle 3"/>
          <p:cNvSpPr>
            <a:spLocks noChangeArrowheads="1"/>
          </p:cNvSpPr>
          <p:nvPr/>
        </p:nvSpPr>
        <p:spPr bwMode="auto">
          <a:xfrm>
            <a:off x="2738041" y="2733731"/>
            <a:ext cx="2198244" cy="438480"/>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71" tIns="34285" rIns="68571" bIns="34285" numCol="1" anchor="ctr" anchorCtr="0" compatLnSpc="1">
            <a:spAutoFit/>
          </a:bodyPr>
          <a:lstStyle/>
          <a:p>
            <a:pPr lvl="0" algn="just"/>
            <a:r>
              <a:rPr lang="en-US" altLang="zh-CN" sz="2400" b="1" kern="100">
                <a:solidFill>
                  <a:srgbClr val="FF0000"/>
                </a:solidFill>
              </a:rPr>
              <a:t>get on well with</a:t>
            </a:r>
            <a:endParaRPr lang="zh-CN" altLang="zh-CN" sz="800" kern="100">
              <a:solidFill>
                <a:prstClr val="black"/>
              </a:solidFill>
            </a:endParaRPr>
          </a:p>
        </p:txBody>
      </p:sp>
      <p:sp>
        <p:nvSpPr>
          <p:cNvPr id="6" name="Rectangle 3"/>
          <p:cNvSpPr>
            <a:spLocks noChangeArrowheads="1"/>
          </p:cNvSpPr>
          <p:nvPr/>
        </p:nvSpPr>
        <p:spPr bwMode="auto">
          <a:xfrm>
            <a:off x="3307372" y="3759607"/>
            <a:ext cx="1218714" cy="438480"/>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71" tIns="34285" rIns="68571" bIns="34285" numCol="1" anchor="ctr" anchorCtr="0" compatLnSpc="1">
            <a:spAutoFit/>
          </a:bodyPr>
          <a:lstStyle/>
          <a:p>
            <a:pPr lvl="0" algn="just"/>
            <a:r>
              <a:rPr lang="en-US" altLang="zh-CN" sz="2400" b="1" kern="100">
                <a:solidFill>
                  <a:srgbClr val="FF0000"/>
                </a:solidFill>
              </a:rPr>
              <a:t>ready to</a:t>
            </a:r>
            <a:endParaRPr lang="zh-CN" altLang="zh-CN" sz="800" kern="100">
              <a:solidFill>
                <a:prstClr val="black"/>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blinds(horizontal)">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linds(horizont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blinds(horizontal)">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blinds(horizontal)">
                                      <p:cBhvr>
                                        <p:cTn id="22"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311682" y="519997"/>
            <a:ext cx="8515870" cy="3184811"/>
          </a:xfrm>
        </p:spPr>
        <p:txBody>
          <a:bodyPr/>
          <a:lstStyle/>
          <a:p>
            <a:pPr indent="609600">
              <a:tabLst>
                <a:tab pos="4114800" algn="l"/>
              </a:tabLst>
            </a:pPr>
            <a:endParaRPr lang="en-US" altLang="zh-CN" kern="100" smtClean="0">
              <a:ea typeface="黑体" panose="02010609060101010101" pitchFamily="2" charset="-122"/>
              <a:cs typeface="Times New Roman" panose="02020603050405020304"/>
            </a:endParaRPr>
          </a:p>
          <a:p>
            <a:pPr indent="609600">
              <a:tabLst>
                <a:tab pos="4114800" algn="l"/>
              </a:tabLst>
            </a:pPr>
            <a:r>
              <a:rPr lang="zh-CN" altLang="zh-CN" kern="100" smtClean="0">
                <a:ea typeface="黑体" panose="02010609060101010101" pitchFamily="2" charset="-122"/>
                <a:cs typeface="Times New Roman" panose="02020603050405020304"/>
              </a:rPr>
              <a:t>三</a:t>
            </a:r>
            <a:r>
              <a:rPr lang="zh-CN" altLang="zh-CN" kern="100">
                <a:ea typeface="黑体" panose="02010609060101010101" pitchFamily="2" charset="-122"/>
                <a:cs typeface="Times New Roman" panose="02020603050405020304"/>
              </a:rPr>
              <a:t>、单项选择</a:t>
            </a:r>
            <a:endParaRPr lang="zh-CN" altLang="zh-CN" sz="800" kern="100">
              <a:latin typeface="宋体" panose="02010600030101010101" pitchFamily="2" charset="-122"/>
              <a:cs typeface="Courier New" panose="02070309020205020404"/>
            </a:endParaRPr>
          </a:p>
          <a:p>
            <a:pPr indent="609600">
              <a:tabLst>
                <a:tab pos="4114800" algn="l"/>
              </a:tabLst>
            </a:pPr>
            <a:r>
              <a:rPr lang="en-US" altLang="zh-CN" kern="100">
                <a:cs typeface="Courier New" panose="02070309020205020404"/>
              </a:rPr>
              <a:t>(</a:t>
            </a:r>
            <a:r>
              <a:rPr lang="zh-CN" altLang="zh-CN" kern="100">
                <a:cs typeface="Times New Roman" panose="02020603050405020304"/>
              </a:rPr>
              <a:t>　　</a:t>
            </a:r>
            <a:r>
              <a:rPr lang="en-US" altLang="zh-CN" kern="100">
                <a:cs typeface="Courier New" panose="02070309020205020404"/>
              </a:rPr>
              <a:t>)1.Kate is a kind girl, and she is always ready ________ others.</a:t>
            </a:r>
            <a:endParaRPr lang="zh-CN" altLang="zh-CN" sz="800" kern="100">
              <a:latin typeface="宋体" panose="02010600030101010101" pitchFamily="2" charset="-122"/>
              <a:cs typeface="Courier New" panose="02070309020205020404"/>
            </a:endParaRPr>
          </a:p>
          <a:p>
            <a:pPr indent="609600">
              <a:tabLst>
                <a:tab pos="4114800" algn="l"/>
              </a:tabLst>
            </a:pPr>
            <a:r>
              <a:rPr lang="en-US" altLang="zh-CN" kern="100">
                <a:cs typeface="Courier New" panose="02070309020205020404"/>
              </a:rPr>
              <a:t>A</a:t>
            </a:r>
            <a:r>
              <a:rPr lang="zh-CN" altLang="zh-CN" kern="100">
                <a:cs typeface="Times New Roman" panose="02020603050405020304"/>
              </a:rPr>
              <a:t>．</a:t>
            </a:r>
            <a:r>
              <a:rPr lang="en-US" altLang="zh-CN" kern="100">
                <a:cs typeface="Courier New" panose="02070309020205020404"/>
              </a:rPr>
              <a:t>help	B</a:t>
            </a:r>
            <a:r>
              <a:rPr lang="zh-CN" altLang="zh-CN" kern="100">
                <a:cs typeface="Times New Roman" panose="02020603050405020304"/>
              </a:rPr>
              <a:t>．</a:t>
            </a:r>
            <a:r>
              <a:rPr lang="en-US" altLang="zh-CN" kern="100">
                <a:cs typeface="Courier New" panose="02070309020205020404"/>
              </a:rPr>
              <a:t>helps</a:t>
            </a:r>
            <a:endParaRPr lang="zh-CN" altLang="zh-CN" sz="800" kern="100">
              <a:latin typeface="宋体" panose="02010600030101010101" pitchFamily="2" charset="-122"/>
              <a:cs typeface="Courier New" panose="02070309020205020404"/>
            </a:endParaRPr>
          </a:p>
          <a:p>
            <a:pPr indent="609600">
              <a:tabLst>
                <a:tab pos="4114800" algn="l"/>
              </a:tabLst>
            </a:pPr>
            <a:r>
              <a:rPr lang="en-US" altLang="zh-CN" kern="100">
                <a:cs typeface="Courier New" panose="02070309020205020404"/>
              </a:rPr>
              <a:t>C</a:t>
            </a:r>
            <a:r>
              <a:rPr lang="zh-CN" altLang="zh-CN" kern="100">
                <a:cs typeface="Times New Roman" panose="02020603050405020304"/>
              </a:rPr>
              <a:t>．</a:t>
            </a:r>
            <a:r>
              <a:rPr lang="en-US" altLang="zh-CN" kern="100">
                <a:cs typeface="Courier New" panose="02070309020205020404"/>
              </a:rPr>
              <a:t>to help	D</a:t>
            </a:r>
            <a:r>
              <a:rPr lang="zh-CN" altLang="zh-CN" kern="100">
                <a:cs typeface="Times New Roman" panose="02020603050405020304"/>
              </a:rPr>
              <a:t>．</a:t>
            </a:r>
            <a:r>
              <a:rPr lang="en-US" altLang="zh-CN" kern="100">
                <a:cs typeface="Courier New" panose="02070309020205020404"/>
              </a:rPr>
              <a:t>helping</a:t>
            </a:r>
            <a:endParaRPr lang="zh-CN" altLang="zh-CN" sz="800" kern="100">
              <a:latin typeface="宋体" panose="02010600030101010101" pitchFamily="2" charset="-122"/>
              <a:cs typeface="Courier New" panose="02070309020205020404"/>
            </a:endParaRPr>
          </a:p>
        </p:txBody>
      </p:sp>
      <p:sp>
        <p:nvSpPr>
          <p:cNvPr id="10" name="Rectangle 3"/>
          <p:cNvSpPr>
            <a:spLocks noChangeArrowheads="1"/>
          </p:cNvSpPr>
          <p:nvPr/>
        </p:nvSpPr>
        <p:spPr bwMode="auto">
          <a:xfrm>
            <a:off x="1231275" y="1653861"/>
            <a:ext cx="360963" cy="438480"/>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71" tIns="34285" rIns="68571" bIns="34285" numCol="1" anchor="ctr" anchorCtr="0" compatLnSpc="1">
            <a:spAutoFit/>
          </a:bodyPr>
          <a:lstStyle/>
          <a:p>
            <a:pPr algn="just">
              <a:spcAft>
                <a:spcPct val="0"/>
              </a:spcAft>
            </a:pPr>
            <a:r>
              <a:rPr lang="en-US" altLang="zh-CN" sz="2400" b="1" kern="100">
                <a:solidFill>
                  <a:srgbClr val="FF0000"/>
                </a:solidFill>
              </a:rPr>
              <a:t>C</a:t>
            </a:r>
            <a:endParaRPr lang="zh-CN" altLang="zh-CN" sz="800" kern="10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blinds(horizontal)">
                                      <p:cBhvr>
                                        <p:cTn id="7"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311682" y="466004"/>
            <a:ext cx="8515870" cy="4217975"/>
          </a:xfrm>
        </p:spPr>
        <p:txBody>
          <a:bodyPr/>
          <a:lstStyle/>
          <a:p>
            <a:pPr indent="609600">
              <a:tabLst>
                <a:tab pos="4114800" algn="l"/>
              </a:tabLst>
            </a:pPr>
            <a:r>
              <a:rPr lang="en-US" altLang="zh-CN" kern="100">
                <a:cs typeface="Courier New" panose="02070309020205020404"/>
              </a:rPr>
              <a:t>(</a:t>
            </a:r>
            <a:r>
              <a:rPr lang="zh-CN" altLang="zh-CN" kern="100">
                <a:cs typeface="Times New Roman" panose="02020603050405020304"/>
              </a:rPr>
              <a:t>　　</a:t>
            </a:r>
            <a:r>
              <a:rPr lang="en-US" altLang="zh-CN" kern="100">
                <a:cs typeface="Courier New" panose="02070309020205020404"/>
              </a:rPr>
              <a:t>)2.— Can he promise ________ us?</a:t>
            </a:r>
            <a:endParaRPr lang="zh-CN" altLang="zh-CN" sz="800" kern="100">
              <a:latin typeface="宋体" panose="02010600030101010101" pitchFamily="2" charset="-122"/>
              <a:cs typeface="Courier New" panose="02070309020205020404"/>
            </a:endParaRPr>
          </a:p>
          <a:p>
            <a:pPr indent="609600">
              <a:tabLst>
                <a:tab pos="4114800" algn="l"/>
              </a:tabLst>
            </a:pPr>
            <a:r>
              <a:rPr lang="en-US" altLang="zh-CN" kern="100">
                <a:cs typeface="Courier New" panose="02070309020205020404"/>
              </a:rPr>
              <a:t>— Of course! He is very friendly.</a:t>
            </a:r>
            <a:endParaRPr lang="zh-CN" altLang="zh-CN" sz="800" kern="100">
              <a:latin typeface="宋体" panose="02010600030101010101" pitchFamily="2" charset="-122"/>
              <a:cs typeface="Courier New" panose="02070309020205020404"/>
            </a:endParaRPr>
          </a:p>
          <a:p>
            <a:pPr indent="609600">
              <a:tabLst>
                <a:tab pos="4114800" algn="l"/>
              </a:tabLst>
            </a:pPr>
            <a:r>
              <a:rPr lang="en-US" altLang="zh-CN" kern="100">
                <a:cs typeface="Courier New" panose="02070309020205020404"/>
              </a:rPr>
              <a:t>A</a:t>
            </a:r>
            <a:r>
              <a:rPr lang="zh-CN" altLang="zh-CN" kern="100">
                <a:cs typeface="Times New Roman" panose="02020603050405020304"/>
              </a:rPr>
              <a:t>．</a:t>
            </a:r>
            <a:r>
              <a:rPr lang="en-US" altLang="zh-CN" kern="100">
                <a:cs typeface="Courier New" panose="02070309020205020404"/>
              </a:rPr>
              <a:t>teach	B</a:t>
            </a:r>
            <a:r>
              <a:rPr lang="zh-CN" altLang="zh-CN" kern="100">
                <a:cs typeface="Times New Roman" panose="02020603050405020304"/>
              </a:rPr>
              <a:t>．</a:t>
            </a:r>
            <a:r>
              <a:rPr lang="en-US" altLang="zh-CN" kern="100">
                <a:cs typeface="Courier New" panose="02070309020205020404"/>
              </a:rPr>
              <a:t>teaches</a:t>
            </a:r>
            <a:endParaRPr lang="zh-CN" altLang="zh-CN" sz="800" kern="100">
              <a:latin typeface="宋体" panose="02010600030101010101" pitchFamily="2" charset="-122"/>
              <a:cs typeface="Courier New" panose="02070309020205020404"/>
            </a:endParaRPr>
          </a:p>
          <a:p>
            <a:pPr indent="609600">
              <a:tabLst>
                <a:tab pos="4114800" algn="l"/>
              </a:tabLst>
            </a:pPr>
            <a:r>
              <a:rPr lang="en-US" altLang="zh-CN" kern="100">
                <a:cs typeface="Courier New" panose="02070309020205020404"/>
              </a:rPr>
              <a:t>C</a:t>
            </a:r>
            <a:r>
              <a:rPr lang="zh-CN" altLang="zh-CN" kern="100">
                <a:cs typeface="Times New Roman" panose="02020603050405020304"/>
              </a:rPr>
              <a:t>．</a:t>
            </a:r>
            <a:r>
              <a:rPr lang="en-US" altLang="zh-CN" kern="100">
                <a:cs typeface="Courier New" panose="02070309020205020404"/>
              </a:rPr>
              <a:t>to teach	D</a:t>
            </a:r>
            <a:r>
              <a:rPr lang="zh-CN" altLang="zh-CN" kern="100">
                <a:cs typeface="Times New Roman" panose="02020603050405020304"/>
              </a:rPr>
              <a:t>．</a:t>
            </a:r>
            <a:r>
              <a:rPr lang="en-US" altLang="zh-CN" kern="100">
                <a:cs typeface="Courier New" panose="02070309020205020404"/>
              </a:rPr>
              <a:t>teaching</a:t>
            </a:r>
            <a:endParaRPr lang="zh-CN" altLang="zh-CN" sz="800" kern="100">
              <a:latin typeface="宋体" panose="02010600030101010101" pitchFamily="2" charset="-122"/>
              <a:cs typeface="Courier New" panose="02070309020205020404"/>
            </a:endParaRPr>
          </a:p>
          <a:p>
            <a:pPr indent="609600">
              <a:tabLst>
                <a:tab pos="4114800" algn="l"/>
              </a:tabLst>
            </a:pPr>
            <a:r>
              <a:rPr lang="en-US" altLang="zh-CN" kern="100">
                <a:cs typeface="Courier New" panose="02070309020205020404"/>
              </a:rPr>
              <a:t>(</a:t>
            </a:r>
            <a:r>
              <a:rPr lang="zh-CN" altLang="zh-CN" kern="100">
                <a:cs typeface="Times New Roman" panose="02020603050405020304"/>
              </a:rPr>
              <a:t>　　</a:t>
            </a:r>
            <a:r>
              <a:rPr lang="en-US" altLang="zh-CN" kern="100">
                <a:cs typeface="Courier New" panose="02070309020205020404"/>
              </a:rPr>
              <a:t>)3.— ________ are you getting ________ your English</a:t>
            </a:r>
            <a:r>
              <a:rPr lang="en-US" altLang="zh-CN" kern="100" smtClean="0">
                <a:cs typeface="Courier New" panose="02070309020205020404"/>
              </a:rPr>
              <a:t>?</a:t>
            </a:r>
          </a:p>
          <a:p>
            <a:pPr indent="609600">
              <a:tabLst>
                <a:tab pos="4114800" algn="l"/>
              </a:tabLst>
            </a:pPr>
            <a:r>
              <a:rPr lang="en-US" altLang="zh-CN" kern="100" smtClean="0">
                <a:cs typeface="Courier New" panose="02070309020205020404"/>
              </a:rPr>
              <a:t>— </a:t>
            </a:r>
            <a:r>
              <a:rPr lang="en-US" altLang="zh-CN" kern="100">
                <a:cs typeface="Courier New" panose="02070309020205020404"/>
              </a:rPr>
              <a:t>Very well.</a:t>
            </a:r>
            <a:endParaRPr lang="zh-CN" altLang="zh-CN" sz="800" kern="100">
              <a:latin typeface="宋体" panose="02010600030101010101" pitchFamily="2" charset="-122"/>
              <a:cs typeface="Courier New" panose="02070309020205020404"/>
            </a:endParaRPr>
          </a:p>
          <a:p>
            <a:pPr indent="609600">
              <a:tabLst>
                <a:tab pos="4114800" algn="l"/>
              </a:tabLst>
            </a:pPr>
            <a:r>
              <a:rPr lang="en-US" altLang="zh-CN" kern="100">
                <a:cs typeface="Courier New" panose="02070309020205020404"/>
              </a:rPr>
              <a:t>A</a:t>
            </a:r>
            <a:r>
              <a:rPr lang="zh-CN" altLang="zh-CN" kern="100">
                <a:cs typeface="Times New Roman" panose="02020603050405020304"/>
              </a:rPr>
              <a:t>．</a:t>
            </a:r>
            <a:r>
              <a:rPr lang="en-US" altLang="zh-CN" kern="100">
                <a:cs typeface="Courier New" panose="02070309020205020404"/>
              </a:rPr>
              <a:t>What; along with	B</a:t>
            </a:r>
            <a:r>
              <a:rPr lang="zh-CN" altLang="zh-CN" kern="100">
                <a:cs typeface="Times New Roman" panose="02020603050405020304"/>
              </a:rPr>
              <a:t>．</a:t>
            </a:r>
            <a:r>
              <a:rPr lang="en-US" altLang="zh-CN" kern="100">
                <a:cs typeface="Courier New" panose="02070309020205020404"/>
              </a:rPr>
              <a:t>How; in with</a:t>
            </a:r>
            <a:endParaRPr lang="zh-CN" altLang="zh-CN" sz="800" kern="100">
              <a:latin typeface="宋体" panose="02010600030101010101" pitchFamily="2" charset="-122"/>
              <a:cs typeface="Courier New" panose="02070309020205020404"/>
            </a:endParaRPr>
          </a:p>
          <a:p>
            <a:pPr indent="609600">
              <a:tabLst>
                <a:tab pos="4114800" algn="l"/>
              </a:tabLst>
            </a:pPr>
            <a:r>
              <a:rPr lang="en-US" altLang="zh-CN" kern="100">
                <a:cs typeface="Courier New" panose="02070309020205020404"/>
              </a:rPr>
              <a:t>C</a:t>
            </a:r>
            <a:r>
              <a:rPr lang="zh-CN" altLang="zh-CN" kern="100">
                <a:cs typeface="Times New Roman" panose="02020603050405020304"/>
              </a:rPr>
              <a:t>．</a:t>
            </a:r>
            <a:r>
              <a:rPr lang="en-US" altLang="zh-CN" kern="100">
                <a:cs typeface="Courier New" panose="02070309020205020404"/>
              </a:rPr>
              <a:t>How; on with	D</a:t>
            </a:r>
            <a:r>
              <a:rPr lang="zh-CN" altLang="zh-CN" kern="100">
                <a:cs typeface="Times New Roman" panose="02020603050405020304"/>
              </a:rPr>
              <a:t>．</a:t>
            </a:r>
            <a:r>
              <a:rPr lang="en-US" altLang="zh-CN" kern="100">
                <a:cs typeface="Courier New" panose="02070309020205020404"/>
              </a:rPr>
              <a:t>What; on with</a:t>
            </a:r>
            <a:endParaRPr lang="zh-CN" altLang="zh-CN" sz="800" kern="100">
              <a:latin typeface="宋体" panose="02010600030101010101" pitchFamily="2" charset="-122"/>
              <a:cs typeface="Courier New" panose="02070309020205020404"/>
            </a:endParaRPr>
          </a:p>
        </p:txBody>
      </p:sp>
      <p:sp>
        <p:nvSpPr>
          <p:cNvPr id="5" name="矩形 4"/>
          <p:cNvSpPr/>
          <p:nvPr/>
        </p:nvSpPr>
        <p:spPr>
          <a:xfrm>
            <a:off x="1218006" y="478092"/>
            <a:ext cx="360963" cy="2653958"/>
          </a:xfrm>
          <a:prstGeom prst="rect">
            <a:avLst/>
          </a:prstGeom>
        </p:spPr>
        <p:txBody>
          <a:bodyPr wrap="none" lIns="68571" tIns="34285" rIns="68571" bIns="34285">
            <a:spAutoFit/>
          </a:bodyPr>
          <a:lstStyle/>
          <a:p>
            <a:pPr algn="just">
              <a:lnSpc>
                <a:spcPct val="140000"/>
              </a:lnSpc>
              <a:spcAft>
                <a:spcPct val="0"/>
              </a:spcAft>
            </a:pPr>
            <a:r>
              <a:rPr lang="en-US" altLang="zh-CN" sz="2400" b="1" kern="100">
                <a:solidFill>
                  <a:srgbClr val="FF0000"/>
                </a:solidFill>
              </a:rPr>
              <a:t>C</a:t>
            </a:r>
          </a:p>
          <a:p>
            <a:pPr algn="just">
              <a:lnSpc>
                <a:spcPct val="140000"/>
              </a:lnSpc>
              <a:spcAft>
                <a:spcPct val="0"/>
              </a:spcAft>
            </a:pPr>
            <a:endParaRPr lang="en-US" altLang="zh-CN" sz="2400" b="1" kern="100">
              <a:solidFill>
                <a:srgbClr val="FF0000"/>
              </a:solidFill>
            </a:endParaRPr>
          </a:p>
          <a:p>
            <a:pPr algn="just">
              <a:lnSpc>
                <a:spcPct val="140000"/>
              </a:lnSpc>
              <a:spcAft>
                <a:spcPct val="0"/>
              </a:spcAft>
            </a:pPr>
            <a:endParaRPr lang="en-US" altLang="zh-CN" sz="2400" b="1" kern="100">
              <a:solidFill>
                <a:srgbClr val="FF0000"/>
              </a:solidFill>
            </a:endParaRPr>
          </a:p>
          <a:p>
            <a:pPr algn="just">
              <a:lnSpc>
                <a:spcPct val="140000"/>
              </a:lnSpc>
              <a:spcAft>
                <a:spcPct val="0"/>
              </a:spcAft>
            </a:pPr>
            <a:endParaRPr lang="en-US" altLang="zh-CN" sz="2400" b="1" kern="100">
              <a:solidFill>
                <a:srgbClr val="FF0000"/>
              </a:solidFill>
            </a:endParaRPr>
          </a:p>
          <a:p>
            <a:pPr algn="just">
              <a:lnSpc>
                <a:spcPct val="140000"/>
              </a:lnSpc>
              <a:spcAft>
                <a:spcPct val="0"/>
              </a:spcAft>
            </a:pPr>
            <a:r>
              <a:rPr lang="en-US" altLang="zh-CN" sz="2400" b="1" kern="100">
                <a:solidFill>
                  <a:srgbClr val="FF0000"/>
                </a:solidFill>
              </a:rPr>
              <a:t>C</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4" end="4"/>
                                            </p:txEl>
                                          </p:spTgt>
                                        </p:tgtEl>
                                        <p:attrNameLst>
                                          <p:attrName>style.visibility</p:attrName>
                                        </p:attrNameLst>
                                      </p:cBhvr>
                                      <p:to>
                                        <p:strVal val="visible"/>
                                      </p:to>
                                    </p:set>
                                    <p:animEffect transition="in" filter="blinds(horizontal)">
                                      <p:cBhvr>
                                        <p:cTn id="12"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3"/>
          <p:cNvSpPr txBox="1">
            <a:spLocks noChangeArrowheads="1"/>
          </p:cNvSpPr>
          <p:nvPr/>
        </p:nvSpPr>
        <p:spPr bwMode="auto">
          <a:xfrm>
            <a:off x="2573517" y="3160017"/>
            <a:ext cx="6373538" cy="761571"/>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71" tIns="34285" rIns="68571" bIns="34285">
            <a:spAutoFit/>
          </a:bodyPr>
          <a:lstStyle/>
          <a:p>
            <a:pPr algn="ctr"/>
            <a:r>
              <a:rPr lang="zh-CN" altLang="en-US" sz="4500">
                <a:latin typeface="方正小标宋_GBK" pitchFamily="65" charset="-122"/>
                <a:ea typeface="方正小标宋_GBK" pitchFamily="65" charset="-122"/>
              </a:rPr>
              <a:t>能力提升练</a:t>
            </a:r>
          </a:p>
        </p:txBody>
      </p:sp>
      <p:sp>
        <p:nvSpPr>
          <p:cNvPr id="2" name="Rectangle 2"/>
          <p:cNvSpPr>
            <a:spLocks noChangeArrowheads="1"/>
          </p:cNvSpPr>
          <p:nvPr/>
        </p:nvSpPr>
        <p:spPr bwMode="auto">
          <a:xfrm>
            <a:off x="19053" y="948699"/>
            <a:ext cx="9144000" cy="315461"/>
          </a:xfrm>
          <a:prstGeom prst="rect">
            <a:avLst/>
          </a:prstGeom>
          <a:solidFill>
            <a:srgbClr val="2980B9"/>
          </a:solidFill>
          <a:ln>
            <a:noFill/>
          </a:ln>
          <a:effectLst/>
          <a:extLs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71" tIns="34285" rIns="68571" bIns="34285" numCol="1" anchor="ctr" anchorCtr="0" compatLnSpc="1">
            <a:spAutoFit/>
          </a:bodyPr>
          <a:lstStyle/>
          <a:p>
            <a:endParaRPr lang="zh-CN" altLang="en-US"/>
          </a:p>
        </p:txBody>
      </p:sp>
      <p:pic>
        <p:nvPicPr>
          <p:cNvPr id="2051" name="Picture 3" descr="背景3"/>
          <p:cNvPicPr>
            <a:picLocks noChangeAspect="1" noChangeArrowheads="1"/>
          </p:cNvPicPr>
          <p:nvPr/>
        </p:nvPicPr>
        <p:blipFill>
          <a:blip r:embed="rId2" cstate="email"/>
          <a:stretch>
            <a:fillRect/>
          </a:stretch>
        </p:blipFill>
        <p:spPr bwMode="auto">
          <a:xfrm>
            <a:off x="-19052" y="-20237"/>
            <a:ext cx="3793825" cy="396862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311682" y="598512"/>
            <a:ext cx="8515870" cy="3701030"/>
          </a:xfrm>
        </p:spPr>
        <p:txBody>
          <a:bodyPr/>
          <a:lstStyle/>
          <a:p>
            <a:pPr indent="609600" algn="ctr">
              <a:tabLst>
                <a:tab pos="4114800" algn="l"/>
              </a:tabLst>
            </a:pPr>
            <a:r>
              <a:rPr lang="zh-CN" altLang="zh-CN" kern="100" dirty="0">
                <a:cs typeface="Times New Roman" panose="02020603050405020304"/>
              </a:rPr>
              <a:t>重点单词</a:t>
            </a:r>
            <a:endParaRPr lang="zh-CN" altLang="zh-CN" sz="800" kern="100" dirty="0">
              <a:latin typeface="宋体" panose="02010600030101010101" pitchFamily="2" charset="-122"/>
              <a:cs typeface="Courier New" panose="02070309020205020404"/>
            </a:endParaRPr>
          </a:p>
          <a:p>
            <a:pPr indent="609600">
              <a:tabLst>
                <a:tab pos="4114800" algn="l"/>
              </a:tabLst>
            </a:pPr>
            <a:r>
              <a:rPr lang="zh-CN" altLang="zh-CN" kern="100" dirty="0">
                <a:cs typeface="Times New Roman" panose="02020603050405020304"/>
              </a:rPr>
              <a:t>请在课文中找出下列单词并根据课本的单词表尝试着写出所缺的单词或音标</a:t>
            </a:r>
            <a:endParaRPr lang="zh-CN" altLang="zh-CN" sz="800" kern="100" dirty="0">
              <a:latin typeface="宋体" panose="02010600030101010101" pitchFamily="2" charset="-122"/>
              <a:cs typeface="Courier New" panose="02070309020205020404"/>
            </a:endParaRPr>
          </a:p>
          <a:p>
            <a:pPr indent="609600">
              <a:tabLst>
                <a:tab pos="4114800" algn="l"/>
              </a:tabLst>
            </a:pPr>
            <a:r>
              <a:rPr lang="zh-CN" altLang="zh-CN" kern="100" dirty="0">
                <a:ea typeface="黑体" panose="02010609060101010101" pitchFamily="2" charset="-122"/>
                <a:cs typeface="Times New Roman" panose="02020603050405020304"/>
              </a:rPr>
              <a:t>名词</a:t>
            </a:r>
            <a:r>
              <a:rPr lang="en-US" altLang="zh-CN" kern="100" dirty="0">
                <a:ea typeface="黑体" panose="02010609060101010101" pitchFamily="2" charset="-122"/>
                <a:cs typeface="Courier New" panose="02070309020205020404"/>
              </a:rPr>
              <a:t>(</a:t>
            </a:r>
            <a:r>
              <a:rPr lang="en-US" altLang="zh-CN" i="1" kern="100" dirty="0">
                <a:ea typeface="黑体" panose="02010609060101010101" pitchFamily="2" charset="-122"/>
                <a:cs typeface="Courier New" panose="02070309020205020404"/>
              </a:rPr>
              <a:t>n</a:t>
            </a:r>
            <a:r>
              <a:rPr lang="en-US" altLang="zh-CN" kern="100" dirty="0">
                <a:ea typeface="黑体" panose="02010609060101010101" pitchFamily="2" charset="-122"/>
                <a:cs typeface="Courier New" panose="02070309020205020404"/>
              </a:rPr>
              <a:t>.)</a:t>
            </a:r>
            <a:endParaRPr lang="zh-CN" altLang="zh-CN" sz="800" kern="100" dirty="0">
              <a:latin typeface="宋体" panose="02010600030101010101" pitchFamily="2" charset="-122"/>
              <a:cs typeface="Courier New" panose="02070309020205020404"/>
            </a:endParaRPr>
          </a:p>
          <a:p>
            <a:pPr indent="609600">
              <a:tabLst>
                <a:tab pos="4114800" algn="l"/>
              </a:tabLst>
            </a:pPr>
            <a:r>
              <a:rPr lang="en-US" altLang="zh-CN" kern="100" dirty="0">
                <a:cs typeface="Courier New" panose="02070309020205020404"/>
              </a:rPr>
              <a:t>1</a:t>
            </a:r>
            <a:r>
              <a:rPr lang="zh-CN" altLang="zh-CN" kern="100" dirty="0">
                <a:cs typeface="Times New Roman" panose="02020603050405020304"/>
              </a:rPr>
              <a:t>．</a:t>
            </a:r>
            <a:r>
              <a:rPr lang="en-US" altLang="zh-CN" kern="100" dirty="0">
                <a:cs typeface="Courier New" panose="02070309020205020404"/>
              </a:rPr>
              <a:t>________ </a:t>
            </a:r>
            <a:r>
              <a:rPr lang="en-US" altLang="zh-CN" kern="100" dirty="0">
                <a:latin typeface="IPAPANNEW"/>
                <a:cs typeface="Times New Roman" panose="02020603050405020304"/>
              </a:rPr>
              <a:t>/'</a:t>
            </a:r>
            <a:r>
              <a:rPr lang="en-US" altLang="zh-CN" kern="100" dirty="0" err="1">
                <a:latin typeface="IPAPANNEW"/>
                <a:cs typeface="Times New Roman" panose="02020603050405020304"/>
              </a:rPr>
              <a:t>mɒnɪtə</a:t>
            </a:r>
            <a:r>
              <a:rPr lang="en-US" altLang="zh-CN" kern="100" dirty="0">
                <a:latin typeface="IPAPANNEW"/>
                <a:cs typeface="Times New Roman" panose="02020603050405020304"/>
              </a:rPr>
              <a:t>/</a:t>
            </a:r>
            <a:r>
              <a:rPr lang="en-US" altLang="zh-CN" kern="100" dirty="0">
                <a:cs typeface="Courier New" panose="02070309020205020404"/>
              </a:rPr>
              <a:t> </a:t>
            </a:r>
            <a:r>
              <a:rPr lang="zh-CN" altLang="zh-CN" kern="100" dirty="0">
                <a:cs typeface="Times New Roman" panose="02020603050405020304"/>
              </a:rPr>
              <a:t>班长；监督员</a:t>
            </a:r>
            <a:endParaRPr lang="zh-CN" altLang="zh-CN" sz="800" kern="100" dirty="0">
              <a:latin typeface="宋体" panose="02010600030101010101" pitchFamily="2" charset="-122"/>
              <a:cs typeface="Courier New" panose="02070309020205020404"/>
            </a:endParaRPr>
          </a:p>
          <a:p>
            <a:pPr indent="609600">
              <a:tabLst>
                <a:tab pos="4114800" algn="l"/>
              </a:tabLst>
            </a:pPr>
            <a:r>
              <a:rPr lang="en-US" altLang="zh-CN" kern="100" dirty="0">
                <a:cs typeface="Courier New" panose="02070309020205020404"/>
              </a:rPr>
              <a:t>2.start </a:t>
            </a:r>
            <a:r>
              <a:rPr lang="en-US" altLang="zh-CN" kern="100" dirty="0">
                <a:latin typeface="IPAPANNEW"/>
                <a:cs typeface="Times New Roman" panose="02020603050405020304"/>
              </a:rPr>
              <a:t>/</a:t>
            </a:r>
            <a:r>
              <a:rPr lang="en-US" altLang="zh-CN" kern="100" dirty="0">
                <a:cs typeface="Courier New" panose="02070309020205020404"/>
              </a:rPr>
              <a:t>________</a:t>
            </a:r>
            <a:r>
              <a:rPr lang="en-US" altLang="zh-CN" kern="100" dirty="0">
                <a:latin typeface="IPAPANNEW"/>
                <a:cs typeface="Times New Roman" panose="02020603050405020304"/>
              </a:rPr>
              <a:t> /</a:t>
            </a:r>
            <a:r>
              <a:rPr lang="en-US" altLang="zh-CN" kern="100" dirty="0">
                <a:cs typeface="Courier New" panose="02070309020205020404"/>
              </a:rPr>
              <a:t> </a:t>
            </a:r>
            <a:r>
              <a:rPr lang="zh-CN" altLang="zh-CN" kern="100" dirty="0">
                <a:cs typeface="Times New Roman" panose="02020603050405020304"/>
              </a:rPr>
              <a:t>开始；开端</a:t>
            </a:r>
            <a:endParaRPr lang="zh-CN" altLang="zh-CN" sz="800" kern="100" dirty="0">
              <a:latin typeface="宋体" panose="02010600030101010101" pitchFamily="2" charset="-122"/>
              <a:cs typeface="Courier New" panose="02070309020205020404"/>
            </a:endParaRPr>
          </a:p>
          <a:p>
            <a:pPr indent="609600">
              <a:tabLst>
                <a:tab pos="4114800" algn="l"/>
              </a:tabLst>
            </a:pPr>
            <a:r>
              <a:rPr lang="en-US" altLang="zh-CN" kern="100" dirty="0">
                <a:cs typeface="Courier New" panose="02070309020205020404"/>
              </a:rPr>
              <a:t>3</a:t>
            </a:r>
            <a:r>
              <a:rPr lang="zh-CN" altLang="zh-CN" kern="100" dirty="0">
                <a:cs typeface="Times New Roman" panose="02020603050405020304"/>
              </a:rPr>
              <a:t>．</a:t>
            </a:r>
            <a:r>
              <a:rPr lang="en-US" altLang="zh-CN" kern="100" dirty="0">
                <a:cs typeface="Courier New" panose="02070309020205020404"/>
              </a:rPr>
              <a:t>ball </a:t>
            </a:r>
            <a:r>
              <a:rPr lang="en-US" altLang="zh-CN" kern="100" dirty="0">
                <a:latin typeface="IPAPANNEW"/>
                <a:cs typeface="Times New Roman" panose="02020603050405020304"/>
              </a:rPr>
              <a:t>/ </a:t>
            </a:r>
            <a:r>
              <a:rPr lang="en-US" altLang="zh-CN" kern="100" dirty="0">
                <a:cs typeface="Courier New" panose="02070309020205020404"/>
              </a:rPr>
              <a:t>________</a:t>
            </a:r>
            <a:r>
              <a:rPr lang="en-US" altLang="zh-CN" kern="100" dirty="0">
                <a:latin typeface="IPAPANNEW"/>
                <a:cs typeface="Times New Roman" panose="02020603050405020304"/>
              </a:rPr>
              <a:t> /</a:t>
            </a:r>
            <a:r>
              <a:rPr lang="en-US" altLang="zh-CN" kern="100" dirty="0">
                <a:cs typeface="Courier New" panose="02070309020205020404"/>
              </a:rPr>
              <a:t> </a:t>
            </a:r>
            <a:r>
              <a:rPr lang="zh-CN" altLang="zh-CN" kern="100" dirty="0">
                <a:cs typeface="Times New Roman" panose="02020603050405020304"/>
              </a:rPr>
              <a:t>球；球类游戏</a:t>
            </a:r>
            <a:endParaRPr lang="zh-CN" altLang="zh-CN" sz="800" kern="100" dirty="0">
              <a:latin typeface="宋体" panose="02010600030101010101" pitchFamily="2" charset="-122"/>
              <a:cs typeface="Courier New" panose="02070309020205020404"/>
            </a:endParaRPr>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3"/>
          <p:cNvSpPr>
            <a:spLocks noGrp="1"/>
          </p:cNvSpPr>
          <p:nvPr>
            <p:ph idx="1"/>
          </p:nvPr>
        </p:nvSpPr>
        <p:spPr>
          <a:xfrm>
            <a:off x="311682" y="627984"/>
            <a:ext cx="8515870" cy="3701030"/>
          </a:xfrm>
        </p:spPr>
        <p:txBody>
          <a:bodyPr/>
          <a:lstStyle/>
          <a:p>
            <a:pPr indent="609600">
              <a:tabLst>
                <a:tab pos="4114800" algn="l"/>
              </a:tabLst>
            </a:pPr>
            <a:r>
              <a:rPr lang="zh-CN" altLang="zh-CN" kern="100">
                <a:ea typeface="黑体" panose="02010609060101010101" pitchFamily="2" charset="-122"/>
                <a:cs typeface="Times New Roman" panose="02020603050405020304"/>
              </a:rPr>
              <a:t>一、完形填空</a:t>
            </a:r>
            <a:endParaRPr lang="zh-CN" altLang="zh-CN" sz="800" kern="100">
              <a:latin typeface="宋体" panose="02010600030101010101" pitchFamily="2" charset="-122"/>
              <a:cs typeface="Courier New" panose="02070309020205020404"/>
            </a:endParaRPr>
          </a:p>
          <a:p>
            <a:pPr indent="609600">
              <a:tabLst>
                <a:tab pos="4114800" algn="l"/>
              </a:tabLst>
            </a:pPr>
            <a:r>
              <a:rPr lang="zh-CN" altLang="zh-CN" kern="100">
                <a:cs typeface="Times New Roman" panose="02020603050405020304"/>
              </a:rPr>
              <a:t>阅读难度：</a:t>
            </a:r>
            <a:r>
              <a:rPr lang="en-US" altLang="zh-CN" kern="100">
                <a:latin typeface="宋体" panose="02010600030101010101" pitchFamily="2" charset="-122"/>
                <a:cs typeface="Times New Roman" panose="02020603050405020304"/>
              </a:rPr>
              <a:t>★★</a:t>
            </a:r>
            <a:r>
              <a:rPr lang="zh-CN" altLang="zh-CN" kern="100">
                <a:cs typeface="Times New Roman" panose="02020603050405020304"/>
              </a:rPr>
              <a:t>　　建议用时：</a:t>
            </a:r>
            <a:r>
              <a:rPr lang="en-US" altLang="zh-CN" kern="100">
                <a:cs typeface="Courier New" panose="02070309020205020404"/>
              </a:rPr>
              <a:t>4</a:t>
            </a:r>
            <a:r>
              <a:rPr lang="zh-CN" altLang="zh-CN" kern="100">
                <a:cs typeface="Times New Roman" panose="02020603050405020304"/>
              </a:rPr>
              <a:t>分钟</a:t>
            </a:r>
            <a:endParaRPr lang="zh-CN" altLang="zh-CN" sz="800" kern="100">
              <a:latin typeface="宋体" panose="02010600030101010101" pitchFamily="2" charset="-122"/>
              <a:cs typeface="Courier New" panose="02070309020205020404"/>
            </a:endParaRPr>
          </a:p>
          <a:p>
            <a:pPr indent="609600">
              <a:tabLst>
                <a:tab pos="4114800" algn="l"/>
              </a:tabLst>
            </a:pPr>
            <a:r>
              <a:rPr lang="en-US" altLang="zh-CN" kern="100">
                <a:cs typeface="Courier New" panose="02070309020205020404"/>
              </a:rPr>
              <a:t>Jason, a 16-year-old boy, is the PE monitor in our class.He is from Africa.He often plays basketball with other boys after school.When we can't __</a:t>
            </a:r>
            <a:r>
              <a:rPr lang="en-US" altLang="zh-CN" u="sng" kern="100">
                <a:cs typeface="Courier New" panose="02070309020205020404"/>
              </a:rPr>
              <a:t>1</a:t>
            </a:r>
            <a:r>
              <a:rPr lang="en-US" altLang="zh-CN" kern="100">
                <a:cs typeface="Courier New" panose="02070309020205020404"/>
              </a:rPr>
              <a:t>__ him, he must be in the __</a:t>
            </a:r>
            <a:r>
              <a:rPr lang="en-US" altLang="zh-CN" u="sng" kern="100">
                <a:cs typeface="Courier New" panose="02070309020205020404"/>
              </a:rPr>
              <a:t>2</a:t>
            </a:r>
            <a:r>
              <a:rPr lang="en-US" altLang="zh-CN" kern="100">
                <a:cs typeface="Courier New" panose="02070309020205020404"/>
              </a:rPr>
              <a:t>__.He is the __</a:t>
            </a:r>
            <a:r>
              <a:rPr lang="en-US" altLang="zh-CN" u="sng" kern="100">
                <a:cs typeface="Courier New" panose="02070309020205020404"/>
              </a:rPr>
              <a:t>3</a:t>
            </a:r>
            <a:r>
              <a:rPr lang="en-US" altLang="zh-CN" kern="100">
                <a:cs typeface="Courier New" panose="02070309020205020404"/>
              </a:rPr>
              <a:t>__ basketball player and runner in our school team.That's __</a:t>
            </a:r>
            <a:r>
              <a:rPr lang="en-US" altLang="zh-CN" u="sng" kern="100">
                <a:cs typeface="Courier New" panose="02070309020205020404"/>
              </a:rPr>
              <a:t>4</a:t>
            </a:r>
            <a:r>
              <a:rPr lang="en-US" altLang="zh-CN" kern="100">
                <a:cs typeface="Courier New" panose="02070309020205020404"/>
              </a:rPr>
              <a:t>__ he becomes the PE monitor.</a:t>
            </a:r>
            <a:endParaRPr lang="zh-CN" altLang="zh-CN" sz="800" kern="100">
              <a:latin typeface="宋体" panose="02010600030101010101" pitchFamily="2" charset="-122"/>
              <a:cs typeface="Courier New" panose="02070309020205020404"/>
            </a:endParaRPr>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311682" y="459522"/>
            <a:ext cx="8515870" cy="4217975"/>
          </a:xfrm>
        </p:spPr>
        <p:txBody>
          <a:bodyPr/>
          <a:lstStyle/>
          <a:p>
            <a:pPr indent="609600">
              <a:tabLst>
                <a:tab pos="4114800" algn="l"/>
              </a:tabLst>
            </a:pPr>
            <a:r>
              <a:rPr lang="en-US" altLang="zh-CN" kern="100">
                <a:cs typeface="Courier New" panose="02070309020205020404"/>
              </a:rPr>
              <a:t>Jason is __</a:t>
            </a:r>
            <a:r>
              <a:rPr lang="en-US" altLang="zh-CN" u="sng" kern="100">
                <a:cs typeface="Courier New" panose="02070309020205020404"/>
              </a:rPr>
              <a:t>5</a:t>
            </a:r>
            <a:r>
              <a:rPr lang="en-US" altLang="zh-CN" kern="100">
                <a:cs typeface="Courier New" panose="02070309020205020404"/>
              </a:rPr>
              <a:t>__ and his hands are big.He can hold a basketball with one __</a:t>
            </a:r>
            <a:r>
              <a:rPr lang="en-US" altLang="zh-CN" u="sng" kern="100">
                <a:cs typeface="Courier New" panose="02070309020205020404"/>
              </a:rPr>
              <a:t>6</a:t>
            </a:r>
            <a:r>
              <a:rPr lang="en-US" altLang="zh-CN" kern="100">
                <a:cs typeface="Courier New" panose="02070309020205020404"/>
              </a:rPr>
              <a:t>__.He is __</a:t>
            </a:r>
            <a:r>
              <a:rPr lang="en-US" altLang="zh-CN" u="sng" kern="100">
                <a:cs typeface="Courier New" panose="02070309020205020404"/>
              </a:rPr>
              <a:t>7</a:t>
            </a:r>
            <a:r>
              <a:rPr lang="en-US" altLang="zh-CN" kern="100">
                <a:cs typeface="Courier New" panose="02070309020205020404"/>
              </a:rPr>
              <a:t>__ and often helps other students.He __</a:t>
            </a:r>
            <a:r>
              <a:rPr lang="en-US" altLang="zh-CN" u="sng" kern="100">
                <a:cs typeface="Courier New" panose="02070309020205020404"/>
              </a:rPr>
              <a:t>8</a:t>
            </a:r>
            <a:r>
              <a:rPr lang="en-US" altLang="zh-CN" kern="100">
                <a:cs typeface="Courier New" panose="02070309020205020404"/>
              </a:rPr>
              <a:t>__ on very well with everybody and we __</a:t>
            </a:r>
            <a:r>
              <a:rPr lang="en-US" altLang="zh-CN" u="sng" kern="100">
                <a:cs typeface="Courier New" panose="02070309020205020404"/>
              </a:rPr>
              <a:t>9</a:t>
            </a:r>
            <a:r>
              <a:rPr lang="en-US" altLang="zh-CN" kern="100">
                <a:cs typeface="Courier New" panose="02070309020205020404"/>
              </a:rPr>
              <a:t>__ like him.There is a basketball __</a:t>
            </a:r>
            <a:r>
              <a:rPr lang="en-US" altLang="zh-CN" u="sng" kern="100">
                <a:cs typeface="Courier New" panose="02070309020205020404"/>
              </a:rPr>
              <a:t>10</a:t>
            </a:r>
            <a:r>
              <a:rPr lang="en-US" altLang="zh-CN" kern="100">
                <a:cs typeface="Courier New" panose="02070309020205020404"/>
              </a:rPr>
              <a:t>__ tomorrow.Let's go and cheer for Jason!</a:t>
            </a:r>
            <a:endParaRPr lang="zh-CN" altLang="zh-CN" sz="800" kern="100">
              <a:latin typeface="宋体" panose="02010600030101010101" pitchFamily="2" charset="-122"/>
              <a:cs typeface="Courier New" panose="02070309020205020404"/>
            </a:endParaRPr>
          </a:p>
          <a:p>
            <a:pPr indent="609600">
              <a:tabLst>
                <a:tab pos="4114800" algn="l"/>
              </a:tabLst>
            </a:pPr>
            <a:r>
              <a:rPr lang="en-US" altLang="zh-CN" kern="100">
                <a:cs typeface="Courier New" panose="02070309020205020404"/>
              </a:rPr>
              <a:t>(</a:t>
            </a:r>
            <a:r>
              <a:rPr lang="zh-CN" altLang="zh-CN" kern="100">
                <a:cs typeface="Times New Roman" panose="02020603050405020304"/>
              </a:rPr>
              <a:t>　　</a:t>
            </a:r>
            <a:r>
              <a:rPr lang="en-US" altLang="zh-CN" kern="100">
                <a:cs typeface="Courier New" panose="02070309020205020404"/>
              </a:rPr>
              <a:t>)1.A</a:t>
            </a:r>
            <a:r>
              <a:rPr lang="zh-CN" altLang="zh-CN" kern="100">
                <a:cs typeface="Times New Roman" panose="02020603050405020304"/>
              </a:rPr>
              <a:t>．</a:t>
            </a:r>
            <a:r>
              <a:rPr lang="en-US" altLang="zh-CN" kern="100">
                <a:cs typeface="Courier New" panose="02070309020205020404"/>
              </a:rPr>
              <a:t>leave	B</a:t>
            </a:r>
            <a:r>
              <a:rPr lang="zh-CN" altLang="zh-CN" kern="100">
                <a:cs typeface="Times New Roman" panose="02020603050405020304"/>
              </a:rPr>
              <a:t>．</a:t>
            </a:r>
            <a:r>
              <a:rPr lang="en-US" altLang="zh-CN" kern="100">
                <a:cs typeface="Courier New" panose="02070309020205020404"/>
              </a:rPr>
              <a:t>live</a:t>
            </a:r>
            <a:endParaRPr lang="zh-CN" altLang="zh-CN" sz="800" kern="100">
              <a:latin typeface="宋体" panose="02010600030101010101" pitchFamily="2" charset="-122"/>
              <a:cs typeface="Courier New" panose="02070309020205020404"/>
            </a:endParaRPr>
          </a:p>
          <a:p>
            <a:pPr indent="609600">
              <a:tabLst>
                <a:tab pos="4114800" algn="l"/>
              </a:tabLst>
            </a:pPr>
            <a:r>
              <a:rPr lang="en-US" altLang="zh-CN" kern="100">
                <a:cs typeface="Courier New" panose="02070309020205020404"/>
              </a:rPr>
              <a:t>C</a:t>
            </a:r>
            <a:r>
              <a:rPr lang="zh-CN" altLang="zh-CN" kern="100">
                <a:cs typeface="Times New Roman" panose="02020603050405020304"/>
              </a:rPr>
              <a:t>．</a:t>
            </a:r>
            <a:r>
              <a:rPr lang="en-US" altLang="zh-CN" kern="100">
                <a:cs typeface="Courier New" panose="02070309020205020404"/>
              </a:rPr>
              <a:t>find	D</a:t>
            </a:r>
            <a:r>
              <a:rPr lang="zh-CN" altLang="zh-CN" kern="100">
                <a:cs typeface="Times New Roman" panose="02020603050405020304"/>
              </a:rPr>
              <a:t>．</a:t>
            </a:r>
            <a:r>
              <a:rPr lang="en-US" altLang="zh-CN" kern="100">
                <a:cs typeface="Courier New" panose="02070309020205020404"/>
              </a:rPr>
              <a:t>check</a:t>
            </a:r>
            <a:endParaRPr lang="zh-CN" altLang="zh-CN" sz="800" kern="100">
              <a:latin typeface="宋体" panose="02010600030101010101" pitchFamily="2" charset="-122"/>
              <a:cs typeface="Courier New" panose="02070309020205020404"/>
            </a:endParaRPr>
          </a:p>
          <a:p>
            <a:pPr indent="609600">
              <a:tabLst>
                <a:tab pos="4114800" algn="l"/>
              </a:tabLst>
            </a:pPr>
            <a:r>
              <a:rPr lang="en-US" altLang="zh-CN" kern="100">
                <a:cs typeface="Courier New" panose="02070309020205020404"/>
              </a:rPr>
              <a:t>(</a:t>
            </a:r>
            <a:r>
              <a:rPr lang="zh-CN" altLang="zh-CN" kern="100">
                <a:cs typeface="Times New Roman" panose="02020603050405020304"/>
              </a:rPr>
              <a:t>　　</a:t>
            </a:r>
            <a:r>
              <a:rPr lang="en-US" altLang="zh-CN" kern="100">
                <a:cs typeface="Courier New" panose="02070309020205020404"/>
              </a:rPr>
              <a:t>)2.A</a:t>
            </a:r>
            <a:r>
              <a:rPr lang="zh-CN" altLang="zh-CN" kern="100">
                <a:cs typeface="Times New Roman" panose="02020603050405020304"/>
              </a:rPr>
              <a:t>．</a:t>
            </a:r>
            <a:r>
              <a:rPr lang="en-US" altLang="zh-CN" kern="100">
                <a:cs typeface="Courier New" panose="02070309020205020404"/>
              </a:rPr>
              <a:t>office	B</a:t>
            </a:r>
            <a:r>
              <a:rPr lang="zh-CN" altLang="zh-CN" kern="100">
                <a:cs typeface="Times New Roman" panose="02020603050405020304"/>
              </a:rPr>
              <a:t>．</a:t>
            </a:r>
            <a:r>
              <a:rPr lang="en-US" altLang="zh-CN" kern="100">
                <a:cs typeface="Courier New" panose="02070309020205020404"/>
              </a:rPr>
              <a:t>classroom</a:t>
            </a:r>
            <a:endParaRPr lang="zh-CN" altLang="zh-CN" sz="800" kern="100">
              <a:latin typeface="宋体" panose="02010600030101010101" pitchFamily="2" charset="-122"/>
              <a:cs typeface="Courier New" panose="02070309020205020404"/>
            </a:endParaRPr>
          </a:p>
          <a:p>
            <a:pPr indent="609600">
              <a:tabLst>
                <a:tab pos="4114800" algn="l"/>
              </a:tabLst>
            </a:pPr>
            <a:r>
              <a:rPr lang="en-US" altLang="zh-CN" kern="100">
                <a:cs typeface="Courier New" panose="02070309020205020404"/>
              </a:rPr>
              <a:t>C</a:t>
            </a:r>
            <a:r>
              <a:rPr lang="zh-CN" altLang="zh-CN" kern="100">
                <a:cs typeface="Times New Roman" panose="02020603050405020304"/>
              </a:rPr>
              <a:t>．</a:t>
            </a:r>
            <a:r>
              <a:rPr lang="en-US" altLang="zh-CN" kern="100">
                <a:cs typeface="Courier New" panose="02070309020205020404"/>
              </a:rPr>
              <a:t>library	D</a:t>
            </a:r>
            <a:r>
              <a:rPr lang="zh-CN" altLang="zh-CN" kern="100">
                <a:cs typeface="Times New Roman" panose="02020603050405020304"/>
              </a:rPr>
              <a:t>．</a:t>
            </a:r>
            <a:r>
              <a:rPr lang="en-US" altLang="zh-CN" kern="100">
                <a:cs typeface="Courier New" panose="02070309020205020404"/>
              </a:rPr>
              <a:t>playground</a:t>
            </a:r>
            <a:endParaRPr lang="zh-CN" altLang="zh-CN" sz="800" kern="100">
              <a:latin typeface="宋体" panose="02010600030101010101" pitchFamily="2" charset="-122"/>
              <a:cs typeface="Courier New" panose="02070309020205020404"/>
            </a:endParaRPr>
          </a:p>
        </p:txBody>
      </p:sp>
      <p:sp>
        <p:nvSpPr>
          <p:cNvPr id="5" name="矩形 4"/>
          <p:cNvSpPr/>
          <p:nvPr/>
        </p:nvSpPr>
        <p:spPr>
          <a:xfrm>
            <a:off x="1240320" y="2524851"/>
            <a:ext cx="360963" cy="1620068"/>
          </a:xfrm>
          <a:prstGeom prst="rect">
            <a:avLst/>
          </a:prstGeom>
        </p:spPr>
        <p:txBody>
          <a:bodyPr wrap="none" lIns="68571" tIns="34285" rIns="68571" bIns="34285">
            <a:spAutoFit/>
          </a:bodyPr>
          <a:lstStyle/>
          <a:p>
            <a:pPr algn="just">
              <a:lnSpc>
                <a:spcPct val="140000"/>
              </a:lnSpc>
              <a:spcAft>
                <a:spcPct val="0"/>
              </a:spcAft>
            </a:pPr>
            <a:r>
              <a:rPr lang="en-US" altLang="zh-CN" sz="2400" b="1" kern="100">
                <a:solidFill>
                  <a:srgbClr val="FF0000"/>
                </a:solidFill>
              </a:rPr>
              <a:t>C</a:t>
            </a:r>
          </a:p>
          <a:p>
            <a:pPr algn="just">
              <a:lnSpc>
                <a:spcPct val="140000"/>
              </a:lnSpc>
              <a:spcAft>
                <a:spcPct val="0"/>
              </a:spcAft>
            </a:pPr>
            <a:endParaRPr lang="en-US" altLang="zh-CN" sz="2400" b="1" kern="100">
              <a:solidFill>
                <a:srgbClr val="FF0000"/>
              </a:solidFill>
            </a:endParaRPr>
          </a:p>
          <a:p>
            <a:pPr algn="just">
              <a:lnSpc>
                <a:spcPct val="140000"/>
              </a:lnSpc>
              <a:spcAft>
                <a:spcPct val="0"/>
              </a:spcAft>
            </a:pPr>
            <a:r>
              <a:rPr lang="en-US" altLang="zh-CN" sz="2400" b="1" kern="100">
                <a:solidFill>
                  <a:srgbClr val="FF0000"/>
                </a:solidFill>
              </a:rPr>
              <a:t>D</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blinds(horizontal)">
                                      <p:cBhvr>
                                        <p:cTn id="1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311682" y="519997"/>
            <a:ext cx="8515870" cy="4217975"/>
          </a:xfrm>
        </p:spPr>
        <p:txBody>
          <a:bodyPr/>
          <a:lstStyle/>
          <a:p>
            <a:pPr indent="609600">
              <a:tabLst>
                <a:tab pos="4114800" algn="l"/>
              </a:tabLst>
            </a:pPr>
            <a:r>
              <a:rPr lang="en-US" altLang="zh-CN" kern="100">
                <a:cs typeface="Courier New" panose="02070309020205020404"/>
              </a:rPr>
              <a:t>(</a:t>
            </a:r>
            <a:r>
              <a:rPr lang="zh-CN" altLang="zh-CN" kern="100">
                <a:cs typeface="Times New Roman" panose="02020603050405020304"/>
              </a:rPr>
              <a:t>　　</a:t>
            </a:r>
            <a:r>
              <a:rPr lang="en-US" altLang="zh-CN" kern="100">
                <a:cs typeface="Courier New" panose="02070309020205020404"/>
              </a:rPr>
              <a:t>)3.A</a:t>
            </a:r>
            <a:r>
              <a:rPr lang="zh-CN" altLang="zh-CN" kern="100">
                <a:cs typeface="Times New Roman" panose="02020603050405020304"/>
              </a:rPr>
              <a:t>．</a:t>
            </a:r>
            <a:r>
              <a:rPr lang="en-US" altLang="zh-CN" kern="100">
                <a:cs typeface="Courier New" panose="02070309020205020404"/>
              </a:rPr>
              <a:t>best	B</a:t>
            </a:r>
            <a:r>
              <a:rPr lang="zh-CN" altLang="zh-CN" kern="100">
                <a:cs typeface="Times New Roman" panose="02020603050405020304"/>
              </a:rPr>
              <a:t>．</a:t>
            </a:r>
            <a:r>
              <a:rPr lang="en-US" altLang="zh-CN" kern="100">
                <a:cs typeface="Courier New" panose="02070309020205020404"/>
              </a:rPr>
              <a:t>most</a:t>
            </a:r>
            <a:endParaRPr lang="zh-CN" altLang="zh-CN" sz="800" kern="100">
              <a:latin typeface="宋体" panose="02010600030101010101" pitchFamily="2" charset="-122"/>
              <a:cs typeface="Courier New" panose="02070309020205020404"/>
            </a:endParaRPr>
          </a:p>
          <a:p>
            <a:pPr indent="609600">
              <a:tabLst>
                <a:tab pos="4114800" algn="l"/>
              </a:tabLst>
            </a:pPr>
            <a:r>
              <a:rPr lang="en-US" altLang="zh-CN" kern="100">
                <a:cs typeface="Courier New" panose="02070309020205020404"/>
              </a:rPr>
              <a:t>C</a:t>
            </a:r>
            <a:r>
              <a:rPr lang="zh-CN" altLang="zh-CN" kern="100">
                <a:cs typeface="Times New Roman" panose="02020603050405020304"/>
              </a:rPr>
              <a:t>．</a:t>
            </a:r>
            <a:r>
              <a:rPr lang="en-US" altLang="zh-CN" kern="100">
                <a:cs typeface="Courier New" panose="02070309020205020404"/>
              </a:rPr>
              <a:t>worst	D</a:t>
            </a:r>
            <a:r>
              <a:rPr lang="zh-CN" altLang="zh-CN" kern="100">
                <a:cs typeface="Times New Roman" panose="02020603050405020304"/>
              </a:rPr>
              <a:t>．</a:t>
            </a:r>
            <a:r>
              <a:rPr lang="en-US" altLang="zh-CN" kern="100">
                <a:cs typeface="Courier New" panose="02070309020205020404"/>
              </a:rPr>
              <a:t>biggest</a:t>
            </a:r>
            <a:endParaRPr lang="zh-CN" altLang="zh-CN" sz="800" kern="100">
              <a:latin typeface="宋体" panose="02010600030101010101" pitchFamily="2" charset="-122"/>
              <a:cs typeface="Courier New" panose="02070309020205020404"/>
            </a:endParaRPr>
          </a:p>
          <a:p>
            <a:pPr indent="609600">
              <a:tabLst>
                <a:tab pos="4114800" algn="l"/>
              </a:tabLst>
            </a:pPr>
            <a:r>
              <a:rPr lang="en-US" altLang="zh-CN" kern="100">
                <a:cs typeface="Courier New" panose="02070309020205020404"/>
              </a:rPr>
              <a:t>(</a:t>
            </a:r>
            <a:r>
              <a:rPr lang="zh-CN" altLang="zh-CN" kern="100">
                <a:cs typeface="Times New Roman" panose="02020603050405020304"/>
              </a:rPr>
              <a:t>　　</a:t>
            </a:r>
            <a:r>
              <a:rPr lang="en-US" altLang="zh-CN" kern="100">
                <a:cs typeface="Courier New" panose="02070309020205020404"/>
              </a:rPr>
              <a:t>)4.A</a:t>
            </a:r>
            <a:r>
              <a:rPr lang="zh-CN" altLang="zh-CN" kern="100">
                <a:cs typeface="Times New Roman" panose="02020603050405020304"/>
              </a:rPr>
              <a:t>．</a:t>
            </a:r>
            <a:r>
              <a:rPr lang="en-US" altLang="zh-CN" kern="100">
                <a:cs typeface="Courier New" panose="02070309020205020404"/>
              </a:rPr>
              <a:t>when	B</a:t>
            </a:r>
            <a:r>
              <a:rPr lang="zh-CN" altLang="zh-CN" kern="100">
                <a:cs typeface="Times New Roman" panose="02020603050405020304"/>
              </a:rPr>
              <a:t>．</a:t>
            </a:r>
            <a:r>
              <a:rPr lang="en-US" altLang="zh-CN" kern="100">
                <a:cs typeface="Courier New" panose="02070309020205020404"/>
              </a:rPr>
              <a:t>how</a:t>
            </a:r>
            <a:endParaRPr lang="zh-CN" altLang="zh-CN" sz="800" kern="100">
              <a:latin typeface="宋体" panose="02010600030101010101" pitchFamily="2" charset="-122"/>
              <a:cs typeface="Courier New" panose="02070309020205020404"/>
            </a:endParaRPr>
          </a:p>
          <a:p>
            <a:pPr indent="609600">
              <a:tabLst>
                <a:tab pos="4114800" algn="l"/>
              </a:tabLst>
            </a:pPr>
            <a:r>
              <a:rPr lang="en-US" altLang="zh-CN" kern="100">
                <a:cs typeface="Courier New" panose="02070309020205020404"/>
              </a:rPr>
              <a:t>C</a:t>
            </a:r>
            <a:r>
              <a:rPr lang="zh-CN" altLang="zh-CN" kern="100">
                <a:cs typeface="Times New Roman" panose="02020603050405020304"/>
              </a:rPr>
              <a:t>．</a:t>
            </a:r>
            <a:r>
              <a:rPr lang="en-US" altLang="zh-CN" kern="100">
                <a:cs typeface="Courier New" panose="02070309020205020404"/>
              </a:rPr>
              <a:t>why	D</a:t>
            </a:r>
            <a:r>
              <a:rPr lang="zh-CN" altLang="zh-CN" kern="100">
                <a:cs typeface="Times New Roman" panose="02020603050405020304"/>
              </a:rPr>
              <a:t>．</a:t>
            </a:r>
            <a:r>
              <a:rPr lang="en-US" altLang="zh-CN" kern="100">
                <a:cs typeface="Courier New" panose="02070309020205020404"/>
              </a:rPr>
              <a:t>where</a:t>
            </a:r>
            <a:endParaRPr lang="zh-CN" altLang="zh-CN" sz="800" kern="100">
              <a:latin typeface="宋体" panose="02010600030101010101" pitchFamily="2" charset="-122"/>
              <a:cs typeface="Courier New" panose="02070309020205020404"/>
            </a:endParaRPr>
          </a:p>
          <a:p>
            <a:pPr indent="609600">
              <a:tabLst>
                <a:tab pos="4114800" algn="l"/>
              </a:tabLst>
            </a:pPr>
            <a:r>
              <a:rPr lang="en-US" altLang="zh-CN" kern="100">
                <a:cs typeface="Courier New" panose="02070309020205020404"/>
              </a:rPr>
              <a:t>(</a:t>
            </a:r>
            <a:r>
              <a:rPr lang="zh-CN" altLang="zh-CN" kern="100">
                <a:cs typeface="Times New Roman" panose="02020603050405020304"/>
              </a:rPr>
              <a:t>　　</a:t>
            </a:r>
            <a:r>
              <a:rPr lang="en-US" altLang="zh-CN" kern="100">
                <a:cs typeface="Courier New" panose="02070309020205020404"/>
              </a:rPr>
              <a:t>)5.A</a:t>
            </a:r>
            <a:r>
              <a:rPr lang="zh-CN" altLang="zh-CN" kern="100">
                <a:cs typeface="Times New Roman" panose="02020603050405020304"/>
              </a:rPr>
              <a:t>．</a:t>
            </a:r>
            <a:r>
              <a:rPr lang="en-US" altLang="zh-CN" kern="100">
                <a:cs typeface="Courier New" panose="02070309020205020404"/>
              </a:rPr>
              <a:t>short	B</a:t>
            </a:r>
            <a:r>
              <a:rPr lang="zh-CN" altLang="zh-CN" kern="100">
                <a:cs typeface="Times New Roman" panose="02020603050405020304"/>
              </a:rPr>
              <a:t>．</a:t>
            </a:r>
            <a:r>
              <a:rPr lang="en-US" altLang="zh-CN" kern="100">
                <a:cs typeface="Courier New" panose="02070309020205020404"/>
              </a:rPr>
              <a:t>strong</a:t>
            </a:r>
            <a:endParaRPr lang="zh-CN" altLang="zh-CN" sz="800" kern="100">
              <a:latin typeface="宋体" panose="02010600030101010101" pitchFamily="2" charset="-122"/>
              <a:cs typeface="Courier New" panose="02070309020205020404"/>
            </a:endParaRPr>
          </a:p>
          <a:p>
            <a:pPr indent="609600">
              <a:tabLst>
                <a:tab pos="4114800" algn="l"/>
              </a:tabLst>
            </a:pPr>
            <a:r>
              <a:rPr lang="en-US" altLang="zh-CN" kern="100">
                <a:cs typeface="Courier New" panose="02070309020205020404"/>
              </a:rPr>
              <a:t>C</a:t>
            </a:r>
            <a:r>
              <a:rPr lang="zh-CN" altLang="zh-CN" kern="100">
                <a:cs typeface="Times New Roman" panose="02020603050405020304"/>
              </a:rPr>
              <a:t>．</a:t>
            </a:r>
            <a:r>
              <a:rPr lang="en-US" altLang="zh-CN" kern="100">
                <a:cs typeface="Courier New" panose="02070309020205020404"/>
              </a:rPr>
              <a:t>thin	D</a:t>
            </a:r>
            <a:r>
              <a:rPr lang="zh-CN" altLang="zh-CN" kern="100">
                <a:cs typeface="Times New Roman" panose="02020603050405020304"/>
              </a:rPr>
              <a:t>．</a:t>
            </a:r>
            <a:r>
              <a:rPr lang="en-US" altLang="zh-CN" kern="100">
                <a:cs typeface="Courier New" panose="02070309020205020404"/>
              </a:rPr>
              <a:t>fat</a:t>
            </a:r>
            <a:endParaRPr lang="zh-CN" altLang="zh-CN" sz="800" kern="100">
              <a:latin typeface="宋体" panose="02010600030101010101" pitchFamily="2" charset="-122"/>
              <a:cs typeface="Courier New" panose="02070309020205020404"/>
            </a:endParaRPr>
          </a:p>
          <a:p>
            <a:pPr indent="609600">
              <a:tabLst>
                <a:tab pos="4114800" algn="l"/>
              </a:tabLst>
            </a:pPr>
            <a:r>
              <a:rPr lang="en-US" altLang="zh-CN" kern="100">
                <a:cs typeface="Courier New" panose="02070309020205020404"/>
              </a:rPr>
              <a:t>(</a:t>
            </a:r>
            <a:r>
              <a:rPr lang="zh-CN" altLang="zh-CN" kern="100">
                <a:cs typeface="Times New Roman" panose="02020603050405020304"/>
              </a:rPr>
              <a:t>　　</a:t>
            </a:r>
            <a:r>
              <a:rPr lang="en-US" altLang="zh-CN" kern="100">
                <a:cs typeface="Courier New" panose="02070309020205020404"/>
              </a:rPr>
              <a:t>)6.A</a:t>
            </a:r>
            <a:r>
              <a:rPr lang="zh-CN" altLang="zh-CN" kern="100">
                <a:cs typeface="Times New Roman" panose="02020603050405020304"/>
              </a:rPr>
              <a:t>．</a:t>
            </a:r>
            <a:r>
              <a:rPr lang="en-US" altLang="zh-CN" kern="100">
                <a:cs typeface="Courier New" panose="02070309020205020404"/>
              </a:rPr>
              <a:t>head	B</a:t>
            </a:r>
            <a:r>
              <a:rPr lang="zh-CN" altLang="zh-CN" kern="100">
                <a:cs typeface="Times New Roman" panose="02020603050405020304"/>
              </a:rPr>
              <a:t>．</a:t>
            </a:r>
            <a:r>
              <a:rPr lang="en-US" altLang="zh-CN" kern="100">
                <a:cs typeface="Courier New" panose="02070309020205020404"/>
              </a:rPr>
              <a:t>foot</a:t>
            </a:r>
            <a:endParaRPr lang="zh-CN" altLang="zh-CN" sz="800" kern="100">
              <a:cs typeface="Courier New" panose="02070309020205020404"/>
            </a:endParaRPr>
          </a:p>
          <a:p>
            <a:pPr indent="609600">
              <a:tabLst>
                <a:tab pos="4114800" algn="l"/>
              </a:tabLst>
            </a:pPr>
            <a:r>
              <a:rPr lang="zh-CN" altLang="zh-CN" kern="100">
                <a:ea typeface="Times New Roman" panose="02020603050405020304"/>
                <a:cs typeface="Courier New" panose="02070309020205020404"/>
              </a:rPr>
              <a:t>C</a:t>
            </a:r>
            <a:r>
              <a:rPr lang="zh-CN" altLang="zh-CN" kern="100">
                <a:cs typeface="Times New Roman" panose="02020603050405020304"/>
              </a:rPr>
              <a:t>．</a:t>
            </a:r>
            <a:r>
              <a:rPr lang="zh-CN" altLang="zh-CN" kern="100">
                <a:ea typeface="Times New Roman" panose="02020603050405020304"/>
                <a:cs typeface="Courier New" panose="02070309020205020404"/>
              </a:rPr>
              <a:t>arm	D</a:t>
            </a:r>
            <a:r>
              <a:rPr lang="zh-CN" altLang="zh-CN" kern="100">
                <a:cs typeface="Times New Roman" panose="02020603050405020304"/>
              </a:rPr>
              <a:t>．</a:t>
            </a:r>
            <a:r>
              <a:rPr lang="zh-CN" altLang="zh-CN" kern="100">
                <a:ea typeface="Times New Roman" panose="02020603050405020304"/>
                <a:cs typeface="Courier New" panose="02070309020205020404"/>
              </a:rPr>
              <a:t>hand</a:t>
            </a:r>
            <a:endParaRPr lang="zh-CN" altLang="zh-CN" sz="800" kern="100">
              <a:cs typeface="Courier New" panose="02070309020205020404"/>
            </a:endParaRPr>
          </a:p>
        </p:txBody>
      </p:sp>
      <p:sp>
        <p:nvSpPr>
          <p:cNvPr id="5" name="矩形 4"/>
          <p:cNvSpPr/>
          <p:nvPr/>
        </p:nvSpPr>
        <p:spPr>
          <a:xfrm>
            <a:off x="1240320" y="519997"/>
            <a:ext cx="360963" cy="3687848"/>
          </a:xfrm>
          <a:prstGeom prst="rect">
            <a:avLst/>
          </a:prstGeom>
        </p:spPr>
        <p:txBody>
          <a:bodyPr wrap="none" lIns="68571" tIns="34285" rIns="68571" bIns="34285">
            <a:spAutoFit/>
          </a:bodyPr>
          <a:lstStyle/>
          <a:p>
            <a:pPr algn="just">
              <a:lnSpc>
                <a:spcPct val="140000"/>
              </a:lnSpc>
              <a:spcAft>
                <a:spcPct val="0"/>
              </a:spcAft>
            </a:pPr>
            <a:r>
              <a:rPr lang="en-US" altLang="zh-CN" sz="2400" b="1" kern="100">
                <a:solidFill>
                  <a:srgbClr val="FF0000"/>
                </a:solidFill>
              </a:rPr>
              <a:t>A</a:t>
            </a:r>
          </a:p>
          <a:p>
            <a:pPr algn="just">
              <a:lnSpc>
                <a:spcPct val="140000"/>
              </a:lnSpc>
              <a:spcAft>
                <a:spcPct val="0"/>
              </a:spcAft>
            </a:pPr>
            <a:endParaRPr lang="en-US" altLang="zh-CN" sz="2400" b="1" kern="100">
              <a:solidFill>
                <a:srgbClr val="FF0000"/>
              </a:solidFill>
            </a:endParaRPr>
          </a:p>
          <a:p>
            <a:pPr algn="just">
              <a:lnSpc>
                <a:spcPct val="140000"/>
              </a:lnSpc>
              <a:spcAft>
                <a:spcPct val="0"/>
              </a:spcAft>
            </a:pPr>
            <a:r>
              <a:rPr lang="en-US" altLang="zh-CN" sz="2400" b="1" kern="100">
                <a:solidFill>
                  <a:srgbClr val="FF0000"/>
                </a:solidFill>
              </a:rPr>
              <a:t>C</a:t>
            </a:r>
          </a:p>
          <a:p>
            <a:pPr algn="just">
              <a:lnSpc>
                <a:spcPct val="140000"/>
              </a:lnSpc>
              <a:spcAft>
                <a:spcPct val="0"/>
              </a:spcAft>
            </a:pPr>
            <a:endParaRPr lang="en-US" altLang="zh-CN" sz="2400" b="1" kern="100">
              <a:solidFill>
                <a:srgbClr val="FF0000"/>
              </a:solidFill>
            </a:endParaRPr>
          </a:p>
          <a:p>
            <a:pPr algn="just">
              <a:lnSpc>
                <a:spcPct val="140000"/>
              </a:lnSpc>
              <a:spcAft>
                <a:spcPct val="0"/>
              </a:spcAft>
            </a:pPr>
            <a:r>
              <a:rPr lang="en-US" altLang="zh-CN" sz="2400" b="1" kern="100">
                <a:solidFill>
                  <a:srgbClr val="FF0000"/>
                </a:solidFill>
              </a:rPr>
              <a:t>B</a:t>
            </a:r>
          </a:p>
          <a:p>
            <a:pPr algn="just">
              <a:lnSpc>
                <a:spcPct val="140000"/>
              </a:lnSpc>
              <a:spcAft>
                <a:spcPct val="0"/>
              </a:spcAft>
            </a:pPr>
            <a:endParaRPr lang="en-US" altLang="zh-CN" sz="2400" b="1" kern="100">
              <a:solidFill>
                <a:srgbClr val="FF0000"/>
              </a:solidFill>
            </a:endParaRPr>
          </a:p>
          <a:p>
            <a:pPr algn="just">
              <a:lnSpc>
                <a:spcPct val="140000"/>
              </a:lnSpc>
              <a:spcAft>
                <a:spcPct val="0"/>
              </a:spcAft>
            </a:pPr>
            <a:r>
              <a:rPr lang="en-US" altLang="zh-CN" sz="2400" b="1" kern="100">
                <a:solidFill>
                  <a:srgbClr val="FF0000"/>
                </a:solidFill>
              </a:rPr>
              <a:t>D</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blinds(horizontal)">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blinds(horizontal)">
                                      <p:cBhvr>
                                        <p:cTn id="17" dur="5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blinds(horizontal)">
                                      <p:cBhvr>
                                        <p:cTn id="22"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311682" y="513515"/>
            <a:ext cx="8515870" cy="4217975"/>
          </a:xfrm>
        </p:spPr>
        <p:txBody>
          <a:bodyPr/>
          <a:lstStyle/>
          <a:p>
            <a:pPr indent="609600">
              <a:tabLst>
                <a:tab pos="4114800" algn="l"/>
              </a:tabLst>
            </a:pPr>
            <a:r>
              <a:rPr lang="en-US" altLang="zh-CN" kern="100">
                <a:cs typeface="Courier New" panose="02070309020205020404"/>
              </a:rPr>
              <a:t>(</a:t>
            </a:r>
            <a:r>
              <a:rPr lang="zh-CN" altLang="zh-CN" kern="100">
                <a:cs typeface="Times New Roman" panose="02020603050405020304"/>
              </a:rPr>
              <a:t>　　</a:t>
            </a:r>
            <a:r>
              <a:rPr lang="en-US" altLang="zh-CN" kern="100">
                <a:cs typeface="Courier New" panose="02070309020205020404"/>
              </a:rPr>
              <a:t>)7.A</a:t>
            </a:r>
            <a:r>
              <a:rPr lang="zh-CN" altLang="zh-CN" kern="100">
                <a:cs typeface="Times New Roman" panose="02020603050405020304"/>
              </a:rPr>
              <a:t>．</a:t>
            </a:r>
            <a:r>
              <a:rPr lang="en-US" altLang="zh-CN" kern="100">
                <a:cs typeface="Courier New" panose="02070309020205020404"/>
              </a:rPr>
              <a:t>beautiful	B</a:t>
            </a:r>
            <a:r>
              <a:rPr lang="zh-CN" altLang="zh-CN" kern="100">
                <a:cs typeface="Times New Roman" panose="02020603050405020304"/>
              </a:rPr>
              <a:t>．</a:t>
            </a:r>
            <a:r>
              <a:rPr lang="en-US" altLang="zh-CN" kern="100">
                <a:cs typeface="Courier New" panose="02070309020205020404"/>
              </a:rPr>
              <a:t>kind</a:t>
            </a:r>
            <a:endParaRPr lang="zh-CN" altLang="zh-CN" sz="800" kern="100">
              <a:latin typeface="宋体" panose="02010600030101010101" pitchFamily="2" charset="-122"/>
              <a:cs typeface="Courier New" panose="02070309020205020404"/>
            </a:endParaRPr>
          </a:p>
          <a:p>
            <a:pPr indent="609600">
              <a:tabLst>
                <a:tab pos="4114800" algn="l"/>
              </a:tabLst>
            </a:pPr>
            <a:r>
              <a:rPr lang="en-US" altLang="zh-CN" kern="100">
                <a:cs typeface="Courier New" panose="02070309020205020404"/>
              </a:rPr>
              <a:t>C</a:t>
            </a:r>
            <a:r>
              <a:rPr lang="zh-CN" altLang="zh-CN" kern="100">
                <a:cs typeface="Times New Roman" panose="02020603050405020304"/>
              </a:rPr>
              <a:t>．</a:t>
            </a:r>
            <a:r>
              <a:rPr lang="en-US" altLang="zh-CN" kern="100">
                <a:cs typeface="Courier New" panose="02070309020205020404"/>
              </a:rPr>
              <a:t>strange	D</a:t>
            </a:r>
            <a:r>
              <a:rPr lang="zh-CN" altLang="zh-CN" kern="100">
                <a:cs typeface="Times New Roman" panose="02020603050405020304"/>
              </a:rPr>
              <a:t>．</a:t>
            </a:r>
            <a:r>
              <a:rPr lang="en-US" altLang="zh-CN" kern="100">
                <a:cs typeface="Courier New" panose="02070309020205020404"/>
              </a:rPr>
              <a:t>special</a:t>
            </a:r>
            <a:endParaRPr lang="zh-CN" altLang="zh-CN" sz="800" kern="100">
              <a:latin typeface="宋体" panose="02010600030101010101" pitchFamily="2" charset="-122"/>
              <a:cs typeface="Courier New" panose="02070309020205020404"/>
            </a:endParaRPr>
          </a:p>
          <a:p>
            <a:pPr indent="609600">
              <a:tabLst>
                <a:tab pos="4114800" algn="l"/>
              </a:tabLst>
            </a:pPr>
            <a:r>
              <a:rPr lang="en-US" altLang="zh-CN" kern="100">
                <a:cs typeface="Courier New" panose="02070309020205020404"/>
              </a:rPr>
              <a:t>(</a:t>
            </a:r>
            <a:r>
              <a:rPr lang="zh-CN" altLang="zh-CN" kern="100">
                <a:cs typeface="Times New Roman" panose="02020603050405020304"/>
              </a:rPr>
              <a:t>　　</a:t>
            </a:r>
            <a:r>
              <a:rPr lang="en-US" altLang="zh-CN" kern="100">
                <a:cs typeface="Courier New" panose="02070309020205020404"/>
              </a:rPr>
              <a:t>)8.A</a:t>
            </a:r>
            <a:r>
              <a:rPr lang="zh-CN" altLang="zh-CN" kern="100">
                <a:cs typeface="Times New Roman" panose="02020603050405020304"/>
              </a:rPr>
              <a:t>．</a:t>
            </a:r>
            <a:r>
              <a:rPr lang="en-US" altLang="zh-CN" kern="100">
                <a:cs typeface="Courier New" panose="02070309020205020404"/>
              </a:rPr>
              <a:t>makes	B</a:t>
            </a:r>
            <a:r>
              <a:rPr lang="zh-CN" altLang="zh-CN" kern="100">
                <a:cs typeface="Times New Roman" panose="02020603050405020304"/>
              </a:rPr>
              <a:t>．</a:t>
            </a:r>
            <a:r>
              <a:rPr lang="en-US" altLang="zh-CN" kern="100">
                <a:cs typeface="Courier New" panose="02070309020205020404"/>
              </a:rPr>
              <a:t>does</a:t>
            </a:r>
            <a:endParaRPr lang="zh-CN" altLang="zh-CN" sz="800" kern="100">
              <a:latin typeface="宋体" panose="02010600030101010101" pitchFamily="2" charset="-122"/>
              <a:cs typeface="Courier New" panose="02070309020205020404"/>
            </a:endParaRPr>
          </a:p>
          <a:p>
            <a:pPr indent="609600">
              <a:tabLst>
                <a:tab pos="4114800" algn="l"/>
              </a:tabLst>
            </a:pPr>
            <a:r>
              <a:rPr lang="en-US" altLang="zh-CN" kern="100">
                <a:cs typeface="Courier New" panose="02070309020205020404"/>
              </a:rPr>
              <a:t>C</a:t>
            </a:r>
            <a:r>
              <a:rPr lang="zh-CN" altLang="zh-CN" kern="100">
                <a:cs typeface="Times New Roman" panose="02020603050405020304"/>
              </a:rPr>
              <a:t>．</a:t>
            </a:r>
            <a:r>
              <a:rPr lang="en-US" altLang="zh-CN" kern="100">
                <a:cs typeface="Courier New" panose="02070309020205020404"/>
              </a:rPr>
              <a:t>gets	D</a:t>
            </a:r>
            <a:r>
              <a:rPr lang="zh-CN" altLang="zh-CN" kern="100">
                <a:cs typeface="Times New Roman" panose="02020603050405020304"/>
              </a:rPr>
              <a:t>．</a:t>
            </a:r>
            <a:r>
              <a:rPr lang="en-US" altLang="zh-CN" kern="100">
                <a:cs typeface="Courier New" panose="02070309020205020404"/>
              </a:rPr>
              <a:t>takes</a:t>
            </a:r>
            <a:endParaRPr lang="zh-CN" altLang="zh-CN" sz="800" kern="100">
              <a:latin typeface="宋体" panose="02010600030101010101" pitchFamily="2" charset="-122"/>
              <a:cs typeface="Courier New" panose="02070309020205020404"/>
            </a:endParaRPr>
          </a:p>
          <a:p>
            <a:pPr indent="609600">
              <a:tabLst>
                <a:tab pos="4114800" algn="l"/>
              </a:tabLst>
            </a:pPr>
            <a:r>
              <a:rPr lang="en-US" altLang="zh-CN" kern="100">
                <a:cs typeface="Courier New" panose="02070309020205020404"/>
              </a:rPr>
              <a:t>(</a:t>
            </a:r>
            <a:r>
              <a:rPr lang="zh-CN" altLang="zh-CN" kern="100">
                <a:cs typeface="Times New Roman" panose="02020603050405020304"/>
              </a:rPr>
              <a:t>　　</a:t>
            </a:r>
            <a:r>
              <a:rPr lang="en-US" altLang="zh-CN" kern="100">
                <a:cs typeface="Courier New" panose="02070309020205020404"/>
              </a:rPr>
              <a:t>)9.A</a:t>
            </a:r>
            <a:r>
              <a:rPr lang="zh-CN" altLang="zh-CN" kern="100">
                <a:cs typeface="Times New Roman" panose="02020603050405020304"/>
              </a:rPr>
              <a:t>．</a:t>
            </a:r>
            <a:r>
              <a:rPr lang="en-US" altLang="zh-CN" kern="100">
                <a:cs typeface="Courier New" panose="02070309020205020404"/>
              </a:rPr>
              <a:t>really	B</a:t>
            </a:r>
            <a:r>
              <a:rPr lang="zh-CN" altLang="zh-CN" kern="100">
                <a:cs typeface="Times New Roman" panose="02020603050405020304"/>
              </a:rPr>
              <a:t>．</a:t>
            </a:r>
            <a:r>
              <a:rPr lang="en-US" altLang="zh-CN" kern="100">
                <a:cs typeface="Courier New" panose="02070309020205020404"/>
              </a:rPr>
              <a:t>hardly</a:t>
            </a:r>
            <a:endParaRPr lang="zh-CN" altLang="zh-CN" sz="800" kern="100">
              <a:latin typeface="宋体" panose="02010600030101010101" pitchFamily="2" charset="-122"/>
              <a:cs typeface="Courier New" panose="02070309020205020404"/>
            </a:endParaRPr>
          </a:p>
          <a:p>
            <a:pPr indent="609600">
              <a:tabLst>
                <a:tab pos="4114800" algn="l"/>
              </a:tabLst>
            </a:pPr>
            <a:r>
              <a:rPr lang="en-US" altLang="zh-CN" kern="100">
                <a:cs typeface="Courier New" panose="02070309020205020404"/>
              </a:rPr>
              <a:t>C</a:t>
            </a:r>
            <a:r>
              <a:rPr lang="zh-CN" altLang="zh-CN" kern="100">
                <a:cs typeface="Times New Roman" panose="02020603050405020304"/>
              </a:rPr>
              <a:t>．</a:t>
            </a:r>
            <a:r>
              <a:rPr lang="en-US" altLang="zh-CN" kern="100">
                <a:cs typeface="Courier New" panose="02070309020205020404"/>
              </a:rPr>
              <a:t>never	D</a:t>
            </a:r>
            <a:r>
              <a:rPr lang="zh-CN" altLang="zh-CN" kern="100">
                <a:cs typeface="Times New Roman" panose="02020603050405020304"/>
              </a:rPr>
              <a:t>．</a:t>
            </a:r>
            <a:r>
              <a:rPr lang="en-US" altLang="zh-CN" kern="100">
                <a:cs typeface="Courier New" panose="02070309020205020404"/>
              </a:rPr>
              <a:t>even</a:t>
            </a:r>
            <a:endParaRPr lang="zh-CN" altLang="zh-CN" sz="800" kern="100">
              <a:latin typeface="宋体" panose="02010600030101010101" pitchFamily="2" charset="-122"/>
              <a:cs typeface="Courier New" panose="02070309020205020404"/>
            </a:endParaRPr>
          </a:p>
          <a:p>
            <a:pPr indent="609600">
              <a:tabLst>
                <a:tab pos="4114800" algn="l"/>
              </a:tabLst>
            </a:pPr>
            <a:r>
              <a:rPr lang="en-US" altLang="zh-CN" kern="100">
                <a:cs typeface="Courier New" panose="02070309020205020404"/>
              </a:rPr>
              <a:t>(</a:t>
            </a:r>
            <a:r>
              <a:rPr lang="zh-CN" altLang="zh-CN" kern="100">
                <a:cs typeface="Times New Roman" panose="02020603050405020304"/>
              </a:rPr>
              <a:t>　　</a:t>
            </a:r>
            <a:r>
              <a:rPr lang="en-US" altLang="zh-CN" kern="100">
                <a:cs typeface="Courier New" panose="02070309020205020404"/>
              </a:rPr>
              <a:t>)10.A</a:t>
            </a:r>
            <a:r>
              <a:rPr lang="zh-CN" altLang="zh-CN" kern="100">
                <a:cs typeface="Times New Roman" panose="02020603050405020304"/>
              </a:rPr>
              <a:t>．</a:t>
            </a:r>
            <a:r>
              <a:rPr lang="en-US" altLang="zh-CN" kern="100">
                <a:cs typeface="Courier New" panose="02070309020205020404"/>
              </a:rPr>
              <a:t>movie	B</a:t>
            </a:r>
            <a:r>
              <a:rPr lang="zh-CN" altLang="zh-CN" kern="100">
                <a:cs typeface="Times New Roman" panose="02020603050405020304"/>
              </a:rPr>
              <a:t>．</a:t>
            </a:r>
            <a:r>
              <a:rPr lang="en-US" altLang="zh-CN" kern="100">
                <a:cs typeface="Courier New" panose="02070309020205020404"/>
              </a:rPr>
              <a:t>story</a:t>
            </a:r>
            <a:endParaRPr lang="zh-CN" altLang="zh-CN" sz="800" kern="100">
              <a:latin typeface="宋体" panose="02010600030101010101" pitchFamily="2" charset="-122"/>
              <a:cs typeface="Courier New" panose="02070309020205020404"/>
            </a:endParaRPr>
          </a:p>
          <a:p>
            <a:pPr indent="609600">
              <a:tabLst>
                <a:tab pos="4114800" algn="l"/>
              </a:tabLst>
            </a:pPr>
            <a:r>
              <a:rPr lang="en-US" altLang="zh-CN" kern="100">
                <a:cs typeface="Courier New" panose="02070309020205020404"/>
              </a:rPr>
              <a:t>C</a:t>
            </a:r>
            <a:r>
              <a:rPr lang="zh-CN" altLang="zh-CN" kern="100">
                <a:cs typeface="Times New Roman" panose="02020603050405020304"/>
              </a:rPr>
              <a:t>．</a:t>
            </a:r>
            <a:r>
              <a:rPr lang="en-US" altLang="zh-CN" kern="100">
                <a:cs typeface="Courier New" panose="02070309020205020404"/>
              </a:rPr>
              <a:t>programme	D</a:t>
            </a:r>
            <a:r>
              <a:rPr lang="zh-CN" altLang="zh-CN" kern="100">
                <a:cs typeface="Times New Roman" panose="02020603050405020304"/>
              </a:rPr>
              <a:t>．</a:t>
            </a:r>
            <a:r>
              <a:rPr lang="en-US" altLang="zh-CN" kern="100">
                <a:cs typeface="Courier New" panose="02070309020205020404"/>
              </a:rPr>
              <a:t>match</a:t>
            </a:r>
            <a:endParaRPr lang="zh-CN" altLang="zh-CN" sz="800" kern="100">
              <a:latin typeface="宋体" panose="02010600030101010101" pitchFamily="2" charset="-122"/>
              <a:cs typeface="Courier New" panose="02070309020205020404"/>
            </a:endParaRPr>
          </a:p>
        </p:txBody>
      </p:sp>
      <p:sp>
        <p:nvSpPr>
          <p:cNvPr id="5" name="矩形 4"/>
          <p:cNvSpPr/>
          <p:nvPr/>
        </p:nvSpPr>
        <p:spPr>
          <a:xfrm>
            <a:off x="1240320" y="519997"/>
            <a:ext cx="360963" cy="3687848"/>
          </a:xfrm>
          <a:prstGeom prst="rect">
            <a:avLst/>
          </a:prstGeom>
        </p:spPr>
        <p:txBody>
          <a:bodyPr wrap="none" lIns="68571" tIns="34285" rIns="68571" bIns="34285">
            <a:spAutoFit/>
          </a:bodyPr>
          <a:lstStyle/>
          <a:p>
            <a:pPr algn="just">
              <a:lnSpc>
                <a:spcPct val="140000"/>
              </a:lnSpc>
              <a:spcAft>
                <a:spcPct val="0"/>
              </a:spcAft>
            </a:pPr>
            <a:r>
              <a:rPr lang="en-US" altLang="zh-CN" sz="2400" b="1" kern="100">
                <a:solidFill>
                  <a:srgbClr val="FF0000"/>
                </a:solidFill>
              </a:rPr>
              <a:t>B</a:t>
            </a:r>
          </a:p>
          <a:p>
            <a:pPr algn="just">
              <a:lnSpc>
                <a:spcPct val="140000"/>
              </a:lnSpc>
              <a:spcAft>
                <a:spcPct val="0"/>
              </a:spcAft>
            </a:pPr>
            <a:endParaRPr lang="en-US" altLang="zh-CN" sz="2400" b="1" kern="100">
              <a:solidFill>
                <a:srgbClr val="FF0000"/>
              </a:solidFill>
            </a:endParaRPr>
          </a:p>
          <a:p>
            <a:pPr algn="just">
              <a:lnSpc>
                <a:spcPct val="140000"/>
              </a:lnSpc>
              <a:spcAft>
                <a:spcPct val="0"/>
              </a:spcAft>
            </a:pPr>
            <a:r>
              <a:rPr lang="en-US" altLang="zh-CN" sz="2400" b="1" kern="100">
                <a:solidFill>
                  <a:srgbClr val="FF0000"/>
                </a:solidFill>
              </a:rPr>
              <a:t>C</a:t>
            </a:r>
          </a:p>
          <a:p>
            <a:pPr algn="just">
              <a:lnSpc>
                <a:spcPct val="140000"/>
              </a:lnSpc>
              <a:spcAft>
                <a:spcPct val="0"/>
              </a:spcAft>
            </a:pPr>
            <a:endParaRPr lang="en-US" altLang="zh-CN" sz="2400" b="1" kern="100">
              <a:solidFill>
                <a:srgbClr val="FF0000"/>
              </a:solidFill>
            </a:endParaRPr>
          </a:p>
          <a:p>
            <a:pPr algn="just">
              <a:lnSpc>
                <a:spcPct val="140000"/>
              </a:lnSpc>
              <a:spcAft>
                <a:spcPct val="0"/>
              </a:spcAft>
            </a:pPr>
            <a:r>
              <a:rPr lang="en-US" altLang="zh-CN" sz="2400" b="1" kern="100">
                <a:solidFill>
                  <a:srgbClr val="FF0000"/>
                </a:solidFill>
              </a:rPr>
              <a:t>A</a:t>
            </a:r>
          </a:p>
          <a:p>
            <a:pPr algn="just">
              <a:lnSpc>
                <a:spcPct val="140000"/>
              </a:lnSpc>
              <a:spcAft>
                <a:spcPct val="0"/>
              </a:spcAft>
            </a:pPr>
            <a:endParaRPr lang="en-US" altLang="zh-CN" sz="2400" b="1" kern="100">
              <a:solidFill>
                <a:srgbClr val="FF0000"/>
              </a:solidFill>
            </a:endParaRPr>
          </a:p>
          <a:p>
            <a:pPr algn="just">
              <a:lnSpc>
                <a:spcPct val="140000"/>
              </a:lnSpc>
              <a:spcAft>
                <a:spcPct val="0"/>
              </a:spcAft>
            </a:pPr>
            <a:r>
              <a:rPr lang="en-US" altLang="zh-CN" sz="2400" b="1" kern="100">
                <a:solidFill>
                  <a:srgbClr val="FF0000"/>
                </a:solidFill>
              </a:rPr>
              <a:t>D</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blinds(horizontal)">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blinds(horizontal)">
                                      <p:cBhvr>
                                        <p:cTn id="17" dur="5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blinds(horizontal)">
                                      <p:cBhvr>
                                        <p:cTn id="22"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11682" y="464480"/>
            <a:ext cx="8515870" cy="968820"/>
          </a:xfrm>
        </p:spPr>
        <p:txBody>
          <a:bodyPr/>
          <a:lstStyle/>
          <a:p>
            <a:pPr indent="609600">
              <a:lnSpc>
                <a:spcPct val="120000"/>
              </a:lnSpc>
              <a:tabLst>
                <a:tab pos="4114800" algn="l"/>
              </a:tabLst>
            </a:pPr>
            <a:r>
              <a:rPr lang="zh-CN" altLang="zh-CN" kern="100">
                <a:ea typeface="黑体" panose="02010609060101010101" pitchFamily="2" charset="-122"/>
                <a:cs typeface="Times New Roman" panose="02020603050405020304"/>
              </a:rPr>
              <a:t>二、阅读理解</a:t>
            </a:r>
            <a:endParaRPr lang="zh-CN" altLang="zh-CN" sz="800" kern="100">
              <a:latin typeface="宋体" panose="02010600030101010101" pitchFamily="2" charset="-122"/>
              <a:cs typeface="Courier New" panose="02070309020205020404"/>
            </a:endParaRPr>
          </a:p>
          <a:p>
            <a:pPr indent="609600">
              <a:lnSpc>
                <a:spcPct val="120000"/>
              </a:lnSpc>
              <a:tabLst>
                <a:tab pos="4114800" algn="l"/>
              </a:tabLst>
            </a:pPr>
            <a:r>
              <a:rPr lang="zh-CN" altLang="zh-CN" kern="100">
                <a:cs typeface="Times New Roman" panose="02020603050405020304"/>
              </a:rPr>
              <a:t>阅读难度：</a:t>
            </a:r>
            <a:r>
              <a:rPr lang="en-US" altLang="zh-CN" kern="100">
                <a:latin typeface="宋体" panose="02010600030101010101" pitchFamily="2" charset="-122"/>
                <a:cs typeface="Times New Roman" panose="02020603050405020304"/>
              </a:rPr>
              <a:t>★★★</a:t>
            </a:r>
            <a:r>
              <a:rPr lang="zh-CN" altLang="zh-CN" kern="100">
                <a:cs typeface="Times New Roman" panose="02020603050405020304"/>
              </a:rPr>
              <a:t>　　建议用时：</a:t>
            </a:r>
            <a:r>
              <a:rPr lang="en-US" altLang="zh-CN" kern="100">
                <a:cs typeface="Courier New" panose="02070309020205020404"/>
              </a:rPr>
              <a:t>5</a:t>
            </a:r>
            <a:r>
              <a:rPr lang="zh-CN" altLang="zh-CN" kern="100">
                <a:cs typeface="Times New Roman" panose="02020603050405020304"/>
              </a:rPr>
              <a:t>分钟</a:t>
            </a:r>
            <a:endParaRPr lang="zh-CN" altLang="zh-CN" sz="800" kern="100">
              <a:latin typeface="宋体" panose="02010600030101010101" pitchFamily="2" charset="-122"/>
              <a:cs typeface="Courier New" panose="02070309020205020404"/>
            </a:endParaRPr>
          </a:p>
        </p:txBody>
      </p:sp>
      <p:graphicFrame>
        <p:nvGraphicFramePr>
          <p:cNvPr id="5" name="对象 4"/>
          <p:cNvGraphicFramePr>
            <a:graphicFrameLocks noChangeAspect="1"/>
          </p:cNvGraphicFramePr>
          <p:nvPr/>
        </p:nvGraphicFramePr>
        <p:xfrm>
          <a:off x="323892" y="1444675"/>
          <a:ext cx="8465255" cy="3428206"/>
        </p:xfrm>
        <a:graphic>
          <a:graphicData uri="http://schemas.openxmlformats.org/presentationml/2006/ole">
            <mc:AlternateContent xmlns:mc="http://schemas.openxmlformats.org/markup-compatibility/2006">
              <mc:Choice xmlns:v="urn:schemas-microsoft-com:vml" Requires="v">
                <p:oleObj spid="_x0000_s1047" name="文档" r:id="rId3" imgW="11302365" imgH="4599940" progId="word.document.8">
                  <p:embed/>
                </p:oleObj>
              </mc:Choice>
              <mc:Fallback>
                <p:oleObj name="文档" r:id="rId3" imgW="11302365" imgH="4599940" progId="word.document.8">
                  <p:embed/>
                  <p:pic>
                    <p:nvPicPr>
                      <p:cNvPr id="0" name="OLE substitute image"/>
                      <p:cNvPicPr/>
                      <p:nvPr/>
                    </p:nvPicPr>
                    <p:blipFill>
                      <a:blip r:embed="rId4">
                        <a:extLst>
                          <a:ext uri="{28A0092B-C50C-407E-A947-70E740481C1C}">
                            <a14:useLocalDpi xmlns:a14="http://schemas.microsoft.com/office/drawing/2010/main" val="0"/>
                          </a:ext>
                        </a:extLst>
                      </a:blip>
                      <a:stretch>
                        <a:fillRect/>
                      </a:stretch>
                    </p:blipFill>
                    <p:spPr>
                      <a:xfrm>
                        <a:off x="323892" y="1444675"/>
                        <a:ext cx="8465255" cy="3428206"/>
                      </a:xfrm>
                      <a:prstGeom prst="rect">
                        <a:avLst/>
                      </a:prstGeom>
                      <a:noFill/>
                    </p:spPr>
                  </p:pic>
                </p:oleObj>
              </mc:Fallback>
            </mc:AlternateContent>
          </a:graphicData>
        </a:graphic>
      </p:graphicFrame>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对象 3"/>
          <p:cNvGraphicFramePr>
            <a:graphicFrameLocks noChangeAspect="1"/>
          </p:cNvGraphicFramePr>
          <p:nvPr/>
        </p:nvGraphicFramePr>
        <p:xfrm>
          <a:off x="326274" y="573991"/>
          <a:ext cx="8491453" cy="4125751"/>
        </p:xfrm>
        <a:graphic>
          <a:graphicData uri="http://schemas.openxmlformats.org/presentationml/2006/ole">
            <mc:AlternateContent xmlns:mc="http://schemas.openxmlformats.org/markup-compatibility/2006">
              <mc:Choice xmlns:v="urn:schemas-microsoft-com:vml" Requires="v">
                <p:oleObj spid="_x0000_s2056" name="文档" r:id="rId3" imgW="11321415" imgH="5493385" progId="word.document.8">
                  <p:embed/>
                </p:oleObj>
              </mc:Choice>
              <mc:Fallback>
                <p:oleObj name="文档" r:id="rId3" imgW="11321415" imgH="5493385" progId="word.document.8">
                  <p:embed/>
                  <p:pic>
                    <p:nvPicPr>
                      <p:cNvPr id="0" name="OLE substitute image"/>
                      <p:cNvPicPr/>
                      <p:nvPr/>
                    </p:nvPicPr>
                    <p:blipFill>
                      <a:blip r:embed="rId4">
                        <a:extLst>
                          <a:ext uri="{28A0092B-C50C-407E-A947-70E740481C1C}">
                            <a14:useLocalDpi xmlns:a14="http://schemas.microsoft.com/office/drawing/2010/main" val="0"/>
                          </a:ext>
                        </a:extLst>
                      </a:blip>
                      <a:stretch>
                        <a:fillRect/>
                      </a:stretch>
                    </p:blipFill>
                    <p:spPr>
                      <a:xfrm>
                        <a:off x="326274" y="573991"/>
                        <a:ext cx="8491453" cy="4125751"/>
                      </a:xfrm>
                      <a:prstGeom prst="rect">
                        <a:avLst/>
                      </a:prstGeom>
                      <a:noFill/>
                    </p:spPr>
                  </p:pic>
                </p:oleObj>
              </mc:Fallback>
            </mc:AlternateContent>
          </a:graphicData>
        </a:graphic>
      </p:graphicFrame>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311682" y="897952"/>
            <a:ext cx="8515870" cy="3184811"/>
          </a:xfrm>
        </p:spPr>
        <p:txBody>
          <a:bodyPr/>
          <a:lstStyle/>
          <a:p>
            <a:pPr indent="609600">
              <a:tabLst>
                <a:tab pos="4114800" algn="l"/>
              </a:tabLst>
            </a:pPr>
            <a:r>
              <a:rPr lang="en-US" altLang="zh-CN" kern="100" smtClean="0">
                <a:cs typeface="Courier New" panose="02070309020205020404"/>
              </a:rPr>
              <a:t>(</a:t>
            </a:r>
            <a:r>
              <a:rPr lang="zh-CN" altLang="zh-CN" kern="100">
                <a:cs typeface="Times New Roman" panose="02020603050405020304"/>
              </a:rPr>
              <a:t>　　</a:t>
            </a:r>
            <a:r>
              <a:rPr lang="en-US" altLang="zh-CN" kern="100">
                <a:cs typeface="Courier New" panose="02070309020205020404"/>
              </a:rPr>
              <a:t>)1.How old is Sam this year?</a:t>
            </a:r>
            <a:endParaRPr lang="zh-CN" altLang="zh-CN" sz="800" kern="100">
              <a:latin typeface="宋体" panose="02010600030101010101" pitchFamily="2" charset="-122"/>
              <a:cs typeface="Courier New" panose="02070309020205020404"/>
            </a:endParaRPr>
          </a:p>
          <a:p>
            <a:pPr indent="609600">
              <a:tabLst>
                <a:tab pos="4114800" algn="l"/>
              </a:tabLst>
            </a:pPr>
            <a:r>
              <a:rPr lang="en-US" altLang="zh-CN" kern="100">
                <a:cs typeface="Courier New" panose="02070309020205020404"/>
              </a:rPr>
              <a:t>A</a:t>
            </a:r>
            <a:r>
              <a:rPr lang="zh-CN" altLang="zh-CN" kern="100">
                <a:cs typeface="Times New Roman" panose="02020603050405020304"/>
              </a:rPr>
              <a:t>．</a:t>
            </a:r>
            <a:r>
              <a:rPr lang="en-US" altLang="zh-CN" kern="100">
                <a:cs typeface="Courier New" panose="02070309020205020404"/>
              </a:rPr>
              <a:t>He is 5.	B</a:t>
            </a:r>
            <a:r>
              <a:rPr lang="zh-CN" altLang="zh-CN" kern="100">
                <a:cs typeface="Times New Roman" panose="02020603050405020304"/>
              </a:rPr>
              <a:t>．</a:t>
            </a:r>
            <a:r>
              <a:rPr lang="en-US" altLang="zh-CN" kern="100">
                <a:cs typeface="Courier New" panose="02070309020205020404"/>
              </a:rPr>
              <a:t>He is 6.</a:t>
            </a:r>
            <a:endParaRPr lang="zh-CN" altLang="zh-CN" sz="800" kern="100">
              <a:latin typeface="宋体" panose="02010600030101010101" pitchFamily="2" charset="-122"/>
              <a:cs typeface="Courier New" panose="02070309020205020404"/>
            </a:endParaRPr>
          </a:p>
          <a:p>
            <a:pPr indent="609600">
              <a:tabLst>
                <a:tab pos="4114800" algn="l"/>
              </a:tabLst>
            </a:pPr>
            <a:r>
              <a:rPr lang="en-US" altLang="zh-CN" kern="100">
                <a:cs typeface="Courier New" panose="02070309020205020404"/>
              </a:rPr>
              <a:t>C</a:t>
            </a:r>
            <a:r>
              <a:rPr lang="zh-CN" altLang="zh-CN" kern="100">
                <a:cs typeface="Times New Roman" panose="02020603050405020304"/>
              </a:rPr>
              <a:t>．</a:t>
            </a:r>
            <a:r>
              <a:rPr lang="en-US" altLang="zh-CN" kern="100">
                <a:cs typeface="Courier New" panose="02070309020205020404"/>
              </a:rPr>
              <a:t>He is 18.	D</a:t>
            </a:r>
            <a:r>
              <a:rPr lang="zh-CN" altLang="zh-CN" kern="100">
                <a:cs typeface="Times New Roman" panose="02020603050405020304"/>
              </a:rPr>
              <a:t>．</a:t>
            </a:r>
            <a:r>
              <a:rPr lang="en-US" altLang="zh-CN" kern="100">
                <a:cs typeface="Courier New" panose="02070309020205020404"/>
              </a:rPr>
              <a:t>He is 72.</a:t>
            </a:r>
            <a:endParaRPr lang="zh-CN" altLang="zh-CN" sz="800" kern="100">
              <a:latin typeface="宋体" panose="02010600030101010101" pitchFamily="2" charset="-122"/>
              <a:cs typeface="Courier New" panose="02070309020205020404"/>
            </a:endParaRPr>
          </a:p>
          <a:p>
            <a:pPr indent="609600">
              <a:tabLst>
                <a:tab pos="4114800" algn="l"/>
              </a:tabLst>
            </a:pPr>
            <a:r>
              <a:rPr lang="en-US" altLang="zh-CN" kern="100">
                <a:cs typeface="Courier New" panose="02070309020205020404"/>
              </a:rPr>
              <a:t>(</a:t>
            </a:r>
            <a:r>
              <a:rPr lang="zh-CN" altLang="zh-CN" kern="100">
                <a:cs typeface="Times New Roman" panose="02020603050405020304"/>
              </a:rPr>
              <a:t>　　</a:t>
            </a:r>
            <a:r>
              <a:rPr lang="en-US" altLang="zh-CN" kern="100">
                <a:cs typeface="Courier New" panose="02070309020205020404"/>
              </a:rPr>
              <a:t>)2.How will Jack go to school when he's in Grade Five?</a:t>
            </a:r>
            <a:endParaRPr lang="zh-CN" altLang="zh-CN" sz="800" kern="100">
              <a:latin typeface="宋体" panose="02010600030101010101" pitchFamily="2" charset="-122"/>
              <a:cs typeface="Courier New" panose="02070309020205020404"/>
            </a:endParaRPr>
          </a:p>
          <a:p>
            <a:pPr indent="609600">
              <a:tabLst>
                <a:tab pos="4114800" algn="l"/>
              </a:tabLst>
            </a:pPr>
            <a:r>
              <a:rPr lang="en-US" altLang="zh-CN" kern="100">
                <a:cs typeface="Courier New" panose="02070309020205020404"/>
              </a:rPr>
              <a:t>A</a:t>
            </a:r>
            <a:r>
              <a:rPr lang="zh-CN" altLang="zh-CN" kern="100">
                <a:cs typeface="Times New Roman" panose="02020603050405020304"/>
              </a:rPr>
              <a:t>．</a:t>
            </a:r>
            <a:r>
              <a:rPr lang="en-US" altLang="zh-CN" kern="100">
                <a:cs typeface="Courier New" panose="02070309020205020404"/>
              </a:rPr>
              <a:t>By car.	B</a:t>
            </a:r>
            <a:r>
              <a:rPr lang="zh-CN" altLang="zh-CN" kern="100">
                <a:cs typeface="Times New Roman" panose="02020603050405020304"/>
              </a:rPr>
              <a:t>．</a:t>
            </a:r>
            <a:r>
              <a:rPr lang="en-US" altLang="zh-CN" kern="100">
                <a:cs typeface="Courier New" panose="02070309020205020404"/>
              </a:rPr>
              <a:t>By bus.</a:t>
            </a:r>
            <a:endParaRPr lang="zh-CN" altLang="zh-CN" sz="800" kern="100">
              <a:latin typeface="宋体" panose="02010600030101010101" pitchFamily="2" charset="-122"/>
              <a:cs typeface="Courier New" panose="02070309020205020404"/>
            </a:endParaRPr>
          </a:p>
          <a:p>
            <a:pPr indent="609600">
              <a:tabLst>
                <a:tab pos="4114800" algn="l"/>
              </a:tabLst>
            </a:pPr>
            <a:r>
              <a:rPr lang="en-US" altLang="zh-CN" kern="100">
                <a:cs typeface="Courier New" panose="02070309020205020404"/>
              </a:rPr>
              <a:t>C</a:t>
            </a:r>
            <a:r>
              <a:rPr lang="zh-CN" altLang="zh-CN" kern="100">
                <a:cs typeface="Times New Roman" panose="02020603050405020304"/>
              </a:rPr>
              <a:t>．</a:t>
            </a:r>
            <a:r>
              <a:rPr lang="en-US" altLang="zh-CN" kern="100">
                <a:cs typeface="Courier New" panose="02070309020205020404"/>
              </a:rPr>
              <a:t>By bike.	D</a:t>
            </a:r>
            <a:r>
              <a:rPr lang="zh-CN" altLang="zh-CN" kern="100">
                <a:cs typeface="Times New Roman" panose="02020603050405020304"/>
              </a:rPr>
              <a:t>．</a:t>
            </a:r>
            <a:r>
              <a:rPr lang="en-US" altLang="zh-CN" kern="100">
                <a:cs typeface="Courier New" panose="02070309020205020404"/>
              </a:rPr>
              <a:t>On foot.</a:t>
            </a:r>
            <a:endParaRPr lang="zh-CN" altLang="zh-CN" sz="800" kern="100">
              <a:latin typeface="宋体" panose="02010600030101010101" pitchFamily="2" charset="-122"/>
              <a:cs typeface="Courier New" panose="02070309020205020404"/>
            </a:endParaRPr>
          </a:p>
        </p:txBody>
      </p:sp>
      <p:sp>
        <p:nvSpPr>
          <p:cNvPr id="5" name="矩形 4"/>
          <p:cNvSpPr/>
          <p:nvPr/>
        </p:nvSpPr>
        <p:spPr>
          <a:xfrm>
            <a:off x="1240320" y="891470"/>
            <a:ext cx="360963" cy="2137013"/>
          </a:xfrm>
          <a:prstGeom prst="rect">
            <a:avLst/>
          </a:prstGeom>
        </p:spPr>
        <p:txBody>
          <a:bodyPr wrap="none" lIns="68571" tIns="34285" rIns="68571" bIns="34285">
            <a:spAutoFit/>
          </a:bodyPr>
          <a:lstStyle/>
          <a:p>
            <a:pPr algn="just">
              <a:lnSpc>
                <a:spcPct val="140000"/>
              </a:lnSpc>
              <a:spcAft>
                <a:spcPct val="0"/>
              </a:spcAft>
            </a:pPr>
            <a:r>
              <a:rPr lang="en-US" altLang="zh-CN" sz="2400" b="1" kern="100">
                <a:solidFill>
                  <a:srgbClr val="FF0000"/>
                </a:solidFill>
              </a:rPr>
              <a:t>A</a:t>
            </a:r>
          </a:p>
          <a:p>
            <a:pPr algn="just">
              <a:lnSpc>
                <a:spcPct val="140000"/>
              </a:lnSpc>
              <a:spcAft>
                <a:spcPct val="0"/>
              </a:spcAft>
            </a:pPr>
            <a:endParaRPr lang="en-US" altLang="zh-CN" sz="2400" b="1" kern="100">
              <a:solidFill>
                <a:srgbClr val="FF0000"/>
              </a:solidFill>
            </a:endParaRPr>
          </a:p>
          <a:p>
            <a:pPr algn="just">
              <a:lnSpc>
                <a:spcPct val="140000"/>
              </a:lnSpc>
              <a:spcAft>
                <a:spcPct val="0"/>
              </a:spcAft>
            </a:pPr>
            <a:endParaRPr lang="en-US" altLang="zh-CN" sz="2400" b="1" kern="100">
              <a:solidFill>
                <a:srgbClr val="FF0000"/>
              </a:solidFill>
            </a:endParaRPr>
          </a:p>
          <a:p>
            <a:pPr algn="just">
              <a:lnSpc>
                <a:spcPct val="140000"/>
              </a:lnSpc>
              <a:spcAft>
                <a:spcPct val="0"/>
              </a:spcAft>
            </a:pPr>
            <a:r>
              <a:rPr lang="en-US" altLang="zh-CN" sz="2400" b="1" kern="100">
                <a:solidFill>
                  <a:srgbClr val="FF0000"/>
                </a:solidFill>
              </a:rPr>
              <a:t>C</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3" end="3"/>
                                            </p:txEl>
                                          </p:spTgt>
                                        </p:tgtEl>
                                        <p:attrNameLst>
                                          <p:attrName>style.visibility</p:attrName>
                                        </p:attrNameLst>
                                      </p:cBhvr>
                                      <p:to>
                                        <p:strVal val="visible"/>
                                      </p:to>
                                    </p:set>
                                    <p:animEffect transition="in" filter="blinds(horizontal)">
                                      <p:cBhvr>
                                        <p:cTn id="1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311682" y="897952"/>
            <a:ext cx="8515870" cy="3184811"/>
          </a:xfrm>
        </p:spPr>
        <p:txBody>
          <a:bodyPr/>
          <a:lstStyle/>
          <a:p>
            <a:pPr indent="609600">
              <a:tabLst>
                <a:tab pos="4114800" algn="l"/>
              </a:tabLst>
            </a:pPr>
            <a:r>
              <a:rPr lang="en-US" altLang="zh-CN" kern="100">
                <a:cs typeface="Courier New" panose="02070309020205020404"/>
              </a:rPr>
              <a:t>(</a:t>
            </a:r>
            <a:r>
              <a:rPr lang="zh-CN" altLang="zh-CN" kern="100">
                <a:cs typeface="Times New Roman" panose="02020603050405020304"/>
              </a:rPr>
              <a:t>　　</a:t>
            </a:r>
            <a:r>
              <a:rPr lang="en-US" altLang="zh-CN" kern="100">
                <a:cs typeface="Courier New" panose="02070309020205020404"/>
              </a:rPr>
              <a:t>)3.Where is Li Wei going in 2021?</a:t>
            </a:r>
            <a:endParaRPr lang="zh-CN" altLang="zh-CN" sz="800" kern="100">
              <a:latin typeface="宋体" panose="02010600030101010101" pitchFamily="2" charset="-122"/>
              <a:cs typeface="Courier New" panose="02070309020205020404"/>
            </a:endParaRPr>
          </a:p>
          <a:p>
            <a:pPr indent="609600">
              <a:tabLst>
                <a:tab pos="4114800" algn="l"/>
              </a:tabLst>
            </a:pPr>
            <a:r>
              <a:rPr lang="en-US" altLang="zh-CN" kern="100">
                <a:cs typeface="Courier New" panose="02070309020205020404"/>
              </a:rPr>
              <a:t>A</a:t>
            </a:r>
            <a:r>
              <a:rPr lang="zh-CN" altLang="zh-CN" kern="100">
                <a:cs typeface="Times New Roman" panose="02020603050405020304"/>
              </a:rPr>
              <a:t>．</a:t>
            </a:r>
            <a:r>
              <a:rPr lang="en-US" altLang="zh-CN" kern="100">
                <a:cs typeface="Courier New" panose="02070309020205020404"/>
              </a:rPr>
              <a:t>To the US.	B</a:t>
            </a:r>
            <a:r>
              <a:rPr lang="zh-CN" altLang="zh-CN" kern="100">
                <a:cs typeface="Times New Roman" panose="02020603050405020304"/>
              </a:rPr>
              <a:t>．</a:t>
            </a:r>
            <a:r>
              <a:rPr lang="en-US" altLang="zh-CN" kern="100">
                <a:cs typeface="Courier New" panose="02070309020205020404"/>
              </a:rPr>
              <a:t>To China.</a:t>
            </a:r>
            <a:endParaRPr lang="zh-CN" altLang="zh-CN" sz="800" kern="100">
              <a:latin typeface="宋体" panose="02010600030101010101" pitchFamily="2" charset="-122"/>
              <a:cs typeface="Courier New" panose="02070309020205020404"/>
            </a:endParaRPr>
          </a:p>
          <a:p>
            <a:pPr indent="609600">
              <a:tabLst>
                <a:tab pos="4114800" algn="l"/>
              </a:tabLst>
            </a:pPr>
            <a:r>
              <a:rPr lang="en-US" altLang="zh-CN" kern="100">
                <a:cs typeface="Courier New" panose="02070309020205020404"/>
              </a:rPr>
              <a:t>C</a:t>
            </a:r>
            <a:r>
              <a:rPr lang="zh-CN" altLang="zh-CN" kern="100">
                <a:cs typeface="Times New Roman" panose="02020603050405020304"/>
              </a:rPr>
              <a:t>．</a:t>
            </a:r>
            <a:r>
              <a:rPr lang="en-US" altLang="zh-CN" kern="100">
                <a:cs typeface="Courier New" panose="02070309020205020404"/>
              </a:rPr>
              <a:t>To Australia.	D</a:t>
            </a:r>
            <a:r>
              <a:rPr lang="zh-CN" altLang="zh-CN" kern="100">
                <a:cs typeface="Times New Roman" panose="02020603050405020304"/>
              </a:rPr>
              <a:t>．</a:t>
            </a:r>
            <a:r>
              <a:rPr lang="en-US" altLang="zh-CN" kern="100">
                <a:cs typeface="Courier New" panose="02070309020205020404"/>
              </a:rPr>
              <a:t>To the UK.</a:t>
            </a:r>
            <a:endParaRPr lang="zh-CN" altLang="zh-CN" sz="800" kern="100">
              <a:latin typeface="宋体" panose="02010600030101010101" pitchFamily="2" charset="-122"/>
              <a:cs typeface="Courier New" panose="02070309020205020404"/>
            </a:endParaRPr>
          </a:p>
          <a:p>
            <a:pPr indent="609600">
              <a:tabLst>
                <a:tab pos="4114800" algn="l"/>
              </a:tabLst>
            </a:pPr>
            <a:r>
              <a:rPr lang="en-US" altLang="zh-CN" kern="100">
                <a:cs typeface="Courier New" panose="02070309020205020404"/>
              </a:rPr>
              <a:t>(</a:t>
            </a:r>
            <a:r>
              <a:rPr lang="zh-CN" altLang="zh-CN" kern="100">
                <a:cs typeface="Times New Roman" panose="02020603050405020304"/>
              </a:rPr>
              <a:t>　　</a:t>
            </a:r>
            <a:r>
              <a:rPr lang="en-US" altLang="zh-CN" kern="100">
                <a:cs typeface="Courier New" panose="02070309020205020404"/>
              </a:rPr>
              <a:t>)4.What will Mike Li be able to do in three months?</a:t>
            </a:r>
            <a:endParaRPr lang="zh-CN" altLang="zh-CN" sz="800" kern="100">
              <a:latin typeface="宋体" panose="02010600030101010101" pitchFamily="2" charset="-122"/>
              <a:cs typeface="Courier New" panose="02070309020205020404"/>
            </a:endParaRPr>
          </a:p>
          <a:p>
            <a:pPr indent="609600">
              <a:tabLst>
                <a:tab pos="4114800" algn="l"/>
              </a:tabLst>
            </a:pPr>
            <a:r>
              <a:rPr lang="en-US" altLang="zh-CN" kern="100">
                <a:cs typeface="Courier New" panose="02070309020205020404"/>
              </a:rPr>
              <a:t>A</a:t>
            </a:r>
            <a:r>
              <a:rPr lang="zh-CN" altLang="zh-CN" kern="100">
                <a:cs typeface="Times New Roman" panose="02020603050405020304"/>
              </a:rPr>
              <a:t>．</a:t>
            </a:r>
            <a:r>
              <a:rPr lang="en-US" altLang="zh-CN" kern="100">
                <a:cs typeface="Courier New" panose="02070309020205020404"/>
              </a:rPr>
              <a:t>Use a telephone.	B</a:t>
            </a:r>
            <a:r>
              <a:rPr lang="zh-CN" altLang="zh-CN" kern="100">
                <a:cs typeface="Times New Roman" panose="02020603050405020304"/>
              </a:rPr>
              <a:t>．</a:t>
            </a:r>
            <a:r>
              <a:rPr lang="en-US" altLang="zh-CN" kern="100">
                <a:cs typeface="Courier New" panose="02070309020205020404"/>
              </a:rPr>
              <a:t>Write emails.</a:t>
            </a:r>
            <a:endParaRPr lang="zh-CN" altLang="zh-CN" sz="800" kern="100">
              <a:latin typeface="宋体" panose="02010600030101010101" pitchFamily="2" charset="-122"/>
              <a:cs typeface="Courier New" panose="02070309020205020404"/>
            </a:endParaRPr>
          </a:p>
          <a:p>
            <a:pPr indent="609600">
              <a:tabLst>
                <a:tab pos="4114800" algn="l"/>
              </a:tabLst>
            </a:pPr>
            <a:r>
              <a:rPr lang="en-US" altLang="zh-CN" kern="100">
                <a:cs typeface="Courier New" panose="02070309020205020404"/>
              </a:rPr>
              <a:t>C Play the piano.	D</a:t>
            </a:r>
            <a:r>
              <a:rPr lang="zh-CN" altLang="zh-CN" kern="100">
                <a:cs typeface="Times New Roman" panose="02020603050405020304"/>
              </a:rPr>
              <a:t>．</a:t>
            </a:r>
            <a:r>
              <a:rPr lang="en-US" altLang="zh-CN" kern="100">
                <a:cs typeface="Courier New" panose="02070309020205020404"/>
              </a:rPr>
              <a:t>Play computer games.</a:t>
            </a:r>
            <a:endParaRPr lang="zh-CN" altLang="zh-CN" sz="800" kern="100">
              <a:latin typeface="宋体" panose="02010600030101010101" pitchFamily="2" charset="-122"/>
              <a:cs typeface="Courier New" panose="02070309020205020404"/>
            </a:endParaRPr>
          </a:p>
        </p:txBody>
      </p:sp>
      <p:sp>
        <p:nvSpPr>
          <p:cNvPr id="5" name="矩形 4"/>
          <p:cNvSpPr/>
          <p:nvPr/>
        </p:nvSpPr>
        <p:spPr>
          <a:xfrm>
            <a:off x="1240320" y="891470"/>
            <a:ext cx="360963" cy="2137013"/>
          </a:xfrm>
          <a:prstGeom prst="rect">
            <a:avLst/>
          </a:prstGeom>
        </p:spPr>
        <p:txBody>
          <a:bodyPr wrap="none" lIns="68571" tIns="34285" rIns="68571" bIns="34285">
            <a:spAutoFit/>
          </a:bodyPr>
          <a:lstStyle/>
          <a:p>
            <a:pPr algn="just">
              <a:lnSpc>
                <a:spcPct val="140000"/>
              </a:lnSpc>
              <a:spcAft>
                <a:spcPct val="0"/>
              </a:spcAft>
            </a:pPr>
            <a:r>
              <a:rPr lang="en-US" altLang="zh-CN" sz="2400" b="1" kern="100">
                <a:solidFill>
                  <a:srgbClr val="FF0000"/>
                </a:solidFill>
              </a:rPr>
              <a:t>A</a:t>
            </a:r>
          </a:p>
          <a:p>
            <a:pPr algn="just">
              <a:lnSpc>
                <a:spcPct val="140000"/>
              </a:lnSpc>
              <a:spcAft>
                <a:spcPct val="0"/>
              </a:spcAft>
            </a:pPr>
            <a:endParaRPr lang="en-US" altLang="zh-CN" sz="2400" b="1" kern="100">
              <a:solidFill>
                <a:srgbClr val="FF0000"/>
              </a:solidFill>
            </a:endParaRPr>
          </a:p>
          <a:p>
            <a:pPr algn="just">
              <a:lnSpc>
                <a:spcPct val="140000"/>
              </a:lnSpc>
              <a:spcAft>
                <a:spcPct val="0"/>
              </a:spcAft>
            </a:pPr>
            <a:endParaRPr lang="en-US" altLang="zh-CN" sz="2400" b="1" kern="100">
              <a:solidFill>
                <a:srgbClr val="FF0000"/>
              </a:solidFill>
            </a:endParaRPr>
          </a:p>
          <a:p>
            <a:pPr algn="just">
              <a:lnSpc>
                <a:spcPct val="140000"/>
              </a:lnSpc>
              <a:spcAft>
                <a:spcPct val="0"/>
              </a:spcAft>
            </a:pPr>
            <a:r>
              <a:rPr lang="en-US" altLang="zh-CN" sz="2400" b="1" kern="100">
                <a:solidFill>
                  <a:srgbClr val="FF0000"/>
                </a:solidFill>
              </a:rPr>
              <a:t>B</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3" end="3"/>
                                            </p:txEl>
                                          </p:spTgt>
                                        </p:tgtEl>
                                        <p:attrNameLst>
                                          <p:attrName>style.visibility</p:attrName>
                                        </p:attrNameLst>
                                      </p:cBhvr>
                                      <p:to>
                                        <p:strVal val="visible"/>
                                      </p:to>
                                    </p:set>
                                    <p:animEffect transition="in" filter="blinds(horizontal)">
                                      <p:cBhvr>
                                        <p:cTn id="1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311682" y="519997"/>
            <a:ext cx="8515870" cy="3184811"/>
          </a:xfrm>
        </p:spPr>
        <p:txBody>
          <a:bodyPr/>
          <a:lstStyle/>
          <a:p>
            <a:pPr indent="609600">
              <a:tabLst>
                <a:tab pos="4114800" algn="l"/>
              </a:tabLst>
            </a:pPr>
            <a:endParaRPr lang="en-US" altLang="zh-CN" kern="100" smtClean="0">
              <a:cs typeface="Courier New" panose="02070309020205020404"/>
            </a:endParaRPr>
          </a:p>
          <a:p>
            <a:pPr indent="609600">
              <a:tabLst>
                <a:tab pos="4114800" algn="l"/>
              </a:tabLst>
            </a:pPr>
            <a:r>
              <a:rPr lang="en-US" altLang="zh-CN" kern="100" smtClean="0">
                <a:cs typeface="Courier New" panose="02070309020205020404"/>
              </a:rPr>
              <a:t>(</a:t>
            </a:r>
            <a:r>
              <a:rPr lang="zh-CN" altLang="zh-CN" kern="100">
                <a:cs typeface="Times New Roman" panose="02020603050405020304"/>
              </a:rPr>
              <a:t>　　</a:t>
            </a:r>
            <a:r>
              <a:rPr lang="en-US" altLang="zh-CN" kern="100">
                <a:cs typeface="Courier New" panose="02070309020205020404"/>
              </a:rPr>
              <a:t>)5.What can we learn from the chart?</a:t>
            </a:r>
            <a:endParaRPr lang="zh-CN" altLang="zh-CN" sz="800" kern="100">
              <a:latin typeface="宋体" panose="02010600030101010101" pitchFamily="2" charset="-122"/>
              <a:cs typeface="Courier New" panose="02070309020205020404"/>
            </a:endParaRPr>
          </a:p>
          <a:p>
            <a:pPr indent="609600">
              <a:tabLst>
                <a:tab pos="4114800" algn="l"/>
              </a:tabLst>
            </a:pPr>
            <a:r>
              <a:rPr lang="en-US" altLang="zh-CN" kern="100">
                <a:cs typeface="Courier New" panose="02070309020205020404"/>
              </a:rPr>
              <a:t>A</a:t>
            </a:r>
            <a:r>
              <a:rPr lang="zh-CN" altLang="zh-CN" kern="100">
                <a:cs typeface="Times New Roman" panose="02020603050405020304"/>
              </a:rPr>
              <a:t>．</a:t>
            </a:r>
            <a:r>
              <a:rPr lang="en-US" altLang="zh-CN" kern="100">
                <a:cs typeface="Courier New" panose="02070309020205020404"/>
              </a:rPr>
              <a:t>Jack likes making new friends.</a:t>
            </a:r>
            <a:endParaRPr lang="zh-CN" altLang="zh-CN" sz="800" kern="100">
              <a:latin typeface="宋体" panose="02010600030101010101" pitchFamily="2" charset="-122"/>
              <a:cs typeface="Courier New" panose="02070309020205020404"/>
            </a:endParaRPr>
          </a:p>
          <a:p>
            <a:pPr indent="609600">
              <a:tabLst>
                <a:tab pos="4114800" algn="l"/>
              </a:tabLst>
            </a:pPr>
            <a:r>
              <a:rPr lang="en-US" altLang="zh-CN" kern="100">
                <a:cs typeface="Courier New" panose="02070309020205020404"/>
              </a:rPr>
              <a:t>B</a:t>
            </a:r>
            <a:r>
              <a:rPr lang="zh-CN" altLang="zh-CN" kern="100">
                <a:cs typeface="Times New Roman" panose="02020603050405020304"/>
              </a:rPr>
              <a:t>．</a:t>
            </a:r>
            <a:r>
              <a:rPr lang="en-US" altLang="zh-CN" kern="100">
                <a:cs typeface="Courier New" panose="02070309020205020404"/>
              </a:rPr>
              <a:t>Sam will be a middle school student next year.</a:t>
            </a:r>
            <a:endParaRPr lang="zh-CN" altLang="zh-CN" sz="800" kern="100">
              <a:latin typeface="宋体" panose="02010600030101010101" pitchFamily="2" charset="-122"/>
              <a:cs typeface="Courier New" panose="02070309020205020404"/>
            </a:endParaRPr>
          </a:p>
          <a:p>
            <a:pPr indent="609600">
              <a:tabLst>
                <a:tab pos="4114800" algn="l"/>
              </a:tabLst>
            </a:pPr>
            <a:r>
              <a:rPr lang="en-US" altLang="zh-CN" kern="100">
                <a:cs typeface="Courier New" panose="02070309020205020404"/>
              </a:rPr>
              <a:t>C</a:t>
            </a:r>
            <a:r>
              <a:rPr lang="zh-CN" altLang="zh-CN" kern="100">
                <a:cs typeface="Times New Roman" panose="02020603050405020304"/>
              </a:rPr>
              <a:t>．</a:t>
            </a:r>
            <a:r>
              <a:rPr lang="en-US" altLang="zh-CN" kern="100">
                <a:cs typeface="Courier New" panose="02070309020205020404"/>
              </a:rPr>
              <a:t>Li Wei is looking forward to travelling to England.</a:t>
            </a:r>
            <a:endParaRPr lang="zh-CN" altLang="zh-CN" sz="800" kern="100">
              <a:latin typeface="宋体" panose="02010600030101010101" pitchFamily="2" charset="-122"/>
              <a:cs typeface="Courier New" panose="02070309020205020404"/>
            </a:endParaRPr>
          </a:p>
          <a:p>
            <a:pPr indent="609600">
              <a:tabLst>
                <a:tab pos="4114800" algn="l"/>
              </a:tabLst>
            </a:pPr>
            <a:r>
              <a:rPr lang="en-US" altLang="zh-CN" kern="100">
                <a:cs typeface="Courier New" panose="02070309020205020404"/>
              </a:rPr>
              <a:t>D</a:t>
            </a:r>
            <a:r>
              <a:rPr lang="zh-CN" altLang="zh-CN" kern="100">
                <a:cs typeface="Times New Roman" panose="02020603050405020304"/>
              </a:rPr>
              <a:t>．</a:t>
            </a:r>
            <a:r>
              <a:rPr lang="en-US" altLang="zh-CN" kern="100">
                <a:cs typeface="Courier New" panose="02070309020205020404"/>
              </a:rPr>
              <a:t>Mike Li is not good at using a computer now.</a:t>
            </a:r>
            <a:endParaRPr lang="zh-CN" altLang="zh-CN" sz="800" kern="100">
              <a:latin typeface="宋体" panose="02010600030101010101" pitchFamily="2" charset="-122"/>
              <a:cs typeface="Courier New" panose="02070309020205020404"/>
            </a:endParaRPr>
          </a:p>
        </p:txBody>
      </p:sp>
      <p:sp>
        <p:nvSpPr>
          <p:cNvPr id="5" name="Rectangle 3"/>
          <p:cNvSpPr>
            <a:spLocks noChangeArrowheads="1"/>
          </p:cNvSpPr>
          <p:nvPr/>
        </p:nvSpPr>
        <p:spPr bwMode="auto">
          <a:xfrm>
            <a:off x="1231275" y="1113926"/>
            <a:ext cx="360963" cy="438480"/>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71" tIns="34285" rIns="68571" bIns="34285" numCol="1" anchor="ctr" anchorCtr="0" compatLnSpc="1">
            <a:spAutoFit/>
          </a:bodyPr>
          <a:lstStyle/>
          <a:p>
            <a:pPr algn="just">
              <a:spcAft>
                <a:spcPct val="0"/>
              </a:spcAft>
            </a:pPr>
            <a:r>
              <a:rPr lang="en-US" altLang="zh-CN" sz="2400" b="1" kern="100">
                <a:solidFill>
                  <a:srgbClr val="FF0000"/>
                </a:solidFill>
              </a:rPr>
              <a:t>D</a:t>
            </a:r>
            <a:endParaRPr lang="zh-CN" altLang="zh-CN" sz="800" kern="10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311682" y="466004"/>
            <a:ext cx="8515870" cy="4217975"/>
          </a:xfrm>
        </p:spPr>
        <p:txBody>
          <a:bodyPr/>
          <a:lstStyle/>
          <a:p>
            <a:pPr indent="609600">
              <a:tabLst>
                <a:tab pos="4114800" algn="l"/>
              </a:tabLst>
            </a:pPr>
            <a:r>
              <a:rPr lang="zh-CN" altLang="zh-CN" kern="100">
                <a:ea typeface="黑体" panose="02010609060101010101" pitchFamily="2" charset="-122"/>
                <a:cs typeface="Times New Roman" panose="02020603050405020304"/>
              </a:rPr>
              <a:t>三、短文填空</a:t>
            </a:r>
            <a:endParaRPr lang="zh-CN" altLang="zh-CN" sz="800" kern="100">
              <a:latin typeface="宋体" panose="02010600030101010101" pitchFamily="2" charset="-122"/>
              <a:cs typeface="Courier New" panose="02070309020205020404"/>
            </a:endParaRPr>
          </a:p>
          <a:p>
            <a:pPr indent="609600">
              <a:tabLst>
                <a:tab pos="4114800" algn="l"/>
              </a:tabLst>
            </a:pPr>
            <a:r>
              <a:rPr lang="zh-CN" altLang="zh-CN" kern="100">
                <a:cs typeface="Times New Roman" panose="02020603050405020304"/>
              </a:rPr>
              <a:t>阅读难度：</a:t>
            </a:r>
            <a:r>
              <a:rPr lang="en-US" altLang="zh-CN" kern="100">
                <a:latin typeface="宋体" panose="02010600030101010101" pitchFamily="2" charset="-122"/>
                <a:cs typeface="Times New Roman" panose="02020603050405020304"/>
              </a:rPr>
              <a:t>★★★</a:t>
            </a:r>
            <a:r>
              <a:rPr lang="zh-CN" altLang="zh-CN" kern="100">
                <a:cs typeface="Times New Roman" panose="02020603050405020304"/>
              </a:rPr>
              <a:t>　　建议用时：</a:t>
            </a:r>
            <a:r>
              <a:rPr lang="en-US" altLang="zh-CN" kern="100">
                <a:cs typeface="Courier New" panose="02070309020205020404"/>
              </a:rPr>
              <a:t>5</a:t>
            </a:r>
            <a:r>
              <a:rPr lang="zh-CN" altLang="zh-CN" kern="100">
                <a:cs typeface="Times New Roman" panose="02020603050405020304"/>
              </a:rPr>
              <a:t>分钟</a:t>
            </a:r>
            <a:endParaRPr lang="zh-CN" altLang="zh-CN" sz="800" kern="100">
              <a:latin typeface="宋体" panose="02010600030101010101" pitchFamily="2" charset="-122"/>
              <a:cs typeface="Courier New" panose="02070309020205020404"/>
            </a:endParaRPr>
          </a:p>
          <a:p>
            <a:pPr indent="609600">
              <a:tabLst>
                <a:tab pos="4114800" algn="l"/>
              </a:tabLst>
            </a:pPr>
            <a:r>
              <a:rPr lang="en-US" altLang="zh-CN" kern="100">
                <a:cs typeface="Courier New" panose="02070309020205020404"/>
              </a:rPr>
              <a:t>Hello, I'm Abel.We have some 1._________ in our school, such as the Music Club, the Art Club, and the Sports Club.Many boys want to 2.________ the Sports Club.What sports can they play? They can play basketball, football and table tennis.Basketball is </a:t>
            </a:r>
            <a:r>
              <a:rPr lang="en-US" altLang="zh-CN" kern="100" smtClean="0">
                <a:cs typeface="Courier New" panose="02070309020205020404"/>
              </a:rPr>
              <a:t>3._________ favourite sport.They think it's interesting and they can keep healthy by </a:t>
            </a:r>
            <a:r>
              <a:rPr lang="en-US" altLang="zh-CN" kern="100">
                <a:cs typeface="Courier New" panose="02070309020205020404"/>
              </a:rPr>
              <a:t>playing it.</a:t>
            </a:r>
            <a:endParaRPr lang="zh-CN" altLang="zh-CN" sz="800" kern="100">
              <a:latin typeface="宋体" panose="02010600030101010101" pitchFamily="2" charset="-122"/>
              <a:cs typeface="Courier New" panose="02070309020205020404"/>
            </a:endParaRPr>
          </a:p>
        </p:txBody>
      </p:sp>
      <p:sp>
        <p:nvSpPr>
          <p:cNvPr id="10" name="Rectangle 3"/>
          <p:cNvSpPr>
            <a:spLocks noChangeArrowheads="1"/>
          </p:cNvSpPr>
          <p:nvPr/>
        </p:nvSpPr>
        <p:spPr bwMode="auto">
          <a:xfrm>
            <a:off x="5665906" y="1545875"/>
            <a:ext cx="822688" cy="438480"/>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71" tIns="34285" rIns="68571" bIns="34285" numCol="1" anchor="ctr" anchorCtr="0" compatLnSpc="1">
            <a:spAutoFit/>
          </a:bodyPr>
          <a:lstStyle/>
          <a:p>
            <a:pPr algn="just">
              <a:spcAft>
                <a:spcPct val="0"/>
              </a:spcAft>
            </a:pPr>
            <a:r>
              <a:rPr lang="en-US" altLang="zh-CN" sz="2400" b="1" kern="100">
                <a:solidFill>
                  <a:srgbClr val="FF0000"/>
                </a:solidFill>
              </a:rPr>
              <a:t>clubs</a:t>
            </a:r>
            <a:endParaRPr lang="zh-CN" altLang="zh-CN" sz="800" kern="100"/>
          </a:p>
        </p:txBody>
      </p:sp>
      <p:sp>
        <p:nvSpPr>
          <p:cNvPr id="4" name="Rectangle 3"/>
          <p:cNvSpPr>
            <a:spLocks noChangeArrowheads="1"/>
          </p:cNvSpPr>
          <p:nvPr/>
        </p:nvSpPr>
        <p:spPr bwMode="auto">
          <a:xfrm>
            <a:off x="2741379" y="2571750"/>
            <a:ext cx="650743" cy="438480"/>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71" tIns="34285" rIns="68571" bIns="34285" numCol="1" anchor="ctr" anchorCtr="0" compatLnSpc="1">
            <a:spAutoFit/>
          </a:bodyPr>
          <a:lstStyle/>
          <a:p>
            <a:pPr lvl="0" algn="just"/>
            <a:r>
              <a:rPr lang="en-US" altLang="zh-CN" sz="2400" b="1" kern="100">
                <a:solidFill>
                  <a:srgbClr val="FF0000"/>
                </a:solidFill>
              </a:rPr>
              <a:t>join</a:t>
            </a:r>
            <a:endParaRPr lang="zh-CN" altLang="zh-CN" sz="800" kern="100">
              <a:solidFill>
                <a:prstClr val="black"/>
              </a:solidFill>
            </a:endParaRPr>
          </a:p>
        </p:txBody>
      </p:sp>
      <p:sp>
        <p:nvSpPr>
          <p:cNvPr id="5" name="Rectangle 3"/>
          <p:cNvSpPr>
            <a:spLocks noChangeArrowheads="1"/>
          </p:cNvSpPr>
          <p:nvPr/>
        </p:nvSpPr>
        <p:spPr bwMode="auto">
          <a:xfrm>
            <a:off x="1276919" y="3597627"/>
            <a:ext cx="770984" cy="438480"/>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71" tIns="34285" rIns="68571" bIns="34285" numCol="1" anchor="ctr" anchorCtr="0" compatLnSpc="1">
            <a:spAutoFit/>
          </a:bodyPr>
          <a:lstStyle/>
          <a:p>
            <a:pPr lvl="0" algn="just"/>
            <a:r>
              <a:rPr lang="en-US" altLang="zh-CN" sz="2400" b="1" kern="100">
                <a:solidFill>
                  <a:srgbClr val="FF0000"/>
                </a:solidFill>
              </a:rPr>
              <a:t>their</a:t>
            </a:r>
            <a:endParaRPr lang="zh-CN" altLang="zh-CN" sz="800" kern="100">
              <a:solidFill>
                <a:prstClr val="black"/>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blinds(horizontal)">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linds(horizont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blinds(horizontal)">
                                      <p:cBhvr>
                                        <p:cTn id="1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311682" y="513515"/>
            <a:ext cx="8515870" cy="4217975"/>
          </a:xfrm>
        </p:spPr>
        <p:txBody>
          <a:bodyPr/>
          <a:lstStyle/>
          <a:p>
            <a:pPr indent="609600">
              <a:tabLst>
                <a:tab pos="4114800" algn="l"/>
              </a:tabLst>
            </a:pPr>
            <a:r>
              <a:rPr lang="en-US" altLang="zh-CN" kern="100" dirty="0">
                <a:cs typeface="Courier New" panose="02070309020205020404"/>
              </a:rPr>
              <a:t>4</a:t>
            </a:r>
            <a:r>
              <a:rPr lang="zh-CN" altLang="zh-CN" kern="100" dirty="0">
                <a:cs typeface="Times New Roman" panose="02020603050405020304"/>
              </a:rPr>
              <a:t>．</a:t>
            </a:r>
            <a:r>
              <a:rPr lang="en-US" altLang="zh-CN" kern="100" dirty="0">
                <a:cs typeface="Courier New" panose="02070309020205020404"/>
              </a:rPr>
              <a:t>________ </a:t>
            </a:r>
            <a:r>
              <a:rPr lang="en-US" altLang="zh-CN" kern="100" dirty="0">
                <a:latin typeface="IPAPANNEW"/>
                <a:cs typeface="Times New Roman" panose="02020603050405020304"/>
              </a:rPr>
              <a:t>/</a:t>
            </a:r>
            <a:r>
              <a:rPr lang="en-US" altLang="zh-CN" kern="100" dirty="0" err="1">
                <a:latin typeface="IPAPANNEW"/>
                <a:cs typeface="Times New Roman" panose="02020603050405020304"/>
              </a:rPr>
              <a:t>geɪm</a:t>
            </a:r>
            <a:r>
              <a:rPr lang="en-US" altLang="zh-CN" kern="100" dirty="0">
                <a:latin typeface="IPAPANNEW"/>
                <a:cs typeface="Times New Roman" panose="02020603050405020304"/>
              </a:rPr>
              <a:t>/</a:t>
            </a:r>
            <a:r>
              <a:rPr lang="en-US" altLang="zh-CN" kern="100" dirty="0">
                <a:cs typeface="Courier New" panose="02070309020205020404"/>
              </a:rPr>
              <a:t> </a:t>
            </a:r>
            <a:r>
              <a:rPr lang="zh-CN" altLang="zh-CN" kern="100" dirty="0">
                <a:cs typeface="Times New Roman" panose="02020603050405020304"/>
              </a:rPr>
              <a:t>运动项目</a:t>
            </a:r>
            <a:endParaRPr lang="zh-CN" altLang="zh-CN" sz="800" kern="100" dirty="0">
              <a:latin typeface="宋体" panose="02010600030101010101" pitchFamily="2" charset="-122"/>
              <a:cs typeface="Courier New" panose="02070309020205020404"/>
            </a:endParaRPr>
          </a:p>
          <a:p>
            <a:pPr indent="609600">
              <a:tabLst>
                <a:tab pos="4114800" algn="l"/>
              </a:tabLst>
            </a:pPr>
            <a:r>
              <a:rPr lang="en-US" altLang="zh-CN" kern="100" dirty="0">
                <a:cs typeface="Courier New" panose="02070309020205020404"/>
              </a:rPr>
              <a:t>5</a:t>
            </a:r>
            <a:r>
              <a:rPr lang="zh-CN" altLang="zh-CN" kern="100" dirty="0">
                <a:cs typeface="Times New Roman" panose="02020603050405020304"/>
              </a:rPr>
              <a:t>．</a:t>
            </a:r>
            <a:r>
              <a:rPr lang="en-US" altLang="zh-CN" kern="100" dirty="0">
                <a:cs typeface="Courier New" panose="02070309020205020404"/>
              </a:rPr>
              <a:t>team </a:t>
            </a:r>
            <a:r>
              <a:rPr lang="en-US" altLang="zh-CN" kern="100" dirty="0">
                <a:latin typeface="IPAPANNEW"/>
                <a:cs typeface="Times New Roman" panose="02020603050405020304"/>
              </a:rPr>
              <a:t>/</a:t>
            </a:r>
            <a:r>
              <a:rPr lang="en-US" altLang="zh-CN" kern="100" dirty="0">
                <a:cs typeface="Courier New" panose="02070309020205020404"/>
              </a:rPr>
              <a:t>________</a:t>
            </a:r>
            <a:r>
              <a:rPr lang="en-US" altLang="zh-CN" kern="100" dirty="0">
                <a:latin typeface="IPAPANNEW"/>
                <a:cs typeface="Times New Roman" panose="02020603050405020304"/>
              </a:rPr>
              <a:t>  /</a:t>
            </a:r>
            <a:r>
              <a:rPr lang="en-US" altLang="zh-CN" kern="100" dirty="0">
                <a:cs typeface="Courier New" panose="02070309020205020404"/>
              </a:rPr>
              <a:t> </a:t>
            </a:r>
            <a:r>
              <a:rPr lang="zh-CN" altLang="zh-CN" kern="100" dirty="0">
                <a:cs typeface="Times New Roman" panose="02020603050405020304"/>
              </a:rPr>
              <a:t>队伍；球队</a:t>
            </a:r>
            <a:endParaRPr lang="zh-CN" altLang="zh-CN" sz="800" kern="100" dirty="0">
              <a:latin typeface="宋体" panose="02010600030101010101" pitchFamily="2" charset="-122"/>
              <a:cs typeface="Courier New" panose="02070309020205020404"/>
            </a:endParaRPr>
          </a:p>
          <a:p>
            <a:pPr indent="609600">
              <a:tabLst>
                <a:tab pos="4114800" algn="l"/>
              </a:tabLst>
            </a:pPr>
            <a:r>
              <a:rPr lang="en-US" altLang="zh-CN" kern="100" dirty="0">
                <a:cs typeface="Courier New" panose="02070309020205020404"/>
              </a:rPr>
              <a:t>6</a:t>
            </a:r>
            <a:r>
              <a:rPr lang="zh-CN" altLang="zh-CN" kern="100" dirty="0">
                <a:cs typeface="Times New Roman" panose="02020603050405020304"/>
              </a:rPr>
              <a:t>．</a:t>
            </a:r>
            <a:r>
              <a:rPr lang="en-US" altLang="zh-CN" kern="100" dirty="0">
                <a:cs typeface="Courier New" panose="02070309020205020404"/>
              </a:rPr>
              <a:t>score </a:t>
            </a:r>
            <a:r>
              <a:rPr lang="en-US" altLang="zh-CN" kern="100" dirty="0">
                <a:latin typeface="IPAPANNEW"/>
                <a:cs typeface="Times New Roman" panose="02020603050405020304"/>
              </a:rPr>
              <a:t>/</a:t>
            </a:r>
            <a:r>
              <a:rPr lang="en-US" altLang="zh-CN" kern="100" dirty="0">
                <a:cs typeface="Courier New" panose="02070309020205020404"/>
              </a:rPr>
              <a:t>________</a:t>
            </a:r>
            <a:r>
              <a:rPr lang="en-US" altLang="zh-CN" kern="100" dirty="0">
                <a:latin typeface="IPAPANNEW"/>
                <a:cs typeface="Times New Roman" panose="02020603050405020304"/>
              </a:rPr>
              <a:t> /</a:t>
            </a:r>
            <a:r>
              <a:rPr lang="en-US" altLang="zh-CN" kern="100" dirty="0">
                <a:cs typeface="Courier New" panose="02070309020205020404"/>
              </a:rPr>
              <a:t> </a:t>
            </a:r>
            <a:r>
              <a:rPr lang="zh-CN" altLang="zh-CN" kern="100" dirty="0">
                <a:cs typeface="Times New Roman" panose="02020603050405020304"/>
              </a:rPr>
              <a:t>得分；成绩</a:t>
            </a:r>
            <a:endParaRPr lang="zh-CN" altLang="zh-CN" sz="800" kern="100" dirty="0">
              <a:latin typeface="宋体" panose="02010600030101010101" pitchFamily="2" charset="-122"/>
              <a:cs typeface="Courier New" panose="02070309020205020404"/>
            </a:endParaRPr>
          </a:p>
          <a:p>
            <a:pPr indent="609600">
              <a:tabLst>
                <a:tab pos="4114800" algn="l"/>
              </a:tabLst>
            </a:pPr>
            <a:r>
              <a:rPr lang="en-US" altLang="zh-CN" kern="100" dirty="0">
                <a:cs typeface="Courier New" panose="02070309020205020404"/>
              </a:rPr>
              <a:t>7</a:t>
            </a:r>
            <a:r>
              <a:rPr lang="zh-CN" altLang="zh-CN" kern="100" dirty="0">
                <a:cs typeface="Times New Roman" panose="02020603050405020304"/>
              </a:rPr>
              <a:t>．</a:t>
            </a:r>
            <a:r>
              <a:rPr lang="en-US" altLang="zh-CN" kern="100" dirty="0">
                <a:cs typeface="Courier New" panose="02070309020205020404"/>
              </a:rPr>
              <a:t>kite </a:t>
            </a:r>
            <a:r>
              <a:rPr lang="en-US" altLang="zh-CN" kern="100" dirty="0">
                <a:latin typeface="IPAPANNEW"/>
                <a:cs typeface="Times New Roman" panose="02020603050405020304"/>
              </a:rPr>
              <a:t>/</a:t>
            </a:r>
            <a:r>
              <a:rPr lang="en-US" altLang="zh-CN" kern="100" dirty="0">
                <a:cs typeface="Courier New" panose="02070309020205020404"/>
              </a:rPr>
              <a:t>________</a:t>
            </a:r>
            <a:r>
              <a:rPr lang="en-US" altLang="zh-CN" kern="100" dirty="0">
                <a:latin typeface="IPAPANNEW"/>
                <a:cs typeface="Times New Roman" panose="02020603050405020304"/>
              </a:rPr>
              <a:t> /</a:t>
            </a:r>
            <a:r>
              <a:rPr lang="en-US" altLang="zh-CN" kern="100" dirty="0">
                <a:cs typeface="Courier New" panose="02070309020205020404"/>
              </a:rPr>
              <a:t> </a:t>
            </a:r>
            <a:r>
              <a:rPr lang="zh-CN" altLang="zh-CN" kern="100" dirty="0">
                <a:cs typeface="Times New Roman" panose="02020603050405020304"/>
              </a:rPr>
              <a:t>风筝</a:t>
            </a:r>
            <a:endParaRPr lang="zh-CN" altLang="zh-CN" sz="800" kern="100" dirty="0">
              <a:latin typeface="宋体" panose="02010600030101010101" pitchFamily="2" charset="-122"/>
              <a:cs typeface="Courier New" panose="02070309020205020404"/>
            </a:endParaRPr>
          </a:p>
          <a:p>
            <a:pPr indent="609600">
              <a:tabLst>
                <a:tab pos="4114800" algn="l"/>
              </a:tabLst>
            </a:pPr>
            <a:r>
              <a:rPr lang="zh-CN" altLang="zh-CN" kern="100" dirty="0">
                <a:ea typeface="黑体" panose="02010609060101010101" pitchFamily="2" charset="-122"/>
                <a:cs typeface="Times New Roman" panose="02020603050405020304"/>
              </a:rPr>
              <a:t>动词</a:t>
            </a:r>
            <a:r>
              <a:rPr lang="en-US" altLang="zh-CN" kern="100" dirty="0">
                <a:ea typeface="黑体" panose="02010609060101010101" pitchFamily="2" charset="-122"/>
                <a:cs typeface="Courier New" panose="02070309020205020404"/>
              </a:rPr>
              <a:t>(</a:t>
            </a:r>
            <a:r>
              <a:rPr lang="en-US" altLang="zh-CN" i="1" kern="100" dirty="0">
                <a:latin typeface="Book Antiqua" panose="02040602050305030304"/>
                <a:ea typeface="黑体" panose="02010609060101010101" pitchFamily="2" charset="-122"/>
                <a:cs typeface="Times New Roman" panose="02020603050405020304"/>
              </a:rPr>
              <a:t>v</a:t>
            </a:r>
            <a:r>
              <a:rPr lang="en-US" altLang="zh-CN" kern="100" dirty="0">
                <a:ea typeface="黑体" panose="02010609060101010101" pitchFamily="2" charset="-122"/>
                <a:cs typeface="Courier New" panose="02070309020205020404"/>
              </a:rPr>
              <a:t>.)</a:t>
            </a:r>
            <a:endParaRPr lang="zh-CN" altLang="zh-CN" sz="800" kern="100" dirty="0">
              <a:latin typeface="宋体" panose="02010600030101010101" pitchFamily="2" charset="-122"/>
              <a:cs typeface="Courier New" panose="02070309020205020404"/>
            </a:endParaRPr>
          </a:p>
          <a:p>
            <a:pPr indent="609600">
              <a:tabLst>
                <a:tab pos="4114800" algn="l"/>
              </a:tabLst>
            </a:pPr>
            <a:r>
              <a:rPr lang="en-US" altLang="zh-CN" kern="100" dirty="0">
                <a:cs typeface="Courier New" panose="02070309020205020404"/>
              </a:rPr>
              <a:t>1</a:t>
            </a:r>
            <a:r>
              <a:rPr lang="zh-CN" altLang="zh-CN" kern="100" dirty="0">
                <a:cs typeface="Times New Roman" panose="02020603050405020304"/>
              </a:rPr>
              <a:t>．</a:t>
            </a:r>
            <a:r>
              <a:rPr lang="en-US" altLang="zh-CN" kern="100" dirty="0">
                <a:cs typeface="Courier New" panose="02070309020205020404"/>
              </a:rPr>
              <a:t>________ </a:t>
            </a:r>
            <a:r>
              <a:rPr lang="en-US" altLang="zh-CN" kern="100" dirty="0">
                <a:latin typeface="IPAPANNEW"/>
                <a:cs typeface="Times New Roman" panose="02020603050405020304"/>
              </a:rPr>
              <a:t>/'</a:t>
            </a:r>
            <a:r>
              <a:rPr lang="en-US" altLang="zh-CN" kern="100" dirty="0" err="1">
                <a:latin typeface="IPAPANNEW"/>
                <a:cs typeface="Times New Roman" panose="02020603050405020304"/>
              </a:rPr>
              <a:t>prɒmɪs</a:t>
            </a:r>
            <a:r>
              <a:rPr lang="en-US" altLang="zh-CN" kern="100" dirty="0">
                <a:latin typeface="IPAPANNEW"/>
                <a:cs typeface="Times New Roman" panose="02020603050405020304"/>
              </a:rPr>
              <a:t>/</a:t>
            </a:r>
            <a:r>
              <a:rPr lang="en-US" altLang="zh-CN" kern="100" dirty="0">
                <a:cs typeface="Courier New" panose="02070309020205020404"/>
              </a:rPr>
              <a:t> </a:t>
            </a:r>
            <a:r>
              <a:rPr lang="zh-CN" altLang="zh-CN" kern="100" dirty="0">
                <a:cs typeface="Times New Roman" panose="02020603050405020304"/>
              </a:rPr>
              <a:t>承诺；保证</a:t>
            </a:r>
            <a:endParaRPr lang="zh-CN" altLang="zh-CN" sz="800" kern="100" dirty="0">
              <a:latin typeface="宋体" panose="02010600030101010101" pitchFamily="2" charset="-122"/>
              <a:cs typeface="Courier New" panose="02070309020205020404"/>
            </a:endParaRPr>
          </a:p>
          <a:p>
            <a:pPr indent="609600">
              <a:tabLst>
                <a:tab pos="4114800" algn="l"/>
              </a:tabLst>
            </a:pPr>
            <a:r>
              <a:rPr lang="en-US" altLang="zh-CN" kern="100" dirty="0">
                <a:cs typeface="Courier New" panose="02070309020205020404"/>
              </a:rPr>
              <a:t>2</a:t>
            </a:r>
            <a:r>
              <a:rPr lang="zh-CN" altLang="zh-CN" kern="100" dirty="0">
                <a:cs typeface="Times New Roman" panose="02020603050405020304"/>
              </a:rPr>
              <a:t>．</a:t>
            </a:r>
            <a:r>
              <a:rPr lang="en-US" altLang="zh-CN" kern="100" dirty="0">
                <a:cs typeface="Courier New" panose="02070309020205020404"/>
              </a:rPr>
              <a:t>fly </a:t>
            </a:r>
            <a:r>
              <a:rPr lang="en-US" altLang="zh-CN" kern="100" dirty="0">
                <a:latin typeface="IPAPANNEW"/>
                <a:cs typeface="Times New Roman" panose="02020603050405020304"/>
              </a:rPr>
              <a:t>/</a:t>
            </a:r>
            <a:r>
              <a:rPr lang="en-US" altLang="zh-CN" kern="100" dirty="0">
                <a:cs typeface="Courier New" panose="02070309020205020404"/>
              </a:rPr>
              <a:t>________</a:t>
            </a:r>
            <a:r>
              <a:rPr lang="en-US" altLang="zh-CN" kern="100" dirty="0">
                <a:latin typeface="IPAPANNEW"/>
                <a:cs typeface="Times New Roman" panose="02020603050405020304"/>
              </a:rPr>
              <a:t> /</a:t>
            </a:r>
            <a:r>
              <a:rPr lang="en-US" altLang="zh-CN" kern="100" dirty="0">
                <a:cs typeface="Courier New" panose="02070309020205020404"/>
              </a:rPr>
              <a:t> </a:t>
            </a:r>
            <a:r>
              <a:rPr lang="zh-CN" altLang="zh-CN" kern="100" dirty="0">
                <a:cs typeface="Times New Roman" panose="02020603050405020304"/>
              </a:rPr>
              <a:t>放飞</a:t>
            </a:r>
            <a:r>
              <a:rPr lang="en-US" altLang="zh-CN" kern="100" dirty="0">
                <a:cs typeface="Courier New" panose="02070309020205020404"/>
              </a:rPr>
              <a:t>(</a:t>
            </a:r>
            <a:r>
              <a:rPr lang="zh-CN" altLang="zh-CN" kern="100" dirty="0">
                <a:cs typeface="Times New Roman" panose="02020603050405020304"/>
              </a:rPr>
              <a:t>风筝</a:t>
            </a:r>
            <a:r>
              <a:rPr lang="en-US" altLang="zh-CN" kern="100" dirty="0">
                <a:cs typeface="Courier New" panose="02070309020205020404"/>
              </a:rPr>
              <a:t>)</a:t>
            </a:r>
            <a:r>
              <a:rPr lang="zh-CN" altLang="zh-CN" kern="100" dirty="0">
                <a:cs typeface="Times New Roman" panose="02020603050405020304"/>
              </a:rPr>
              <a:t>；飞行；乘飞机</a:t>
            </a:r>
            <a:endParaRPr lang="zh-CN" altLang="zh-CN" sz="800" kern="100" dirty="0">
              <a:latin typeface="宋体" panose="02010600030101010101" pitchFamily="2" charset="-122"/>
              <a:cs typeface="Courier New" panose="02070309020205020404"/>
            </a:endParaRPr>
          </a:p>
          <a:p>
            <a:pPr indent="609600">
              <a:tabLst>
                <a:tab pos="4114800" algn="l"/>
              </a:tabLst>
            </a:pPr>
            <a:r>
              <a:rPr lang="en-US" altLang="zh-CN" kern="100" dirty="0">
                <a:cs typeface="Courier New" panose="02070309020205020404"/>
              </a:rPr>
              <a:t>3</a:t>
            </a:r>
            <a:r>
              <a:rPr lang="zh-CN" altLang="zh-CN" kern="100" dirty="0">
                <a:cs typeface="Times New Roman" panose="02020603050405020304"/>
              </a:rPr>
              <a:t>．</a:t>
            </a:r>
            <a:r>
              <a:rPr lang="en-US" altLang="zh-CN" kern="100" dirty="0">
                <a:cs typeface="Courier New" panose="02070309020205020404"/>
              </a:rPr>
              <a:t>________ </a:t>
            </a:r>
            <a:r>
              <a:rPr lang="en-US" altLang="zh-CN" kern="100" dirty="0">
                <a:latin typeface="IPAPANNEW"/>
                <a:cs typeface="Times New Roman" panose="02020603050405020304"/>
              </a:rPr>
              <a:t>/</a:t>
            </a:r>
            <a:r>
              <a:rPr lang="en-US" altLang="zh-CN" kern="100" dirty="0" err="1">
                <a:latin typeface="IPAPANNEW"/>
                <a:cs typeface="Times New Roman" panose="02020603050405020304"/>
              </a:rPr>
              <a:t>swɪm</a:t>
            </a:r>
            <a:r>
              <a:rPr lang="en-US" altLang="zh-CN" kern="100" dirty="0">
                <a:latin typeface="IPAPANNEW"/>
                <a:cs typeface="Times New Roman" panose="02020603050405020304"/>
              </a:rPr>
              <a:t>/</a:t>
            </a:r>
            <a:r>
              <a:rPr lang="en-US" altLang="zh-CN" kern="100" dirty="0">
                <a:cs typeface="Courier New" panose="02070309020205020404"/>
              </a:rPr>
              <a:t>(swam) </a:t>
            </a:r>
            <a:r>
              <a:rPr lang="zh-CN" altLang="zh-CN" kern="100" dirty="0">
                <a:cs typeface="Times New Roman" panose="02020603050405020304"/>
              </a:rPr>
              <a:t>游泳</a:t>
            </a:r>
            <a:endParaRPr lang="zh-CN" altLang="zh-CN" sz="800" kern="100" dirty="0">
              <a:latin typeface="宋体" panose="02010600030101010101" pitchFamily="2" charset="-122"/>
              <a:cs typeface="Courier New" panose="02070309020205020404"/>
            </a:endParaRPr>
          </a:p>
        </p:txBody>
      </p:sp>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311682" y="598512"/>
            <a:ext cx="8515870" cy="3701030"/>
          </a:xfrm>
        </p:spPr>
        <p:txBody>
          <a:bodyPr/>
          <a:lstStyle/>
          <a:p>
            <a:pPr indent="609600">
              <a:tabLst>
                <a:tab pos="4114800" algn="l"/>
              </a:tabLst>
            </a:pPr>
            <a:r>
              <a:rPr lang="en-US" altLang="zh-CN" kern="100">
                <a:cs typeface="Courier New" panose="02070309020205020404"/>
              </a:rPr>
              <a:t>We all know Lin Shuhao is 4._____ great basketball player(</a:t>
            </a:r>
            <a:r>
              <a:rPr lang="zh-CN" altLang="zh-CN" kern="100">
                <a:cs typeface="Times New Roman" panose="02020603050405020304"/>
              </a:rPr>
              <a:t>运动员</a:t>
            </a:r>
            <a:r>
              <a:rPr lang="en-US" altLang="zh-CN" kern="100">
                <a:cs typeface="Courier New" panose="02070309020205020404"/>
              </a:rPr>
              <a:t>)</a:t>
            </a:r>
            <a:r>
              <a:rPr lang="zh-CN" altLang="zh-CN" kern="100">
                <a:cs typeface="Times New Roman" panose="02020603050405020304"/>
              </a:rPr>
              <a:t>．</a:t>
            </a:r>
            <a:r>
              <a:rPr lang="en-US" altLang="zh-CN" kern="100">
                <a:cs typeface="Courier New" panose="02070309020205020404"/>
              </a:rPr>
              <a:t>All boys 5.________ to be a basketball player like him.Some girls 6.________ like playing basketball.</a:t>
            </a:r>
            <a:endParaRPr lang="zh-CN" altLang="zh-CN" sz="800" kern="100">
              <a:latin typeface="宋体" panose="02010600030101010101" pitchFamily="2" charset="-122"/>
              <a:cs typeface="Courier New" panose="02070309020205020404"/>
            </a:endParaRPr>
          </a:p>
          <a:p>
            <a:pPr indent="609600">
              <a:tabLst>
                <a:tab pos="4114800" algn="l"/>
              </a:tabLst>
            </a:pPr>
            <a:r>
              <a:rPr lang="en-US" altLang="zh-CN" kern="100">
                <a:cs typeface="Courier New" panose="02070309020205020404"/>
              </a:rPr>
              <a:t>Can you play basketball? No? It's OK.I can tell you 7._______ to do it.I'm a good basketball teacher 8.______ the Basketball Club.It's 9.__________________ to be a good player.But work hard 10._______ often play it and I'm sure you can do it well.</a:t>
            </a:r>
            <a:endParaRPr lang="zh-CN" altLang="zh-CN" sz="800" kern="100">
              <a:latin typeface="宋体" panose="02010600030101010101" pitchFamily="2" charset="-122"/>
              <a:cs typeface="Courier New" panose="02070309020205020404"/>
            </a:endParaRPr>
          </a:p>
        </p:txBody>
      </p:sp>
      <p:sp>
        <p:nvSpPr>
          <p:cNvPr id="10" name="Rectangle 3"/>
          <p:cNvSpPr>
            <a:spLocks noChangeArrowheads="1"/>
          </p:cNvSpPr>
          <p:nvPr/>
        </p:nvSpPr>
        <p:spPr bwMode="auto">
          <a:xfrm>
            <a:off x="4958802" y="652506"/>
            <a:ext cx="292426" cy="438480"/>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71" tIns="34285" rIns="68571" bIns="34285" numCol="1" anchor="ctr" anchorCtr="0" compatLnSpc="1">
            <a:spAutoFit/>
          </a:bodyPr>
          <a:lstStyle/>
          <a:p>
            <a:pPr lvl="0" algn="just"/>
            <a:r>
              <a:rPr lang="en-US" altLang="zh-CN" sz="2400" b="1" kern="100">
                <a:solidFill>
                  <a:srgbClr val="FF0000"/>
                </a:solidFill>
              </a:rPr>
              <a:t>a</a:t>
            </a:r>
            <a:endParaRPr lang="zh-CN" altLang="zh-CN" sz="800" kern="100">
              <a:solidFill>
                <a:prstClr val="black"/>
              </a:solidFill>
            </a:endParaRPr>
          </a:p>
        </p:txBody>
      </p:sp>
      <p:sp>
        <p:nvSpPr>
          <p:cNvPr id="4" name="Rectangle 3"/>
          <p:cNvSpPr>
            <a:spLocks noChangeArrowheads="1"/>
          </p:cNvSpPr>
          <p:nvPr/>
        </p:nvSpPr>
        <p:spPr bwMode="auto">
          <a:xfrm>
            <a:off x="3456186" y="1165546"/>
            <a:ext cx="787819" cy="438480"/>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71" tIns="34285" rIns="68571" bIns="34285" numCol="1" anchor="ctr" anchorCtr="0" compatLnSpc="1">
            <a:spAutoFit/>
          </a:bodyPr>
          <a:lstStyle/>
          <a:p>
            <a:pPr algn="just">
              <a:spcAft>
                <a:spcPct val="0"/>
              </a:spcAft>
            </a:pPr>
            <a:r>
              <a:rPr lang="en-US" altLang="zh-CN" sz="2400" b="1" kern="100">
                <a:solidFill>
                  <a:srgbClr val="FF0000"/>
                </a:solidFill>
              </a:rPr>
              <a:t>want</a:t>
            </a:r>
            <a:endParaRPr lang="zh-CN" altLang="zh-CN" sz="800" kern="100"/>
          </a:p>
        </p:txBody>
      </p:sp>
      <p:sp>
        <p:nvSpPr>
          <p:cNvPr id="5" name="Rectangle 3"/>
          <p:cNvSpPr>
            <a:spLocks noChangeArrowheads="1"/>
          </p:cNvSpPr>
          <p:nvPr/>
        </p:nvSpPr>
        <p:spPr bwMode="auto">
          <a:xfrm>
            <a:off x="2889547" y="1664806"/>
            <a:ext cx="651947" cy="438480"/>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71" tIns="34285" rIns="68571" bIns="34285" numCol="1" anchor="ctr" anchorCtr="0" compatLnSpc="1">
            <a:spAutoFit/>
          </a:bodyPr>
          <a:lstStyle/>
          <a:p>
            <a:pPr lvl="0" algn="just"/>
            <a:r>
              <a:rPr lang="en-US" altLang="zh-CN" sz="2400" b="1" kern="100">
                <a:solidFill>
                  <a:srgbClr val="FF0000"/>
                </a:solidFill>
              </a:rPr>
              <a:t>also</a:t>
            </a:r>
            <a:endParaRPr lang="zh-CN" altLang="zh-CN" sz="800" kern="100">
              <a:solidFill>
                <a:prstClr val="black"/>
              </a:solidFill>
            </a:endParaRPr>
          </a:p>
        </p:txBody>
      </p:sp>
      <p:sp>
        <p:nvSpPr>
          <p:cNvPr id="6" name="Rectangle 3"/>
          <p:cNvSpPr>
            <a:spLocks noChangeArrowheads="1"/>
          </p:cNvSpPr>
          <p:nvPr/>
        </p:nvSpPr>
        <p:spPr bwMode="auto">
          <a:xfrm>
            <a:off x="7841600" y="2191421"/>
            <a:ext cx="685614" cy="438480"/>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71" tIns="34285" rIns="68571" bIns="34285" numCol="1" anchor="ctr" anchorCtr="0" compatLnSpc="1">
            <a:spAutoFit/>
          </a:bodyPr>
          <a:lstStyle/>
          <a:p>
            <a:pPr lvl="0" algn="just"/>
            <a:r>
              <a:rPr lang="en-US" altLang="zh-CN" sz="2400" b="1" kern="100">
                <a:solidFill>
                  <a:srgbClr val="FF0000"/>
                </a:solidFill>
              </a:rPr>
              <a:t>how</a:t>
            </a:r>
            <a:endParaRPr lang="zh-CN" altLang="zh-CN" sz="800" kern="100">
              <a:solidFill>
                <a:prstClr val="black"/>
              </a:solidFill>
            </a:endParaRPr>
          </a:p>
        </p:txBody>
      </p:sp>
      <p:sp>
        <p:nvSpPr>
          <p:cNvPr id="7" name="Rectangle 3"/>
          <p:cNvSpPr>
            <a:spLocks noChangeArrowheads="1"/>
          </p:cNvSpPr>
          <p:nvPr/>
        </p:nvSpPr>
        <p:spPr bwMode="auto">
          <a:xfrm>
            <a:off x="6089845" y="2704259"/>
            <a:ext cx="394631" cy="438480"/>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71" tIns="34285" rIns="68571" bIns="34285" numCol="1" anchor="ctr" anchorCtr="0" compatLnSpc="1">
            <a:spAutoFit/>
          </a:bodyPr>
          <a:lstStyle/>
          <a:p>
            <a:pPr lvl="0" algn="just"/>
            <a:r>
              <a:rPr lang="en-US" altLang="zh-CN" sz="2400" b="1" kern="100">
                <a:solidFill>
                  <a:srgbClr val="FF0000"/>
                </a:solidFill>
              </a:rPr>
              <a:t>in</a:t>
            </a:r>
            <a:endParaRPr lang="zh-CN" altLang="zh-CN" sz="800" kern="100">
              <a:solidFill>
                <a:prstClr val="black"/>
              </a:solidFill>
            </a:endParaRPr>
          </a:p>
        </p:txBody>
      </p:sp>
      <p:sp>
        <p:nvSpPr>
          <p:cNvPr id="8" name="Rectangle 3"/>
          <p:cNvSpPr>
            <a:spLocks noChangeArrowheads="1"/>
          </p:cNvSpPr>
          <p:nvPr/>
        </p:nvSpPr>
        <p:spPr bwMode="auto">
          <a:xfrm>
            <a:off x="2232745" y="3210509"/>
            <a:ext cx="1897642" cy="438480"/>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71" tIns="34285" rIns="68571" bIns="34285" numCol="1" anchor="ctr" anchorCtr="0" compatLnSpc="1">
            <a:spAutoFit/>
          </a:bodyPr>
          <a:lstStyle/>
          <a:p>
            <a:pPr lvl="0" algn="just"/>
            <a:r>
              <a:rPr lang="en-US" altLang="zh-CN" sz="2400" b="1" kern="100">
                <a:solidFill>
                  <a:srgbClr val="FF0000"/>
                </a:solidFill>
              </a:rPr>
              <a:t>difficult/hard</a:t>
            </a:r>
            <a:endParaRPr lang="zh-CN" altLang="zh-CN" sz="800" kern="100">
              <a:solidFill>
                <a:prstClr val="black"/>
              </a:solidFill>
            </a:endParaRPr>
          </a:p>
        </p:txBody>
      </p:sp>
      <p:sp>
        <p:nvSpPr>
          <p:cNvPr id="9" name="Rectangle 3"/>
          <p:cNvSpPr>
            <a:spLocks noChangeArrowheads="1"/>
          </p:cNvSpPr>
          <p:nvPr/>
        </p:nvSpPr>
        <p:spPr bwMode="auto">
          <a:xfrm>
            <a:off x="1014900" y="3723347"/>
            <a:ext cx="633910" cy="438480"/>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71" tIns="34285" rIns="68571" bIns="34285" numCol="1" anchor="ctr" anchorCtr="0" compatLnSpc="1">
            <a:spAutoFit/>
          </a:bodyPr>
          <a:lstStyle/>
          <a:p>
            <a:pPr lvl="0" algn="just"/>
            <a:r>
              <a:rPr lang="en-US" altLang="zh-CN" sz="2400" b="1" kern="100">
                <a:solidFill>
                  <a:srgbClr val="FF0000"/>
                </a:solidFill>
              </a:rPr>
              <a:t>and</a:t>
            </a:r>
            <a:endParaRPr lang="zh-CN" altLang="zh-CN" sz="800" kern="100">
              <a:solidFill>
                <a:prstClr val="black"/>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blinds(horizontal)">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linds(horizont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blinds(horizontal)">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blinds(horizontal)">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animEffect transition="in" filter="blinds(horizontal)">
                                      <p:cBhvr>
                                        <p:cTn id="27" dur="500"/>
                                        <p:tgtEl>
                                          <p:spTgt spid="7">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8">
                                            <p:txEl>
                                              <p:pRg st="0" end="0"/>
                                            </p:txEl>
                                          </p:spTgt>
                                        </p:tgtEl>
                                        <p:attrNameLst>
                                          <p:attrName>style.visibility</p:attrName>
                                        </p:attrNameLst>
                                      </p:cBhvr>
                                      <p:to>
                                        <p:strVal val="visible"/>
                                      </p:to>
                                    </p:set>
                                    <p:animEffect transition="in" filter="blinds(horizontal)">
                                      <p:cBhvr>
                                        <p:cTn id="32" dur="500"/>
                                        <p:tgtEl>
                                          <p:spTgt spid="8">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blinds(horizontal)">
                                      <p:cBhvr>
                                        <p:cTn id="3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email"/>
          <a:stretch>
            <a:fillRect/>
          </a:stretch>
        </p:blipFill>
        <p:spPr bwMode="auto">
          <a:xfrm>
            <a:off x="790679" y="2091444"/>
            <a:ext cx="3566386" cy="959422"/>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descr="背景1"/>
          <p:cNvPicPr>
            <a:picLocks noChangeAspect="1" noChangeArrowheads="1"/>
          </p:cNvPicPr>
          <p:nvPr/>
        </p:nvPicPr>
        <p:blipFill>
          <a:blip r:embed="rId3" cstate="email"/>
          <a:stretch>
            <a:fillRect/>
          </a:stretch>
        </p:blipFill>
        <p:spPr bwMode="auto">
          <a:xfrm>
            <a:off x="2628052" y="-94038"/>
            <a:ext cx="6615974" cy="5329195"/>
          </a:xfrm>
          <a:prstGeom prst="rect">
            <a:avLst/>
          </a:prstGeom>
          <a:noFill/>
          <a:extLst>
            <a:ext uri="{909E8E84-426E-40DD-AFC4-6F175D3DCCD1}">
              <a14:hiddenFill xmlns:a14="http://schemas.microsoft.com/office/drawing/2010/main">
                <a:solidFill>
                  <a:srgbClr val="FFFFFF"/>
                </a:solidFill>
              </a14:hiddenFill>
            </a:ext>
          </a:extLst>
        </p:spPr>
      </p:pic>
      <p:pic>
        <p:nvPicPr>
          <p:cNvPr id="4100" name="New picture"/>
          <p:cNvPicPr/>
          <p:nvPr/>
        </p:nvPicPr>
        <p:blipFill>
          <a:blip r:embed="rId4"/>
          <a:stretch>
            <a:fillRect/>
          </a:stretch>
        </p:blipFill>
        <p:spPr>
          <a:xfrm>
            <a:off x="7992516" y="8418151"/>
            <a:ext cx="257208" cy="190456"/>
          </a:xfrm>
          <a:prstGeom prst="cube">
            <a:avLst/>
          </a:prstGeom>
        </p:spPr>
      </p:pic>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311682" y="735971"/>
            <a:ext cx="8515870" cy="3184085"/>
          </a:xfrm>
        </p:spPr>
        <p:txBody>
          <a:bodyPr/>
          <a:lstStyle/>
          <a:p>
            <a:pPr indent="609600">
              <a:tabLst>
                <a:tab pos="4114800" algn="l"/>
              </a:tabLst>
            </a:pPr>
            <a:r>
              <a:rPr lang="zh-CN" altLang="zh-CN" kern="100" dirty="0">
                <a:ea typeface="黑体" panose="02010609060101010101" pitchFamily="2" charset="-122"/>
                <a:cs typeface="Times New Roman" panose="02020603050405020304"/>
              </a:rPr>
              <a:t>形容词</a:t>
            </a:r>
            <a:r>
              <a:rPr lang="en-US" altLang="zh-CN" kern="100" dirty="0">
                <a:ea typeface="黑体" panose="02010609060101010101" pitchFamily="2" charset="-122"/>
                <a:cs typeface="Courier New" panose="02070309020205020404"/>
              </a:rPr>
              <a:t>(</a:t>
            </a:r>
            <a:r>
              <a:rPr lang="en-US" altLang="zh-CN" i="1" kern="100" dirty="0">
                <a:ea typeface="黑体" panose="02010609060101010101" pitchFamily="2" charset="-122"/>
                <a:cs typeface="Courier New" panose="02070309020205020404"/>
              </a:rPr>
              <a:t>adj</a:t>
            </a:r>
            <a:r>
              <a:rPr lang="en-US" altLang="zh-CN" kern="100" dirty="0">
                <a:ea typeface="黑体" panose="02010609060101010101" pitchFamily="2" charset="-122"/>
                <a:cs typeface="Courier New" panose="02070309020205020404"/>
              </a:rPr>
              <a:t>.)</a:t>
            </a:r>
            <a:endParaRPr lang="zh-CN" altLang="zh-CN" sz="800" kern="100" dirty="0">
              <a:latin typeface="宋体" panose="02010600030101010101" pitchFamily="2" charset="-122"/>
              <a:cs typeface="Courier New" panose="02070309020205020404"/>
            </a:endParaRPr>
          </a:p>
          <a:p>
            <a:pPr indent="609600">
              <a:tabLst>
                <a:tab pos="4114800" algn="l"/>
              </a:tabLst>
            </a:pPr>
            <a:r>
              <a:rPr lang="en-US" altLang="zh-CN" kern="100" dirty="0">
                <a:cs typeface="Courier New" panose="02070309020205020404"/>
              </a:rPr>
              <a:t>1</a:t>
            </a:r>
            <a:r>
              <a:rPr lang="zh-CN" altLang="zh-CN" kern="100" dirty="0">
                <a:cs typeface="Times New Roman" panose="02020603050405020304"/>
              </a:rPr>
              <a:t>．</a:t>
            </a:r>
            <a:r>
              <a:rPr lang="en-US" altLang="zh-CN" kern="100" dirty="0">
                <a:cs typeface="Courier New" panose="02070309020205020404"/>
              </a:rPr>
              <a:t>ready </a:t>
            </a:r>
            <a:r>
              <a:rPr lang="en-US" altLang="zh-CN" kern="100" dirty="0">
                <a:latin typeface="IPAPANNEW"/>
                <a:cs typeface="Times New Roman" panose="02020603050405020304"/>
              </a:rPr>
              <a:t>/</a:t>
            </a:r>
            <a:r>
              <a:rPr lang="en-US" altLang="zh-CN" kern="100" dirty="0">
                <a:cs typeface="Courier New" panose="02070309020205020404"/>
              </a:rPr>
              <a:t>________</a:t>
            </a:r>
            <a:r>
              <a:rPr lang="en-US" altLang="zh-CN" kern="100" dirty="0">
                <a:latin typeface="IPAPANNEW"/>
                <a:cs typeface="Times New Roman" panose="02020603050405020304"/>
              </a:rPr>
              <a:t> /</a:t>
            </a:r>
            <a:r>
              <a:rPr lang="en-US" altLang="zh-CN" kern="100" dirty="0">
                <a:cs typeface="Courier New" panose="02070309020205020404"/>
              </a:rPr>
              <a:t> </a:t>
            </a:r>
            <a:r>
              <a:rPr lang="zh-CN" altLang="zh-CN" kern="100" dirty="0">
                <a:cs typeface="Times New Roman" panose="02020603050405020304"/>
              </a:rPr>
              <a:t>乐意的</a:t>
            </a:r>
            <a:endParaRPr lang="zh-CN" altLang="zh-CN" sz="800" kern="100" dirty="0">
              <a:latin typeface="宋体" panose="02010600030101010101" pitchFamily="2" charset="-122"/>
              <a:cs typeface="Courier New" panose="02070309020205020404"/>
            </a:endParaRPr>
          </a:p>
          <a:p>
            <a:pPr indent="609600">
              <a:tabLst>
                <a:tab pos="4114800" algn="l"/>
              </a:tabLst>
            </a:pPr>
            <a:r>
              <a:rPr lang="en-US" altLang="zh-CN" kern="100" dirty="0">
                <a:cs typeface="Courier New" panose="02070309020205020404"/>
              </a:rPr>
              <a:t>2</a:t>
            </a:r>
            <a:r>
              <a:rPr lang="zh-CN" altLang="zh-CN" kern="100" dirty="0">
                <a:cs typeface="Times New Roman" panose="02020603050405020304"/>
              </a:rPr>
              <a:t>．</a:t>
            </a:r>
            <a:r>
              <a:rPr lang="en-US" altLang="zh-CN" kern="100" dirty="0">
                <a:cs typeface="Courier New" panose="02070309020205020404"/>
              </a:rPr>
              <a:t>fit </a:t>
            </a:r>
            <a:r>
              <a:rPr lang="en-US" altLang="zh-CN" kern="100" dirty="0">
                <a:latin typeface="IPAPANNEW"/>
                <a:cs typeface="Times New Roman" panose="02020603050405020304"/>
              </a:rPr>
              <a:t>/</a:t>
            </a:r>
            <a:r>
              <a:rPr lang="en-US" altLang="zh-CN" kern="100" dirty="0">
                <a:cs typeface="Courier New" panose="02070309020205020404"/>
              </a:rPr>
              <a:t>________</a:t>
            </a:r>
            <a:r>
              <a:rPr lang="en-US" altLang="zh-CN" kern="100" dirty="0">
                <a:latin typeface="IPAPANNEW"/>
                <a:cs typeface="Times New Roman" panose="02020603050405020304"/>
              </a:rPr>
              <a:t> /</a:t>
            </a:r>
            <a:r>
              <a:rPr lang="en-US" altLang="zh-CN" kern="100" dirty="0">
                <a:cs typeface="Courier New" panose="02070309020205020404"/>
              </a:rPr>
              <a:t> </a:t>
            </a:r>
            <a:r>
              <a:rPr lang="zh-CN" altLang="zh-CN" kern="100" dirty="0">
                <a:cs typeface="Times New Roman" panose="02020603050405020304"/>
              </a:rPr>
              <a:t>健康的；强健的</a:t>
            </a:r>
            <a:endParaRPr lang="zh-CN" altLang="zh-CN" sz="800" kern="100" dirty="0">
              <a:latin typeface="宋体" panose="02010600030101010101" pitchFamily="2" charset="-122"/>
              <a:cs typeface="Courier New" panose="02070309020205020404"/>
            </a:endParaRPr>
          </a:p>
          <a:p>
            <a:pPr indent="609600">
              <a:tabLst>
                <a:tab pos="4114800" algn="l"/>
              </a:tabLst>
            </a:pPr>
            <a:r>
              <a:rPr lang="en-US" altLang="zh-CN" kern="100" dirty="0">
                <a:cs typeface="Courier New" panose="02070309020205020404"/>
              </a:rPr>
              <a:t>3</a:t>
            </a:r>
            <a:r>
              <a:rPr lang="zh-CN" altLang="zh-CN" kern="100" dirty="0">
                <a:cs typeface="Times New Roman" panose="02020603050405020304"/>
              </a:rPr>
              <a:t>．</a:t>
            </a:r>
            <a:r>
              <a:rPr lang="en-US" altLang="zh-CN" kern="100" dirty="0">
                <a:cs typeface="Courier New" panose="02070309020205020404"/>
              </a:rPr>
              <a:t>best </a:t>
            </a:r>
            <a:r>
              <a:rPr lang="en-US" altLang="zh-CN" kern="100" dirty="0">
                <a:latin typeface="IPAPANNEW"/>
                <a:cs typeface="Times New Roman" panose="02020603050405020304"/>
              </a:rPr>
              <a:t>/</a:t>
            </a:r>
            <a:r>
              <a:rPr lang="en-US" altLang="zh-CN" kern="100" dirty="0">
                <a:cs typeface="Courier New" panose="02070309020205020404"/>
              </a:rPr>
              <a:t>________</a:t>
            </a:r>
            <a:r>
              <a:rPr lang="en-US" altLang="zh-CN" kern="100" dirty="0">
                <a:latin typeface="IPAPANNEW"/>
                <a:cs typeface="Times New Roman" panose="02020603050405020304"/>
              </a:rPr>
              <a:t> /</a:t>
            </a:r>
            <a:r>
              <a:rPr lang="zh-CN" altLang="zh-CN" kern="100" dirty="0">
                <a:cs typeface="Times New Roman" panose="02020603050405020304"/>
              </a:rPr>
              <a:t>　最好的</a:t>
            </a:r>
            <a:endParaRPr lang="zh-CN" altLang="zh-CN" sz="800" kern="100" dirty="0">
              <a:latin typeface="宋体" panose="02010600030101010101" pitchFamily="2" charset="-122"/>
              <a:cs typeface="Courier New" panose="02070309020205020404"/>
            </a:endParaRPr>
          </a:p>
          <a:p>
            <a:pPr indent="609600">
              <a:tabLst>
                <a:tab pos="4114800" algn="l"/>
              </a:tabLst>
            </a:pPr>
            <a:r>
              <a:rPr lang="en-US" altLang="zh-CN" kern="100" dirty="0">
                <a:cs typeface="Courier New" panose="02070309020205020404"/>
              </a:rPr>
              <a:t>4</a:t>
            </a:r>
            <a:r>
              <a:rPr lang="zh-CN" altLang="zh-CN" kern="100" dirty="0">
                <a:cs typeface="Times New Roman" panose="02020603050405020304"/>
              </a:rPr>
              <a:t>．</a:t>
            </a:r>
            <a:r>
              <a:rPr lang="en-US" altLang="zh-CN" kern="100" dirty="0">
                <a:cs typeface="Courier New" panose="02070309020205020404"/>
              </a:rPr>
              <a:t>________ </a:t>
            </a:r>
            <a:r>
              <a:rPr lang="en-US" altLang="zh-CN" kern="100" dirty="0">
                <a:latin typeface="IPAPANNEW"/>
                <a:cs typeface="Times New Roman" panose="02020603050405020304"/>
              </a:rPr>
              <a:t>/</a:t>
            </a:r>
            <a:r>
              <a:rPr lang="en-US" altLang="zh-CN" kern="100" dirty="0" err="1">
                <a:latin typeface="IPAPANNEW"/>
                <a:cs typeface="Times New Roman" panose="02020603050405020304"/>
              </a:rPr>
              <a:t>ʃʊə</a:t>
            </a:r>
            <a:r>
              <a:rPr lang="en-US" altLang="zh-CN" kern="100" dirty="0">
                <a:latin typeface="IPAPANNEW"/>
                <a:cs typeface="Times New Roman" panose="02020603050405020304"/>
              </a:rPr>
              <a:t>/</a:t>
            </a:r>
            <a:r>
              <a:rPr lang="en-US" altLang="zh-CN" kern="100" dirty="0">
                <a:cs typeface="Courier New" panose="02070309020205020404"/>
              </a:rPr>
              <a:t> </a:t>
            </a:r>
            <a:r>
              <a:rPr lang="zh-CN" altLang="zh-CN" kern="100" dirty="0">
                <a:cs typeface="Times New Roman" panose="02020603050405020304"/>
              </a:rPr>
              <a:t>确信的；有把握的</a:t>
            </a:r>
            <a:endParaRPr lang="zh-CN" altLang="zh-CN" sz="800" kern="100" dirty="0">
              <a:latin typeface="宋体" panose="02010600030101010101" pitchFamily="2" charset="-122"/>
              <a:cs typeface="Courier New" panose="02070309020205020404"/>
            </a:endParaRPr>
          </a:p>
          <a:p>
            <a:pPr indent="609600">
              <a:tabLst>
                <a:tab pos="4114800" algn="l"/>
              </a:tabLst>
            </a:pPr>
            <a:r>
              <a:rPr lang="en-US" altLang="zh-CN" kern="100" dirty="0">
                <a:cs typeface="Courier New" panose="02070309020205020404"/>
              </a:rPr>
              <a:t>5</a:t>
            </a:r>
            <a:r>
              <a:rPr lang="zh-CN" altLang="zh-CN" kern="100" dirty="0">
                <a:cs typeface="Times New Roman" panose="02020603050405020304"/>
              </a:rPr>
              <a:t>．</a:t>
            </a:r>
            <a:r>
              <a:rPr lang="en-US" altLang="zh-CN" kern="100" dirty="0">
                <a:cs typeface="Courier New" panose="02070309020205020404"/>
              </a:rPr>
              <a:t>________ </a:t>
            </a:r>
            <a:r>
              <a:rPr lang="en-US" altLang="zh-CN" kern="100" dirty="0">
                <a:latin typeface="IPAPANNEW"/>
                <a:cs typeface="Times New Roman" panose="02020603050405020304"/>
              </a:rPr>
              <a:t>/'</a:t>
            </a:r>
            <a:r>
              <a:rPr lang="en-US" altLang="zh-CN" kern="100" dirty="0" err="1">
                <a:latin typeface="IPAPANNEW"/>
                <a:cs typeface="Times New Roman" panose="02020603050405020304"/>
              </a:rPr>
              <a:t>bjuːtəfl</a:t>
            </a:r>
            <a:r>
              <a:rPr lang="en-US" altLang="zh-CN" kern="100" dirty="0">
                <a:latin typeface="IPAPANNEW"/>
                <a:cs typeface="Times New Roman" panose="02020603050405020304"/>
              </a:rPr>
              <a:t>/</a:t>
            </a:r>
            <a:r>
              <a:rPr lang="en-US" altLang="zh-CN" kern="100" dirty="0">
                <a:cs typeface="Courier New" panose="02070309020205020404"/>
              </a:rPr>
              <a:t> </a:t>
            </a:r>
            <a:r>
              <a:rPr lang="zh-CN" altLang="zh-CN" kern="100" dirty="0">
                <a:cs typeface="Times New Roman" panose="02020603050405020304"/>
              </a:rPr>
              <a:t>美的；美丽的</a:t>
            </a:r>
            <a:endParaRPr lang="zh-CN" altLang="zh-CN" sz="800" kern="100" dirty="0">
              <a:latin typeface="宋体" panose="02010600030101010101" pitchFamily="2" charset="-122"/>
              <a:cs typeface="Courier New" panose="02070309020205020404"/>
            </a:endParaRP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311682" y="519997"/>
            <a:ext cx="8515870" cy="3184811"/>
          </a:xfrm>
        </p:spPr>
        <p:txBody>
          <a:bodyPr/>
          <a:lstStyle/>
          <a:p>
            <a:pPr indent="609600">
              <a:tabLst>
                <a:tab pos="4114800" algn="l"/>
              </a:tabLst>
            </a:pPr>
            <a:endParaRPr lang="en-US" altLang="zh-CN" kern="100" smtClean="0">
              <a:cs typeface="Courier New" panose="02070309020205020404"/>
            </a:endParaRPr>
          </a:p>
          <a:p>
            <a:pPr indent="609600">
              <a:tabLst>
                <a:tab pos="4114800" algn="l"/>
              </a:tabLst>
            </a:pPr>
            <a:r>
              <a:rPr lang="en-US" altLang="zh-CN" kern="100" smtClean="0">
                <a:cs typeface="Courier New" panose="02070309020205020404"/>
              </a:rPr>
              <a:t>6</a:t>
            </a:r>
            <a:r>
              <a:rPr lang="zh-CN" altLang="zh-CN" kern="100">
                <a:cs typeface="Times New Roman" panose="02020603050405020304"/>
              </a:rPr>
              <a:t>．</a:t>
            </a:r>
            <a:r>
              <a:rPr lang="en-US" altLang="zh-CN" kern="100">
                <a:cs typeface="Courier New" panose="02070309020205020404"/>
              </a:rPr>
              <a:t>fast </a:t>
            </a:r>
            <a:r>
              <a:rPr lang="en-US" altLang="zh-CN" kern="100">
                <a:latin typeface="IPAPANNEW"/>
                <a:cs typeface="Times New Roman" panose="02020603050405020304"/>
              </a:rPr>
              <a:t>/</a:t>
            </a:r>
            <a:r>
              <a:rPr lang="en-US" altLang="zh-CN" kern="100">
                <a:cs typeface="Courier New" panose="02070309020205020404"/>
              </a:rPr>
              <a:t>________</a:t>
            </a:r>
            <a:r>
              <a:rPr lang="en-US" altLang="zh-CN" kern="100">
                <a:latin typeface="IPAPANNEW"/>
                <a:cs typeface="Times New Roman" panose="02020603050405020304"/>
              </a:rPr>
              <a:t> /</a:t>
            </a:r>
            <a:r>
              <a:rPr lang="en-US" altLang="zh-CN" kern="100">
                <a:cs typeface="Courier New" panose="02070309020205020404"/>
              </a:rPr>
              <a:t> </a:t>
            </a:r>
            <a:r>
              <a:rPr lang="zh-CN" altLang="zh-CN" kern="100">
                <a:cs typeface="Times New Roman" panose="02020603050405020304"/>
              </a:rPr>
              <a:t>快的；快速的</a:t>
            </a:r>
            <a:endParaRPr lang="zh-CN" altLang="zh-CN" sz="800" kern="100">
              <a:latin typeface="宋体" panose="02010600030101010101" pitchFamily="2" charset="-122"/>
              <a:cs typeface="Courier New" panose="02070309020205020404"/>
            </a:endParaRPr>
          </a:p>
          <a:p>
            <a:pPr indent="609600">
              <a:tabLst>
                <a:tab pos="4114800" algn="l"/>
              </a:tabLst>
            </a:pPr>
            <a:r>
              <a:rPr lang="en-US" altLang="zh-CN" kern="100">
                <a:cs typeface="Courier New" panose="02070309020205020404"/>
              </a:rPr>
              <a:t>7</a:t>
            </a:r>
            <a:r>
              <a:rPr lang="zh-CN" altLang="zh-CN" kern="100">
                <a:cs typeface="Times New Roman" panose="02020603050405020304"/>
              </a:rPr>
              <a:t>．</a:t>
            </a:r>
            <a:r>
              <a:rPr lang="en-US" altLang="zh-CN" kern="100">
                <a:cs typeface="Courier New" panose="02070309020205020404"/>
              </a:rPr>
              <a:t>________ </a:t>
            </a:r>
            <a:r>
              <a:rPr lang="en-US" altLang="zh-CN" kern="100">
                <a:latin typeface="IPAPANNEW"/>
                <a:cs typeface="Times New Roman" panose="02020603050405020304"/>
              </a:rPr>
              <a:t>/'taɪdɪ/</a:t>
            </a:r>
            <a:r>
              <a:rPr lang="en-US" altLang="zh-CN" kern="100">
                <a:cs typeface="Courier New" panose="02070309020205020404"/>
              </a:rPr>
              <a:t> </a:t>
            </a:r>
            <a:r>
              <a:rPr lang="zh-CN" altLang="zh-CN" kern="100">
                <a:cs typeface="Times New Roman" panose="02020603050405020304"/>
              </a:rPr>
              <a:t>整齐的；整洁的；爱整洁的</a:t>
            </a:r>
            <a:endParaRPr lang="zh-CN" altLang="zh-CN" sz="800" kern="100">
              <a:latin typeface="宋体" panose="02010600030101010101" pitchFamily="2" charset="-122"/>
              <a:cs typeface="Courier New" panose="02070309020205020404"/>
            </a:endParaRPr>
          </a:p>
          <a:p>
            <a:pPr indent="609600">
              <a:tabLst>
                <a:tab pos="4114800" algn="l"/>
              </a:tabLst>
            </a:pPr>
            <a:r>
              <a:rPr lang="zh-CN" altLang="zh-CN" kern="100">
                <a:ea typeface="黑体" panose="02010609060101010101" pitchFamily="2" charset="-122"/>
                <a:cs typeface="Times New Roman" panose="02020603050405020304"/>
              </a:rPr>
              <a:t>其他词性</a:t>
            </a:r>
            <a:endParaRPr lang="zh-CN" altLang="zh-CN" sz="800" kern="100">
              <a:latin typeface="宋体" panose="02010600030101010101" pitchFamily="2" charset="-122"/>
              <a:cs typeface="Courier New" panose="02070309020205020404"/>
            </a:endParaRPr>
          </a:p>
          <a:p>
            <a:pPr indent="609600">
              <a:tabLst>
                <a:tab pos="4114800" algn="l"/>
              </a:tabLst>
            </a:pPr>
            <a:r>
              <a:rPr lang="en-US" altLang="zh-CN" kern="100">
                <a:cs typeface="Courier New" panose="02070309020205020404"/>
              </a:rPr>
              <a:t>1</a:t>
            </a:r>
            <a:r>
              <a:rPr lang="zh-CN" altLang="zh-CN" kern="100">
                <a:cs typeface="Times New Roman" panose="02020603050405020304"/>
              </a:rPr>
              <a:t>．</a:t>
            </a:r>
            <a:r>
              <a:rPr lang="en-US" altLang="zh-CN" kern="100">
                <a:cs typeface="Courier New" panose="02070309020205020404"/>
              </a:rPr>
              <a:t>just </a:t>
            </a:r>
            <a:r>
              <a:rPr lang="en-US" altLang="zh-CN" kern="100">
                <a:latin typeface="IPAPANNEW"/>
                <a:cs typeface="Times New Roman" panose="02020603050405020304"/>
              </a:rPr>
              <a:t>/</a:t>
            </a:r>
            <a:r>
              <a:rPr lang="en-US" altLang="zh-CN" kern="100">
                <a:cs typeface="Courier New" panose="02070309020205020404"/>
              </a:rPr>
              <a:t>________</a:t>
            </a:r>
            <a:r>
              <a:rPr lang="en-US" altLang="zh-CN" kern="100">
                <a:latin typeface="IPAPANNEW"/>
                <a:cs typeface="Times New Roman" panose="02020603050405020304"/>
              </a:rPr>
              <a:t> /</a:t>
            </a:r>
            <a:r>
              <a:rPr lang="en-US" altLang="zh-CN" kern="100">
                <a:cs typeface="Courier New" panose="02070309020205020404"/>
              </a:rPr>
              <a:t> </a:t>
            </a:r>
            <a:r>
              <a:rPr lang="en-US" altLang="zh-CN" i="1" kern="100">
                <a:cs typeface="Courier New" panose="02070309020205020404"/>
              </a:rPr>
              <a:t>ad</a:t>
            </a:r>
            <a:r>
              <a:rPr lang="en-US" altLang="zh-CN" i="1" kern="100">
                <a:latin typeface="Book Antiqua" panose="02040602050305030304"/>
                <a:cs typeface="Times New Roman" panose="02020603050405020304"/>
              </a:rPr>
              <a:t>v</a:t>
            </a:r>
            <a:r>
              <a:rPr lang="en-US" altLang="zh-CN" kern="100">
                <a:cs typeface="Courier New" panose="02070309020205020404"/>
              </a:rPr>
              <a:t>.</a:t>
            </a:r>
            <a:r>
              <a:rPr lang="zh-CN" altLang="zh-CN" kern="100">
                <a:cs typeface="Times New Roman" panose="02020603050405020304"/>
              </a:rPr>
              <a:t>就；正好</a:t>
            </a:r>
            <a:endParaRPr lang="zh-CN" altLang="zh-CN" sz="800" kern="100">
              <a:latin typeface="宋体" panose="02010600030101010101" pitchFamily="2" charset="-122"/>
              <a:cs typeface="Courier New" panose="02070309020205020404"/>
            </a:endParaRPr>
          </a:p>
          <a:p>
            <a:pPr indent="609600">
              <a:tabLst>
                <a:tab pos="4114800" algn="l"/>
              </a:tabLst>
            </a:pPr>
            <a:r>
              <a:rPr lang="en-US" altLang="zh-CN" kern="100">
                <a:cs typeface="Courier New" panose="02070309020205020404"/>
              </a:rPr>
              <a:t>2</a:t>
            </a:r>
            <a:r>
              <a:rPr lang="zh-CN" altLang="zh-CN" kern="100">
                <a:cs typeface="Times New Roman" panose="02020603050405020304"/>
              </a:rPr>
              <a:t>．</a:t>
            </a:r>
            <a:r>
              <a:rPr lang="en-US" altLang="zh-CN" kern="100">
                <a:cs typeface="Courier New" panose="02070309020205020404"/>
              </a:rPr>
              <a:t>________ </a:t>
            </a:r>
            <a:r>
              <a:rPr lang="en-US" altLang="zh-CN" kern="100">
                <a:latin typeface="IPAPANNEW"/>
                <a:cs typeface="Times New Roman" panose="02020603050405020304"/>
              </a:rPr>
              <a:t>/'evriˌbɒdi/</a:t>
            </a:r>
            <a:r>
              <a:rPr lang="en-US" altLang="zh-CN" kern="100">
                <a:cs typeface="Courier New" panose="02070309020205020404"/>
              </a:rPr>
              <a:t> </a:t>
            </a:r>
            <a:r>
              <a:rPr lang="en-US" altLang="zh-CN" i="1" kern="100">
                <a:cs typeface="Courier New" panose="02070309020205020404"/>
              </a:rPr>
              <a:t>pron</a:t>
            </a:r>
            <a:r>
              <a:rPr lang="en-US" altLang="zh-CN" kern="100">
                <a:cs typeface="Courier New" panose="02070309020205020404"/>
              </a:rPr>
              <a:t>.</a:t>
            </a:r>
            <a:r>
              <a:rPr lang="zh-CN" altLang="zh-CN" kern="100">
                <a:cs typeface="Times New Roman" panose="02020603050405020304"/>
              </a:rPr>
              <a:t>每个人</a:t>
            </a:r>
            <a:endParaRPr lang="zh-CN" altLang="zh-CN" sz="800" kern="100">
              <a:latin typeface="宋体" panose="02010600030101010101" pitchFamily="2" charset="-122"/>
              <a:cs typeface="Courier New" panose="02070309020205020404"/>
            </a:endParaRP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311682" y="791496"/>
            <a:ext cx="8515870" cy="3184085"/>
          </a:xfrm>
        </p:spPr>
        <p:txBody>
          <a:bodyPr/>
          <a:lstStyle/>
          <a:p>
            <a:pPr indent="609600" algn="ctr">
              <a:tabLst>
                <a:tab pos="4114800" algn="l"/>
              </a:tabLst>
            </a:pPr>
            <a:r>
              <a:rPr lang="zh-CN" altLang="zh-CN" kern="100" dirty="0">
                <a:cs typeface="Times New Roman" panose="02020603050405020304"/>
              </a:rPr>
              <a:t>重点短语</a:t>
            </a:r>
            <a:endParaRPr lang="zh-CN" altLang="zh-CN" sz="800" kern="100" dirty="0">
              <a:latin typeface="宋体" panose="02010600030101010101" pitchFamily="2" charset="-122"/>
              <a:cs typeface="Courier New" panose="02070309020205020404"/>
            </a:endParaRPr>
          </a:p>
          <a:p>
            <a:pPr indent="609600">
              <a:tabLst>
                <a:tab pos="4114800" algn="l"/>
              </a:tabLst>
            </a:pPr>
            <a:r>
              <a:rPr lang="zh-CN" altLang="zh-CN" kern="100" dirty="0">
                <a:cs typeface="Times New Roman" panose="02020603050405020304"/>
              </a:rPr>
              <a:t>请在课文中找出下列短语并尝试着将下列短语及其中文意思用线连接起来</a:t>
            </a:r>
            <a:endParaRPr lang="zh-CN" altLang="zh-CN" sz="800" kern="100" dirty="0">
              <a:latin typeface="宋体" panose="02010600030101010101" pitchFamily="2" charset="-122"/>
              <a:cs typeface="Courier New" panose="02070309020205020404"/>
            </a:endParaRPr>
          </a:p>
          <a:p>
            <a:pPr indent="609600">
              <a:tabLst>
                <a:tab pos="4114800" algn="l"/>
              </a:tabLst>
            </a:pPr>
            <a:r>
              <a:rPr lang="en-US" altLang="zh-CN" kern="100" dirty="0">
                <a:cs typeface="Courier New" panose="02070309020205020404"/>
              </a:rPr>
              <a:t>1</a:t>
            </a:r>
            <a:r>
              <a:rPr lang="zh-CN" altLang="zh-CN" kern="100" dirty="0">
                <a:cs typeface="Times New Roman" panose="02020603050405020304"/>
              </a:rPr>
              <a:t>．</a:t>
            </a:r>
            <a:r>
              <a:rPr lang="en-US" altLang="zh-CN" kern="100" dirty="0">
                <a:cs typeface="Courier New" panose="02070309020205020404"/>
              </a:rPr>
              <a:t>work hard  </a:t>
            </a:r>
            <a:r>
              <a:rPr lang="en-US" altLang="zh-CN" kern="100" dirty="0">
                <a:latin typeface="宋体" panose="02010600030101010101" pitchFamily="2" charset="-122"/>
                <a:cs typeface="Times New Roman" panose="02020603050405020304"/>
              </a:rPr>
              <a:t>……</a:t>
            </a:r>
            <a:r>
              <a:rPr lang="zh-CN" altLang="zh-CN" kern="100" dirty="0">
                <a:cs typeface="Times New Roman" panose="02020603050405020304"/>
              </a:rPr>
              <a:t>的开始</a:t>
            </a:r>
            <a:endParaRPr lang="zh-CN" altLang="zh-CN" sz="800" kern="100" dirty="0">
              <a:latin typeface="宋体" panose="02010600030101010101" pitchFamily="2" charset="-122"/>
              <a:cs typeface="Courier New" panose="02070309020205020404"/>
            </a:endParaRPr>
          </a:p>
          <a:p>
            <a:pPr indent="609600">
              <a:tabLst>
                <a:tab pos="4114800" algn="l"/>
              </a:tabLst>
            </a:pPr>
            <a:r>
              <a:rPr lang="en-US" altLang="zh-CN" kern="100" dirty="0">
                <a:cs typeface="Courier New" panose="02070309020205020404"/>
              </a:rPr>
              <a:t>2</a:t>
            </a:r>
            <a:r>
              <a:rPr lang="zh-CN" altLang="zh-CN" kern="100" dirty="0">
                <a:cs typeface="Times New Roman" panose="02020603050405020304"/>
              </a:rPr>
              <a:t>．</a:t>
            </a:r>
            <a:r>
              <a:rPr lang="en-US" altLang="zh-CN" kern="100" dirty="0">
                <a:cs typeface="Courier New" panose="02070309020205020404"/>
              </a:rPr>
              <a:t>be good at...  </a:t>
            </a:r>
            <a:r>
              <a:rPr lang="zh-CN" altLang="zh-CN" kern="100" dirty="0">
                <a:cs typeface="Times New Roman" panose="02020603050405020304"/>
              </a:rPr>
              <a:t>和某人相处融洽</a:t>
            </a:r>
            <a:endParaRPr lang="zh-CN" altLang="zh-CN" sz="800" kern="100" dirty="0">
              <a:latin typeface="宋体" panose="02010600030101010101" pitchFamily="2" charset="-122"/>
              <a:cs typeface="Courier New" panose="02070309020205020404"/>
            </a:endParaRPr>
          </a:p>
          <a:p>
            <a:pPr indent="609600">
              <a:tabLst>
                <a:tab pos="4114800" algn="l"/>
              </a:tabLst>
            </a:pPr>
            <a:r>
              <a:rPr lang="en-US" altLang="zh-CN" kern="100" dirty="0">
                <a:cs typeface="Courier New" panose="02070309020205020404"/>
              </a:rPr>
              <a:t>3</a:t>
            </a:r>
            <a:r>
              <a:rPr lang="zh-CN" altLang="zh-CN" kern="100" dirty="0">
                <a:cs typeface="Times New Roman" panose="02020603050405020304"/>
              </a:rPr>
              <a:t>．</a:t>
            </a:r>
            <a:r>
              <a:rPr lang="en-US" altLang="zh-CN" kern="100" dirty="0">
                <a:cs typeface="Courier New" panose="02070309020205020404"/>
              </a:rPr>
              <a:t>the start of...  </a:t>
            </a:r>
            <a:r>
              <a:rPr lang="zh-CN" altLang="zh-CN" kern="100" dirty="0">
                <a:cs typeface="Times New Roman" panose="02020603050405020304"/>
              </a:rPr>
              <a:t>努力工作</a:t>
            </a:r>
            <a:endParaRPr lang="zh-CN" altLang="zh-CN" sz="800" kern="100" dirty="0">
              <a:latin typeface="宋体" panose="02010600030101010101" pitchFamily="2" charset="-122"/>
              <a:cs typeface="Courier New" panose="02070309020205020404"/>
            </a:endParaRP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311682" y="775380"/>
            <a:ext cx="8515870" cy="2667746"/>
          </a:xfrm>
        </p:spPr>
        <p:txBody>
          <a:bodyPr/>
          <a:lstStyle/>
          <a:p>
            <a:pPr indent="609600">
              <a:tabLst>
                <a:tab pos="4114800" algn="l"/>
              </a:tabLst>
            </a:pPr>
            <a:endParaRPr lang="en-US" altLang="zh-CN" kern="100" dirty="0" smtClean="0">
              <a:cs typeface="Courier New" panose="02070309020205020404"/>
            </a:endParaRPr>
          </a:p>
          <a:p>
            <a:pPr indent="609600">
              <a:tabLst>
                <a:tab pos="4114800" algn="l"/>
              </a:tabLst>
            </a:pPr>
            <a:r>
              <a:rPr lang="en-US" altLang="zh-CN" kern="100" dirty="0" smtClean="0">
                <a:cs typeface="Courier New" panose="02070309020205020404"/>
              </a:rPr>
              <a:t>4</a:t>
            </a:r>
            <a:r>
              <a:rPr lang="zh-CN" altLang="zh-CN" kern="100" dirty="0">
                <a:cs typeface="Times New Roman" panose="02020603050405020304"/>
              </a:rPr>
              <a:t>．</a:t>
            </a:r>
            <a:r>
              <a:rPr lang="en-US" altLang="zh-CN" kern="100" dirty="0">
                <a:cs typeface="Courier New" panose="02070309020205020404"/>
              </a:rPr>
              <a:t>be ready to do </a:t>
            </a:r>
            <a:r>
              <a:rPr lang="en-US" altLang="zh-CN" kern="100" dirty="0" err="1">
                <a:cs typeface="Courier New" panose="02070309020205020404"/>
              </a:rPr>
              <a:t>sth</a:t>
            </a:r>
            <a:r>
              <a:rPr lang="en-US" altLang="zh-CN" kern="100" dirty="0">
                <a:cs typeface="Courier New" panose="02070309020205020404"/>
              </a:rPr>
              <a:t>.  </a:t>
            </a:r>
            <a:r>
              <a:rPr lang="zh-CN" altLang="zh-CN" kern="100" dirty="0">
                <a:cs typeface="Times New Roman" panose="02020603050405020304"/>
              </a:rPr>
              <a:t>乐于做某事</a:t>
            </a:r>
            <a:endParaRPr lang="zh-CN" altLang="zh-CN" sz="800" kern="100" dirty="0">
              <a:latin typeface="宋体" panose="02010600030101010101" pitchFamily="2" charset="-122"/>
              <a:cs typeface="Courier New" panose="02070309020205020404"/>
            </a:endParaRPr>
          </a:p>
          <a:p>
            <a:pPr indent="609600">
              <a:tabLst>
                <a:tab pos="4114800" algn="l"/>
              </a:tabLst>
            </a:pPr>
            <a:r>
              <a:rPr lang="en-US" altLang="zh-CN" kern="100" dirty="0">
                <a:cs typeface="Courier New" panose="02070309020205020404"/>
              </a:rPr>
              <a:t>5</a:t>
            </a:r>
            <a:r>
              <a:rPr lang="zh-CN" altLang="zh-CN" kern="100" dirty="0">
                <a:cs typeface="Times New Roman" panose="02020603050405020304"/>
              </a:rPr>
              <a:t>．</a:t>
            </a:r>
            <a:r>
              <a:rPr lang="en-US" altLang="zh-CN" kern="100" dirty="0">
                <a:cs typeface="Courier New" panose="02070309020205020404"/>
              </a:rPr>
              <a:t>promise to do </a:t>
            </a:r>
            <a:r>
              <a:rPr lang="en-US" altLang="zh-CN" kern="100" dirty="0" err="1">
                <a:cs typeface="Courier New" panose="02070309020205020404"/>
              </a:rPr>
              <a:t>sth</a:t>
            </a:r>
            <a:r>
              <a:rPr lang="en-US" altLang="zh-CN" kern="100" dirty="0">
                <a:cs typeface="Courier New" panose="02070309020205020404"/>
              </a:rPr>
              <a:t>.  </a:t>
            </a:r>
            <a:r>
              <a:rPr lang="zh-CN" altLang="zh-CN" kern="100" dirty="0">
                <a:cs typeface="Times New Roman" panose="02020603050405020304"/>
              </a:rPr>
              <a:t>保证做某事</a:t>
            </a:r>
            <a:endParaRPr lang="zh-CN" altLang="zh-CN" sz="800" kern="100" dirty="0">
              <a:latin typeface="宋体" panose="02010600030101010101" pitchFamily="2" charset="-122"/>
              <a:cs typeface="Courier New" panose="02070309020205020404"/>
            </a:endParaRPr>
          </a:p>
          <a:p>
            <a:pPr indent="609600">
              <a:tabLst>
                <a:tab pos="4114800" algn="l"/>
              </a:tabLst>
            </a:pPr>
            <a:r>
              <a:rPr lang="en-US" altLang="zh-CN" kern="100" dirty="0">
                <a:cs typeface="Courier New" panose="02070309020205020404"/>
              </a:rPr>
              <a:t>6</a:t>
            </a:r>
            <a:r>
              <a:rPr lang="zh-CN" altLang="zh-CN" kern="100" dirty="0">
                <a:cs typeface="Times New Roman" panose="02020603050405020304"/>
              </a:rPr>
              <a:t>．</a:t>
            </a:r>
            <a:r>
              <a:rPr lang="en-US" altLang="zh-CN" kern="100" dirty="0">
                <a:cs typeface="Courier New" panose="02070309020205020404"/>
              </a:rPr>
              <a:t>get on well with sb.  </a:t>
            </a:r>
            <a:r>
              <a:rPr lang="zh-CN" altLang="zh-CN" kern="100" dirty="0">
                <a:cs typeface="Times New Roman" panose="02020603050405020304"/>
              </a:rPr>
              <a:t>擅长</a:t>
            </a:r>
            <a:r>
              <a:rPr lang="en-US" altLang="zh-CN" kern="100" dirty="0">
                <a:latin typeface="宋体" panose="02010600030101010101" pitchFamily="2" charset="-122"/>
                <a:cs typeface="Times New Roman" panose="02020603050405020304"/>
              </a:rPr>
              <a:t>……</a:t>
            </a:r>
            <a:endParaRPr lang="zh-CN" altLang="zh-CN" sz="800" kern="100" dirty="0">
              <a:latin typeface="宋体" panose="02010600030101010101" pitchFamily="2" charset="-122"/>
              <a:cs typeface="Courier New" panose="02070309020205020404"/>
            </a:endParaRPr>
          </a:p>
          <a:p>
            <a:pPr indent="609600">
              <a:tabLst>
                <a:tab pos="4114800" algn="l"/>
              </a:tabLst>
            </a:pPr>
            <a:r>
              <a:rPr lang="en-US" altLang="zh-CN" kern="100" dirty="0">
                <a:cs typeface="Courier New" panose="02070309020205020404"/>
              </a:rPr>
              <a:t>7</a:t>
            </a:r>
            <a:r>
              <a:rPr lang="zh-CN" altLang="zh-CN" kern="100" dirty="0">
                <a:cs typeface="Times New Roman" panose="02020603050405020304"/>
              </a:rPr>
              <a:t>．</a:t>
            </a:r>
            <a:r>
              <a:rPr lang="en-US" altLang="zh-CN" kern="100" dirty="0">
                <a:cs typeface="Courier New" panose="02070309020205020404"/>
              </a:rPr>
              <a:t>just like  </a:t>
            </a:r>
            <a:r>
              <a:rPr lang="zh-CN" altLang="zh-CN" kern="100" dirty="0">
                <a:cs typeface="Times New Roman" panose="02020603050405020304"/>
              </a:rPr>
              <a:t>正如；正像</a:t>
            </a:r>
            <a:endParaRPr lang="zh-CN" altLang="zh-CN" sz="800" kern="100" dirty="0">
              <a:latin typeface="宋体" panose="02010600030101010101" pitchFamily="2" charset="-122"/>
              <a:cs typeface="Courier New" panose="02070309020205020404"/>
            </a:endParaRPr>
          </a:p>
        </p:txBody>
      </p:sp>
    </p:spTree>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OS" val="Unix 3.10 unknown"/>
  <p:tag name="AS_RELEASE_DATE" val="2020.11.30"/>
  <p:tag name="AS_TITLE" val="Aspose.Slides for Java"/>
  <p:tag name="AS_VERSION" val="20.11"/>
</p:tagLst>
</file>

<file path=ppt/theme/theme1.xml><?xml version="1.0" encoding="utf-8"?>
<a:theme xmlns:a="http://schemas.openxmlformats.org/drawingml/2006/main" name="WWW.2PPT.C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自定义 2">
      <a:majorFont>
        <a:latin typeface="Times New Roman"/>
        <a:ea typeface="宋体"/>
        <a:cs typeface="Arial"/>
      </a:majorFont>
      <a:minorFont>
        <a:latin typeface="Times New Roman"/>
        <a:ea typeface="宋体"/>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1835</Words>
  <Application>Microsoft Office PowerPoint</Application>
  <PresentationFormat>全屏显示(16:9)</PresentationFormat>
  <Paragraphs>300</Paragraphs>
  <Slides>51</Slides>
  <Notes>0</Notes>
  <HiddenSlides>0</HiddenSlides>
  <MMClips>0</MMClips>
  <ScaleCrop>false</ScaleCrop>
  <HeadingPairs>
    <vt:vector size="8" baseType="variant">
      <vt:variant>
        <vt:lpstr>已用的字体</vt:lpstr>
      </vt:variant>
      <vt:variant>
        <vt:i4>13</vt:i4>
      </vt:variant>
      <vt:variant>
        <vt:lpstr>主题</vt:lpstr>
      </vt:variant>
      <vt:variant>
        <vt:i4>1</vt:i4>
      </vt:variant>
      <vt:variant>
        <vt:lpstr>嵌入 OLE 服务器</vt:lpstr>
      </vt:variant>
      <vt:variant>
        <vt:i4>1</vt:i4>
      </vt:variant>
      <vt:variant>
        <vt:lpstr>幻灯片标题</vt:lpstr>
      </vt:variant>
      <vt:variant>
        <vt:i4>51</vt:i4>
      </vt:variant>
    </vt:vector>
  </HeadingPairs>
  <TitlesOfParts>
    <vt:vector size="66" baseType="lpstr">
      <vt:lpstr>IPAPANNEW</vt:lpstr>
      <vt:lpstr>方正小标宋_GBK</vt:lpstr>
      <vt:lpstr>方正准圆_GBK</vt:lpstr>
      <vt:lpstr>仿宋_GB2312</vt:lpstr>
      <vt:lpstr>黑体</vt:lpstr>
      <vt:lpstr>楷体_GB2312</vt:lpstr>
      <vt:lpstr>宋体</vt:lpstr>
      <vt:lpstr>微软雅黑</vt:lpstr>
      <vt:lpstr>Arial</vt:lpstr>
      <vt:lpstr>Book Antiqua</vt:lpstr>
      <vt:lpstr>Calibri</vt:lpstr>
      <vt:lpstr>Courier New</vt:lpstr>
      <vt:lpstr>Times New Roman</vt:lpstr>
      <vt:lpstr>WWW.2PPT.COM</vt:lpstr>
      <vt:lpstr>文档</vt:lpstr>
      <vt:lpstr>Module 2　What can you do？</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学科网</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5</cp:revision>
  <cp:lastPrinted>2021-03-18T08:03:00Z</cp:lastPrinted>
  <dcterms:created xsi:type="dcterms:W3CDTF">2021-03-18T08:03:00Z</dcterms:created>
  <dcterms:modified xsi:type="dcterms:W3CDTF">2023-01-16T16:33:45Z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lbum">
    <vt:lpwstr>rbm.xkw.com</vt:lpwstr>
  </property>
  <property fmtid="{D5CDD505-2E9C-101B-9397-08002B2CF9AE}" pid="3" name="author">
    <vt:lpwstr>rbm.xkw.com</vt:lpwstr>
  </property>
  <property fmtid="{D5CDD505-2E9C-101B-9397-08002B2CF9AE}" pid="4" name="company">
    <vt:lpwstr>学科网</vt:lpwstr>
  </property>
  <property fmtid="{D5CDD505-2E9C-101B-9397-08002B2CF9AE}" pid="5" name="copyright">
    <vt:lpwstr>学科网版权所有</vt:lpwstr>
  </property>
  <property fmtid="{D5CDD505-2E9C-101B-9397-08002B2CF9AE}" pid="6" name="ICV">
    <vt:lpwstr>03E7D12D6ED24EBAA628BE6262865022</vt:lpwstr>
  </property>
  <property fmtid="{D5CDD505-2E9C-101B-9397-08002B2CF9AE}" pid="7" name="KSOProductBuildVer">
    <vt:lpwstr>2052-11.1.0.11294</vt:lpwstr>
  </property>
  <property fmtid="{A09F084E-AD41-489F-8076-AA5BE3082BCA}" pid="100">
    <vt:ui4>5</vt:ui4>
  </property>
  <property fmtid="{64440492-4C8B-11D1-8B70-080036B11A03}" pid="11">
    <vt:lpwstr>www.2ppt.com-爱PPT提供资源下载</vt:lpwstr>
  </property>
</Properties>
</file>