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2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9"/>
  </p:notesMasterIdLst>
  <p:handoutMasterIdLst>
    <p:handoutMasterId r:id="rId30"/>
  </p:handoutMasterIdLst>
  <p:sldIdLst>
    <p:sldId id="256" r:id="rId3"/>
    <p:sldId id="259" r:id="rId4"/>
    <p:sldId id="265" r:id="rId5"/>
    <p:sldId id="260" r:id="rId6"/>
    <p:sldId id="262" r:id="rId7"/>
    <p:sldId id="300" r:id="rId8"/>
    <p:sldId id="263" r:id="rId9"/>
    <p:sldId id="293" r:id="rId10"/>
    <p:sldId id="301" r:id="rId11"/>
    <p:sldId id="268" r:id="rId12"/>
    <p:sldId id="294" r:id="rId13"/>
    <p:sldId id="302" r:id="rId14"/>
    <p:sldId id="271" r:id="rId15"/>
    <p:sldId id="295" r:id="rId16"/>
    <p:sldId id="303" r:id="rId17"/>
    <p:sldId id="274" r:id="rId18"/>
    <p:sldId id="296" r:id="rId19"/>
    <p:sldId id="304" r:id="rId20"/>
    <p:sldId id="285" r:id="rId21"/>
    <p:sldId id="297" r:id="rId22"/>
    <p:sldId id="305" r:id="rId23"/>
    <p:sldId id="289" r:id="rId24"/>
    <p:sldId id="298" r:id="rId25"/>
    <p:sldId id="299" r:id="rId26"/>
    <p:sldId id="309" r:id="rId27"/>
    <p:sldId id="306" r:id="rId28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E029"/>
    <a:srgbClr val="FFDEB1"/>
    <a:srgbClr val="F2D23A"/>
    <a:srgbClr val="BB1D21"/>
    <a:srgbClr val="FCD475"/>
    <a:srgbClr val="EDA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825" autoAdjust="0"/>
    <p:restoredTop sz="94240" autoAdjust="0"/>
  </p:normalViewPr>
  <p:slideViewPr>
    <p:cSldViewPr>
      <p:cViewPr>
        <p:scale>
          <a:sx n="50" d="100"/>
          <a:sy n="50" d="100"/>
        </p:scale>
        <p:origin x="-60" y="-12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C9426-A221-4A16-A90C-C8ECAA88CC8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FC274D-6211-4890-ABC3-E1A762DD6E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C274D-6211-4890-ABC3-E1A762DD6E8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C274D-6211-4890-ABC3-E1A762DD6E8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C274D-6211-4890-ABC3-E1A762DD6E8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C274D-6211-4890-ABC3-E1A762DD6E8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C274D-6211-4890-ABC3-E1A762DD6E8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C274D-6211-4890-ABC3-E1A762DD6E8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C274D-6211-4890-ABC3-E1A762DD6E8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C274D-6211-4890-ABC3-E1A762DD6E8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C274D-6211-4890-ABC3-E1A762DD6E8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C274D-6211-4890-ABC3-E1A762DD6E8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C274D-6211-4890-ABC3-E1A762DD6E8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C274D-6211-4890-ABC3-E1A762DD6E8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C274D-6211-4890-ABC3-E1A762DD6E8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C274D-6211-4890-ABC3-E1A762DD6E8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C274D-6211-4890-ABC3-E1A762DD6E8B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C274D-6211-4890-ABC3-E1A762DD6E8B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C274D-6211-4890-ABC3-E1A762DD6E8B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C274D-6211-4890-ABC3-E1A762DD6E8B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C274D-6211-4890-ABC3-E1A762DD6E8B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C274D-6211-4890-ABC3-E1A762DD6E8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C274D-6211-4890-ABC3-E1A762DD6E8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C274D-6211-4890-ABC3-E1A762DD6E8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C274D-6211-4890-ABC3-E1A762DD6E8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C274D-6211-4890-ABC3-E1A762DD6E8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C274D-6211-4890-ABC3-E1A762DD6E8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C274D-6211-4890-ABC3-E1A762DD6E8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55093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60684" y="5184212"/>
            <a:ext cx="12313368" cy="1977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86" y="-146077"/>
            <a:ext cx="12186414" cy="227893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1539" y="-163768"/>
            <a:ext cx="12186414" cy="217988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902" y="5256219"/>
            <a:ext cx="1706345" cy="1989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6840" y="5223985"/>
            <a:ext cx="1706345" cy="1989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7" y="-99392"/>
            <a:ext cx="3720434" cy="303657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95278" y="-171400"/>
            <a:ext cx="3604179" cy="294168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119" y="210268"/>
            <a:ext cx="6754108" cy="6092206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 advClick="0" advTm="0">
    <p:random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5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5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5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5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4" name="组合 1213"/>
          <p:cNvGrpSpPr/>
          <p:nvPr/>
        </p:nvGrpSpPr>
        <p:grpSpPr>
          <a:xfrm>
            <a:off x="6760" y="-99392"/>
            <a:ext cx="12185240" cy="6957392"/>
            <a:chOff x="6760" y="-99392"/>
            <a:chExt cx="11679457" cy="6668433"/>
          </a:xfrm>
        </p:grpSpPr>
        <p:pic>
          <p:nvPicPr>
            <p:cNvPr id="1268" name="Picture 24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0" y="-99392"/>
              <a:ext cx="5842409" cy="6668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9" name="Picture 24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6659" y="-99392"/>
              <a:ext cx="5849558" cy="6668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15" name="图片 12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0684" y="5184212"/>
            <a:ext cx="12313368" cy="1977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7" name="图片 12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6" y="-146077"/>
            <a:ext cx="12186414" cy="2278933"/>
          </a:xfrm>
          <a:prstGeom prst="rect">
            <a:avLst/>
          </a:prstGeom>
        </p:spPr>
      </p:pic>
      <p:pic>
        <p:nvPicPr>
          <p:cNvPr id="1228" name="图片 12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539" y="-163768"/>
            <a:ext cx="12186414" cy="2179888"/>
          </a:xfrm>
          <a:prstGeom prst="rect">
            <a:avLst/>
          </a:prstGeom>
        </p:spPr>
      </p:pic>
      <p:pic>
        <p:nvPicPr>
          <p:cNvPr id="1234" name="图片 12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902" y="5256219"/>
            <a:ext cx="1706345" cy="1989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1" name="图片 28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6840" y="5223985"/>
            <a:ext cx="1706345" cy="1989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40" name="图片 12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7" y="-99392"/>
            <a:ext cx="3720434" cy="3036574"/>
          </a:xfrm>
          <a:prstGeom prst="rect">
            <a:avLst/>
          </a:prstGeom>
        </p:spPr>
      </p:pic>
      <p:pic>
        <p:nvPicPr>
          <p:cNvPr id="296" name="图片 29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95278" y="-171400"/>
            <a:ext cx="3604179" cy="2941688"/>
          </a:xfrm>
          <a:prstGeom prst="rect">
            <a:avLst/>
          </a:prstGeom>
        </p:spPr>
      </p:pic>
      <p:grpSp>
        <p:nvGrpSpPr>
          <p:cNvPr id="1265" name="组合 1264"/>
          <p:cNvGrpSpPr/>
          <p:nvPr/>
        </p:nvGrpSpPr>
        <p:grpSpPr>
          <a:xfrm>
            <a:off x="3053062" y="4324881"/>
            <a:ext cx="5940995" cy="969322"/>
            <a:chOff x="2822678" y="4022452"/>
            <a:chExt cx="5659317" cy="923365"/>
          </a:xfrm>
        </p:grpSpPr>
        <p:grpSp>
          <p:nvGrpSpPr>
            <p:cNvPr id="1258" name="组合 1257"/>
            <p:cNvGrpSpPr/>
            <p:nvPr/>
          </p:nvGrpSpPr>
          <p:grpSpPr>
            <a:xfrm>
              <a:off x="2822678" y="4022452"/>
              <a:ext cx="854196" cy="854605"/>
              <a:chOff x="2333435" y="7105269"/>
              <a:chExt cx="854196" cy="854605"/>
            </a:xfrm>
          </p:grpSpPr>
          <p:sp>
            <p:nvSpPr>
              <p:cNvPr id="1255" name="椭圆 1254"/>
              <p:cNvSpPr/>
              <p:nvPr/>
            </p:nvSpPr>
            <p:spPr>
              <a:xfrm>
                <a:off x="2333435" y="7105269"/>
                <a:ext cx="854196" cy="854196"/>
              </a:xfrm>
              <a:prstGeom prst="ellipse">
                <a:avLst/>
              </a:prstGeom>
              <a:solidFill>
                <a:srgbClr val="F2D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04" name="文本框 303"/>
              <p:cNvSpPr txBox="1"/>
              <p:nvPr/>
            </p:nvSpPr>
            <p:spPr>
              <a:xfrm>
                <a:off x="2354520" y="7191000"/>
                <a:ext cx="719945" cy="76887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zh-CN" altLang="en-US" sz="4800" dirty="0">
                    <a:solidFill>
                      <a:srgbClr val="BB1D21"/>
                    </a:solidFill>
                    <a:latin typeface="方正正黑简体" panose="02000000000000000000" pitchFamily="2" charset="-122"/>
                    <a:ea typeface="方正正黑简体" panose="02000000000000000000" pitchFamily="2" charset="-122"/>
                    <a:cs typeface="+mn-ea"/>
                    <a:sym typeface="+mn-lt"/>
                  </a:rPr>
                  <a:t>春</a:t>
                </a:r>
              </a:p>
            </p:txBody>
          </p:sp>
        </p:grpSp>
        <p:grpSp>
          <p:nvGrpSpPr>
            <p:cNvPr id="1259" name="组合 1258"/>
            <p:cNvGrpSpPr/>
            <p:nvPr/>
          </p:nvGrpSpPr>
          <p:grpSpPr>
            <a:xfrm>
              <a:off x="3788342" y="4036605"/>
              <a:ext cx="854196" cy="896577"/>
              <a:chOff x="3557572" y="7105269"/>
              <a:chExt cx="854196" cy="896577"/>
            </a:xfrm>
          </p:grpSpPr>
          <p:sp>
            <p:nvSpPr>
              <p:cNvPr id="305" name="椭圆 304"/>
              <p:cNvSpPr/>
              <p:nvPr/>
            </p:nvSpPr>
            <p:spPr>
              <a:xfrm>
                <a:off x="3557572" y="7105269"/>
                <a:ext cx="854196" cy="854196"/>
              </a:xfrm>
              <a:prstGeom prst="ellipse">
                <a:avLst/>
              </a:prstGeom>
              <a:solidFill>
                <a:srgbClr val="F2D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06" name="文本框 305"/>
              <p:cNvSpPr txBox="1"/>
              <p:nvPr/>
            </p:nvSpPr>
            <p:spPr>
              <a:xfrm>
                <a:off x="3618885" y="7232972"/>
                <a:ext cx="719945" cy="76887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zh-CN" altLang="en-US" sz="4800" dirty="0">
                    <a:solidFill>
                      <a:srgbClr val="BB1D21"/>
                    </a:solidFill>
                    <a:latin typeface="方正正黑简体" panose="02000000000000000000" pitchFamily="2" charset="-122"/>
                    <a:ea typeface="方正正黑简体" panose="02000000000000000000" pitchFamily="2" charset="-122"/>
                    <a:cs typeface="+mn-ea"/>
                    <a:sym typeface="+mn-lt"/>
                  </a:rPr>
                  <a:t>节</a:t>
                </a:r>
              </a:p>
            </p:txBody>
          </p:sp>
        </p:grpSp>
        <p:grpSp>
          <p:nvGrpSpPr>
            <p:cNvPr id="1260" name="组合 1259"/>
            <p:cNvGrpSpPr/>
            <p:nvPr/>
          </p:nvGrpSpPr>
          <p:grpSpPr>
            <a:xfrm>
              <a:off x="4777535" y="4052143"/>
              <a:ext cx="854196" cy="854196"/>
              <a:chOff x="4781709" y="7105269"/>
              <a:chExt cx="854196" cy="854196"/>
            </a:xfrm>
          </p:grpSpPr>
          <p:sp>
            <p:nvSpPr>
              <p:cNvPr id="307" name="椭圆 306"/>
              <p:cNvSpPr/>
              <p:nvPr/>
            </p:nvSpPr>
            <p:spPr>
              <a:xfrm>
                <a:off x="4781709" y="7105269"/>
                <a:ext cx="854196" cy="854196"/>
              </a:xfrm>
              <a:prstGeom prst="ellipse">
                <a:avLst/>
              </a:prstGeom>
              <a:solidFill>
                <a:srgbClr val="F2D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08" name="文本框 307"/>
              <p:cNvSpPr txBox="1"/>
              <p:nvPr/>
            </p:nvSpPr>
            <p:spPr>
              <a:xfrm>
                <a:off x="4839929" y="7175933"/>
                <a:ext cx="719945" cy="76887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zh-CN" altLang="en-US" sz="4800" dirty="0">
                    <a:solidFill>
                      <a:srgbClr val="BB1D21"/>
                    </a:solidFill>
                    <a:latin typeface="方正正黑简体" panose="02000000000000000000" pitchFamily="2" charset="-122"/>
                    <a:ea typeface="方正正黑简体" panose="02000000000000000000" pitchFamily="2" charset="-122"/>
                    <a:cs typeface="+mn-ea"/>
                    <a:sym typeface="+mn-lt"/>
                  </a:rPr>
                  <a:t>习</a:t>
                </a:r>
              </a:p>
            </p:txBody>
          </p:sp>
        </p:grpSp>
        <p:grpSp>
          <p:nvGrpSpPr>
            <p:cNvPr id="1261" name="组合 1260"/>
            <p:cNvGrpSpPr/>
            <p:nvPr/>
          </p:nvGrpSpPr>
          <p:grpSpPr>
            <a:xfrm>
              <a:off x="5724172" y="4052143"/>
              <a:ext cx="854196" cy="882198"/>
              <a:chOff x="6000455" y="7105269"/>
              <a:chExt cx="854196" cy="882198"/>
            </a:xfrm>
          </p:grpSpPr>
          <p:sp>
            <p:nvSpPr>
              <p:cNvPr id="309" name="椭圆 308"/>
              <p:cNvSpPr/>
              <p:nvPr/>
            </p:nvSpPr>
            <p:spPr>
              <a:xfrm>
                <a:off x="6000455" y="7105269"/>
                <a:ext cx="854196" cy="854196"/>
              </a:xfrm>
              <a:prstGeom prst="ellipse">
                <a:avLst/>
              </a:prstGeom>
              <a:solidFill>
                <a:srgbClr val="F2D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10" name="文本框 309"/>
              <p:cNvSpPr txBox="1"/>
              <p:nvPr/>
            </p:nvSpPr>
            <p:spPr>
              <a:xfrm>
                <a:off x="6039228" y="7218593"/>
                <a:ext cx="719945" cy="76887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zh-CN" altLang="en-US" sz="4800" dirty="0">
                    <a:solidFill>
                      <a:srgbClr val="BB1D21"/>
                    </a:solidFill>
                    <a:latin typeface="方正正黑简体" panose="02000000000000000000" pitchFamily="2" charset="-122"/>
                    <a:ea typeface="方正正黑简体" panose="02000000000000000000" pitchFamily="2" charset="-122"/>
                    <a:cs typeface="+mn-ea"/>
                    <a:sym typeface="+mn-lt"/>
                  </a:rPr>
                  <a:t>俗</a:t>
                </a:r>
              </a:p>
            </p:txBody>
          </p:sp>
        </p:grpSp>
        <p:grpSp>
          <p:nvGrpSpPr>
            <p:cNvPr id="1262" name="组合 1261"/>
            <p:cNvGrpSpPr/>
            <p:nvPr/>
          </p:nvGrpSpPr>
          <p:grpSpPr>
            <a:xfrm>
              <a:off x="6669051" y="4091621"/>
              <a:ext cx="854196" cy="854196"/>
              <a:chOff x="7221896" y="7146426"/>
              <a:chExt cx="854196" cy="854196"/>
            </a:xfrm>
          </p:grpSpPr>
          <p:sp>
            <p:nvSpPr>
              <p:cNvPr id="311" name="椭圆 310"/>
              <p:cNvSpPr/>
              <p:nvPr/>
            </p:nvSpPr>
            <p:spPr>
              <a:xfrm>
                <a:off x="7221896" y="7146426"/>
                <a:ext cx="854196" cy="854196"/>
              </a:xfrm>
              <a:prstGeom prst="ellipse">
                <a:avLst/>
              </a:prstGeom>
              <a:solidFill>
                <a:srgbClr val="F2D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12" name="文本框 311"/>
              <p:cNvSpPr txBox="1"/>
              <p:nvPr/>
            </p:nvSpPr>
            <p:spPr>
              <a:xfrm>
                <a:off x="7258758" y="7220275"/>
                <a:ext cx="719945" cy="76887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zh-CN" altLang="en-US" sz="4800" dirty="0">
                    <a:solidFill>
                      <a:srgbClr val="BB1D21"/>
                    </a:solidFill>
                    <a:latin typeface="方正正黑简体" panose="02000000000000000000" pitchFamily="2" charset="-122"/>
                    <a:ea typeface="方正正黑简体" panose="02000000000000000000" pitchFamily="2" charset="-122"/>
                    <a:cs typeface="+mn-ea"/>
                    <a:sym typeface="+mn-lt"/>
                  </a:rPr>
                  <a:t>介</a:t>
                </a:r>
              </a:p>
            </p:txBody>
          </p:sp>
        </p:grpSp>
        <p:grpSp>
          <p:nvGrpSpPr>
            <p:cNvPr id="1263" name="组合 1262"/>
            <p:cNvGrpSpPr/>
            <p:nvPr/>
          </p:nvGrpSpPr>
          <p:grpSpPr>
            <a:xfrm>
              <a:off x="7627799" y="4078532"/>
              <a:ext cx="854196" cy="854652"/>
              <a:chOff x="8433113" y="7146426"/>
              <a:chExt cx="854196" cy="854652"/>
            </a:xfrm>
          </p:grpSpPr>
          <p:sp>
            <p:nvSpPr>
              <p:cNvPr id="313" name="椭圆 312"/>
              <p:cNvSpPr/>
              <p:nvPr/>
            </p:nvSpPr>
            <p:spPr>
              <a:xfrm>
                <a:off x="8433113" y="7146426"/>
                <a:ext cx="854196" cy="854196"/>
              </a:xfrm>
              <a:prstGeom prst="ellipse">
                <a:avLst/>
              </a:prstGeom>
              <a:solidFill>
                <a:srgbClr val="F2D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14" name="文本框 313"/>
              <p:cNvSpPr txBox="1"/>
              <p:nvPr/>
            </p:nvSpPr>
            <p:spPr>
              <a:xfrm>
                <a:off x="8459870" y="7232204"/>
                <a:ext cx="719945" cy="76887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zh-CN" altLang="en-US" sz="4800" dirty="0">
                    <a:solidFill>
                      <a:srgbClr val="BB1D21"/>
                    </a:solidFill>
                    <a:latin typeface="方正正黑简体" panose="02000000000000000000" pitchFamily="2" charset="-122"/>
                    <a:ea typeface="方正正黑简体" panose="02000000000000000000" pitchFamily="2" charset="-122"/>
                    <a:cs typeface="+mn-ea"/>
                    <a:sym typeface="+mn-lt"/>
                  </a:rPr>
                  <a:t>绍</a:t>
                </a:r>
              </a:p>
            </p:txBody>
          </p:sp>
        </p:grp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623" y="1383928"/>
            <a:ext cx="9377769" cy="3106588"/>
          </a:xfrm>
          <a:prstGeom prst="rect">
            <a:avLst/>
          </a:prstGeom>
        </p:spPr>
      </p:pic>
    </p:spTree>
  </p:cSld>
  <p:clrMapOvr>
    <a:masterClrMapping/>
  </p:clrMapOvr>
  <p:transition spd="med" advClick="0" advTm="5687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80" y="1236299"/>
            <a:ext cx="7557593" cy="4748687"/>
          </a:xfrm>
          <a:prstGeom prst="rect">
            <a:avLst/>
          </a:prstGeom>
        </p:spPr>
      </p:pic>
      <p:pic>
        <p:nvPicPr>
          <p:cNvPr id="1215" name="图片 12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684" y="5184212"/>
            <a:ext cx="12313368" cy="1977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7" name="图片 12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6" y="-146077"/>
            <a:ext cx="12186414" cy="2278933"/>
          </a:xfrm>
          <a:prstGeom prst="rect">
            <a:avLst/>
          </a:prstGeom>
        </p:spPr>
      </p:pic>
      <p:pic>
        <p:nvPicPr>
          <p:cNvPr id="1228" name="图片 12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539" y="-163768"/>
            <a:ext cx="12186414" cy="2179888"/>
          </a:xfrm>
          <a:prstGeom prst="rect">
            <a:avLst/>
          </a:prstGeom>
        </p:spPr>
      </p:pic>
      <p:pic>
        <p:nvPicPr>
          <p:cNvPr id="281" name="图片 28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680" y="5229200"/>
            <a:ext cx="1706345" cy="1989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720" y="-913159"/>
            <a:ext cx="4198143" cy="4198143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27055" y="838720"/>
            <a:ext cx="2396537" cy="3375992"/>
            <a:chOff x="0" y="692696"/>
            <a:chExt cx="1271464" cy="1791106"/>
          </a:xfrm>
        </p:grpSpPr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92696"/>
              <a:ext cx="1271464" cy="17911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2" name="文本框 41"/>
            <p:cNvSpPr txBox="1"/>
            <p:nvPr/>
          </p:nvSpPr>
          <p:spPr>
            <a:xfrm>
              <a:off x="309807" y="1193907"/>
              <a:ext cx="746081" cy="41122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zh-CN" altLang="en-US" sz="4000" dirty="0">
                  <a:solidFill>
                    <a:srgbClr val="FFFF00"/>
                  </a:solidFill>
                  <a:cs typeface="+mn-ea"/>
                  <a:sym typeface="+mn-lt"/>
                </a:rPr>
                <a:t>除夕</a:t>
              </a:r>
            </a:p>
          </p:txBody>
        </p:sp>
      </p:grpSp>
      <p:pic>
        <p:nvPicPr>
          <p:cNvPr id="44" name="图片 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85" y="-134301"/>
            <a:ext cx="12191999" cy="7265827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2743541" y="2241114"/>
            <a:ext cx="6222099" cy="341712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99656" y="2996952"/>
            <a:ext cx="5616624" cy="40011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CN" altLang="en-US" sz="2000" b="1" kern="0" dirty="0">
                <a:cs typeface="+mn-ea"/>
                <a:sym typeface="+mn-lt"/>
              </a:rPr>
              <a:t>除夕，原意为“岁除”，指岁末除旧布新。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2999656" y="3525976"/>
            <a:ext cx="5472608" cy="193899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just"/>
            <a:r>
              <a:rPr lang="zh-CN" altLang="en-US" sz="2000" kern="0" dirty="0">
                <a:cs typeface="+mn-ea"/>
                <a:sym typeface="+mn-lt"/>
              </a:rPr>
              <a:t>         “除夕”是岁除之夜的意思，又称大年夜、除夕夜、除夜等，时值每年农历腊月（十二月）的最后一个晚上。除，即去除的之意；夕，指夜晚。除夕是辞旧迎新、阖家团圆、祭祀祖先的日子，与清明节、中元节、重阳节是中国传统的祭祖大节。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2999656" y="2276872"/>
            <a:ext cx="2396537" cy="64633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CN" altLang="en-US" sz="3600" kern="0" dirty="0">
                <a:cs typeface="+mn-ea"/>
                <a:sym typeface="+mn-lt"/>
              </a:rPr>
              <a:t>除夕</a:t>
            </a:r>
          </a:p>
        </p:txBody>
      </p:sp>
    </p:spTree>
  </p:cSld>
  <p:clrMapOvr>
    <a:masterClrMapping/>
  </p:clrMapOvr>
  <p:transition spd="med" advClick="0" advTm="8768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/>
      <p:bldP spid="46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80" y="1236299"/>
            <a:ext cx="7557593" cy="4748687"/>
          </a:xfrm>
          <a:prstGeom prst="rect">
            <a:avLst/>
          </a:prstGeom>
        </p:spPr>
      </p:pic>
      <p:pic>
        <p:nvPicPr>
          <p:cNvPr id="1215" name="图片 12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684" y="5184212"/>
            <a:ext cx="12313368" cy="1977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7" name="图片 12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6" y="-146077"/>
            <a:ext cx="12186414" cy="2278933"/>
          </a:xfrm>
          <a:prstGeom prst="rect">
            <a:avLst/>
          </a:prstGeom>
        </p:spPr>
      </p:pic>
      <p:pic>
        <p:nvPicPr>
          <p:cNvPr id="1228" name="图片 12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539" y="-163768"/>
            <a:ext cx="12186414" cy="2179888"/>
          </a:xfrm>
          <a:prstGeom prst="rect">
            <a:avLst/>
          </a:prstGeom>
        </p:spPr>
      </p:pic>
      <p:pic>
        <p:nvPicPr>
          <p:cNvPr id="281" name="图片 28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680" y="5229200"/>
            <a:ext cx="1706345" cy="1989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720" y="-913159"/>
            <a:ext cx="4198143" cy="4198143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27055" y="838720"/>
            <a:ext cx="2396537" cy="3375992"/>
            <a:chOff x="0" y="692696"/>
            <a:chExt cx="1271464" cy="1791106"/>
          </a:xfrm>
        </p:grpSpPr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92696"/>
              <a:ext cx="1271464" cy="17911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2" name="文本框 41"/>
            <p:cNvSpPr txBox="1"/>
            <p:nvPr/>
          </p:nvSpPr>
          <p:spPr>
            <a:xfrm>
              <a:off x="309807" y="1193907"/>
              <a:ext cx="746081" cy="41122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zh-CN" altLang="en-US" sz="4000" dirty="0">
                  <a:solidFill>
                    <a:srgbClr val="FFFF00"/>
                  </a:solidFill>
                  <a:cs typeface="+mn-ea"/>
                  <a:sym typeface="+mn-lt"/>
                </a:rPr>
                <a:t>除夕</a:t>
              </a:r>
            </a:p>
          </p:txBody>
        </p:sp>
      </p:grpSp>
      <p:pic>
        <p:nvPicPr>
          <p:cNvPr id="44" name="图片 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85" y="-134301"/>
            <a:ext cx="12191999" cy="7265827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2743541" y="2241114"/>
            <a:ext cx="6222099" cy="341712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99656" y="2996952"/>
            <a:ext cx="5616624" cy="40011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CN" altLang="en-US" sz="2000" b="1" kern="0" dirty="0">
                <a:cs typeface="+mn-ea"/>
                <a:sym typeface="+mn-lt"/>
              </a:rPr>
              <a:t>习俗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2999656" y="3525976"/>
            <a:ext cx="5472608" cy="193899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just"/>
            <a:r>
              <a:rPr lang="zh-CN" altLang="en-US" sz="2000" kern="0" dirty="0">
                <a:cs typeface="+mn-ea"/>
                <a:sym typeface="+mn-lt"/>
              </a:rPr>
              <a:t>         这一天人们准备除旧迎新，吃团圆饭。一年一度的团年饭充分表现出中华族家庭成员的互敬互爱，这种互敬互爱使一家人之间的关系更为紧密。家人的团聚往往令一家之主在精神上得到安慰与满足，老人家眼看儿孙满堂，一家大小共叙天伦。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2999656" y="2276872"/>
            <a:ext cx="2396537" cy="64633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CN" altLang="en-US" sz="3600" kern="0" dirty="0">
                <a:cs typeface="+mn-ea"/>
                <a:sym typeface="+mn-lt"/>
              </a:rPr>
              <a:t>除夕</a:t>
            </a:r>
          </a:p>
        </p:txBody>
      </p:sp>
    </p:spTree>
  </p:cSld>
  <p:clrMapOvr>
    <a:masterClrMapping/>
  </p:clrMapOvr>
  <p:transition spd="med" advClick="0" advTm="9474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/>
      <p:bldP spid="46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5551908" y="1939766"/>
            <a:ext cx="1107996" cy="3170099"/>
          </a:xfrm>
          <a:prstGeom prst="rect">
            <a:avLst/>
          </a:prstGeom>
          <a:noFill/>
        </p:spPr>
        <p:txBody>
          <a:bodyPr vert="eaVert" wrap="none" rtlCol="0">
            <a:normAutofit/>
          </a:bodyPr>
          <a:lstStyle/>
          <a:p>
            <a:pPr algn="ctr"/>
            <a:r>
              <a:rPr lang="zh-CN" altLang="en-US" sz="6000" dirty="0">
                <a:solidFill>
                  <a:srgbClr val="FFFF00"/>
                </a:solidFill>
                <a:cs typeface="+mn-ea"/>
                <a:sym typeface="+mn-lt"/>
              </a:rPr>
              <a:t>大年初一</a:t>
            </a:r>
          </a:p>
        </p:txBody>
      </p:sp>
    </p:spTree>
  </p:cSld>
  <p:clrMapOvr>
    <a:masterClrMapping/>
  </p:clrMapOvr>
  <p:transition spd="med" advClick="0" advTm="6129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79" y="117715"/>
            <a:ext cx="10529786" cy="6932708"/>
          </a:xfrm>
          <a:prstGeom prst="rect">
            <a:avLst/>
          </a:prstGeom>
        </p:spPr>
      </p:pic>
      <p:pic>
        <p:nvPicPr>
          <p:cNvPr id="1215" name="图片 12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684" y="5184212"/>
            <a:ext cx="12313368" cy="1977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7" name="图片 12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6" y="-146077"/>
            <a:ext cx="12186414" cy="2278933"/>
          </a:xfrm>
          <a:prstGeom prst="rect">
            <a:avLst/>
          </a:prstGeom>
        </p:spPr>
      </p:pic>
      <p:pic>
        <p:nvPicPr>
          <p:cNvPr id="1228" name="图片 12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539" y="-163768"/>
            <a:ext cx="12186414" cy="2179888"/>
          </a:xfrm>
          <a:prstGeom prst="rect">
            <a:avLst/>
          </a:prstGeom>
        </p:spPr>
      </p:pic>
      <p:pic>
        <p:nvPicPr>
          <p:cNvPr id="281" name="图片 28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279" y="4752163"/>
            <a:ext cx="1706345" cy="1989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78577" y="-1035496"/>
            <a:ext cx="4198143" cy="4198143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9460103" y="1124744"/>
            <a:ext cx="2396537" cy="3375992"/>
            <a:chOff x="0" y="692696"/>
            <a:chExt cx="1271464" cy="1791106"/>
          </a:xfrm>
        </p:grpSpPr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92696"/>
              <a:ext cx="1271464" cy="17911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2" name="文本框 41"/>
            <p:cNvSpPr txBox="1"/>
            <p:nvPr/>
          </p:nvSpPr>
          <p:spPr>
            <a:xfrm>
              <a:off x="309807" y="1193907"/>
              <a:ext cx="746081" cy="41122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zh-CN" altLang="en-US" sz="4000" dirty="0">
                  <a:solidFill>
                    <a:srgbClr val="FFFF00"/>
                  </a:solidFill>
                  <a:cs typeface="+mn-ea"/>
                  <a:sym typeface="+mn-lt"/>
                </a:rPr>
                <a:t>初一</a:t>
              </a: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3768"/>
            <a:ext cx="12192000" cy="7325352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3641949" y="2143351"/>
            <a:ext cx="6023170" cy="341712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47728" y="2812866"/>
            <a:ext cx="5616624" cy="40011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CN" altLang="en-US" sz="2000" b="1" kern="0" dirty="0">
                <a:cs typeface="+mn-ea"/>
                <a:sym typeface="+mn-lt"/>
              </a:rPr>
              <a:t>正月初一，是农历年、月、日的开始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3647728" y="3396769"/>
            <a:ext cx="5872730" cy="224676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just"/>
            <a:r>
              <a:rPr lang="zh-CN" altLang="en-US" sz="1700" kern="0" dirty="0">
                <a:cs typeface="+mn-ea"/>
                <a:sym typeface="+mn-lt"/>
              </a:rPr>
              <a:t>         </a:t>
            </a:r>
            <a:r>
              <a:rPr lang="zh-CN" altLang="en-US" sz="2000" kern="0" dirty="0">
                <a:cs typeface="+mn-ea"/>
                <a:sym typeface="+mn-lt"/>
              </a:rPr>
              <a:t>这一天是一年的头一天、春季的头一天、正月的头一天；</a:t>
            </a:r>
            <a:r>
              <a:rPr lang="en-US" altLang="zh-CN" sz="2000" kern="0" dirty="0">
                <a:cs typeface="+mn-ea"/>
                <a:sym typeface="+mn-lt"/>
              </a:rPr>
              <a:t>  </a:t>
            </a:r>
            <a:r>
              <a:rPr lang="zh-CN" altLang="en-US" sz="2000" kern="0" dirty="0">
                <a:cs typeface="+mn-ea"/>
                <a:sym typeface="+mn-lt"/>
              </a:rPr>
              <a:t>又因为它是第一个朔日，所以又称“元朔”。春节俗称过年，是中国最重要最盛大的传统节日，主要的民俗活动有拜年，放鞭炮，贴春联，给压岁钱。隋代杜台卿在</a:t>
            </a:r>
            <a:r>
              <a:rPr lang="en-US" altLang="zh-CN" sz="2000" kern="0" dirty="0">
                <a:cs typeface="+mn-ea"/>
                <a:sym typeface="+mn-lt"/>
              </a:rPr>
              <a:t>《</a:t>
            </a:r>
            <a:r>
              <a:rPr lang="zh-CN" altLang="en-US" sz="2000" kern="0" dirty="0">
                <a:cs typeface="+mn-ea"/>
                <a:sym typeface="+mn-lt"/>
              </a:rPr>
              <a:t>玉烛宝典</a:t>
            </a:r>
            <a:r>
              <a:rPr lang="en-US" altLang="zh-CN" sz="2000" kern="0" dirty="0">
                <a:cs typeface="+mn-ea"/>
                <a:sym typeface="+mn-lt"/>
              </a:rPr>
              <a:t>》</a:t>
            </a:r>
            <a:r>
              <a:rPr lang="zh-CN" altLang="en-US" sz="2000" kern="0" dirty="0">
                <a:cs typeface="+mn-ea"/>
                <a:sym typeface="+mn-lt"/>
              </a:rPr>
              <a:t>中说：“正月为端月，其一日为元日，亦云正朝，亦云元朔。”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3647728" y="2132856"/>
            <a:ext cx="2396537" cy="64633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CN" altLang="en-US" sz="3600" kern="0" dirty="0">
                <a:cs typeface="+mn-ea"/>
                <a:sym typeface="+mn-lt"/>
              </a:rPr>
              <a:t>大年初一</a:t>
            </a:r>
          </a:p>
        </p:txBody>
      </p:sp>
    </p:spTree>
  </p:cSld>
  <p:clrMapOvr>
    <a:masterClrMapping/>
  </p:clrMapOvr>
  <p:transition spd="med" advClick="0" advTm="9198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/>
      <p:bldP spid="46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79" y="117715"/>
            <a:ext cx="10529786" cy="6932708"/>
          </a:xfrm>
          <a:prstGeom prst="rect">
            <a:avLst/>
          </a:prstGeom>
        </p:spPr>
      </p:pic>
      <p:pic>
        <p:nvPicPr>
          <p:cNvPr id="1215" name="图片 12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684" y="5184212"/>
            <a:ext cx="12313368" cy="1977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7" name="图片 12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6" y="-146077"/>
            <a:ext cx="12186414" cy="2278933"/>
          </a:xfrm>
          <a:prstGeom prst="rect">
            <a:avLst/>
          </a:prstGeom>
        </p:spPr>
      </p:pic>
      <p:pic>
        <p:nvPicPr>
          <p:cNvPr id="1228" name="图片 12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539" y="-163768"/>
            <a:ext cx="12186414" cy="2179888"/>
          </a:xfrm>
          <a:prstGeom prst="rect">
            <a:avLst/>
          </a:prstGeom>
        </p:spPr>
      </p:pic>
      <p:pic>
        <p:nvPicPr>
          <p:cNvPr id="281" name="图片 28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279" y="4752163"/>
            <a:ext cx="1706345" cy="1989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78577" y="-1035496"/>
            <a:ext cx="4198143" cy="4198143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9460103" y="1124744"/>
            <a:ext cx="2396537" cy="3375992"/>
            <a:chOff x="0" y="692696"/>
            <a:chExt cx="1271464" cy="1791106"/>
          </a:xfrm>
        </p:grpSpPr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92696"/>
              <a:ext cx="1271464" cy="17911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2" name="文本框 41"/>
            <p:cNvSpPr txBox="1"/>
            <p:nvPr/>
          </p:nvSpPr>
          <p:spPr>
            <a:xfrm>
              <a:off x="309807" y="1193907"/>
              <a:ext cx="746081" cy="41122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zh-CN" altLang="en-US" sz="4000" dirty="0">
                  <a:solidFill>
                    <a:srgbClr val="FFFF00"/>
                  </a:solidFill>
                  <a:cs typeface="+mn-ea"/>
                  <a:sym typeface="+mn-lt"/>
                </a:rPr>
                <a:t>初一</a:t>
              </a: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3768"/>
            <a:ext cx="12192000" cy="7325352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3641949" y="2143351"/>
            <a:ext cx="6023170" cy="341712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47728" y="2812866"/>
            <a:ext cx="5616624" cy="40011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CN" altLang="en-US" sz="2000" b="1" kern="0" dirty="0">
                <a:cs typeface="+mn-ea"/>
                <a:sym typeface="+mn-lt"/>
              </a:rPr>
              <a:t>习俗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3647728" y="3396769"/>
            <a:ext cx="5872730" cy="224676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just"/>
            <a:r>
              <a:rPr lang="zh-CN" altLang="en-US" sz="1700" kern="0" dirty="0">
                <a:cs typeface="+mn-ea"/>
                <a:sym typeface="+mn-lt"/>
              </a:rPr>
              <a:t>         拜年是中国民间的传统习俗，是人们辞旧迎新、相互表达美好祝愿的一种方式。拜年一般从家里开始。初一早晨，晚辈起床后，要先向长辈拜年，祝福长辈健康长寿，万事如意。长辈受拜以后，要将事先准备好的“压岁钱”分给晚辈。在给家中长辈拜完年以后，人们外出相遇时也要笑容满面地恭贺新年，互道“恭喜发财”、“四季如意”、“新年快乐”等吉祥的话语，左右邻居或亲朋好友亦相互登门拜年或相邀饮酒娱乐。 </a:t>
            </a:r>
            <a:endParaRPr lang="zh-CN" altLang="en-US" sz="2000" kern="0" dirty="0"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3647728" y="2132856"/>
            <a:ext cx="2396537" cy="64633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CN" altLang="en-US" sz="3600" kern="0" dirty="0">
                <a:cs typeface="+mn-ea"/>
                <a:sym typeface="+mn-lt"/>
              </a:rPr>
              <a:t>大年初一</a:t>
            </a:r>
          </a:p>
        </p:txBody>
      </p:sp>
    </p:spTree>
  </p:cSld>
  <p:clrMapOvr>
    <a:masterClrMapping/>
  </p:clrMapOvr>
  <p:transition spd="med" advClick="0" advTm="8431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/>
      <p:bldP spid="46" grpId="0"/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5551908" y="1939766"/>
            <a:ext cx="1107996" cy="317009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FFFF00"/>
                </a:solidFill>
                <a:cs typeface="+mn-ea"/>
                <a:sym typeface="+mn-lt"/>
              </a:rPr>
              <a:t>大年初二</a:t>
            </a:r>
          </a:p>
        </p:txBody>
      </p:sp>
    </p:spTree>
  </p:cSld>
  <p:clrMapOvr>
    <a:masterClrMapping/>
  </p:clrMapOvr>
  <p:transition spd="med" advClick="0" advTm="5279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80" y="-163769"/>
            <a:ext cx="10145770" cy="7283519"/>
          </a:xfrm>
          <a:prstGeom prst="rect">
            <a:avLst/>
          </a:prstGeom>
        </p:spPr>
      </p:pic>
      <p:pic>
        <p:nvPicPr>
          <p:cNvPr id="1215" name="图片 12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684" y="5184212"/>
            <a:ext cx="12313368" cy="1977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7" name="图片 12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6" y="-146077"/>
            <a:ext cx="12186414" cy="2278933"/>
          </a:xfrm>
          <a:prstGeom prst="rect">
            <a:avLst/>
          </a:prstGeom>
        </p:spPr>
      </p:pic>
      <p:pic>
        <p:nvPicPr>
          <p:cNvPr id="1228" name="图片 12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539" y="-163768"/>
            <a:ext cx="12186414" cy="2179888"/>
          </a:xfrm>
          <a:prstGeom prst="rect">
            <a:avLst/>
          </a:prstGeom>
        </p:spPr>
      </p:pic>
      <p:pic>
        <p:nvPicPr>
          <p:cNvPr id="281" name="图片 28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680" y="5229200"/>
            <a:ext cx="1706345" cy="1989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720" y="-913159"/>
            <a:ext cx="4198143" cy="4198143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27055" y="838720"/>
            <a:ext cx="2396537" cy="3375992"/>
            <a:chOff x="0" y="692696"/>
            <a:chExt cx="1271464" cy="1791106"/>
          </a:xfrm>
        </p:grpSpPr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92696"/>
              <a:ext cx="1271464" cy="17911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2" name="文本框 41"/>
            <p:cNvSpPr txBox="1"/>
            <p:nvPr/>
          </p:nvSpPr>
          <p:spPr>
            <a:xfrm>
              <a:off x="309807" y="1193907"/>
              <a:ext cx="746081" cy="41122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zh-CN" altLang="en-US" sz="4000" dirty="0">
                  <a:solidFill>
                    <a:srgbClr val="FFFF00"/>
                  </a:solidFill>
                  <a:cs typeface="+mn-ea"/>
                  <a:sym typeface="+mn-lt"/>
                </a:rPr>
                <a:t>初二</a:t>
              </a:r>
            </a:p>
          </p:txBody>
        </p:sp>
      </p:grpSp>
      <p:pic>
        <p:nvPicPr>
          <p:cNvPr id="44" name="图片 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24" y="-146077"/>
            <a:ext cx="12191999" cy="7265827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2953150" y="2143995"/>
            <a:ext cx="6192688" cy="353177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99656" y="2996952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kern="0" dirty="0">
                <a:cs typeface="+mn-ea"/>
                <a:sym typeface="+mn-lt"/>
              </a:rPr>
              <a:t>正月初二，嫁出去的女儿带着丈夫、儿女回娘家拜年。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2999656" y="3429000"/>
            <a:ext cx="54726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kern="0" dirty="0">
                <a:cs typeface="+mn-ea"/>
                <a:sym typeface="+mn-lt"/>
              </a:rPr>
              <a:t>         女儿回娘家，必备办一大袋的饼干、糖果，由母亲分送邻里乡亲，一如过年的情景。如果家中有多个女儿的，而这些女儿又不在同一天归来，那么，就要来一个分一次，礼物颇薄，四块饼干而已。然而，它反映的情意却甚浓，真正的是“礼轻情意重”，它表达了姑娘对乡亲的切切的思念。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2999656" y="2276872"/>
            <a:ext cx="2396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kern="0" dirty="0">
                <a:cs typeface="+mn-ea"/>
                <a:sym typeface="+mn-lt"/>
              </a:rPr>
              <a:t>大年初二</a:t>
            </a:r>
          </a:p>
        </p:txBody>
      </p:sp>
    </p:spTree>
  </p:cSld>
  <p:clrMapOvr>
    <a:masterClrMapping/>
  </p:clrMapOvr>
  <p:transition spd="med" advClick="0" advTm="8479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/>
      <p:bldP spid="46" grpId="0"/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80" y="-163769"/>
            <a:ext cx="10145770" cy="7283519"/>
          </a:xfrm>
          <a:prstGeom prst="rect">
            <a:avLst/>
          </a:prstGeom>
        </p:spPr>
      </p:pic>
      <p:pic>
        <p:nvPicPr>
          <p:cNvPr id="1215" name="图片 12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684" y="5184212"/>
            <a:ext cx="12313368" cy="1977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7" name="图片 12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6" y="-146077"/>
            <a:ext cx="12186414" cy="2278933"/>
          </a:xfrm>
          <a:prstGeom prst="rect">
            <a:avLst/>
          </a:prstGeom>
        </p:spPr>
      </p:pic>
      <p:pic>
        <p:nvPicPr>
          <p:cNvPr id="1228" name="图片 12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539" y="-163768"/>
            <a:ext cx="12186414" cy="2179888"/>
          </a:xfrm>
          <a:prstGeom prst="rect">
            <a:avLst/>
          </a:prstGeom>
        </p:spPr>
      </p:pic>
      <p:pic>
        <p:nvPicPr>
          <p:cNvPr id="281" name="图片 28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680" y="5229200"/>
            <a:ext cx="1706345" cy="1989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720" y="-913159"/>
            <a:ext cx="4198143" cy="4198143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27055" y="838720"/>
            <a:ext cx="2396537" cy="3375992"/>
            <a:chOff x="0" y="692696"/>
            <a:chExt cx="1271464" cy="1791106"/>
          </a:xfrm>
        </p:grpSpPr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92696"/>
              <a:ext cx="1271464" cy="17911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2" name="文本框 41"/>
            <p:cNvSpPr txBox="1"/>
            <p:nvPr/>
          </p:nvSpPr>
          <p:spPr>
            <a:xfrm>
              <a:off x="309807" y="1193907"/>
              <a:ext cx="746081" cy="41122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zh-CN" altLang="en-US" sz="4000" dirty="0">
                  <a:solidFill>
                    <a:srgbClr val="FFFF00"/>
                  </a:solidFill>
                  <a:cs typeface="+mn-ea"/>
                  <a:sym typeface="+mn-lt"/>
                </a:rPr>
                <a:t>初二</a:t>
              </a:r>
            </a:p>
          </p:txBody>
        </p:sp>
      </p:grpSp>
      <p:pic>
        <p:nvPicPr>
          <p:cNvPr id="44" name="图片 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24" y="-146077"/>
            <a:ext cx="12191999" cy="7265827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2953150" y="2143995"/>
            <a:ext cx="5519114" cy="308520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99656" y="2996952"/>
            <a:ext cx="6192688" cy="40011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CN" altLang="en-US" sz="2000" b="1" kern="0" dirty="0">
                <a:cs typeface="+mn-ea"/>
                <a:sym typeface="+mn-lt"/>
              </a:rPr>
              <a:t>习俗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2999656" y="3597984"/>
            <a:ext cx="5472608" cy="163121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just"/>
            <a:r>
              <a:rPr lang="zh-CN" altLang="en-US" sz="2000" kern="0" dirty="0">
                <a:cs typeface="+mn-ea"/>
                <a:sym typeface="+mn-lt"/>
              </a:rPr>
              <a:t>         北方在正月初二祭财神，这天无论是商贸店铺，还是普通家庭，都要举行祭财神活动。各家把除夕夜接来的财神祭祀一番。实际上是把买来的粗糙印刷品焚化了事。这天中午要吃馄饨，俗称</a:t>
            </a:r>
            <a:r>
              <a:rPr lang="en-US" altLang="zh-CN" sz="2000" kern="0" dirty="0">
                <a:cs typeface="+mn-ea"/>
                <a:sym typeface="+mn-lt"/>
              </a:rPr>
              <a:t>"</a:t>
            </a:r>
            <a:r>
              <a:rPr lang="zh-CN" altLang="en-US" sz="2000" kern="0" dirty="0">
                <a:cs typeface="+mn-ea"/>
                <a:sym typeface="+mn-lt"/>
              </a:rPr>
              <a:t>元宝汤</a:t>
            </a:r>
            <a:r>
              <a:rPr lang="en-US" altLang="zh-CN" sz="2000" kern="0" dirty="0">
                <a:cs typeface="+mn-ea"/>
                <a:sym typeface="+mn-lt"/>
              </a:rPr>
              <a:t>"</a:t>
            </a:r>
            <a:r>
              <a:rPr lang="zh-CN" altLang="en-US" sz="2000" kern="0" dirty="0">
                <a:cs typeface="+mn-ea"/>
                <a:sym typeface="+mn-lt"/>
              </a:rPr>
              <a:t>。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2999656" y="2276872"/>
            <a:ext cx="2396537" cy="64633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CN" altLang="en-US" sz="3600" kern="0" dirty="0">
                <a:cs typeface="+mn-ea"/>
                <a:sym typeface="+mn-lt"/>
              </a:rPr>
              <a:t>大年初二</a:t>
            </a:r>
          </a:p>
        </p:txBody>
      </p:sp>
    </p:spTree>
  </p:cSld>
  <p:clrMapOvr>
    <a:masterClrMapping/>
  </p:clrMapOvr>
  <p:transition spd="med" advClick="0" advTm="9093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/>
      <p:bldP spid="46" grpId="0"/>
      <p:bldP spid="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5551908" y="1939766"/>
            <a:ext cx="1107996" cy="317009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FFFF00"/>
                </a:solidFill>
                <a:cs typeface="+mn-ea"/>
                <a:sym typeface="+mn-lt"/>
              </a:rPr>
              <a:t>大年初五</a:t>
            </a:r>
          </a:p>
        </p:txBody>
      </p:sp>
    </p:spTree>
  </p:cSld>
  <p:clrMapOvr>
    <a:masterClrMapping/>
  </p:clrMapOvr>
  <p:transition spd="med" advClick="0" advTm="5683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3" r="2763"/>
          <a:stretch>
            <a:fillRect/>
          </a:stretch>
        </p:blipFill>
        <p:spPr>
          <a:xfrm>
            <a:off x="-32109" y="160186"/>
            <a:ext cx="12218632" cy="6365158"/>
          </a:xfrm>
          <a:prstGeom prst="rect">
            <a:avLst/>
          </a:prstGeom>
        </p:spPr>
      </p:pic>
      <p:pic>
        <p:nvPicPr>
          <p:cNvPr id="1215" name="图片 12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684" y="5184212"/>
            <a:ext cx="12313368" cy="1977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7" name="图片 12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6" y="-146077"/>
            <a:ext cx="12186414" cy="2278933"/>
          </a:xfrm>
          <a:prstGeom prst="rect">
            <a:avLst/>
          </a:prstGeom>
        </p:spPr>
      </p:pic>
      <p:pic>
        <p:nvPicPr>
          <p:cNvPr id="1228" name="图片 12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539" y="-163768"/>
            <a:ext cx="12186414" cy="2179888"/>
          </a:xfrm>
          <a:prstGeom prst="rect">
            <a:avLst/>
          </a:prstGeom>
        </p:spPr>
      </p:pic>
      <p:pic>
        <p:nvPicPr>
          <p:cNvPr id="281" name="图片 28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279" y="4752163"/>
            <a:ext cx="1706345" cy="1989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78577" y="-1035496"/>
            <a:ext cx="4198143" cy="4198143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9460103" y="1124744"/>
            <a:ext cx="2396537" cy="3375992"/>
            <a:chOff x="0" y="692696"/>
            <a:chExt cx="1271464" cy="1791106"/>
          </a:xfrm>
        </p:grpSpPr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92696"/>
              <a:ext cx="1271464" cy="17911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2" name="文本框 41"/>
            <p:cNvSpPr txBox="1"/>
            <p:nvPr/>
          </p:nvSpPr>
          <p:spPr>
            <a:xfrm>
              <a:off x="309807" y="1193907"/>
              <a:ext cx="746081" cy="41122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zh-CN" altLang="en-US" sz="4000" dirty="0">
                  <a:solidFill>
                    <a:srgbClr val="FFFF00"/>
                  </a:solidFill>
                  <a:cs typeface="+mn-ea"/>
                  <a:sym typeface="+mn-lt"/>
                </a:rPr>
                <a:t>初五</a:t>
              </a: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52" y="-163768"/>
            <a:ext cx="12192000" cy="7325352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3570681" y="2138073"/>
            <a:ext cx="6192688" cy="294711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47728" y="2884874"/>
            <a:ext cx="5616624" cy="40011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CN" altLang="en-US" sz="2000" b="1" kern="0" dirty="0">
                <a:cs typeface="+mn-ea"/>
                <a:sym typeface="+mn-lt"/>
              </a:rPr>
              <a:t>正月初五，俗称破五节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3647728" y="3473713"/>
            <a:ext cx="5872730" cy="132343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just"/>
            <a:r>
              <a:rPr lang="zh-CN" altLang="en-US" sz="2000" kern="0" dirty="0">
                <a:cs typeface="+mn-ea"/>
                <a:sym typeface="+mn-lt"/>
              </a:rPr>
              <a:t>        因中国民俗认为之前诸多禁忌过此日皆可破而得名。由于这一天承担了太多人们的希望与憧憬，所以古代这一天的禁忌就特别多，比如在这一天必须吃饺子、不能用生米做饭、不准妇女串门等。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3647728" y="2132856"/>
            <a:ext cx="2396537" cy="64633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CN" altLang="en-US" sz="3600" kern="0" dirty="0">
                <a:cs typeface="+mn-ea"/>
                <a:sym typeface="+mn-lt"/>
              </a:rPr>
              <a:t>大年初五</a:t>
            </a:r>
          </a:p>
        </p:txBody>
      </p:sp>
    </p:spTree>
  </p:cSld>
  <p:clrMapOvr>
    <a:masterClrMapping/>
  </p:clrMapOvr>
  <p:transition spd="med" advClick="0" advTm="8513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/>
      <p:bldP spid="46" grpId="0"/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7" name="图片 12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6" y="-146077"/>
            <a:ext cx="12186414" cy="2278933"/>
          </a:xfrm>
          <a:prstGeom prst="rect">
            <a:avLst/>
          </a:prstGeom>
        </p:spPr>
      </p:pic>
      <p:pic>
        <p:nvPicPr>
          <p:cNvPr id="281" name="图片 2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9456" y="4221088"/>
            <a:ext cx="1706345" cy="1989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34" name="图片 12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4581128"/>
            <a:ext cx="1706345" cy="1989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8" name="组合 47"/>
          <p:cNvGrpSpPr/>
          <p:nvPr/>
        </p:nvGrpSpPr>
        <p:grpSpPr>
          <a:xfrm>
            <a:off x="315087" y="1565176"/>
            <a:ext cx="2396537" cy="3375992"/>
            <a:chOff x="0" y="692696"/>
            <a:chExt cx="1271464" cy="1791106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92696"/>
              <a:ext cx="1271464" cy="17911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0" name="文本框 49"/>
            <p:cNvSpPr txBox="1"/>
            <p:nvPr/>
          </p:nvSpPr>
          <p:spPr>
            <a:xfrm>
              <a:off x="309807" y="1193907"/>
              <a:ext cx="746081" cy="41122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zh-CN" altLang="en-US" sz="4000" dirty="0">
                  <a:solidFill>
                    <a:srgbClr val="FFFF00"/>
                  </a:solidFill>
                  <a:cs typeface="+mn-ea"/>
                  <a:sym typeface="+mn-lt"/>
                </a:rPr>
                <a:t>腊八</a:t>
              </a: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2103780" y="1613412"/>
            <a:ext cx="2396537" cy="3375992"/>
            <a:chOff x="0" y="692696"/>
            <a:chExt cx="1271464" cy="1791106"/>
          </a:xfrm>
        </p:grpSpPr>
        <p:pic>
          <p:nvPicPr>
            <p:cNvPr id="70" name="图片 6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92696"/>
              <a:ext cx="1271464" cy="17911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1" name="文本框 70"/>
            <p:cNvSpPr txBox="1"/>
            <p:nvPr/>
          </p:nvSpPr>
          <p:spPr>
            <a:xfrm>
              <a:off x="309807" y="1273909"/>
              <a:ext cx="746081" cy="411220"/>
            </a:xfrm>
            <a:prstGeom prst="rect">
              <a:avLst/>
            </a:prstGeom>
            <a:noFill/>
          </p:spPr>
          <p:txBody>
            <a:bodyPr wrap="square" rtlCol="0">
              <a:normAutofit fontScale="77500" lnSpcReduction="20000"/>
            </a:bodyPr>
            <a:lstStyle/>
            <a:p>
              <a:r>
                <a:rPr lang="zh-CN" altLang="en-US" sz="4000" dirty="0">
                  <a:solidFill>
                    <a:srgbClr val="FFFF00"/>
                  </a:solidFill>
                  <a:cs typeface="+mn-ea"/>
                  <a:sym typeface="+mn-lt"/>
                </a:rPr>
                <a:t>小年夜</a:t>
              </a: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3503712" y="185138"/>
            <a:ext cx="2396537" cy="3375992"/>
            <a:chOff x="-10552" y="692696"/>
            <a:chExt cx="1271464" cy="1791106"/>
          </a:xfrm>
        </p:grpSpPr>
        <p:pic>
          <p:nvPicPr>
            <p:cNvPr id="73" name="图片 7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552" y="692696"/>
              <a:ext cx="1271464" cy="17911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4" name="文本框 73"/>
            <p:cNvSpPr txBox="1"/>
            <p:nvPr/>
          </p:nvSpPr>
          <p:spPr>
            <a:xfrm>
              <a:off x="309807" y="1193907"/>
              <a:ext cx="746081" cy="41122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zh-CN" altLang="en-US" sz="4000" dirty="0">
                  <a:solidFill>
                    <a:srgbClr val="FFFF00"/>
                  </a:solidFill>
                  <a:cs typeface="+mn-ea"/>
                  <a:sym typeface="+mn-lt"/>
                </a:rPr>
                <a:t>除夕</a:t>
              </a: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5171326" y="409170"/>
            <a:ext cx="2396537" cy="3375992"/>
            <a:chOff x="0" y="692696"/>
            <a:chExt cx="1271464" cy="1791106"/>
          </a:xfrm>
        </p:grpSpPr>
        <p:pic>
          <p:nvPicPr>
            <p:cNvPr id="76" name="图片 7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92696"/>
              <a:ext cx="1271464" cy="17911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7" name="文本框 76"/>
            <p:cNvSpPr txBox="1"/>
            <p:nvPr/>
          </p:nvSpPr>
          <p:spPr>
            <a:xfrm>
              <a:off x="309807" y="1193907"/>
              <a:ext cx="746081" cy="41122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zh-CN" altLang="en-US" sz="4000" dirty="0">
                  <a:solidFill>
                    <a:srgbClr val="FFFF00"/>
                  </a:solidFill>
                  <a:cs typeface="+mn-ea"/>
                  <a:sym typeface="+mn-lt"/>
                </a:rPr>
                <a:t>初一</a:t>
              </a: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7040603" y="416207"/>
            <a:ext cx="2396537" cy="3375992"/>
            <a:chOff x="0" y="692696"/>
            <a:chExt cx="1271464" cy="1791106"/>
          </a:xfrm>
        </p:grpSpPr>
        <p:pic>
          <p:nvPicPr>
            <p:cNvPr id="79" name="图片 7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92696"/>
              <a:ext cx="1271464" cy="17911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0" name="文本框 79"/>
            <p:cNvSpPr txBox="1"/>
            <p:nvPr/>
          </p:nvSpPr>
          <p:spPr>
            <a:xfrm>
              <a:off x="309807" y="1193907"/>
              <a:ext cx="746081" cy="41122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zh-CN" altLang="en-US" sz="4000" dirty="0">
                  <a:solidFill>
                    <a:srgbClr val="FFFF00"/>
                  </a:solidFill>
                  <a:cs typeface="+mn-ea"/>
                  <a:sym typeface="+mn-lt"/>
                </a:rPr>
                <a:t>初二</a:t>
              </a: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8327677" y="1521456"/>
            <a:ext cx="2396537" cy="3375992"/>
            <a:chOff x="0" y="692696"/>
            <a:chExt cx="1271464" cy="1791106"/>
          </a:xfrm>
        </p:grpSpPr>
        <p:pic>
          <p:nvPicPr>
            <p:cNvPr id="82" name="图片 8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92696"/>
              <a:ext cx="1271464" cy="17911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3" name="文本框 82"/>
            <p:cNvSpPr txBox="1"/>
            <p:nvPr/>
          </p:nvSpPr>
          <p:spPr>
            <a:xfrm>
              <a:off x="309807" y="1193907"/>
              <a:ext cx="746081" cy="41122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zh-CN" altLang="en-US" sz="4000" dirty="0">
                  <a:solidFill>
                    <a:srgbClr val="FFFF00"/>
                  </a:solidFill>
                  <a:cs typeface="+mn-ea"/>
                  <a:sym typeface="+mn-lt"/>
                </a:rPr>
                <a:t>初五</a:t>
              </a:r>
              <a:r>
                <a:rPr lang="zh-CN" altLang="en-US" sz="40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9695163" y="307661"/>
            <a:ext cx="2396537" cy="3375992"/>
            <a:chOff x="0" y="692696"/>
            <a:chExt cx="1271464" cy="1791106"/>
          </a:xfrm>
        </p:grpSpPr>
        <p:pic>
          <p:nvPicPr>
            <p:cNvPr id="85" name="图片 8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92696"/>
              <a:ext cx="1271464" cy="17911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6" name="文本框 85"/>
            <p:cNvSpPr txBox="1"/>
            <p:nvPr/>
          </p:nvSpPr>
          <p:spPr>
            <a:xfrm>
              <a:off x="309807" y="1193907"/>
              <a:ext cx="746081" cy="41122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zh-CN" altLang="en-US" sz="4000" dirty="0">
                  <a:solidFill>
                    <a:srgbClr val="FFFF00"/>
                  </a:solidFill>
                  <a:cs typeface="+mn-ea"/>
                  <a:sym typeface="+mn-lt"/>
                </a:rPr>
                <a:t>元宵</a:t>
              </a: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561" y="3212976"/>
            <a:ext cx="4470703" cy="40798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15"/>
          <a:stretch>
            <a:fillRect/>
          </a:stretch>
        </p:blipFill>
        <p:spPr>
          <a:xfrm>
            <a:off x="34655" y="1787785"/>
            <a:ext cx="12192000" cy="5070215"/>
          </a:xfrm>
          <a:prstGeom prst="rect">
            <a:avLst/>
          </a:prstGeom>
        </p:spPr>
      </p:pic>
      <p:pic>
        <p:nvPicPr>
          <p:cNvPr id="1228" name="图片 12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8664" y="-140882"/>
            <a:ext cx="12186414" cy="217988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062" y="-829438"/>
            <a:ext cx="4198143" cy="4198143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434700" y="213532"/>
            <a:ext cx="2012328" cy="911212"/>
            <a:chOff x="2859536" y="5536633"/>
            <a:chExt cx="2012328" cy="911212"/>
          </a:xfrm>
        </p:grpSpPr>
        <p:grpSp>
          <p:nvGrpSpPr>
            <p:cNvPr id="1258" name="组合 1257"/>
            <p:cNvGrpSpPr/>
            <p:nvPr/>
          </p:nvGrpSpPr>
          <p:grpSpPr>
            <a:xfrm>
              <a:off x="2859536" y="5536633"/>
              <a:ext cx="854196" cy="911212"/>
              <a:chOff x="2333435" y="7105269"/>
              <a:chExt cx="854196" cy="911212"/>
            </a:xfrm>
          </p:grpSpPr>
          <p:sp>
            <p:nvSpPr>
              <p:cNvPr id="1255" name="椭圆 1254"/>
              <p:cNvSpPr/>
              <p:nvPr/>
            </p:nvSpPr>
            <p:spPr>
              <a:xfrm>
                <a:off x="2333435" y="7105269"/>
                <a:ext cx="854196" cy="854196"/>
              </a:xfrm>
              <a:prstGeom prst="ellipse">
                <a:avLst/>
              </a:prstGeom>
              <a:solidFill>
                <a:srgbClr val="F2D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04" name="文本框 303"/>
              <p:cNvSpPr txBox="1"/>
              <p:nvPr/>
            </p:nvSpPr>
            <p:spPr>
              <a:xfrm>
                <a:off x="2333435" y="7247607"/>
                <a:ext cx="719945" cy="768874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85000" lnSpcReduction="20000"/>
              </a:bodyPr>
              <a:lstStyle/>
              <a:p>
                <a:r>
                  <a:rPr lang="zh-CN" altLang="en-US" sz="6000" dirty="0">
                    <a:solidFill>
                      <a:srgbClr val="FF0000"/>
                    </a:solidFill>
                    <a:cs typeface="+mn-ea"/>
                    <a:sym typeface="+mn-lt"/>
                  </a:rPr>
                  <a:t>目</a:t>
                </a:r>
              </a:p>
            </p:txBody>
          </p:sp>
        </p:grpSp>
        <p:grpSp>
          <p:nvGrpSpPr>
            <p:cNvPr id="1259" name="组合 1258"/>
            <p:cNvGrpSpPr/>
            <p:nvPr/>
          </p:nvGrpSpPr>
          <p:grpSpPr>
            <a:xfrm>
              <a:off x="4017668" y="5550786"/>
              <a:ext cx="854196" cy="897059"/>
              <a:chOff x="3557572" y="7105269"/>
              <a:chExt cx="854196" cy="897059"/>
            </a:xfrm>
          </p:grpSpPr>
          <p:sp>
            <p:nvSpPr>
              <p:cNvPr id="305" name="椭圆 304"/>
              <p:cNvSpPr/>
              <p:nvPr/>
            </p:nvSpPr>
            <p:spPr>
              <a:xfrm>
                <a:off x="3557572" y="7105269"/>
                <a:ext cx="854196" cy="854196"/>
              </a:xfrm>
              <a:prstGeom prst="ellipse">
                <a:avLst/>
              </a:prstGeom>
              <a:solidFill>
                <a:srgbClr val="F2D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06" name="文本框 305"/>
              <p:cNvSpPr txBox="1"/>
              <p:nvPr/>
            </p:nvSpPr>
            <p:spPr>
              <a:xfrm>
                <a:off x="3604491" y="7233454"/>
                <a:ext cx="719945" cy="768874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85000" lnSpcReduction="20000"/>
              </a:bodyPr>
              <a:lstStyle/>
              <a:p>
                <a:r>
                  <a:rPr lang="zh-CN" altLang="en-US" sz="6000" dirty="0">
                    <a:solidFill>
                      <a:srgbClr val="FF0000"/>
                    </a:solidFill>
                    <a:cs typeface="+mn-ea"/>
                    <a:sym typeface="+mn-lt"/>
                  </a:rPr>
                  <a:t>录</a:t>
                </a:r>
              </a:p>
            </p:txBody>
          </p:sp>
        </p:grpSp>
      </p:grpSp>
    </p:spTree>
  </p:cSld>
  <p:clrMapOvr>
    <a:masterClrMapping/>
  </p:clrMapOvr>
  <p:transition spd="med" advClick="0" advTm="12261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0"/>
                            </p:stCondLst>
                            <p:childTnLst>
                              <p:par>
                                <p:cTn id="7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3" r="2763"/>
          <a:stretch>
            <a:fillRect/>
          </a:stretch>
        </p:blipFill>
        <p:spPr>
          <a:xfrm>
            <a:off x="-32109" y="160186"/>
            <a:ext cx="12218632" cy="6365158"/>
          </a:xfrm>
          <a:prstGeom prst="rect">
            <a:avLst/>
          </a:prstGeom>
        </p:spPr>
      </p:pic>
      <p:pic>
        <p:nvPicPr>
          <p:cNvPr id="1215" name="图片 12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684" y="5184212"/>
            <a:ext cx="12313368" cy="1977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7" name="图片 12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6" y="-146077"/>
            <a:ext cx="12186414" cy="2278933"/>
          </a:xfrm>
          <a:prstGeom prst="rect">
            <a:avLst/>
          </a:prstGeom>
        </p:spPr>
      </p:pic>
      <p:pic>
        <p:nvPicPr>
          <p:cNvPr id="1228" name="图片 12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539" y="-163768"/>
            <a:ext cx="12186414" cy="2179888"/>
          </a:xfrm>
          <a:prstGeom prst="rect">
            <a:avLst/>
          </a:prstGeom>
        </p:spPr>
      </p:pic>
      <p:pic>
        <p:nvPicPr>
          <p:cNvPr id="281" name="图片 28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279" y="4752163"/>
            <a:ext cx="1706345" cy="1989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78577" y="-1035496"/>
            <a:ext cx="4198143" cy="4198143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9460103" y="1124744"/>
            <a:ext cx="2396537" cy="3375992"/>
            <a:chOff x="0" y="692696"/>
            <a:chExt cx="1271464" cy="1791106"/>
          </a:xfrm>
        </p:grpSpPr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92696"/>
              <a:ext cx="1271464" cy="17911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2" name="文本框 41"/>
            <p:cNvSpPr txBox="1"/>
            <p:nvPr/>
          </p:nvSpPr>
          <p:spPr>
            <a:xfrm>
              <a:off x="309807" y="1193907"/>
              <a:ext cx="746081" cy="41122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zh-CN" altLang="en-US" sz="4000" dirty="0">
                  <a:solidFill>
                    <a:srgbClr val="FFFF00"/>
                  </a:solidFill>
                  <a:cs typeface="+mn-ea"/>
                  <a:sym typeface="+mn-lt"/>
                </a:rPr>
                <a:t>初五</a:t>
              </a: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52" y="-163768"/>
            <a:ext cx="12192000" cy="7325352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3570681" y="2065805"/>
            <a:ext cx="6192688" cy="323514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47728" y="2812866"/>
            <a:ext cx="5616624" cy="40011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CN" altLang="en-US" sz="2000" b="1" kern="0" dirty="0">
                <a:cs typeface="+mn-ea"/>
                <a:sym typeface="+mn-lt"/>
              </a:rPr>
              <a:t>习俗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3647728" y="3252753"/>
            <a:ext cx="5872730" cy="175432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just"/>
            <a:r>
              <a:rPr lang="zh-CN" altLang="en-US" dirty="0">
                <a:cs typeface="+mn-ea"/>
                <a:sym typeface="+mn-lt"/>
              </a:rPr>
              <a:t>        这一天，许多地方时兴一种叫做赶</a:t>
            </a:r>
            <a:r>
              <a:rPr lang="en-US" altLang="zh-CN" dirty="0">
                <a:cs typeface="+mn-ea"/>
                <a:sym typeface="+mn-lt"/>
              </a:rPr>
              <a:t>"</a:t>
            </a:r>
            <a:r>
              <a:rPr lang="zh-CN" altLang="en-US" dirty="0">
                <a:cs typeface="+mn-ea"/>
                <a:sym typeface="+mn-lt"/>
              </a:rPr>
              <a:t>五穷</a:t>
            </a:r>
            <a:r>
              <a:rPr lang="en-US" altLang="zh-CN" dirty="0">
                <a:cs typeface="+mn-ea"/>
                <a:sym typeface="+mn-lt"/>
              </a:rPr>
              <a:t>"</a:t>
            </a:r>
            <a:r>
              <a:rPr lang="zh-CN" altLang="en-US" dirty="0">
                <a:cs typeface="+mn-ea"/>
                <a:sym typeface="+mn-lt"/>
              </a:rPr>
              <a:t>的风俗。人们黎明即起，放鞭炮，打扫卫生。鞭炮从每间房屋里往外头放，边放边往门外走。说是将一切不吉利的东西、一切妖魔鬼怪都轰将出去，让它们离我们远远的，越远越好。打扫卫生是一种彻底的大扫除。从每间房屋里把垃圾扫出门外。</a:t>
            </a:r>
            <a:endParaRPr lang="zh-CN" altLang="en-US" sz="1700" kern="0" dirty="0"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3647728" y="2132856"/>
            <a:ext cx="2396537" cy="64633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CN" altLang="en-US" sz="3600" kern="0" dirty="0">
                <a:cs typeface="+mn-ea"/>
                <a:sym typeface="+mn-lt"/>
              </a:rPr>
              <a:t>大年初五</a:t>
            </a:r>
          </a:p>
        </p:txBody>
      </p:sp>
    </p:spTree>
  </p:cSld>
  <p:clrMapOvr>
    <a:masterClrMapping/>
  </p:clrMapOvr>
  <p:transition spd="med" advClick="0" advTm="8613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/>
      <p:bldP spid="46" grpId="0"/>
      <p:bldP spid="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5551908" y="2324486"/>
            <a:ext cx="1107996" cy="2400657"/>
          </a:xfrm>
          <a:prstGeom prst="rect">
            <a:avLst/>
          </a:prstGeom>
          <a:noFill/>
        </p:spPr>
        <p:txBody>
          <a:bodyPr vert="eaVert" wrap="none" rtlCol="0">
            <a:normAutofit/>
          </a:bodyPr>
          <a:lstStyle/>
          <a:p>
            <a:pPr algn="ctr"/>
            <a:r>
              <a:rPr lang="zh-CN" altLang="en-US" sz="6000" dirty="0">
                <a:solidFill>
                  <a:srgbClr val="FFFF00"/>
                </a:solidFill>
                <a:cs typeface="+mn-ea"/>
                <a:sym typeface="+mn-lt"/>
              </a:rPr>
              <a:t>元宵节</a:t>
            </a:r>
          </a:p>
        </p:txBody>
      </p:sp>
    </p:spTree>
  </p:cSld>
  <p:clrMapOvr>
    <a:masterClrMapping/>
  </p:clrMapOvr>
  <p:transition spd="med" advClick="0" advTm="5679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18"/>
          <a:stretch>
            <a:fillRect/>
          </a:stretch>
        </p:blipFill>
        <p:spPr>
          <a:xfrm>
            <a:off x="-24680" y="-131906"/>
            <a:ext cx="10298837" cy="7265825"/>
          </a:xfrm>
          <a:prstGeom prst="rect">
            <a:avLst/>
          </a:prstGeom>
        </p:spPr>
      </p:pic>
      <p:pic>
        <p:nvPicPr>
          <p:cNvPr id="1215" name="图片 12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684" y="5184212"/>
            <a:ext cx="12313368" cy="1977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7" name="图片 12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6" y="-146077"/>
            <a:ext cx="12186414" cy="2278933"/>
          </a:xfrm>
          <a:prstGeom prst="rect">
            <a:avLst/>
          </a:prstGeom>
        </p:spPr>
      </p:pic>
      <p:pic>
        <p:nvPicPr>
          <p:cNvPr id="1228" name="图片 12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539" y="-163768"/>
            <a:ext cx="12186414" cy="2179888"/>
          </a:xfrm>
          <a:prstGeom prst="rect">
            <a:avLst/>
          </a:prstGeom>
        </p:spPr>
      </p:pic>
      <p:pic>
        <p:nvPicPr>
          <p:cNvPr id="281" name="图片 28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680" y="5229200"/>
            <a:ext cx="1706345" cy="1989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720" y="-913159"/>
            <a:ext cx="4198143" cy="4198143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27055" y="838720"/>
            <a:ext cx="2396537" cy="3375992"/>
            <a:chOff x="0" y="692696"/>
            <a:chExt cx="1271464" cy="1791106"/>
          </a:xfrm>
        </p:grpSpPr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92696"/>
              <a:ext cx="1271464" cy="17911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2" name="文本框 41"/>
            <p:cNvSpPr txBox="1"/>
            <p:nvPr/>
          </p:nvSpPr>
          <p:spPr>
            <a:xfrm>
              <a:off x="309807" y="1193907"/>
              <a:ext cx="746081" cy="41122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zh-CN" altLang="en-US" sz="4000" dirty="0">
                  <a:solidFill>
                    <a:srgbClr val="FFFF00"/>
                  </a:solidFill>
                  <a:cs typeface="+mn-ea"/>
                  <a:sym typeface="+mn-lt"/>
                </a:rPr>
                <a:t>元宵</a:t>
              </a:r>
            </a:p>
          </p:txBody>
        </p:sp>
      </p:grpSp>
      <p:pic>
        <p:nvPicPr>
          <p:cNvPr id="44" name="图片 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34" y="-131906"/>
            <a:ext cx="12191999" cy="7265827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2855640" y="2164718"/>
            <a:ext cx="6552728" cy="337599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99656" y="3009146"/>
            <a:ext cx="6408712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CN" altLang="en-US" sz="2000" b="1" kern="0" dirty="0">
                <a:cs typeface="+mn-ea"/>
                <a:sym typeface="+mn-lt"/>
              </a:rPr>
              <a:t>元宵节，又称上元节、小正月、元夕或灯节，为每年农历正月十五日，是中国春节年俗中最后一个重要节令。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2999656" y="3905761"/>
            <a:ext cx="5472608" cy="132343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just"/>
            <a:r>
              <a:rPr lang="zh-CN" altLang="en-US" sz="2000" kern="0" dirty="0">
                <a:cs typeface="+mn-ea"/>
                <a:sym typeface="+mn-lt"/>
              </a:rPr>
              <a:t> 元宵节是中国与汉字文化圈地区以及海外华人的传统节日之一。正月是农历的元月，古人称</a:t>
            </a:r>
            <a:r>
              <a:rPr lang="en-US" altLang="zh-CN" sz="2000" kern="0" dirty="0">
                <a:cs typeface="+mn-ea"/>
                <a:sym typeface="+mn-lt"/>
              </a:rPr>
              <a:t>"</a:t>
            </a:r>
            <a:r>
              <a:rPr lang="zh-CN" altLang="en-US" sz="2000" kern="0" dirty="0">
                <a:cs typeface="+mn-ea"/>
                <a:sym typeface="+mn-lt"/>
              </a:rPr>
              <a:t>夜</a:t>
            </a:r>
            <a:r>
              <a:rPr lang="en-US" altLang="zh-CN" sz="2000" kern="0" dirty="0">
                <a:cs typeface="+mn-ea"/>
                <a:sym typeface="+mn-lt"/>
              </a:rPr>
              <a:t>"</a:t>
            </a:r>
            <a:r>
              <a:rPr lang="zh-CN" altLang="en-US" sz="2000" kern="0" dirty="0">
                <a:cs typeface="+mn-ea"/>
                <a:sym typeface="+mn-lt"/>
              </a:rPr>
              <a:t>为“宵”，所以把一年中第一个月圆之夜正月十五称为元宵节。 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2999656" y="2276872"/>
            <a:ext cx="2396537" cy="64633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CN" altLang="en-US" sz="3600" kern="0" dirty="0">
                <a:cs typeface="+mn-ea"/>
                <a:sym typeface="+mn-lt"/>
              </a:rPr>
              <a:t>元宵节</a:t>
            </a:r>
          </a:p>
        </p:txBody>
      </p:sp>
    </p:spTree>
  </p:cSld>
  <p:clrMapOvr>
    <a:masterClrMapping/>
  </p:clrMapOvr>
  <p:transition spd="med" advClick="0" advTm="8885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/>
      <p:bldP spid="46" grpId="0"/>
      <p:bldP spid="4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18"/>
          <a:stretch>
            <a:fillRect/>
          </a:stretch>
        </p:blipFill>
        <p:spPr>
          <a:xfrm>
            <a:off x="-24680" y="-131906"/>
            <a:ext cx="10298837" cy="7265825"/>
          </a:xfrm>
          <a:prstGeom prst="rect">
            <a:avLst/>
          </a:prstGeom>
        </p:spPr>
      </p:pic>
      <p:pic>
        <p:nvPicPr>
          <p:cNvPr id="1215" name="图片 12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684" y="5184212"/>
            <a:ext cx="12313368" cy="1977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7" name="图片 12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6" y="-146077"/>
            <a:ext cx="12186414" cy="2278933"/>
          </a:xfrm>
          <a:prstGeom prst="rect">
            <a:avLst/>
          </a:prstGeom>
        </p:spPr>
      </p:pic>
      <p:pic>
        <p:nvPicPr>
          <p:cNvPr id="1228" name="图片 12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539" y="-163768"/>
            <a:ext cx="12186414" cy="2179888"/>
          </a:xfrm>
          <a:prstGeom prst="rect">
            <a:avLst/>
          </a:prstGeom>
        </p:spPr>
      </p:pic>
      <p:pic>
        <p:nvPicPr>
          <p:cNvPr id="281" name="图片 28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680" y="5229200"/>
            <a:ext cx="1706345" cy="1989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720" y="-913159"/>
            <a:ext cx="4198143" cy="4198143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27055" y="838720"/>
            <a:ext cx="2396537" cy="3375992"/>
            <a:chOff x="0" y="692696"/>
            <a:chExt cx="1271464" cy="1791106"/>
          </a:xfrm>
        </p:grpSpPr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92696"/>
              <a:ext cx="1271464" cy="17911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2" name="文本框 41"/>
            <p:cNvSpPr txBox="1"/>
            <p:nvPr/>
          </p:nvSpPr>
          <p:spPr>
            <a:xfrm>
              <a:off x="309807" y="1193907"/>
              <a:ext cx="746081" cy="41122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zh-CN" altLang="en-US" sz="4000" dirty="0">
                  <a:solidFill>
                    <a:srgbClr val="FFFF00"/>
                  </a:solidFill>
                  <a:cs typeface="+mn-ea"/>
                  <a:sym typeface="+mn-lt"/>
                </a:rPr>
                <a:t>元宵</a:t>
              </a:r>
            </a:p>
          </p:txBody>
        </p:sp>
      </p:grpSp>
      <p:pic>
        <p:nvPicPr>
          <p:cNvPr id="44" name="图片 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34" y="-131906"/>
            <a:ext cx="12191999" cy="7265827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2855640" y="2164718"/>
            <a:ext cx="5904656" cy="337599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99656" y="3009146"/>
            <a:ext cx="6408712" cy="40011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CN" altLang="en-US" sz="2000" b="1" kern="0" dirty="0">
                <a:cs typeface="+mn-ea"/>
                <a:sym typeface="+mn-lt"/>
              </a:rPr>
              <a:t>习俗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2999656" y="3501008"/>
            <a:ext cx="5472608" cy="193899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just"/>
            <a:r>
              <a:rPr lang="zh-CN" altLang="en-US" sz="2000" kern="0" dirty="0">
                <a:cs typeface="+mn-ea"/>
                <a:sym typeface="+mn-lt"/>
              </a:rPr>
              <a:t>         中国幅员辽阔，历史悠久，所以关于元宵节的习俗在全国各地也不尽相同，其中吃元宵、赏花灯、舞龙、舞狮子等是元宵节几项重要民间习俗。元宵节是中国的传统节日，所以全国各地都过，大部分地区的习俗是差不多的，但各地也还是有自己的特点。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2999656" y="2276872"/>
            <a:ext cx="2396537" cy="64633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CN" altLang="en-US" sz="3600" kern="0" dirty="0">
                <a:cs typeface="+mn-ea"/>
                <a:sym typeface="+mn-lt"/>
              </a:rPr>
              <a:t>元宵节</a:t>
            </a:r>
          </a:p>
        </p:txBody>
      </p:sp>
    </p:spTree>
  </p:cSld>
  <p:clrMapOvr>
    <a:masterClrMapping/>
  </p:clrMapOvr>
  <p:transition spd="med" advClick="0" advTm="9564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/>
      <p:bldP spid="46" grpId="0"/>
      <p:bldP spid="4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18"/>
          <a:stretch>
            <a:fillRect/>
          </a:stretch>
        </p:blipFill>
        <p:spPr>
          <a:xfrm>
            <a:off x="-24680" y="-131906"/>
            <a:ext cx="10298837" cy="7265825"/>
          </a:xfrm>
          <a:prstGeom prst="rect">
            <a:avLst/>
          </a:prstGeom>
        </p:spPr>
      </p:pic>
      <p:pic>
        <p:nvPicPr>
          <p:cNvPr id="1215" name="图片 12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684" y="5184212"/>
            <a:ext cx="12313368" cy="1977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7" name="图片 12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6" y="-146077"/>
            <a:ext cx="12186414" cy="2278933"/>
          </a:xfrm>
          <a:prstGeom prst="rect">
            <a:avLst/>
          </a:prstGeom>
        </p:spPr>
      </p:pic>
      <p:pic>
        <p:nvPicPr>
          <p:cNvPr id="1228" name="图片 12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539" y="-163768"/>
            <a:ext cx="12186414" cy="2179888"/>
          </a:xfrm>
          <a:prstGeom prst="rect">
            <a:avLst/>
          </a:prstGeom>
        </p:spPr>
      </p:pic>
      <p:pic>
        <p:nvPicPr>
          <p:cNvPr id="281" name="图片 28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680" y="5229200"/>
            <a:ext cx="1706345" cy="1989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720" y="-913159"/>
            <a:ext cx="4198143" cy="4198143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27055" y="838720"/>
            <a:ext cx="2396537" cy="3375992"/>
            <a:chOff x="0" y="692696"/>
            <a:chExt cx="1271464" cy="1791106"/>
          </a:xfrm>
        </p:grpSpPr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92696"/>
              <a:ext cx="1271464" cy="17911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2" name="文本框 41"/>
            <p:cNvSpPr txBox="1"/>
            <p:nvPr/>
          </p:nvSpPr>
          <p:spPr>
            <a:xfrm>
              <a:off x="309807" y="1193907"/>
              <a:ext cx="746081" cy="41122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zh-CN" altLang="en-US" sz="4000" dirty="0">
                  <a:solidFill>
                    <a:srgbClr val="FFFF00"/>
                  </a:solidFill>
                  <a:cs typeface="+mn-ea"/>
                  <a:sym typeface="+mn-lt"/>
                </a:rPr>
                <a:t>元宵</a:t>
              </a:r>
            </a:p>
          </p:txBody>
        </p:sp>
      </p:grpSp>
      <p:pic>
        <p:nvPicPr>
          <p:cNvPr id="44" name="图片 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34" y="-131906"/>
            <a:ext cx="12191999" cy="7265827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2855640" y="2164718"/>
            <a:ext cx="5904656" cy="337599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99656" y="3009146"/>
            <a:ext cx="6408712" cy="40011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CN" altLang="en-US" sz="2000" b="1" kern="0" dirty="0">
                <a:cs typeface="+mn-ea"/>
                <a:sym typeface="+mn-lt"/>
              </a:rPr>
              <a:t>吃元宵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2999656" y="3501008"/>
            <a:ext cx="5472608" cy="193899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just"/>
            <a:r>
              <a:rPr lang="zh-CN" altLang="en-US" sz="2000" kern="0" dirty="0">
                <a:cs typeface="+mn-ea"/>
                <a:sym typeface="+mn-lt"/>
              </a:rPr>
              <a:t>         正月十五吃元宵，“元宵”作为食品，在我国也由来已久。这种食品，最早叫“ 浮元子”后称“元宵” ，生意人还美其名曰“元宝” 。元宵即</a:t>
            </a:r>
            <a:r>
              <a:rPr lang="en-US" altLang="zh-CN" sz="2000" kern="0" dirty="0">
                <a:cs typeface="+mn-ea"/>
                <a:sym typeface="+mn-lt"/>
              </a:rPr>
              <a:t>"</a:t>
            </a:r>
            <a:r>
              <a:rPr lang="zh-CN" altLang="en-US" sz="2000" kern="0" dirty="0">
                <a:cs typeface="+mn-ea"/>
                <a:sym typeface="+mn-lt"/>
              </a:rPr>
              <a:t>汤圆</a:t>
            </a:r>
            <a:r>
              <a:rPr lang="en-US" altLang="zh-CN" sz="2000" kern="0" dirty="0">
                <a:cs typeface="+mn-ea"/>
                <a:sym typeface="+mn-lt"/>
              </a:rPr>
              <a:t>"</a:t>
            </a:r>
            <a:r>
              <a:rPr lang="zh-CN" altLang="en-US" sz="2000" kern="0" dirty="0">
                <a:cs typeface="+mn-ea"/>
                <a:sym typeface="+mn-lt"/>
              </a:rPr>
              <a:t>以白糖、玫瑰、芝麻、豆沙、黄桂、核桃仁、果仁、枣泥等为馅，用糯米粉包成圆形，可荤可素，风味各异。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2999656" y="2276872"/>
            <a:ext cx="2396537" cy="64633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CN" altLang="en-US" sz="3600" kern="0" dirty="0">
                <a:cs typeface="+mn-ea"/>
                <a:sym typeface="+mn-lt"/>
              </a:rPr>
              <a:t>元宵节</a:t>
            </a:r>
          </a:p>
        </p:txBody>
      </p:sp>
    </p:spTree>
  </p:cSld>
  <p:clrMapOvr>
    <a:masterClrMapping/>
  </p:clrMapOvr>
  <p:transition spd="med" advClick="0" advTm="9015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/>
      <p:bldP spid="46" grpId="0"/>
      <p:bldP spid="4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18"/>
          <a:stretch>
            <a:fillRect/>
          </a:stretch>
        </p:blipFill>
        <p:spPr>
          <a:xfrm>
            <a:off x="-24680" y="-131906"/>
            <a:ext cx="10298837" cy="7265825"/>
          </a:xfrm>
          <a:prstGeom prst="rect">
            <a:avLst/>
          </a:prstGeom>
        </p:spPr>
      </p:pic>
      <p:pic>
        <p:nvPicPr>
          <p:cNvPr id="1215" name="图片 12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684" y="5184212"/>
            <a:ext cx="12313368" cy="1977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7" name="图片 12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6" y="-146077"/>
            <a:ext cx="12186414" cy="2278933"/>
          </a:xfrm>
          <a:prstGeom prst="rect">
            <a:avLst/>
          </a:prstGeom>
        </p:spPr>
      </p:pic>
      <p:pic>
        <p:nvPicPr>
          <p:cNvPr id="1228" name="图片 12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539" y="-163768"/>
            <a:ext cx="12186414" cy="2179888"/>
          </a:xfrm>
          <a:prstGeom prst="rect">
            <a:avLst/>
          </a:prstGeom>
        </p:spPr>
      </p:pic>
      <p:pic>
        <p:nvPicPr>
          <p:cNvPr id="281" name="图片 28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680" y="5229200"/>
            <a:ext cx="1706345" cy="1989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720" y="-913159"/>
            <a:ext cx="4198143" cy="4198143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27055" y="838720"/>
            <a:ext cx="2396537" cy="3375992"/>
            <a:chOff x="0" y="692696"/>
            <a:chExt cx="1271464" cy="1791106"/>
          </a:xfrm>
        </p:grpSpPr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92696"/>
              <a:ext cx="1271464" cy="17911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2" name="文本框 41"/>
            <p:cNvSpPr txBox="1"/>
            <p:nvPr/>
          </p:nvSpPr>
          <p:spPr>
            <a:xfrm>
              <a:off x="309807" y="1193907"/>
              <a:ext cx="746081" cy="41122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zh-CN" altLang="en-US" sz="4000" dirty="0">
                  <a:solidFill>
                    <a:srgbClr val="FFFF00"/>
                  </a:solidFill>
                  <a:cs typeface="+mn-ea"/>
                  <a:sym typeface="+mn-lt"/>
                </a:rPr>
                <a:t>元宵</a:t>
              </a:r>
            </a:p>
          </p:txBody>
        </p:sp>
      </p:grpSp>
      <p:pic>
        <p:nvPicPr>
          <p:cNvPr id="44" name="图片 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34" y="-131906"/>
            <a:ext cx="12191999" cy="7265827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2855640" y="2164718"/>
            <a:ext cx="5904656" cy="337599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99656" y="3009146"/>
            <a:ext cx="6408712" cy="40011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CN" altLang="en-US" sz="2000" b="1" kern="0" dirty="0">
                <a:cs typeface="+mn-ea"/>
                <a:sym typeface="+mn-lt"/>
              </a:rPr>
              <a:t>猜灯谜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2999656" y="3501008"/>
            <a:ext cx="5472608" cy="1938992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/>
          <a:p>
            <a:pPr algn="just"/>
            <a:r>
              <a:rPr lang="zh-CN" altLang="en-US" sz="2000" kern="0" dirty="0">
                <a:cs typeface="+mn-ea"/>
                <a:sym typeface="+mn-lt"/>
              </a:rPr>
              <a:t>         打灯谜，是中国独有的富有民族风格的一种传统民俗文娱活动形式，是从古代就开始流传的元宵节特色活动。每逢农历正月十五，传统民间都要挂起彩灯，燃放焰火，后来有好事者把谜语写在纸条上，贴在五光十色的彩灯上供人猜。因为谜语能启迪智慧又迎合节日气氛，所以响应的人众多，而后猜谜逐渐成为元宵节不可缺少的节目。灯谜增添节日气氛，展现了古代劳动人民的聪明才智和对美好生活的向往。 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2999656" y="2276872"/>
            <a:ext cx="2396537" cy="64633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CN" altLang="en-US" sz="3600" kern="0" dirty="0">
                <a:cs typeface="+mn-ea"/>
                <a:sym typeface="+mn-lt"/>
              </a:rPr>
              <a:t>元宵节</a:t>
            </a:r>
          </a:p>
        </p:txBody>
      </p:sp>
    </p:spTree>
  </p:cSld>
  <p:clrMapOvr>
    <a:masterClrMapping/>
  </p:clrMapOvr>
  <p:transition spd="med" advClick="0" advTm="9015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/>
      <p:bldP spid="46" grpId="0"/>
      <p:bldP spid="4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4" name="组合 1213"/>
          <p:cNvGrpSpPr/>
          <p:nvPr/>
        </p:nvGrpSpPr>
        <p:grpSpPr>
          <a:xfrm>
            <a:off x="6760" y="-99392"/>
            <a:ext cx="12185240" cy="6957392"/>
            <a:chOff x="6760" y="-99392"/>
            <a:chExt cx="11679457" cy="6668433"/>
          </a:xfrm>
        </p:grpSpPr>
        <p:pic>
          <p:nvPicPr>
            <p:cNvPr id="1268" name="Picture 24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0" y="-99392"/>
              <a:ext cx="5842409" cy="6668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9" name="Picture 24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6659" y="-99392"/>
              <a:ext cx="5849558" cy="6668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15" name="图片 12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0684" y="5184212"/>
            <a:ext cx="12313368" cy="1977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7" name="图片 12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6" y="-146077"/>
            <a:ext cx="12186414" cy="2278933"/>
          </a:xfrm>
          <a:prstGeom prst="rect">
            <a:avLst/>
          </a:prstGeom>
        </p:spPr>
      </p:pic>
      <p:pic>
        <p:nvPicPr>
          <p:cNvPr id="1228" name="图片 12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1539" y="-163768"/>
            <a:ext cx="12186414" cy="2179888"/>
          </a:xfrm>
          <a:prstGeom prst="rect">
            <a:avLst/>
          </a:prstGeom>
        </p:spPr>
      </p:pic>
      <p:pic>
        <p:nvPicPr>
          <p:cNvPr id="1234" name="图片 12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902" y="5256219"/>
            <a:ext cx="1706345" cy="1989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1" name="图片 28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6840" y="5223985"/>
            <a:ext cx="1706345" cy="1989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40" name="图片 12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7" y="-99392"/>
            <a:ext cx="3720434" cy="3036574"/>
          </a:xfrm>
          <a:prstGeom prst="rect">
            <a:avLst/>
          </a:prstGeom>
        </p:spPr>
      </p:pic>
      <p:pic>
        <p:nvPicPr>
          <p:cNvPr id="296" name="图片 29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95278" y="-171400"/>
            <a:ext cx="3604179" cy="2941688"/>
          </a:xfrm>
          <a:prstGeom prst="rect">
            <a:avLst/>
          </a:prstGeom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783632" y="2348880"/>
            <a:ext cx="7018055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rmAutofit/>
          </a:bodyPr>
          <a:lstStyle/>
          <a:p>
            <a:pPr algn="ctr"/>
            <a:r>
              <a:rPr lang="en-US" altLang="zh-CN" sz="8000" b="1" dirty="0">
                <a:solidFill>
                  <a:schemeClr val="bg1"/>
                </a:solidFill>
                <a:cs typeface="+mn-ea"/>
                <a:sym typeface="+mn-lt"/>
              </a:rPr>
              <a:t>THANKS</a:t>
            </a: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4943872" y="3733428"/>
            <a:ext cx="2500916" cy="4156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Autofit/>
          </a:bodyPr>
          <a:lstStyle/>
          <a:p>
            <a:pPr algn="ctr"/>
            <a:r>
              <a:rPr lang="zh-CN" altLang="en-US" sz="3600" spc="300" dirty="0">
                <a:solidFill>
                  <a:schemeClr val="bg1"/>
                </a:solidFill>
                <a:cs typeface="+mn-ea"/>
                <a:sym typeface="+mn-lt"/>
              </a:rPr>
              <a:t>谢谢聆听</a:t>
            </a:r>
            <a:endParaRPr lang="en-US" altLang="zh-CN" sz="3600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9309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8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199"/>
                            </p:stCondLst>
                            <p:childTnLst>
                              <p:par>
                                <p:cTn id="4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8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5551908" y="2324488"/>
            <a:ext cx="1107996" cy="2400657"/>
          </a:xfrm>
          <a:prstGeom prst="rect">
            <a:avLst/>
          </a:prstGeom>
          <a:noFill/>
        </p:spPr>
        <p:txBody>
          <a:bodyPr vert="eaVert" wrap="none" rtlCol="0">
            <a:normAutofit/>
          </a:bodyPr>
          <a:lstStyle/>
          <a:p>
            <a:r>
              <a:rPr lang="zh-CN" altLang="en-US" sz="6000" dirty="0">
                <a:solidFill>
                  <a:srgbClr val="FFFF00"/>
                </a:solidFill>
                <a:cs typeface="+mn-ea"/>
                <a:sym typeface="+mn-lt"/>
              </a:rPr>
              <a:t>腊八节</a:t>
            </a:r>
          </a:p>
        </p:txBody>
      </p:sp>
    </p:spTree>
  </p:cSld>
  <p:clrMapOvr>
    <a:masterClrMapping/>
  </p:clrMapOvr>
  <p:transition spd="med" advClick="0" advTm="53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6" y="-146077"/>
            <a:ext cx="10671284" cy="7265828"/>
          </a:xfrm>
          <a:prstGeom prst="rect">
            <a:avLst/>
          </a:prstGeom>
        </p:spPr>
      </p:pic>
      <p:pic>
        <p:nvPicPr>
          <p:cNvPr id="1215" name="图片 12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684" y="5184212"/>
            <a:ext cx="12313368" cy="1977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7" name="图片 12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6" y="-146077"/>
            <a:ext cx="12186414" cy="2278933"/>
          </a:xfrm>
          <a:prstGeom prst="rect">
            <a:avLst/>
          </a:prstGeom>
        </p:spPr>
      </p:pic>
      <p:pic>
        <p:nvPicPr>
          <p:cNvPr id="1228" name="图片 12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539" y="-163768"/>
            <a:ext cx="12186414" cy="2179888"/>
          </a:xfrm>
          <a:prstGeom prst="rect">
            <a:avLst/>
          </a:prstGeom>
        </p:spPr>
      </p:pic>
      <p:pic>
        <p:nvPicPr>
          <p:cNvPr id="281" name="图片 28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680" y="5229200"/>
            <a:ext cx="1706345" cy="1989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720" y="-913159"/>
            <a:ext cx="4198143" cy="4198143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27055" y="838720"/>
            <a:ext cx="2396537" cy="3375992"/>
            <a:chOff x="0" y="692696"/>
            <a:chExt cx="1271464" cy="1791106"/>
          </a:xfrm>
        </p:grpSpPr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92696"/>
              <a:ext cx="1271464" cy="17911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2" name="文本框 41"/>
            <p:cNvSpPr txBox="1"/>
            <p:nvPr/>
          </p:nvSpPr>
          <p:spPr>
            <a:xfrm>
              <a:off x="309807" y="1193907"/>
              <a:ext cx="746081" cy="41122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zh-CN" altLang="en-US" sz="4000" dirty="0">
                  <a:solidFill>
                    <a:srgbClr val="FFFF00"/>
                  </a:solidFill>
                  <a:cs typeface="+mn-ea"/>
                  <a:sym typeface="+mn-lt"/>
                </a:rPr>
                <a:t>腊八</a:t>
              </a:r>
            </a:p>
          </p:txBody>
        </p:sp>
      </p:grpSp>
      <p:pic>
        <p:nvPicPr>
          <p:cNvPr id="44" name="图片 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5" y="-146077"/>
            <a:ext cx="12191999" cy="7265827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945923" y="2150547"/>
            <a:ext cx="5526341" cy="307865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99656" y="2996952"/>
            <a:ext cx="5616624" cy="40011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CN" altLang="en-US" sz="2000" b="1" kern="0" dirty="0">
                <a:cs typeface="+mn-ea"/>
                <a:sym typeface="+mn-lt"/>
              </a:rPr>
              <a:t>腊八节，俗称“腊八” ，即是农历十二月初八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2999656" y="3525976"/>
            <a:ext cx="5472608" cy="163121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just"/>
            <a:r>
              <a:rPr lang="zh-CN" altLang="en-US" sz="2000" kern="0" dirty="0">
                <a:cs typeface="+mn-ea"/>
                <a:sym typeface="+mn-lt"/>
              </a:rPr>
              <a:t>         腊八节，俗称“腊八” ，即是农历十二月初八，古人有祭祀祖先和神灵、祈求丰收吉祥的传统，一些地区有喝腊八粥的习俗。相传这一天还是佛祖释迦牟尼成道之日，称为“法宝节”，是佛教盛大的节日之一。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2999656" y="2276872"/>
            <a:ext cx="2396537" cy="64633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CN" altLang="en-US" sz="3600" kern="0" dirty="0">
                <a:cs typeface="+mn-ea"/>
                <a:sym typeface="+mn-lt"/>
              </a:rPr>
              <a:t>腊八节</a:t>
            </a:r>
          </a:p>
        </p:txBody>
      </p:sp>
    </p:spTree>
  </p:cSld>
  <p:clrMapOvr>
    <a:masterClrMapping/>
  </p:clrMapOvr>
  <p:transition spd="med" advClick="0" advTm="8079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/>
      <p:bldP spid="46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6" y="-146077"/>
            <a:ext cx="10671284" cy="7265828"/>
          </a:xfrm>
          <a:prstGeom prst="rect">
            <a:avLst/>
          </a:prstGeom>
        </p:spPr>
      </p:pic>
      <p:pic>
        <p:nvPicPr>
          <p:cNvPr id="1215" name="图片 12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684" y="5184212"/>
            <a:ext cx="12313368" cy="1977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7" name="图片 12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6" y="-146077"/>
            <a:ext cx="12186414" cy="2278933"/>
          </a:xfrm>
          <a:prstGeom prst="rect">
            <a:avLst/>
          </a:prstGeom>
        </p:spPr>
      </p:pic>
      <p:pic>
        <p:nvPicPr>
          <p:cNvPr id="1228" name="图片 12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539" y="-163768"/>
            <a:ext cx="12186414" cy="2179888"/>
          </a:xfrm>
          <a:prstGeom prst="rect">
            <a:avLst/>
          </a:prstGeom>
        </p:spPr>
      </p:pic>
      <p:pic>
        <p:nvPicPr>
          <p:cNvPr id="281" name="图片 28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680" y="5229200"/>
            <a:ext cx="1706345" cy="1989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720" y="-913159"/>
            <a:ext cx="4198143" cy="4198143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27055" y="838720"/>
            <a:ext cx="2396537" cy="3375992"/>
            <a:chOff x="0" y="692696"/>
            <a:chExt cx="1271464" cy="1791106"/>
          </a:xfrm>
        </p:grpSpPr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92696"/>
              <a:ext cx="1271464" cy="17911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2" name="文本框 41"/>
            <p:cNvSpPr txBox="1"/>
            <p:nvPr/>
          </p:nvSpPr>
          <p:spPr>
            <a:xfrm>
              <a:off x="309807" y="1193907"/>
              <a:ext cx="746081" cy="41122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zh-CN" altLang="en-US" sz="4000" dirty="0">
                  <a:solidFill>
                    <a:srgbClr val="FFFF00"/>
                  </a:solidFill>
                  <a:cs typeface="+mn-ea"/>
                  <a:sym typeface="+mn-lt"/>
                </a:rPr>
                <a:t>腊八</a:t>
              </a:r>
            </a:p>
          </p:txBody>
        </p:sp>
      </p:grpSp>
      <p:pic>
        <p:nvPicPr>
          <p:cNvPr id="44" name="图片 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5" y="-146077"/>
            <a:ext cx="12191999" cy="7265827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2945923" y="2150547"/>
            <a:ext cx="5676158" cy="358270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27648" y="2884874"/>
            <a:ext cx="5616624" cy="40011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CN" altLang="en-US" sz="2000" b="1" kern="0" dirty="0">
                <a:cs typeface="+mn-ea"/>
                <a:sym typeface="+mn-lt"/>
              </a:rPr>
              <a:t>习俗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2927648" y="3424932"/>
            <a:ext cx="5616624" cy="230832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just"/>
            <a:r>
              <a:rPr lang="zh-CN" altLang="en-US" kern="0" dirty="0">
                <a:cs typeface="+mn-ea"/>
                <a:sym typeface="+mn-lt"/>
              </a:rPr>
              <a:t>        腊八这一天有吃腊八粥的习俗，腊八粥也叫七宝五味粥。我国喝腊八粥的历史，已有一千多年。最早开始于宋代。每逢腊八这一天，不论是朝廷、官府、寺院还是黎民百姓家都要做腊八粥。到了清朝，喝腊八粥的风俗更是盛行。在民间，家家户户也要做腊八粥，祭祀祖先；同时，合家团聚在一起食用，馈赠亲朋好友。</a:t>
            </a:r>
          </a:p>
          <a:p>
            <a:pPr algn="just"/>
            <a:r>
              <a:rPr lang="zh-CN" altLang="en-US" kern="0" dirty="0">
                <a:cs typeface="+mn-ea"/>
                <a:sym typeface="+mn-lt"/>
              </a:rPr>
              <a:t>　　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2927648" y="2206605"/>
            <a:ext cx="2396537" cy="64633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CN" altLang="en-US" sz="3600" kern="0" dirty="0">
                <a:cs typeface="+mn-ea"/>
                <a:sym typeface="+mn-lt"/>
              </a:rPr>
              <a:t>腊八节</a:t>
            </a:r>
          </a:p>
        </p:txBody>
      </p:sp>
    </p:spTree>
  </p:cSld>
  <p:clrMapOvr>
    <a:masterClrMapping/>
  </p:clrMapOvr>
  <p:transition spd="med" advClick="0" advTm="8351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/>
      <p:bldP spid="46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5551908" y="2324488"/>
            <a:ext cx="1107996" cy="2400657"/>
          </a:xfrm>
          <a:prstGeom prst="rect">
            <a:avLst/>
          </a:prstGeom>
          <a:noFill/>
        </p:spPr>
        <p:txBody>
          <a:bodyPr vert="eaVert" wrap="none" rtlCol="0">
            <a:normAutofit/>
          </a:bodyPr>
          <a:lstStyle/>
          <a:p>
            <a:r>
              <a:rPr lang="zh-CN" altLang="en-US" sz="6000" dirty="0">
                <a:solidFill>
                  <a:srgbClr val="FFFF00"/>
                </a:solidFill>
                <a:cs typeface="+mn-ea"/>
                <a:sym typeface="+mn-lt"/>
              </a:rPr>
              <a:t>小年夜</a:t>
            </a:r>
          </a:p>
        </p:txBody>
      </p:sp>
    </p:spTree>
  </p:cSld>
  <p:clrMapOvr>
    <a:masterClrMapping/>
  </p:clrMapOvr>
  <p:transition spd="med" advClick="0" advTm="5401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81" y="-64376"/>
            <a:ext cx="11824584" cy="7021768"/>
          </a:xfrm>
          <a:prstGeom prst="rect">
            <a:avLst/>
          </a:prstGeom>
        </p:spPr>
      </p:pic>
      <p:pic>
        <p:nvPicPr>
          <p:cNvPr id="1215" name="图片 12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684" y="5184212"/>
            <a:ext cx="12313368" cy="1977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7" name="图片 12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6" y="-146077"/>
            <a:ext cx="12186414" cy="2278933"/>
          </a:xfrm>
          <a:prstGeom prst="rect">
            <a:avLst/>
          </a:prstGeom>
        </p:spPr>
      </p:pic>
      <p:pic>
        <p:nvPicPr>
          <p:cNvPr id="1228" name="图片 12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539" y="-163768"/>
            <a:ext cx="12186414" cy="2179888"/>
          </a:xfrm>
          <a:prstGeom prst="rect">
            <a:avLst/>
          </a:prstGeom>
        </p:spPr>
      </p:pic>
      <p:pic>
        <p:nvPicPr>
          <p:cNvPr id="281" name="图片 28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279" y="4752163"/>
            <a:ext cx="1706345" cy="1989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78577" y="-1035496"/>
            <a:ext cx="4198143" cy="4198143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9460103" y="1124744"/>
            <a:ext cx="2396537" cy="3375992"/>
            <a:chOff x="0" y="692696"/>
            <a:chExt cx="1271464" cy="1791106"/>
          </a:xfrm>
        </p:grpSpPr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92696"/>
              <a:ext cx="1271464" cy="17911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2" name="文本框 41"/>
            <p:cNvSpPr txBox="1"/>
            <p:nvPr/>
          </p:nvSpPr>
          <p:spPr>
            <a:xfrm>
              <a:off x="309807" y="1193907"/>
              <a:ext cx="746081" cy="41122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zh-CN" altLang="en-US" sz="4000" dirty="0">
                  <a:solidFill>
                    <a:srgbClr val="FFFF00"/>
                  </a:solidFill>
                  <a:cs typeface="+mn-ea"/>
                  <a:sym typeface="+mn-lt"/>
                </a:rPr>
                <a:t>小年</a:t>
              </a: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39" y="-161677"/>
            <a:ext cx="12192000" cy="7325352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3503712" y="2150547"/>
            <a:ext cx="6222099" cy="341712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47728" y="2812866"/>
            <a:ext cx="5616624" cy="40011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CN" altLang="en-US" sz="2000" b="1" kern="0" dirty="0">
                <a:cs typeface="+mn-ea"/>
                <a:sym typeface="+mn-lt"/>
              </a:rPr>
              <a:t>小年夜，中国传统节日，即传统的祀灶日。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3647728" y="3332018"/>
            <a:ext cx="5872730" cy="218521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just"/>
            <a:r>
              <a:rPr lang="zh-CN" altLang="en-US" sz="1700" kern="0" dirty="0">
                <a:cs typeface="+mn-ea"/>
                <a:sym typeface="+mn-lt"/>
              </a:rPr>
              <a:t>        在各地有不同的概念和日期，我国大体以腊月二十三开始为小年，北方地区是腊月二十三，南方地区是腊月二十四，一些沿湖的居民，如鄱阳湖则保留船家传统，小年夜是腊月二十五。吴语区江浙沪与赣东北地区与台湾地区则是把“腊月廿四”祭祀灶神的那天称为“祭灶”，而把“除夕前一天”称为小年夜，与除夕当天“大年夜”相对。西南和北方部分少数民族地区是除夕，南京地区是正月十五，云南部分地区是正月十六。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3647728" y="2132856"/>
            <a:ext cx="2396537" cy="64633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CN" altLang="en-US" sz="3600" kern="0" dirty="0">
                <a:cs typeface="+mn-ea"/>
                <a:sym typeface="+mn-lt"/>
              </a:rPr>
              <a:t>小年夜</a:t>
            </a:r>
          </a:p>
        </p:txBody>
      </p:sp>
    </p:spTree>
  </p:cSld>
  <p:clrMapOvr>
    <a:masterClrMapping/>
  </p:clrMapOvr>
  <p:transition spd="med" advClick="0" advTm="8706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/>
      <p:bldP spid="4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81" y="-64376"/>
            <a:ext cx="11824584" cy="7021768"/>
          </a:xfrm>
          <a:prstGeom prst="rect">
            <a:avLst/>
          </a:prstGeom>
        </p:spPr>
      </p:pic>
      <p:pic>
        <p:nvPicPr>
          <p:cNvPr id="1215" name="图片 12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684" y="5184212"/>
            <a:ext cx="12313368" cy="1977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7" name="图片 12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6" y="-146077"/>
            <a:ext cx="12186414" cy="2278933"/>
          </a:xfrm>
          <a:prstGeom prst="rect">
            <a:avLst/>
          </a:prstGeom>
        </p:spPr>
      </p:pic>
      <p:pic>
        <p:nvPicPr>
          <p:cNvPr id="1228" name="图片 12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539" y="-163768"/>
            <a:ext cx="12186414" cy="2179888"/>
          </a:xfrm>
          <a:prstGeom prst="rect">
            <a:avLst/>
          </a:prstGeom>
        </p:spPr>
      </p:pic>
      <p:pic>
        <p:nvPicPr>
          <p:cNvPr id="281" name="图片 28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279" y="4752163"/>
            <a:ext cx="1706345" cy="1989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78577" y="-1035496"/>
            <a:ext cx="4198143" cy="4198143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9460103" y="1124744"/>
            <a:ext cx="2396537" cy="3375992"/>
            <a:chOff x="0" y="692696"/>
            <a:chExt cx="1271464" cy="1791106"/>
          </a:xfrm>
        </p:grpSpPr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92696"/>
              <a:ext cx="1271464" cy="17911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2" name="文本框 41"/>
            <p:cNvSpPr txBox="1"/>
            <p:nvPr/>
          </p:nvSpPr>
          <p:spPr>
            <a:xfrm>
              <a:off x="309807" y="1193907"/>
              <a:ext cx="746081" cy="41122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zh-CN" altLang="en-US" sz="4000" dirty="0">
                  <a:solidFill>
                    <a:srgbClr val="FFFF00"/>
                  </a:solidFill>
                  <a:cs typeface="+mn-ea"/>
                  <a:sym typeface="+mn-lt"/>
                </a:rPr>
                <a:t>小年</a:t>
              </a: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39" y="-161677"/>
            <a:ext cx="12192000" cy="7325352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3503712" y="2150547"/>
            <a:ext cx="6222099" cy="341712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47728" y="2812866"/>
            <a:ext cx="5616624" cy="40011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CN" altLang="en-US" sz="2000" b="1" kern="0" dirty="0">
                <a:cs typeface="+mn-ea"/>
                <a:sym typeface="+mn-lt"/>
              </a:rPr>
              <a:t>习俗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3647728" y="3332018"/>
            <a:ext cx="5872730" cy="218521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just"/>
            <a:r>
              <a:rPr lang="zh-CN" altLang="en-US" sz="1700" kern="0" dirty="0">
                <a:cs typeface="+mn-ea"/>
                <a:sym typeface="+mn-lt"/>
              </a:rPr>
              <a:t>         过小年的主要民俗活动是“辞灶”。就是“祭灶王”。灶王也叫“灶君”，中国民间称“灶王爷”。</a:t>
            </a:r>
          </a:p>
          <a:p>
            <a:pPr algn="just"/>
            <a:r>
              <a:rPr lang="zh-CN" altLang="en-US" sz="1700" kern="0" dirty="0">
                <a:cs typeface="+mn-ea"/>
                <a:sym typeface="+mn-lt"/>
              </a:rPr>
              <a:t>         相传灶王原来是一个叫张单的富家子弟，曾娶一贤慧女子郭丁香为妻，后又休弃续娶李海棠。李氏好吃懒做，不久就把张家财产挥霍一空，改嫁他人。张单家境败落，又遭火灾，双目失明．沦为乞丐。一天，他乞讨到一户人家，主人给了他热汤热饭，后发现施饭者就是他休弃的妻子郭丁香，羞愧难当，碰死灶前，被姜太公封为灶王。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3647728" y="2132856"/>
            <a:ext cx="2396537" cy="64633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CN" altLang="en-US" sz="3600" kern="0" dirty="0">
                <a:cs typeface="+mn-ea"/>
                <a:sym typeface="+mn-lt"/>
              </a:rPr>
              <a:t>小年夜</a:t>
            </a:r>
          </a:p>
        </p:txBody>
      </p:sp>
    </p:spTree>
  </p:cSld>
  <p:clrMapOvr>
    <a:masterClrMapping/>
  </p:clrMapOvr>
  <p:transition spd="med" advClick="0" advTm="8816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/>
      <p:bldP spid="46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5551908" y="2479979"/>
            <a:ext cx="1107996" cy="2089675"/>
          </a:xfrm>
          <a:prstGeom prst="rect">
            <a:avLst/>
          </a:prstGeom>
          <a:noFill/>
        </p:spPr>
        <p:txBody>
          <a:bodyPr vert="eaVert" wrap="none" rtlCol="0">
            <a:normAutofit/>
          </a:bodyPr>
          <a:lstStyle/>
          <a:p>
            <a:pPr algn="ctr"/>
            <a:r>
              <a:rPr lang="zh-CN" altLang="en-US" sz="6000" dirty="0">
                <a:solidFill>
                  <a:srgbClr val="FFFF00"/>
                </a:solidFill>
                <a:cs typeface="+mn-ea"/>
                <a:sym typeface="+mn-lt"/>
              </a:rPr>
              <a:t>除  夕</a:t>
            </a:r>
          </a:p>
        </p:txBody>
      </p:sp>
    </p:spTree>
  </p:cSld>
  <p:clrMapOvr>
    <a:masterClrMapping/>
  </p:clrMapOvr>
  <p:transition spd="med" advClick="0" advTm="5791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SCORM_RATE_SLIDES" val="0"/>
  <p:tag name="ISPRING_SCORM_PASSING_SCORE" val="0.000000"/>
  <p:tag name="ISPRING_ULTRA_SCORM_COURSE_ID" val="8C94F9A9-7471-40A3-A310-353BEDDA44EF"/>
  <p:tag name="ISPRINGONLINEFOLDERID" val="0"/>
  <p:tag name="ISPRINGONLINEFOLDERPATH" val="内容列表"/>
  <p:tag name="ISPRINGCLOUDFOLDERID" val="0"/>
  <p:tag name="ISPRINGCLOUDFOLDERPATH" val="资源库"/>
  <p:tag name="ISPRING_OUTPUT_FOLDER" val="F:\第六批\17878884"/>
  <p:tag name="ISPRING_FIRST_PUBLISH" val="1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xe11yf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1505</Words>
  <Application>Microsoft Office PowerPoint</Application>
  <PresentationFormat>宽屏</PresentationFormat>
  <Paragraphs>116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等线</vt:lpstr>
      <vt:lpstr>方正正黑简体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2022-03-08T06:04:24Z</dcterms:created>
  <dcterms:modified xsi:type="dcterms:W3CDTF">2023-01-10T05:31:24Z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1AD46E5A1EF0404E96E1883CF99AAF69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