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0" r:id="rId3"/>
    <p:sldId id="373" r:id="rId4"/>
    <p:sldId id="262" r:id="rId5"/>
    <p:sldId id="374" r:id="rId6"/>
    <p:sldId id="306" r:id="rId7"/>
    <p:sldId id="380" r:id="rId8"/>
    <p:sldId id="308" r:id="rId9"/>
    <p:sldId id="273" r:id="rId10"/>
    <p:sldId id="369" r:id="rId11"/>
    <p:sldId id="375" r:id="rId12"/>
    <p:sldId id="363" r:id="rId13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5674" autoAdjust="0"/>
  </p:normalViewPr>
  <p:slideViewPr>
    <p:cSldViewPr snapToGrid="0">
      <p:cViewPr>
        <p:scale>
          <a:sx n="100" d="100"/>
          <a:sy n="100" d="100"/>
        </p:scale>
        <p:origin x="-3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8DA74-E372-4FDE-A3AB-3252E5FBB7E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D301B-A7AD-468D-9E86-091A785CF0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D301B-A7AD-468D-9E86-091A785CF0A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ChangeArrowheads="1"/>
          </p:cNvSpPr>
          <p:nvPr/>
        </p:nvSpPr>
        <p:spPr bwMode="auto">
          <a:xfrm>
            <a:off x="-2" y="2309904"/>
            <a:ext cx="9144001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Body </a:t>
            </a:r>
            <a:r>
              <a:rPr lang="en-US" altLang="zh-CN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Language</a:t>
            </a:r>
          </a:p>
        </p:txBody>
      </p:sp>
      <p:sp>
        <p:nvSpPr>
          <p:cNvPr id="6148" name="文本框 5"/>
          <p:cNvSpPr txBox="1">
            <a:spLocks noChangeArrowheads="1"/>
          </p:cNvSpPr>
          <p:nvPr/>
        </p:nvSpPr>
        <p:spPr bwMode="auto">
          <a:xfrm>
            <a:off x="272744" y="215778"/>
            <a:ext cx="562689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Unit 7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Know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Our World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24752" y="545247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5362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646238"/>
            <a:ext cx="861179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2017·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孝感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—Reading is a good way to spend the time on the plane.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—That's true. I never go travelling ________ a book.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A. without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 from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C. on  		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D. about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7319" y="2413001"/>
            <a:ext cx="132635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459581" y="4774948"/>
            <a:ext cx="8496300" cy="14051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000" b="1" dirty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考查介词辨析。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without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意为“无，没有”；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from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意为“从”；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on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意为“在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……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上”；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about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意为“关于，大约”。句意：“读书是在飞机上消磨时间的好办法。”“对。我旅行从来没有不带书的时候。”故选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A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40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Body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0" y="1508126"/>
            <a:ext cx="8343900" cy="6578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　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Try it, and you'll see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！试试看，你就明白了！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0531" y="2292350"/>
            <a:ext cx="8634413" cy="11302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“祈使句，</a:t>
            </a:r>
            <a:r>
              <a:rPr lang="en-US" altLang="zh-CN" sz="2400" b="1" dirty="0">
                <a:latin typeface="Times New Roman" panose="02020603050405020304" pitchFamily="18" charset="0"/>
              </a:rPr>
              <a:t>and</a:t>
            </a:r>
            <a:r>
              <a:rPr lang="zh-CN" altLang="en-US" sz="2400" b="1" dirty="0">
                <a:latin typeface="Times New Roman" panose="02020603050405020304" pitchFamily="18" charset="0"/>
              </a:rPr>
              <a:t>＋简单句”意为“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， 那么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就会</a:t>
            </a: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能</a:t>
            </a:r>
            <a:r>
              <a:rPr lang="en-US" altLang="zh-CN" sz="2400" b="1" dirty="0">
                <a:latin typeface="Times New Roman" panose="02020603050405020304" pitchFamily="18" charset="0"/>
              </a:rPr>
              <a:t>)……”</a:t>
            </a:r>
            <a:r>
              <a:rPr lang="zh-CN" altLang="en-US" sz="2400" b="1" dirty="0">
                <a:latin typeface="Times New Roman" panose="02020603050405020304" pitchFamily="18" charset="0"/>
              </a:rPr>
              <a:t>。简单句中的时态是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。</a:t>
            </a:r>
            <a:endParaRPr lang="en-US" altLang="zh-CN" sz="2400" b="1" dirty="0">
              <a:latin typeface="Times New Roman" panose="02020603050405020304" pitchFamily="18" charset="0"/>
            </a:endParaRPr>
          </a:p>
        </p:txBody>
      </p:sp>
      <p:pic>
        <p:nvPicPr>
          <p:cNvPr id="16387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157288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23900" y="102393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40531" y="3743443"/>
            <a:ext cx="8634413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“祈使句，</a:t>
            </a:r>
            <a:r>
              <a:rPr lang="en-US" altLang="zh-CN" sz="2400" b="1" dirty="0">
                <a:latin typeface="Times New Roman" panose="02020603050405020304" pitchFamily="18" charset="0"/>
              </a:rPr>
              <a:t>or</a:t>
            </a:r>
            <a:r>
              <a:rPr lang="zh-CN" altLang="en-US" sz="2400" b="1" dirty="0">
                <a:latin typeface="Times New Roman" panose="02020603050405020304" pitchFamily="18" charset="0"/>
              </a:rPr>
              <a:t>＋简单句”意为“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，否则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就不会</a:t>
            </a: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能</a:t>
            </a:r>
            <a:r>
              <a:rPr lang="en-US" altLang="zh-CN" sz="2400" b="1" dirty="0">
                <a:latin typeface="Times New Roman" panose="02020603050405020304" pitchFamily="18" charset="0"/>
              </a:rPr>
              <a:t>)……”</a:t>
            </a:r>
            <a:r>
              <a:rPr lang="zh-CN" altLang="en-US" sz="2400" b="1" dirty="0">
                <a:latin typeface="Times New Roman" panose="02020603050405020304" pitchFamily="18" charset="0"/>
              </a:rPr>
              <a:t>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Study hard, or you'll not get good grades.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努力学习，否则你不会取得好成绩。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674394" y="2857473"/>
            <a:ext cx="18494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一般将来时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40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Body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  <p:bldP spid="7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7410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7669" y="1933576"/>
            <a:ext cx="8611791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Victoria, hurry up! ________ we can't arrive there on time.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A. Or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　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 So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C. But  		D. And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74169" y="2019301"/>
            <a:ext cx="275034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40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Body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7" name="Group 19"/>
          <p:cNvGraphicFramePr>
            <a:graphicFrameLocks noGrp="1"/>
          </p:cNvGraphicFramePr>
          <p:nvPr/>
        </p:nvGraphicFramePr>
        <p:xfrm>
          <a:off x="402432" y="2078038"/>
          <a:ext cx="8190310" cy="4184650"/>
        </p:xfrm>
        <a:graphic>
          <a:graphicData uri="http://schemas.openxmlformats.org/drawingml/2006/table">
            <a:tbl>
              <a:tblPr/>
              <a:tblGrid>
                <a:gridCol w="654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  <a:endParaRPr kumimoji="0" lang="zh-CN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1.greet_________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2.n.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欧洲人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adj.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欧洲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人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的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________→________(n.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欧洲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吻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________→________(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第三人称单数形式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4.cheek________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点头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________→________(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现在分词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433082" y="3594468"/>
            <a:ext cx="32312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European	   Europe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182903" y="2415654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欢迎；迎接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40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Body Language</a:t>
            </a:r>
          </a:p>
        </p:txBody>
      </p:sp>
      <p:grpSp>
        <p:nvGrpSpPr>
          <p:cNvPr id="7180" name="组合 2"/>
          <p:cNvGrpSpPr/>
          <p:nvPr/>
        </p:nvGrpSpPr>
        <p:grpSpPr bwMode="auto">
          <a:xfrm>
            <a:off x="254794" y="1150939"/>
            <a:ext cx="2708672" cy="674687"/>
            <a:chOff x="183" y="1646"/>
            <a:chExt cx="4986" cy="1063"/>
          </a:xfrm>
        </p:grpSpPr>
        <p:pic>
          <p:nvPicPr>
            <p:cNvPr id="7184" name="图片 15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461" y="1766"/>
              <a:ext cx="4306" cy="8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107406" y="4267845"/>
            <a:ext cx="28616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kiss		 kisses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440386" y="4883448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脸颊；脸蛋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182903" y="5579800"/>
            <a:ext cx="31870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nod		 nodding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8" name="Group 16"/>
          <p:cNvGraphicFramePr>
            <a:graphicFrameLocks noGrp="1"/>
          </p:cNvGraphicFramePr>
          <p:nvPr/>
        </p:nvGraphicFramePr>
        <p:xfrm>
          <a:off x="357188" y="1522413"/>
          <a:ext cx="8189119" cy="3567113"/>
        </p:xfrm>
        <a:graphic>
          <a:graphicData uri="http://schemas.openxmlformats.org/drawingml/2006/table">
            <a:tbl>
              <a:tblPr/>
              <a:tblGrid>
                <a:gridCol w="654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4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  <a:endParaRPr kumimoji="0" lang="zh-CN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6.thumbs­up________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7.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有礼貌的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________→________(adv.)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8.lip________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9.rude___________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10.Italian_____________________________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3069707" y="2427288"/>
            <a:ext cx="30812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polite		 politely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205543" y="1773920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翘拇指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913335" y="3149601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嘴唇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214563" y="3689961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粗鲁的；粗野的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592632" y="4308442"/>
            <a:ext cx="57839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．意大利人；意大利语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adj.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意大利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人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</a:t>
            </a:r>
          </a:p>
        </p:txBody>
      </p:sp>
      <p:sp>
        <p:nvSpPr>
          <p:cNvPr id="8206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40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Body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9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3" name="Group 17"/>
          <p:cNvGraphicFramePr>
            <a:graphicFrameLocks noGrp="1"/>
          </p:cNvGraphicFramePr>
          <p:nvPr/>
        </p:nvGraphicFramePr>
        <p:xfrm>
          <a:off x="361950" y="1073150"/>
          <a:ext cx="8305800" cy="4551363"/>
        </p:xfrm>
        <a:graphic>
          <a:graphicData uri="http://schemas.openxmlformats.org/drawingml/2006/table">
            <a:tbl>
              <a:tblPr/>
              <a:tblGrid>
                <a:gridCol w="1163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5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互译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1.greet each other______________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2.body language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3.wave goodbye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握手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指着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全世界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652924" y="1490663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互相问候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462769" y="2824287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挥手告别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844651" y="2024920"/>
            <a:ext cx="20403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肢体语言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393695" y="3430588"/>
            <a:ext cx="24218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shake hands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850895" y="4224338"/>
            <a:ext cx="12025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to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12820" y="4906964"/>
            <a:ext cx="28721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around the world</a:t>
            </a:r>
          </a:p>
        </p:txBody>
      </p:sp>
      <p:sp>
        <p:nvSpPr>
          <p:cNvPr id="9231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40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Body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3" name="Group 13"/>
          <p:cNvGraphicFramePr>
            <a:graphicFrameLocks noGrp="1"/>
          </p:cNvGraphicFramePr>
          <p:nvPr/>
        </p:nvGraphicFramePr>
        <p:xfrm>
          <a:off x="427435" y="1644140"/>
          <a:ext cx="8468916" cy="4048125"/>
        </p:xfrm>
        <a:graphic>
          <a:graphicData uri="http://schemas.openxmlformats.org/drawingml/2006/table">
            <a:tbl>
              <a:tblPr/>
              <a:tblGrid>
                <a:gridCol w="575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这是表示友谊和爱的另一种方式。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It's ________ ________ ________ ________ friendship and love.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他们认为用手指指着别人是粗鲁的。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They think ________ ________ to point with a finger.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801233" y="2414588"/>
            <a:ext cx="679608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another 	way 		to 	     show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138213" y="4373563"/>
            <a:ext cx="3426619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it’s 	         rude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1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40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Body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pic>
        <p:nvPicPr>
          <p:cNvPr id="11267" name="图片 4" descr="图标-03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341" y="893764"/>
            <a:ext cx="3323034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28663" y="1901717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词汇点睛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矩形 6"/>
          <p:cNvSpPr/>
          <p:nvPr/>
        </p:nvSpPr>
        <p:spPr>
          <a:xfrm>
            <a:off x="523875" y="1074739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71" name="Picture 4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3875" y="2036764"/>
            <a:ext cx="63104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4813" y="2290763"/>
            <a:ext cx="8328422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	European n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adj.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欧洲人；欧洲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endParaRPr lang="zh-CN" altLang="en-US" sz="3000" b="1" dirty="0">
              <a:latin typeface="Times New Roman" panose="02020603050405020304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404813" y="3162668"/>
            <a:ext cx="8334375" cy="2595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In some European countries, people kiss each other on both cheeks.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在一些欧洲国家，人们互相亲吻双颊。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France is a European country.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法国是一个欧洲国家。</a:t>
            </a:r>
          </a:p>
        </p:txBody>
      </p:sp>
      <p:sp>
        <p:nvSpPr>
          <p:cNvPr id="11274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40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Body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73856" y="1275784"/>
            <a:ext cx="8496300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(1)European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用作形容词时，可译为“欧洲的”，还可译为“欧洲人的”。该单词虽然是以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字母开头，但读音是以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音素开头，故前面用不定冠词时，要用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而不用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an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(2)European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还可用作名词，意为“欧洲人”，其复数形式为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Europeans</a:t>
            </a:r>
            <a:r>
              <a:rPr lang="zh-CN" altLang="en-US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。</a:t>
            </a:r>
            <a:endParaRPr lang="zh-CN" altLang="en-US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491162" y="1840651"/>
            <a:ext cx="130373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元音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667059" y="2486939"/>
            <a:ext cx="1302544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辅音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726282" y="2948902"/>
            <a:ext cx="760809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40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Body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3314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646238"/>
            <a:ext cx="8611790" cy="168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根据汉语意思完成句子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德国是一个欧洲国家。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Germany is a ________ country.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1563817" y="2688455"/>
            <a:ext cx="22968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European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40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Body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0" y="1508125"/>
            <a:ext cx="8343900" cy="19495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　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In China and abroad, people sometimes communicate without speaking.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在中国和外国，人们有时不用语言交流。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0050" y="3273306"/>
            <a:ext cx="8634413" cy="11302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without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意为“无；没有”，作介词，后接名词、代词或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。</a:t>
            </a:r>
          </a:p>
        </p:txBody>
      </p:sp>
      <p:pic>
        <p:nvPicPr>
          <p:cNvPr id="14339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157288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23900" y="102393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96504" y="3729038"/>
            <a:ext cx="12001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动名词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00050" y="4410048"/>
            <a:ext cx="8496300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without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有时可以和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if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引导的条件状语从句转换。例如：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We can't finish the work without your help.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We can't finish the work if you don't help us.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没有你的帮助，我们就不能完成这项工作。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673893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40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Body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  <p:bldP spid="2" grpId="0"/>
      <p:bldP spid="15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633</Words>
  <Application>Microsoft Office PowerPoint</Application>
  <PresentationFormat>全屏显示(4:3)</PresentationFormat>
  <Paragraphs>104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AC8CBA59AD9E4D2CA4A20DC8033FEBD5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