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5" r:id="rId3"/>
    <p:sldId id="316" r:id="rId4"/>
    <p:sldId id="260" r:id="rId5"/>
    <p:sldId id="277" r:id="rId6"/>
    <p:sldId id="264" r:id="rId7"/>
    <p:sldId id="265" r:id="rId8"/>
    <p:sldId id="292" r:id="rId9"/>
    <p:sldId id="294" r:id="rId10"/>
    <p:sldId id="309" r:id="rId11"/>
    <p:sldId id="310" r:id="rId12"/>
    <p:sldId id="311" r:id="rId13"/>
    <p:sldId id="312" r:id="rId14"/>
    <p:sldId id="317" r:id="rId15"/>
    <p:sldId id="291" r:id="rId16"/>
    <p:sldId id="261" r:id="rId17"/>
    <p:sldId id="262" r:id="rId18"/>
    <p:sldId id="263" r:id="rId19"/>
    <p:sldId id="279" r:id="rId20"/>
    <p:sldId id="314" r:id="rId21"/>
    <p:sldId id="282" r:id="rId22"/>
    <p:sldId id="283" r:id="rId23"/>
    <p:sldId id="269" r:id="rId24"/>
    <p:sldId id="271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5897898F-0C66-4F94-A6FF-F09306A1DA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19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B313923-4DBA-4694-9501-BFD3526DC1B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3923-4DBA-4694-9501-BFD3526DC1B5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F8D62-E73C-4604-A80F-14B94EF54C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EE14-CE4C-4DD6-A9DA-650803D97A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4B994-6118-4E62-800D-6BF128B643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160DF-1FD8-4879-B270-7C1CB2AD912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0CCD8-B27C-4095-8CA7-0F2308EDD7E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A3D77-F683-4C35-A357-E26F06BA315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D1676-7562-413C-A330-6B642F4026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A5340-EE0C-4862-B63B-977B0CDAC34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9D37D-5791-403A-BB61-A4C72011E1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38AD5-196F-4DAF-AC17-E35B41B2475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FE226-598D-4AD4-AF27-B9FC708564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F1AF-A1F3-4DF2-AC67-21D23D2243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EA6E3-4DE1-4E72-8609-CC08A8DD29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FE4D-6B00-4DE6-A1AF-E8597273C41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354C8-B71A-47F4-8CA1-5C71515516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DD50-CB6B-48ED-994B-75D47BE485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C3FB9-DF83-41D2-BEF8-EDBD178BCD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8AD7A-D29F-4E4D-B089-D7A7DD2A41D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3A17C-C457-4F1F-BBFB-5FB3C7630E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7A780-F15D-4B68-A623-35C06E39EB3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2DD16-B5AE-4B40-991B-1DEDDEF117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386A-6BDF-4126-83FD-CEE92B901CC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19"/>
          </p:nvPr>
        </p:nvSpPr>
        <p:spPr bwMode="auto">
          <a:xfrm>
            <a:off x="457200" y="6244167"/>
            <a:ext cx="21336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E86701B-FBFD-4E24-BD24-038EB28AE4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3124200" y="6244167"/>
            <a:ext cx="28956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6553200" y="6244167"/>
            <a:ext cx="21336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8C34045-E1B8-48DE-B3E0-B132FD5E65E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please%20and%20thank%20you_clip.av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1104715" y="1981199"/>
            <a:ext cx="7080250" cy="106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 cmpd="sng">
                  <a:noFill/>
                  <a:beve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Unit 8 The magic words</a:t>
            </a:r>
            <a:endParaRPr lang="zh-CN" altLang="en-US" sz="4800" b="1" kern="10" dirty="0">
              <a:ln w="12700" cmpd="sng">
                <a:noFill/>
                <a:bevel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8710" y="549717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5826" y="2296584"/>
            <a:ext cx="5051425" cy="44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638675" y="1909233"/>
            <a:ext cx="2714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3200" b="1">
                <a:latin typeface="Comic Sans MS" panose="030F0702030302020204" pitchFamily="66" charset="0"/>
              </a:rPr>
              <a:t>ns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3200" b="1">
                <a:latin typeface="Comic Sans MS" panose="030F0702030302020204" pitchFamily="66" charset="0"/>
              </a:rPr>
              <a:t>de</a:t>
            </a:r>
            <a:r>
              <a:rPr lang="en-US" sz="3200" b="1">
                <a:latin typeface="Comic Sans MS" panose="030F0702030302020204" pitchFamily="66" charset="0"/>
              </a:rPr>
              <a:t> </a:t>
            </a:r>
            <a:r>
              <a:rPr lang="zh-CN" altLang="en-US" sz="3200" b="1">
                <a:latin typeface="Comic Sans MS" panose="030F0702030302020204" pitchFamily="66" charset="0"/>
              </a:rPr>
              <a:t>在里面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07950" y="3831167"/>
            <a:ext cx="1771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outside</a:t>
            </a:r>
            <a:r>
              <a:rPr lang="en-US" sz="3200" b="1">
                <a:latin typeface="Comic Sans MS" panose="030F0702030302020204" pitchFamily="66" charset="0"/>
              </a:rPr>
              <a:t> </a:t>
            </a:r>
            <a:endParaRPr lang="zh-CN" altLang="en-US" sz="3200" b="1">
              <a:latin typeface="Comic Sans MS" panose="030F0702030302020204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20160000" flipH="1">
            <a:off x="1684339" y="2946400"/>
            <a:ext cx="2954337" cy="635000"/>
          </a:xfrm>
          <a:prstGeom prst="rightArrow">
            <a:avLst>
              <a:gd name="adj1" fmla="val 50000"/>
              <a:gd name="adj2" fmla="val 15502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14300" y="224368"/>
            <a:ext cx="9050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We are 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3200" b="1">
                <a:latin typeface="Comic Sans MS" panose="030F0702030302020204" pitchFamily="66" charset="0"/>
              </a:rPr>
              <a:t>ns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3200" b="1">
                <a:latin typeface="Comic Sans MS" panose="030F0702030302020204" pitchFamily="66" charset="0"/>
              </a:rPr>
              <a:t>de the classroom,</a:t>
            </a:r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ex</a:t>
            </a:r>
            <a:r>
              <a:rPr lang="zh-CN" altLang="en-US" sz="3200" b="1">
                <a:latin typeface="Comic Sans MS" panose="030F0702030302020204" pitchFamily="66" charset="0"/>
              </a:rPr>
              <a:t>c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zh-CN" altLang="en-US" sz="3200" b="1">
                <a:latin typeface="Comic Sans MS" panose="030F0702030302020204" pitchFamily="66" charset="0"/>
              </a:rPr>
              <a:t>pt for___.</a:t>
            </a:r>
          </a:p>
          <a:p>
            <a:r>
              <a:rPr lang="zh-CN" altLang="en-US" sz="3200" b="1">
                <a:latin typeface="Comic Sans MS" panose="030F0702030302020204" pitchFamily="66" charset="0"/>
              </a:rPr>
              <a:t>                                   除……以外</a:t>
            </a:r>
          </a:p>
          <a:p>
            <a:endParaRPr lang="zh-CN" altLang="en-US" sz="3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utoUpdateAnimBg="0"/>
      <p:bldP spid="12292" grpId="0" bldLvl="0" autoUpdateAnimBg="0"/>
      <p:bldP spid="12293" grpId="0" animBg="1" autoUpdateAnimBg="0"/>
      <p:bldP spid="1229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1513417"/>
            <a:ext cx="2760662" cy="52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77863" y="40217"/>
            <a:ext cx="73548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The pupils are having a PE lesson.</a:t>
            </a:r>
          </a:p>
          <a:p>
            <a:r>
              <a:rPr lang="zh-CN" altLang="en-US" sz="3200" b="1">
                <a:latin typeface="Comic Sans MS" panose="030F0702030302020204" pitchFamily="66" charset="0"/>
              </a:rPr>
              <a:t>N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3200" b="1">
                <a:latin typeface="Comic Sans MS" panose="030F0702030302020204" pitchFamily="66" charset="0"/>
              </a:rPr>
              <a:t>ne of them  are in the classoom.</a:t>
            </a:r>
          </a:p>
          <a:p>
            <a:r>
              <a:rPr lang="zh-CN" altLang="en-US" sz="3200" b="1"/>
              <a:t>他们中没有一个</a:t>
            </a:r>
          </a:p>
        </p:txBody>
      </p:sp>
      <p:sp>
        <p:nvSpPr>
          <p:cNvPr id="13316" name="花边圆形2 256"/>
          <p:cNvSpPr/>
          <p:nvPr/>
        </p:nvSpPr>
        <p:spPr bwMode="auto">
          <a:xfrm>
            <a:off x="419101" y="742951"/>
            <a:ext cx="3395663" cy="770467"/>
          </a:xfrm>
          <a:custGeom>
            <a:avLst/>
            <a:gdLst>
              <a:gd name="T0" fmla="*/ 105586 w 2587436"/>
              <a:gd name="T1" fmla="*/ 1293718 h 2587437"/>
              <a:gd name="T2" fmla="*/ 2481850 w 2587436"/>
              <a:gd name="T3" fmla="*/ 1293718 h 2587437"/>
              <a:gd name="T4" fmla="*/ 1178351 w 2587436"/>
              <a:gd name="T5" fmla="*/ 781 h 2587437"/>
              <a:gd name="T6" fmla="*/ 1409085 w 2587436"/>
              <a:gd name="T7" fmla="*/ 781 h 2587437"/>
              <a:gd name="T8" fmla="*/ 1484604 w 2587436"/>
              <a:gd name="T9" fmla="*/ 88506 h 2587437"/>
              <a:gd name="T10" fmla="*/ 1665065 w 2587436"/>
              <a:gd name="T11" fmla="*/ 150827 h 2587437"/>
              <a:gd name="T12" fmla="*/ 1847820 w 2587436"/>
              <a:gd name="T13" fmla="*/ 203618 h 2587437"/>
              <a:gd name="T14" fmla="*/ 2000063 w 2587436"/>
              <a:gd name="T15" fmla="*/ 321517 h 2587437"/>
              <a:gd name="T16" fmla="*/ 2157560 w 2587436"/>
              <a:gd name="T17" fmla="*/ 428199 h 2587437"/>
              <a:gd name="T18" fmla="*/ 2265919 w 2587436"/>
              <a:gd name="T19" fmla="*/ 587373 h 2587437"/>
              <a:gd name="T20" fmla="*/ 2382741 w 2587436"/>
              <a:gd name="T21" fmla="*/ 737503 h 2587437"/>
              <a:gd name="T22" fmla="*/ 2436609 w 2587436"/>
              <a:gd name="T23" fmla="*/ 922371 h 2587437"/>
              <a:gd name="T24" fmla="*/ 2501321 w 2587436"/>
              <a:gd name="T25" fmla="*/ 1101253 h 2587437"/>
              <a:gd name="T26" fmla="*/ 2495425 w 2587436"/>
              <a:gd name="T27" fmla="*/ 1293719 h 2587437"/>
              <a:gd name="T28" fmla="*/ 2498930 w 2587436"/>
              <a:gd name="T29" fmla="*/ 1484605 h 2587437"/>
              <a:gd name="T30" fmla="*/ 2436609 w 2587436"/>
              <a:gd name="T31" fmla="*/ 1665066 h 2587437"/>
              <a:gd name="T32" fmla="*/ 2383816 w 2587436"/>
              <a:gd name="T33" fmla="*/ 1847821 h 2587437"/>
              <a:gd name="T34" fmla="*/ 2265918 w 2587436"/>
              <a:gd name="T35" fmla="*/ 2000065 h 2587437"/>
              <a:gd name="T36" fmla="*/ 2159237 w 2587436"/>
              <a:gd name="T37" fmla="*/ 2157562 h 2587437"/>
              <a:gd name="T38" fmla="*/ 2000062 w 2587436"/>
              <a:gd name="T39" fmla="*/ 2265920 h 2587437"/>
              <a:gd name="T40" fmla="*/ 1849933 w 2587436"/>
              <a:gd name="T41" fmla="*/ 2382742 h 2587437"/>
              <a:gd name="T42" fmla="*/ 1665064 w 2587436"/>
              <a:gd name="T43" fmla="*/ 2436610 h 2587437"/>
              <a:gd name="T44" fmla="*/ 1486184 w 2587436"/>
              <a:gd name="T45" fmla="*/ 2501323 h 2587437"/>
              <a:gd name="T46" fmla="*/ 1293717 w 2587436"/>
              <a:gd name="T47" fmla="*/ 2495426 h 2587437"/>
              <a:gd name="T48" fmla="*/ 1101252 w 2587436"/>
              <a:gd name="T49" fmla="*/ 2501322 h 2587437"/>
              <a:gd name="T50" fmla="*/ 922369 w 2587436"/>
              <a:gd name="T51" fmla="*/ 2436610 h 2587437"/>
              <a:gd name="T52" fmla="*/ 737501 w 2587436"/>
              <a:gd name="T53" fmla="*/ 2382741 h 2587437"/>
              <a:gd name="T54" fmla="*/ 587371 w 2587436"/>
              <a:gd name="T55" fmla="*/ 2265919 h 2587437"/>
              <a:gd name="T56" fmla="*/ 426346 w 2587436"/>
              <a:gd name="T57" fmla="*/ 2161089 h 2587437"/>
              <a:gd name="T58" fmla="*/ 321515 w 2587436"/>
              <a:gd name="T59" fmla="*/ 2000064 h 2587437"/>
              <a:gd name="T60" fmla="*/ 200768 w 2587436"/>
              <a:gd name="T61" fmla="*/ 1850603 h 2587437"/>
              <a:gd name="T62" fmla="*/ 150825 w 2587436"/>
              <a:gd name="T63" fmla="*/ 1665065 h 2587437"/>
              <a:gd name="T64" fmla="*/ 86113 w 2587436"/>
              <a:gd name="T65" fmla="*/ 1486184 h 2587437"/>
              <a:gd name="T66" fmla="*/ 92010 w 2587436"/>
              <a:gd name="T67" fmla="*/ 1293718 h 2587437"/>
              <a:gd name="T68" fmla="*/ 86114 w 2587436"/>
              <a:gd name="T69" fmla="*/ 1101253 h 2587437"/>
              <a:gd name="T70" fmla="*/ 150825 w 2587436"/>
              <a:gd name="T71" fmla="*/ 922370 h 2587437"/>
              <a:gd name="T72" fmla="*/ 200767 w 2587436"/>
              <a:gd name="T73" fmla="*/ 736833 h 2587437"/>
              <a:gd name="T74" fmla="*/ 321516 w 2587436"/>
              <a:gd name="T75" fmla="*/ 587372 h 2587437"/>
              <a:gd name="T76" fmla="*/ 426347 w 2587436"/>
              <a:gd name="T77" fmla="*/ 426349 h 2587437"/>
              <a:gd name="T78" fmla="*/ 587372 w 2587436"/>
              <a:gd name="T79" fmla="*/ 321517 h 2587437"/>
              <a:gd name="T80" fmla="*/ 736832 w 2587436"/>
              <a:gd name="T81" fmla="*/ 200768 h 2587437"/>
              <a:gd name="T82" fmla="*/ 922370 w 2587436"/>
              <a:gd name="T83" fmla="*/ 150826 h 2587437"/>
              <a:gd name="T84" fmla="*/ 1101686 w 2587436"/>
              <a:gd name="T85" fmla="*/ 86772 h 2587437"/>
              <a:gd name="T86" fmla="*/ 1178351 w 2587436"/>
              <a:gd name="T87" fmla="*/ 781 h 25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rgbClr val="FFCC00"/>
          </a:solidFill>
          <a:ln w="9525" cmpd="sng">
            <a:solidFill>
              <a:schemeClr val="tx1"/>
            </a:solidFill>
            <a:bevel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120914222811_NLEZG.thumb.60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255185"/>
            <a:ext cx="8555038" cy="47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69875" y="245533"/>
            <a:ext cx="4302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u</a:t>
            </a:r>
            <a:r>
              <a:rPr lang="zh-CN" altLang="en-US" sz="3200" b="1">
                <a:latin typeface="Comic Sans MS" panose="030F0702030302020204" pitchFamily="66" charset="0"/>
              </a:rPr>
              <a:t>ps</a:t>
            </a:r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zh-CN" altLang="en-US" sz="3200" b="1">
                <a:latin typeface="Comic Sans MS" panose="030F0702030302020204" pitchFamily="66" charset="0"/>
              </a:rPr>
              <a:t>t 失望的，难过的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6" y="0"/>
            <a:ext cx="688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472238" y="3926418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r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zh-CN" altLang="en-US" sz="3200" b="1">
                <a:latin typeface="Comic Sans MS" panose="030F0702030302020204" pitchFamily="66" charset="0"/>
              </a:rPr>
              <a:t>d </a:t>
            </a:r>
          </a:p>
        </p:txBody>
      </p:sp>
      <p:sp>
        <p:nvSpPr>
          <p:cNvPr id="15364" name="箭头 198"/>
          <p:cNvSpPr>
            <a:spLocks noChangeShapeType="1"/>
          </p:cNvSpPr>
          <p:nvPr/>
        </p:nvSpPr>
        <p:spPr bwMode="auto">
          <a:xfrm flipV="1">
            <a:off x="4002089" y="5027085"/>
            <a:ext cx="1550987" cy="1830916"/>
          </a:xfrm>
          <a:prstGeom prst="line">
            <a:avLst/>
          </a:prstGeom>
          <a:noFill/>
          <a:ln w="101600" cmpd="sng">
            <a:solidFill>
              <a:srgbClr val="FF00FF"/>
            </a:solidFill>
            <a:bevel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00026" y="3543300"/>
            <a:ext cx="18758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thr</a:t>
            </a: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ough </a:t>
            </a:r>
          </a:p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通过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  <p:bldP spid="1536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110067"/>
            <a:ext cx="7181850" cy="69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/>
          </p:cNvSpPr>
          <p:nvPr/>
        </p:nvSpPr>
        <p:spPr bwMode="auto">
          <a:xfrm>
            <a:off x="2182813" y="4538133"/>
            <a:ext cx="4972050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 cmpd="sng">
                  <a:solidFill>
                    <a:srgbClr val="99CCFF"/>
                  </a:solidFill>
                  <a:bevel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I want to be good</a:t>
            </a:r>
            <a:endParaRPr lang="zh-CN" altLang="en-US" sz="3600" b="1" kern="10">
              <a:ln w="19050" cmpd="sng">
                <a:solidFill>
                  <a:srgbClr val="99CCFF"/>
                </a:solidFill>
                <a:bevel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161926" y="110067"/>
            <a:ext cx="4043363" cy="17462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Read the rhyme</a:t>
            </a:r>
            <a:endParaRPr lang="zh-CN" altLang="en-US" sz="3600" b="1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57614" y="1246717"/>
            <a:ext cx="13997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Comic Sans MS" panose="030F0702030302020204" pitchFamily="66" charset="0"/>
              </a:rPr>
              <a:t>P42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/>
          </p:cNvSpPr>
          <p:nvPr/>
        </p:nvSpPr>
        <p:spPr bwMode="auto">
          <a:xfrm>
            <a:off x="103189" y="-131233"/>
            <a:ext cx="2689225" cy="12255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Let's guess</a:t>
            </a:r>
            <a:endParaRPr lang="zh-CN" altLang="en-US" sz="3600" b="1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1364" y="1488018"/>
            <a:ext cx="23891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C:\Documents and Settings\Administrator\桌面\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8588" y="3998384"/>
            <a:ext cx="2349500" cy="26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Documents and Settings\Administrator\桌面\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8" y="1094317"/>
            <a:ext cx="2489200" cy="29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Documents and Settings\Administrator\桌面\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0" y="4305301"/>
            <a:ext cx="2730500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Documents and Settings\Administrator\桌面\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1901" y="1346200"/>
            <a:ext cx="2493963" cy="22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171825" y="715434"/>
            <a:ext cx="6364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故事会怎么发展？来预测排序吧！</a:t>
            </a: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1054100" y="3998385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4351338" y="3837518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1</a:t>
            </a:r>
            <a:endParaRPr lang="zh-CN" altLang="en-US"/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7529513" y="3600451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5</a:t>
            </a:r>
            <a:endParaRPr lang="zh-CN" altLang="en-US"/>
          </a:p>
        </p:txBody>
      </p:sp>
      <p:sp>
        <p:nvSpPr>
          <p:cNvPr id="17420" name="TextBox 4"/>
          <p:cNvSpPr txBox="1">
            <a:spLocks noChangeArrowheads="1"/>
          </p:cNvSpPr>
          <p:nvPr/>
        </p:nvSpPr>
        <p:spPr bwMode="auto">
          <a:xfrm>
            <a:off x="1054100" y="5850467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4</a:t>
            </a:r>
            <a:endParaRPr lang="zh-CN" altLang="en-US"/>
          </a:p>
        </p:txBody>
      </p:sp>
      <p:sp>
        <p:nvSpPr>
          <p:cNvPr id="17421" name="TextBox 4"/>
          <p:cNvSpPr txBox="1">
            <a:spLocks noChangeArrowheads="1"/>
          </p:cNvSpPr>
          <p:nvPr/>
        </p:nvSpPr>
        <p:spPr bwMode="auto">
          <a:xfrm>
            <a:off x="4994276" y="5850467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2</a:t>
            </a:r>
            <a:endParaRPr lang="zh-CN" altLang="en-US"/>
          </a:p>
        </p:txBody>
      </p:sp>
      <p:sp>
        <p:nvSpPr>
          <p:cNvPr id="17422" name="TextBox 4"/>
          <p:cNvSpPr txBox="1">
            <a:spLocks noChangeArrowheads="1"/>
          </p:cNvSpPr>
          <p:nvPr/>
        </p:nvSpPr>
        <p:spPr bwMode="auto">
          <a:xfrm>
            <a:off x="1270001" y="709085"/>
            <a:ext cx="2036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Pair work</a:t>
            </a:r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4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3513" y="1682751"/>
            <a:ext cx="90524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故事中小男孩讲了几句话，哪些让魔法树有反应</a:t>
            </a:r>
          </a:p>
          <a:p>
            <a:r>
              <a:rPr lang="zh-CN" altLang="en-US" sz="3200" dirty="0">
                <a:latin typeface="Comic Sans MS" panose="030F0702030302020204" pitchFamily="66" charset="0"/>
              </a:rPr>
              <a:t>了？请打勾。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(    ) open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(    ) hurry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(    ) </a:t>
            </a:r>
            <a:r>
              <a:rPr lang="zh-CN" altLang="en-US" sz="3000" b="1" dirty="0">
                <a:latin typeface="Comic Sans MS" panose="030F0702030302020204" pitchFamily="66" charset="0"/>
              </a:rPr>
              <a:t>This is too difficult. Please, dear tree！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(    ) Thank you, dear tree!</a:t>
            </a:r>
          </a:p>
        </p:txBody>
      </p:sp>
      <p:sp>
        <p:nvSpPr>
          <p:cNvPr id="18436" name="WordArt 4"/>
          <p:cNvSpPr>
            <a:spLocks noChangeArrowheads="1" noChangeShapeType="1"/>
          </p:cNvSpPr>
          <p:nvPr/>
        </p:nvSpPr>
        <p:spPr bwMode="auto">
          <a:xfrm>
            <a:off x="323851" y="234951"/>
            <a:ext cx="5141913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Let's watch the story</a:t>
            </a:r>
            <a:endParaRPr lang="zh-CN" altLang="en-US" sz="36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8437" name="勾3 203"/>
          <p:cNvSpPr/>
          <p:nvPr/>
        </p:nvSpPr>
        <p:spPr bwMode="auto">
          <a:xfrm>
            <a:off x="520700" y="4639733"/>
            <a:ext cx="520700" cy="340784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bevel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勾3 203"/>
          <p:cNvSpPr/>
          <p:nvPr/>
        </p:nvSpPr>
        <p:spPr bwMode="auto">
          <a:xfrm>
            <a:off x="520700" y="5164667"/>
            <a:ext cx="520700" cy="338667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miter lim="800000"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68263" y="-91017"/>
            <a:ext cx="4914900" cy="116840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Comic Sans MS" panose="030F0702030302020204"/>
              </a:rPr>
              <a:t>Answer the questions.</a:t>
            </a:r>
            <a:endParaRPr lang="zh-CN" altLang="en-US" sz="36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6251" y="713318"/>
            <a:ext cx="841127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1. What did the boy see in the park?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He saw a tree with a sign on it.</a:t>
            </a:r>
          </a:p>
          <a:p>
            <a:endParaRPr lang="zh-CN" altLang="en-US" sz="32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2. Why was the boy upset?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Because his magic words didn't work.</a:t>
            </a:r>
          </a:p>
          <a:p>
            <a:endParaRPr lang="zh-CN" altLang="en-US" sz="32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3. How did the boy open the tree?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He said, "This is difficult. Please,</a:t>
            </a:r>
          </a:p>
          <a:p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   dear tree!"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73088" y="605367"/>
            <a:ext cx="786144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4. What was inside the magic tree?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 room full of toys and chocolates.</a:t>
            </a:r>
          </a:p>
          <a:p>
            <a:endParaRPr lang="zh-CN" altLang="en-US" sz="32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5. What are the magic words?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"Please" and "thank you".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1416050" y="1733551"/>
            <a:ext cx="6330950" cy="941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 cmpd="sng">
                  <a:solidFill>
                    <a:srgbClr val="99CCFF"/>
                  </a:solidFill>
                  <a:bevel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Any other questions in understanding?</a:t>
            </a:r>
            <a:endParaRPr lang="zh-CN" altLang="en-US" sz="3600" b="1" kern="10">
              <a:ln w="19050" cmpd="sng">
                <a:solidFill>
                  <a:srgbClr val="99CCFF"/>
                </a:solidFill>
                <a:bevel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16051" y="34544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" y="2675467"/>
            <a:ext cx="9077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Talk in groups:</a:t>
            </a:r>
          </a:p>
          <a:p>
            <a:r>
              <a:rPr lang="zh-CN" altLang="en-US" sz="3200" b="1">
                <a:latin typeface="Comic Sans MS" panose="030F0702030302020204" pitchFamily="66" charset="0"/>
              </a:rPr>
              <a:t>Which sentences that you can't understand?</a:t>
            </a:r>
          </a:p>
        </p:txBody>
      </p:sp>
      <p:sp>
        <p:nvSpPr>
          <p:cNvPr id="21510" name="WordArt 3"/>
          <p:cNvSpPr>
            <a:spLocks noChangeArrowheads="1" noChangeShapeType="1"/>
          </p:cNvSpPr>
          <p:nvPr/>
        </p:nvSpPr>
        <p:spPr bwMode="auto">
          <a:xfrm>
            <a:off x="103188" y="292100"/>
            <a:ext cx="4914900" cy="11705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>
                <a:ln w="9525" cmpd="sng">
                  <a:solidFill>
                    <a:srgbClr val="9999FF"/>
                  </a:solidFill>
                  <a:miter lim="800000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Comic Sans MS" panose="030F0702030302020204"/>
              </a:rPr>
              <a:t>Let's learn more details</a:t>
            </a:r>
            <a:endParaRPr lang="zh-CN" altLang="en-US" sz="3600" b="1">
              <a:ln w="9525" cmpd="sng">
                <a:solidFill>
                  <a:srgbClr val="9999FF"/>
                </a:solidFill>
                <a:miter lim="800000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6375" y="3424767"/>
            <a:ext cx="2630488" cy="2338917"/>
          </a:xfr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0" y="3424767"/>
            <a:ext cx="2185988" cy="2186517"/>
          </a:xfrm>
        </p:spPr>
      </p:pic>
      <p:sp>
        <p:nvSpPr>
          <p:cNvPr id="4100" name="WordArt 4"/>
          <p:cNvSpPr>
            <a:spLocks noChangeArrowheads="1" noChangeShapeType="1"/>
          </p:cNvSpPr>
          <p:nvPr/>
        </p:nvSpPr>
        <p:spPr bwMode="auto">
          <a:xfrm>
            <a:off x="206376" y="241300"/>
            <a:ext cx="2455863" cy="12128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0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Comic Sans MS" panose="030F0702030302020204"/>
              </a:rPr>
              <a:t>Warming up</a:t>
            </a:r>
            <a:endParaRPr lang="zh-CN" altLang="en-US" sz="40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4714" y="1686984"/>
            <a:ext cx="77444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 dirty="0">
                <a:latin typeface="Comic Sans MS" panose="030F0702030302020204" pitchFamily="66" charset="0"/>
              </a:rPr>
              <a:t>When you see the word </a:t>
            </a:r>
            <a:r>
              <a:rPr lang="zh-CN" altLang="en-US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sz="3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</a:t>
            </a:r>
            <a:r>
              <a:rPr lang="zh-CN" altLang="en-US" sz="3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 </a:t>
            </a:r>
            <a:r>
              <a:rPr lang="zh-CN" altLang="en-US" sz="3000" b="1" dirty="0">
                <a:latin typeface="Comic Sans MS" panose="030F0702030302020204" pitchFamily="66" charset="0"/>
              </a:rPr>
              <a:t>(魔术的), </a:t>
            </a:r>
          </a:p>
          <a:p>
            <a:r>
              <a:rPr lang="zh-CN" altLang="en-US" sz="3000" b="1" dirty="0">
                <a:latin typeface="Comic Sans MS" panose="030F0702030302020204" pitchFamily="66" charset="0"/>
              </a:rPr>
              <a:t>what do you think of?</a:t>
            </a:r>
          </a:p>
        </p:txBody>
      </p:sp>
      <p:sp>
        <p:nvSpPr>
          <p:cNvPr id="4102" name="WordArt 6"/>
          <p:cNvSpPr>
            <a:spLocks noChangeArrowheads="1" noChangeShapeType="1"/>
          </p:cNvSpPr>
          <p:nvPr/>
        </p:nvSpPr>
        <p:spPr bwMode="auto">
          <a:xfrm>
            <a:off x="3238500" y="605367"/>
            <a:ext cx="2382838" cy="848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 cmpd="sng">
                  <a:solidFill>
                    <a:srgbClr val="99CCFF"/>
                  </a:solidFill>
                  <a:bevel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Brainstorm</a:t>
            </a:r>
            <a:endParaRPr lang="zh-CN" altLang="en-US" sz="3600" b="1" kern="10" dirty="0">
              <a:ln w="19050" cmpd="sng">
                <a:solidFill>
                  <a:srgbClr val="99CCFF"/>
                </a:solidFill>
                <a:bevel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18113" y="4516968"/>
            <a:ext cx="3744912" cy="2188633"/>
          </a:xfrm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8288" y="5763684"/>
            <a:ext cx="241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magic wand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38501" y="5763684"/>
            <a:ext cx="2113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magic hat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08726" y="3424767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magic broom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ldLvl="0" autoUpdateAnimBg="0"/>
      <p:bldP spid="4102" grpId="0" animBg="1"/>
      <p:bldP spid="4104" grpId="0" bldLvl="0" autoUpdateAnimBg="0"/>
      <p:bldP spid="4105" grpId="0" bldLvl="0" autoUpdateAnimBg="0"/>
      <p:bldP spid="4106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6539" y="296333"/>
            <a:ext cx="9077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200">
              <a:latin typeface="Comic Sans MS" panose="030F0702030302020204" pitchFamily="66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976" y="1"/>
            <a:ext cx="90773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00" b="1">
                <a:solidFill>
                  <a:srgbClr val="FF0066"/>
                </a:solidFill>
                <a:latin typeface="Comic Sans MS" panose="030F0702030302020204" pitchFamily="66" charset="0"/>
              </a:rPr>
              <a:t>L4. </a:t>
            </a:r>
            <a:r>
              <a:rPr lang="zh-CN" altLang="en-US" sz="2900" b="1">
                <a:latin typeface="Comic Sans MS" panose="030F0702030302020204" pitchFamily="66" charset="0"/>
              </a:rPr>
              <a:t>He tried "open" "hurry",and many other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more,but none of them work.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他试了“打开” ”快点“，和很多其他的词，但是没一个起作用。</a:t>
            </a:r>
          </a:p>
          <a:p>
            <a:endParaRPr lang="zh-CN" altLang="en-US" sz="2900">
              <a:latin typeface="Comic Sans MS" panose="030F0702030302020204" pitchFamily="66" charset="0"/>
            </a:endParaRPr>
          </a:p>
          <a:p>
            <a:r>
              <a:rPr lang="zh-CN" altLang="en-US" sz="2900" b="1">
                <a:solidFill>
                  <a:srgbClr val="FF0066"/>
                </a:solidFill>
                <a:latin typeface="Comic Sans MS" panose="030F0702030302020204" pitchFamily="66" charset="0"/>
              </a:rPr>
              <a:t>L9.</a:t>
            </a:r>
            <a:r>
              <a:rPr lang="zh-CN" altLang="en-US" sz="2900" b="1">
                <a:latin typeface="Comic Sans MS" panose="030F0702030302020204" pitchFamily="66" charset="0"/>
              </a:rPr>
              <a:t> With this, the inside of the tree lit up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brightly and showed a road. The road led to a 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room full of toys and chocolates.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这话说完，树的里面点亮了，并呈现了一条路。这条路</a:t>
            </a:r>
          </a:p>
          <a:p>
            <a:r>
              <a:rPr lang="zh-CN" altLang="en-US" sz="2900" b="1">
                <a:latin typeface="Comic Sans MS" panose="030F0702030302020204" pitchFamily="66" charset="0"/>
              </a:rPr>
              <a:t>通向了一个满是玩具和巧克力的房间。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y_20110312115201466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441326" y="-192617"/>
            <a:ext cx="5572125" cy="20277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Let's read the story.</a:t>
            </a:r>
            <a:endParaRPr lang="zh-CN" altLang="en-US" sz="3600" b="1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/>
          </p:cNvSpPr>
          <p:nvPr/>
        </p:nvSpPr>
        <p:spPr bwMode="auto">
          <a:xfrm>
            <a:off x="334963" y="393700"/>
            <a:ext cx="2266950" cy="13144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Let's retell</a:t>
            </a:r>
            <a:endParaRPr lang="zh-CN" altLang="en-US" sz="3600" b="1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0051" y="-40218"/>
            <a:ext cx="3559175" cy="3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4963" y="3458634"/>
            <a:ext cx="8642350" cy="1818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  </a:t>
            </a:r>
            <a:r>
              <a:rPr lang="en-US" sz="2800">
                <a:latin typeface="Comic Sans MS" panose="030F0702030302020204" pitchFamily="66" charset="0"/>
              </a:rPr>
              <a:t>Long ago, a little boy was </a:t>
            </a:r>
            <a:r>
              <a:rPr lang="zh-CN" altLang="en-US" sz="2800">
                <a:latin typeface="Comic Sans MS" panose="030F0702030302020204" pitchFamily="66" charset="0"/>
              </a:rPr>
              <a:t>_______________</a:t>
            </a:r>
            <a:r>
              <a:rPr lang="en-US" sz="2800">
                <a:latin typeface="Comic Sans MS" panose="030F0702030302020204" pitchFamily="66" charset="0"/>
              </a:rPr>
              <a:t>. In</a:t>
            </a:r>
            <a:r>
              <a:rPr lang="zh-CN" altLang="en-US" sz="2800" b="1">
                <a:latin typeface="Comic Sans MS" panose="030F0702030302020204" pitchFamily="66" charset="0"/>
              </a:rPr>
              <a:t>_________</a:t>
            </a:r>
            <a:r>
              <a:rPr lang="en-US" sz="2800">
                <a:latin typeface="Comic Sans MS" panose="030F0702030302020204" pitchFamily="66" charset="0"/>
              </a:rPr>
              <a:t> the park there was a tree </a:t>
            </a:r>
            <a:r>
              <a:rPr lang="zh-CN" altLang="en-US" sz="2800">
                <a:latin typeface="Comic Sans MS" panose="030F0702030302020204" pitchFamily="66" charset="0"/>
              </a:rPr>
              <a:t>_____</a:t>
            </a:r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________</a:t>
            </a:r>
            <a:r>
              <a:rPr lang="en-US" sz="2800">
                <a:latin typeface="Comic Sans MS" panose="030F0702030302020204" pitchFamily="66" charset="0"/>
              </a:rPr>
              <a:t>. The sign said, “I am a </a:t>
            </a:r>
            <a:r>
              <a:rPr lang="zh-CN" altLang="en-US" sz="2800">
                <a:latin typeface="Comic Sans MS" panose="030F0702030302020204" pitchFamily="66" charset="0"/>
              </a:rPr>
              <a:t>________</a:t>
            </a:r>
            <a:r>
              <a:rPr lang="en-US" sz="2800">
                <a:latin typeface="Comic Sans MS" panose="030F0702030302020204" pitchFamily="66" charset="0"/>
              </a:rPr>
              <a:t>. Say the </a:t>
            </a:r>
            <a:r>
              <a:rPr lang="zh-CN" altLang="en-US" sz="2800">
                <a:latin typeface="Comic Sans MS" panose="030F0702030302020204" pitchFamily="66" charset="0"/>
              </a:rPr>
              <a:t>_________</a:t>
            </a:r>
            <a:r>
              <a:rPr lang="en-US" sz="2800">
                <a:latin typeface="Comic Sans MS" panose="030F0702030302020204" pitchFamily="66" charset="0"/>
              </a:rPr>
              <a:t> and you will see.”</a:t>
            </a:r>
            <a:endParaRPr lang="en-US" sz="3600">
              <a:latin typeface="Comic Sans MS" panose="030F0702030302020204" pitchFamily="66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27664" y="3458633"/>
            <a:ext cx="494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walking through a park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3901" y="4068233"/>
            <a:ext cx="3097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the middle of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431089" y="4068233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with 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4964" y="4673600"/>
            <a:ext cx="1925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sign on it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572251" y="4673600"/>
            <a:ext cx="2011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magic tree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31989" y="5251451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magic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utoUpdateAnimBg="0"/>
      <p:bldP spid="24582" grpId="0" bldLvl="0" autoUpdateAnimBg="0"/>
      <p:bldP spid="24583" grpId="0" bldLvl="0" autoUpdateAnimBg="0"/>
      <p:bldP spid="24584" grpId="0" bldLvl="0" autoUpdateAnimBg="0"/>
      <p:bldP spid="24585" grpId="0" bldLvl="0" autoUpdateAnimBg="0"/>
      <p:bldP spid="24586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C:\Documents and Settings\Administrator\桌面\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6689" y="-27517"/>
            <a:ext cx="3455987" cy="385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7175" y="4146551"/>
            <a:ext cx="8642350" cy="1818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 </a:t>
            </a:r>
            <a:r>
              <a:rPr lang="en-US" sz="2800">
                <a:latin typeface="Comic Sans MS" panose="030F0702030302020204" pitchFamily="66" charset="0"/>
              </a:rPr>
              <a:t>The boy tried to </a:t>
            </a:r>
            <a:r>
              <a:rPr lang="zh-CN" altLang="en-US" sz="2800">
                <a:latin typeface="Comic Sans MS" panose="030F0702030302020204" pitchFamily="66" charset="0"/>
              </a:rPr>
              <a:t>_________________</a:t>
            </a:r>
            <a:r>
              <a:rPr lang="en-US" sz="2800">
                <a:latin typeface="Comic Sans MS" panose="030F0702030302020204" pitchFamily="66" charset="0"/>
              </a:rPr>
              <a:t>. He tried “open”, “hurry”, and many more, but </a:t>
            </a:r>
            <a:r>
              <a:rPr lang="zh-CN" altLang="en-US" sz="2800">
                <a:latin typeface="Comic Sans MS" panose="030F0702030302020204" pitchFamily="66" charset="0"/>
              </a:rPr>
              <a:t>___________</a:t>
            </a:r>
            <a:r>
              <a:rPr lang="en-US" sz="2800">
                <a:latin typeface="Comic Sans MS" panose="030F0702030302020204" pitchFamily="66" charset="0"/>
              </a:rPr>
              <a:t> worked.</a:t>
            </a:r>
          </a:p>
          <a:p>
            <a:r>
              <a:rPr lang="zh-CN" altLang="en-US" sz="2800">
                <a:latin typeface="Comic Sans MS" panose="030F0702030302020204" pitchFamily="66" charset="0"/>
              </a:rPr>
              <a:t> </a:t>
            </a:r>
            <a:endParaRPr lang="en-US" sz="3600">
              <a:latin typeface="Comic Sans MS" panose="030F0702030302020204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32188" y="4146551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guess the magic words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7176" y="5232401"/>
            <a:ext cx="2488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none of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utoUpdateAnimBg="0"/>
      <p:bldP spid="25605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Administrator\桌面\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250" y="-78317"/>
            <a:ext cx="2890838" cy="33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8288" y="3291418"/>
            <a:ext cx="8642350" cy="2249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 </a:t>
            </a:r>
            <a:r>
              <a:rPr lang="en-US" sz="2800">
                <a:latin typeface="Comic Sans MS" panose="030F0702030302020204" pitchFamily="66" charset="0"/>
              </a:rPr>
              <a:t>Tired and </a:t>
            </a:r>
            <a:r>
              <a:rPr lang="zh-CN" altLang="en-US" sz="2800" b="1">
                <a:latin typeface="Comic Sans MS" panose="030F0702030302020204" pitchFamily="66" charset="0"/>
              </a:rPr>
              <a:t>_____</a:t>
            </a:r>
            <a:r>
              <a:rPr lang="zh-CN" altLang="en-US" sz="2800">
                <a:latin typeface="Comic Sans MS" panose="030F0702030302020204" pitchFamily="66" charset="0"/>
              </a:rPr>
              <a:t>_,</a:t>
            </a:r>
            <a:r>
              <a:rPr lang="en-US" sz="2800">
                <a:latin typeface="Comic Sans MS" panose="030F0702030302020204" pitchFamily="66" charset="0"/>
              </a:rPr>
              <a:t> the boy cried out, “This is too diffcult, </a:t>
            </a:r>
            <a:r>
              <a:rPr lang="zh-CN" altLang="en-US" sz="2800">
                <a:latin typeface="Comic Sans MS" panose="030F0702030302020204" pitchFamily="66" charset="0"/>
              </a:rPr>
              <a:t>______</a:t>
            </a:r>
            <a:r>
              <a:rPr lang="en-US" sz="2800">
                <a:latin typeface="Comic Sans MS" panose="030F0702030302020204" pitchFamily="66" charset="0"/>
              </a:rPr>
              <a:t>, dear tree!”Suddenly, a big door opened  </a:t>
            </a:r>
            <a:r>
              <a:rPr lang="zh-CN" altLang="en-US" sz="2800">
                <a:latin typeface="Comic Sans MS" panose="030F0702030302020204" pitchFamily="66" charset="0"/>
              </a:rPr>
              <a:t>_____________</a:t>
            </a:r>
            <a:r>
              <a:rPr lang="en-US" sz="2800">
                <a:latin typeface="Comic Sans MS" panose="030F0702030302020204" pitchFamily="66" charset="0"/>
              </a:rPr>
              <a:t> the tree.</a:t>
            </a:r>
            <a:r>
              <a:rPr lang="zh-CN" altLang="en-US" sz="2800">
                <a:latin typeface="Comic Sans MS" panose="030F0702030302020204" pitchFamily="66" charset="0"/>
              </a:rPr>
              <a:t> </a:t>
            </a:r>
            <a:r>
              <a:rPr lang="en-US" sz="2800">
                <a:latin typeface="Comic Sans MS" panose="030F0702030302020204" pitchFamily="66" charset="0"/>
              </a:rPr>
              <a:t>Inside everything was dark, </a:t>
            </a:r>
            <a:r>
              <a:rPr lang="zh-CN" altLang="en-US" sz="2800">
                <a:latin typeface="Comic Sans MS" panose="030F0702030302020204" pitchFamily="66" charset="0"/>
              </a:rPr>
              <a:t>_____________</a:t>
            </a:r>
            <a:r>
              <a:rPr lang="en-US" sz="2800">
                <a:latin typeface="Comic Sans MS" panose="030F0702030302020204" pitchFamily="66" charset="0"/>
              </a:rPr>
              <a:t>. The sign said, “</a:t>
            </a:r>
            <a:r>
              <a:rPr lang="zh-CN" altLang="en-US" sz="2800">
                <a:latin typeface="Comic Sans MS" panose="030F0702030302020204" pitchFamily="66" charset="0"/>
              </a:rPr>
              <a:t>____________________</a:t>
            </a:r>
            <a:r>
              <a:rPr lang="en-US" sz="2800">
                <a:latin typeface="Comic Sans MS" panose="030F0702030302020204" pitchFamily="66" charset="0"/>
              </a:rPr>
              <a:t>.”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4414" y="3196167"/>
            <a:ext cx="1220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upset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33650" y="3890434"/>
            <a:ext cx="19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Please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16289" y="4521201"/>
            <a:ext cx="316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at the bottom</a:t>
            </a:r>
            <a:r>
              <a:rPr lang="zh-CN" alt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 of</a:t>
            </a:r>
            <a:endParaRPr lang="en-US" sz="2800" b="1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54614" y="4868334"/>
            <a:ext cx="375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except for a sign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16250" y="5566834"/>
            <a:ext cx="4573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Carry on with your magic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utoUpdateAnimBg="0"/>
      <p:bldP spid="26629" grpId="0" bldLvl="0" autoUpdateAnimBg="0"/>
      <p:bldP spid="26630" grpId="0" bldLvl="0" autoUpdateAnimBg="0"/>
      <p:bldP spid="26631" grpId="0" bldLvl="0" autoUpdateAnimBg="0"/>
      <p:bldP spid="2663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Documents and Settings\Administrator\桌面\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3326" y="-91018"/>
            <a:ext cx="38893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1301" y="3492501"/>
            <a:ext cx="8640763" cy="1818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 </a:t>
            </a:r>
            <a:r>
              <a:rPr lang="en-US" sz="2800">
                <a:latin typeface="Comic Sans MS" panose="030F0702030302020204" pitchFamily="66" charset="0"/>
              </a:rPr>
              <a:t>Then the boy said, “</a:t>
            </a:r>
            <a:r>
              <a:rPr lang="zh-CN" altLang="en-US" sz="2800">
                <a:latin typeface="Comic Sans MS" panose="030F0702030302020204" pitchFamily="66" charset="0"/>
              </a:rPr>
              <a:t>_________________</a:t>
            </a:r>
            <a:r>
              <a:rPr lang="en-US" sz="2800">
                <a:latin typeface="Comic Sans MS" panose="030F0702030302020204" pitchFamily="66" charset="0"/>
              </a:rPr>
              <a:t>!” With this, </a:t>
            </a:r>
            <a:r>
              <a:rPr lang="zh-CN" altLang="en-US" sz="2800">
                <a:latin typeface="Comic Sans MS" panose="030F0702030302020204" pitchFamily="66" charset="0"/>
              </a:rPr>
              <a:t>_________</a:t>
            </a:r>
            <a:r>
              <a:rPr lang="en-US" sz="2800">
                <a:latin typeface="Comic Sans MS" panose="030F0702030302020204" pitchFamily="66" charset="0"/>
              </a:rPr>
              <a:t> the tree </a:t>
            </a:r>
            <a:r>
              <a:rPr lang="zh-CN" altLang="en-US" sz="2800">
                <a:latin typeface="Comic Sans MS" panose="030F0702030302020204" pitchFamily="66" charset="0"/>
              </a:rPr>
              <a:t>___________</a:t>
            </a:r>
            <a:r>
              <a:rPr lang="en-US" sz="2800">
                <a:latin typeface="Comic Sans MS" panose="030F0702030302020204" pitchFamily="66" charset="0"/>
              </a:rPr>
              <a:t> and showed </a:t>
            </a:r>
            <a:r>
              <a:rPr lang="zh-CN" altLang="en-US" sz="2800">
                <a:latin typeface="Comic Sans MS" panose="030F0702030302020204" pitchFamily="66" charset="0"/>
              </a:rPr>
              <a:t>_______</a:t>
            </a:r>
            <a:r>
              <a:rPr lang="en-US" sz="2800">
                <a:latin typeface="Comic Sans MS" panose="030F0702030302020204" pitchFamily="66" charset="0"/>
              </a:rPr>
              <a:t>. The road led to </a:t>
            </a:r>
            <a:r>
              <a:rPr lang="zh-CN" altLang="en-US" sz="2800">
                <a:latin typeface="Comic Sans MS" panose="030F0702030302020204" pitchFamily="66" charset="0"/>
              </a:rPr>
              <a:t>a room _____________________</a:t>
            </a:r>
            <a:r>
              <a:rPr lang="en-US" sz="2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054475" y="3272367"/>
            <a:ext cx="4427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Thank you, dear tree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70089" y="3970867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the inside of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32463" y="3966634"/>
            <a:ext cx="2749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lit up  brightly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73326" y="4546601"/>
            <a:ext cx="1311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a road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1301" y="5194301"/>
            <a:ext cx="4868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full of toys and chocolates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utoUpdateAnimBg="0"/>
      <p:bldP spid="27653" grpId="0" bldLvl="0" autoUpdateAnimBg="0"/>
      <p:bldP spid="27654" grpId="0" bldLvl="0" autoUpdateAnimBg="0"/>
      <p:bldP spid="27655" grpId="0" bldLvl="0" autoUpdateAnimBg="0"/>
      <p:bldP spid="2765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6851" y="3481918"/>
            <a:ext cx="8640763" cy="2249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 </a:t>
            </a:r>
            <a:r>
              <a:rPr lang="en-US" sz="2800">
                <a:latin typeface="Comic Sans MS" panose="030F0702030302020204" pitchFamily="66" charset="0"/>
              </a:rPr>
              <a:t>The little boy brought </a:t>
            </a:r>
            <a:r>
              <a:rPr lang="zh-CN" altLang="en-US" sz="2800">
                <a:latin typeface="Comic Sans MS" panose="030F0702030302020204" pitchFamily="66" charset="0"/>
              </a:rPr>
              <a:t>___________</a:t>
            </a:r>
            <a:r>
              <a:rPr lang="en-US" sz="2800">
                <a:latin typeface="Comic Sans MS" panose="030F0702030302020204" pitchFamily="66" charset="0"/>
              </a:rPr>
              <a:t> to the magic tree, and they had </a:t>
            </a:r>
            <a:r>
              <a:rPr lang="zh-CN" altLang="en-US" sz="2800">
                <a:latin typeface="Comic Sans MS" panose="030F0702030302020204" pitchFamily="66" charset="0"/>
              </a:rPr>
              <a:t>______________</a:t>
            </a:r>
            <a:r>
              <a:rPr lang="en-US" sz="2800">
                <a:latin typeface="Comic Sans MS" panose="030F0702030302020204" pitchFamily="66" charset="0"/>
              </a:rPr>
              <a:t>. This is why people always say that </a:t>
            </a:r>
          </a:p>
          <a:p>
            <a:r>
              <a:rPr lang="zh-CN" altLang="en-US" sz="2800">
                <a:latin typeface="Comic Sans MS" panose="030F0702030302020204" pitchFamily="66" charset="0"/>
              </a:rPr>
              <a:t>_</a:t>
            </a:r>
            <a:r>
              <a:rPr lang="zh-CN" altLang="en-US" sz="2800" b="1">
                <a:latin typeface="Comic Sans MS" panose="030F0702030302020204" pitchFamily="66" charset="0"/>
              </a:rPr>
              <a:t>__________________________________</a:t>
            </a:r>
            <a:r>
              <a:rPr lang="zh-CN" altLang="en-US" sz="2800">
                <a:latin typeface="Comic Sans MS" panose="030F0702030302020204" pitchFamily="66" charset="0"/>
              </a:rPr>
              <a:t>__</a:t>
            </a:r>
            <a:r>
              <a:rPr lang="en-US" sz="2800">
                <a:latin typeface="Comic Sans MS" panose="030F0702030302020204" pitchFamily="66" charset="0"/>
              </a:rPr>
              <a:t>.</a:t>
            </a:r>
            <a:endParaRPr lang="zh-CN" altLang="en-US" sz="2800">
              <a:latin typeface="Comic Sans MS" panose="030F0702030302020204" pitchFamily="66" charset="0"/>
            </a:endParaRPr>
          </a:p>
          <a:p>
            <a:endParaRPr lang="zh-CN" altLang="en-US" sz="2800">
              <a:latin typeface="Comic Sans MS" panose="030F0702030302020204" pitchFamily="66" charset="0"/>
            </a:endParaRPr>
          </a:p>
        </p:txBody>
      </p:sp>
      <p:pic>
        <p:nvPicPr>
          <p:cNvPr id="28675" name="Picture 7" descr="C:\Documents and Settings\Administrator\桌面\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4775" y="29634"/>
            <a:ext cx="3816350" cy="34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364038" y="3481918"/>
            <a:ext cx="2603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all his friends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13288" y="4180418"/>
            <a:ext cx="3667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the best party ever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6850" y="5052485"/>
            <a:ext cx="8185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CC"/>
                </a:solidFill>
                <a:latin typeface="Comic Sans MS" panose="030F0702030302020204" pitchFamily="66" charset="0"/>
              </a:rPr>
              <a:t>“please” and “thank you” are the magic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7" grpId="0" bldLvl="0" autoUpdateAnimBg="0"/>
      <p:bldP spid="2867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/>
          </p:cNvSpPr>
          <p:nvPr/>
        </p:nvSpPr>
        <p:spPr bwMode="auto">
          <a:xfrm>
            <a:off x="823913" y="823385"/>
            <a:ext cx="2266950" cy="13144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0550" y="2453218"/>
            <a:ext cx="64636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1. 抄写U8前12个单词 (到carry on)</a:t>
            </a:r>
          </a:p>
          <a:p>
            <a:r>
              <a:rPr lang="zh-CN" altLang="en-US" sz="3200" dirty="0">
                <a:latin typeface="Comic Sans MS" panose="030F0702030302020204" pitchFamily="66" charset="0"/>
              </a:rPr>
              <a:t>2. 跟录音读U8单词和课文3次，</a:t>
            </a:r>
          </a:p>
          <a:p>
            <a:r>
              <a:rPr lang="zh-CN" altLang="en-US" sz="3200" dirty="0">
                <a:latin typeface="Comic Sans MS" panose="030F0702030302020204" pitchFamily="66" charset="0"/>
              </a:rPr>
              <a:t>   请注意模仿语音语调。</a:t>
            </a:r>
          </a:p>
          <a:p>
            <a:r>
              <a:rPr lang="zh-CN" altLang="en-US" sz="3200" dirty="0">
                <a:latin typeface="Comic Sans MS" panose="030F0702030302020204" pitchFamily="66" charset="0"/>
              </a:rPr>
              <a:t>3. 做课本P46第2题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7rUUJ2llPDrff4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6601" y="474134"/>
            <a:ext cx="5045075" cy="5795433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176963" y="3147484"/>
            <a:ext cx="1834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magician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174625" y="-23283"/>
            <a:ext cx="2408238" cy="119380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Comic Sans MS" panose="030F0702030302020204"/>
              </a:rPr>
              <a:t>Leading in</a:t>
            </a:r>
            <a:endParaRPr lang="zh-CN" altLang="en-US" sz="36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738189" y="950384"/>
            <a:ext cx="7913687" cy="2089149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41275" cmpd="sng">
            <a:solidFill>
              <a:srgbClr val="6699FF"/>
            </a:solidFill>
            <a:bevel/>
          </a:ln>
        </p:spPr>
        <p:txBody>
          <a:bodyPr wrap="none" anchor="ctr"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Mr.G lived on a small island. He was </a:t>
            </a:r>
          </a:p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trouble one day. </a:t>
            </a:r>
          </a:p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Let's watch the video. 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34976" y="12701"/>
            <a:ext cx="8569325" cy="158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r>
              <a:rPr lang="zh-CN" altLang="en-US" sz="3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What do you learn from the video?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63575" y="1303868"/>
            <a:ext cx="8064500" cy="10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It's very important to say "please" and "thank you".</a:t>
            </a:r>
          </a:p>
        </p:txBody>
      </p:sp>
      <p:pic>
        <p:nvPicPr>
          <p:cNvPr id="7172" name="Picture 4" descr="t01ddf2e3040ec920fb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025" y="2730501"/>
            <a:ext cx="3748088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7388" y="632885"/>
            <a:ext cx="8069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Comic Sans MS" panose="030F0702030302020204" pitchFamily="66" charset="0"/>
              </a:rPr>
              <a:t>People </a:t>
            </a:r>
            <a:r>
              <a:rPr lang="en-US" sz="3600" b="1">
                <a:latin typeface="Comic Sans MS" panose="030F0702030302020204" pitchFamily="66" charset="0"/>
              </a:rPr>
              <a:t>always </a:t>
            </a:r>
            <a:r>
              <a:rPr lang="zh-CN" altLang="en-US" sz="3600" b="1">
                <a:latin typeface="Comic Sans MS" panose="030F0702030302020204" pitchFamily="66" charset="0"/>
              </a:rPr>
              <a:t>say that "</a:t>
            </a:r>
            <a:r>
              <a:rPr lang="zh-CN" altLang="en-US" sz="3600" b="1">
                <a:solidFill>
                  <a:srgbClr val="FF0066"/>
                </a:solidFill>
                <a:latin typeface="Comic Sans MS" panose="030F0702030302020204" pitchFamily="66" charset="0"/>
              </a:rPr>
              <a:t>please</a:t>
            </a:r>
            <a:r>
              <a:rPr lang="zh-CN" altLang="en-US" sz="3600" b="1">
                <a:latin typeface="Comic Sans MS" panose="030F0702030302020204" pitchFamily="66" charset="0"/>
              </a:rPr>
              <a:t>" and "</a:t>
            </a:r>
            <a:r>
              <a:rPr lang="zh-CN" altLang="en-US" sz="3600" b="1">
                <a:solidFill>
                  <a:srgbClr val="FF0066"/>
                </a:solidFill>
                <a:latin typeface="Comic Sans MS" panose="030F0702030302020204" pitchFamily="66" charset="0"/>
              </a:rPr>
              <a:t>thank you</a:t>
            </a:r>
            <a:r>
              <a:rPr lang="zh-CN" altLang="en-US" sz="3600" b="1">
                <a:latin typeface="Comic Sans MS" panose="030F0702030302020204" pitchFamily="66" charset="0"/>
              </a:rPr>
              <a:t>" are</a:t>
            </a:r>
            <a:r>
              <a:rPr lang="zh-CN" altLang="en-US" sz="3600" b="1">
                <a:solidFill>
                  <a:srgbClr val="FF0066"/>
                </a:solidFill>
                <a:latin typeface="Comic Sans MS" panose="030F0702030302020204" pitchFamily="66" charset="0"/>
              </a:rPr>
              <a:t> magic words.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42964" y="2734734"/>
            <a:ext cx="164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Comic Sans MS" panose="030F0702030302020204" pitchFamily="66" charset="0"/>
              </a:rPr>
              <a:t>Why 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42964" y="4258734"/>
            <a:ext cx="606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CC"/>
                </a:solidFill>
                <a:latin typeface="Comic Sans MS" panose="030F0702030302020204" pitchFamily="66" charset="0"/>
              </a:rPr>
              <a:t>There is a story about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utoUpdateAnimBg="0"/>
      <p:bldP spid="819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54390-12050G0241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1" y="0"/>
            <a:ext cx="771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/>
          </p:cNvSpPr>
          <p:nvPr/>
        </p:nvSpPr>
        <p:spPr bwMode="auto">
          <a:xfrm>
            <a:off x="207963" y="160867"/>
            <a:ext cx="4089400" cy="19240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9999FF"/>
                  </a:solidFill>
                  <a:beve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Comic Sans MS" panose="030F0702030302020204"/>
              </a:rPr>
              <a:t>Let's learn the new words</a:t>
            </a:r>
            <a:endParaRPr lang="zh-CN" altLang="en-US" sz="3600" b="1" dirty="0">
              <a:ln w="9525" cmpd="sng">
                <a:solidFill>
                  <a:srgbClr val="9999FF"/>
                </a:solidFill>
                <a:bevel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7964" y="2298700"/>
            <a:ext cx="9102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Talk in groups: 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Which words are difficult for you to read?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Can you help each other to read?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ui\Desktop\DSC_0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1" y="2317751"/>
            <a:ext cx="5045075" cy="37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8939" y="264585"/>
            <a:ext cx="1111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>
                <a:latin typeface="Comic Sans MS" panose="030F0702030302020204" pitchFamily="66" charset="0"/>
              </a:rPr>
              <a:t>gn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325564" y="1045634"/>
            <a:ext cx="6758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There is a s</a:t>
            </a:r>
            <a:r>
              <a:rPr 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>
                <a:latin typeface="Comic Sans MS" panose="030F0702030302020204" pitchFamily="66" charset="0"/>
              </a:rPr>
              <a:t>gn in our classroom.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ui\Desktop\2008813232219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463" y="1454151"/>
            <a:ext cx="4100512" cy="36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7ui\Desktop\futta2936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338" y="1454151"/>
            <a:ext cx="3725862" cy="372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右箭头 3"/>
          <p:cNvSpPr>
            <a:spLocks noChangeArrowheads="1"/>
          </p:cNvSpPr>
          <p:nvPr/>
        </p:nvSpPr>
        <p:spPr bwMode="auto">
          <a:xfrm>
            <a:off x="3886201" y="3024717"/>
            <a:ext cx="957263" cy="632883"/>
          </a:xfrm>
          <a:prstGeom prst="rightArrow">
            <a:avLst>
              <a:gd name="adj1" fmla="val 50000"/>
              <a:gd name="adj2" fmla="val 49905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88939" y="264585"/>
            <a:ext cx="24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d</a:t>
            </a:r>
            <a:r>
              <a:rPr 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ar</a:t>
            </a:r>
            <a:r>
              <a:rPr lang="en-US" sz="3200" b="1" dirty="0">
                <a:latin typeface="Comic Sans MS" panose="030F0702030302020204" pitchFamily="66" charset="0"/>
              </a:rPr>
              <a:t>k </a:t>
            </a:r>
            <a:r>
              <a:rPr lang="zh-CN" altLang="en-US" sz="3200" b="1" dirty="0">
                <a:latin typeface="Comic Sans MS" panose="030F0702030302020204" pitchFamily="66" charset="0"/>
              </a:rPr>
              <a:t>黑暗的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527676" y="273051"/>
            <a:ext cx="280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br</a:t>
            </a:r>
            <a:r>
              <a:rPr 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</a:t>
            </a:r>
            <a:r>
              <a:rPr lang="en-US" sz="3200" b="1" dirty="0">
                <a:latin typeface="Comic Sans MS" panose="030F0702030302020204" pitchFamily="66" charset="0"/>
              </a:rPr>
              <a:t>ght </a:t>
            </a:r>
            <a:r>
              <a:rPr lang="zh-CN" altLang="en-US" sz="3200" b="1" dirty="0">
                <a:latin typeface="Comic Sans MS" panose="030F0702030302020204" pitchFamily="66" charset="0"/>
              </a:rPr>
              <a:t>明亮的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68276" y="5179484"/>
            <a:ext cx="7723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The light</a:t>
            </a:r>
            <a:r>
              <a:rPr lang="zh-CN" altLang="en-US" sz="3200" b="1" dirty="0">
                <a:latin typeface="Comic Sans MS" panose="030F0702030302020204" pitchFamily="66" charset="0"/>
              </a:rPr>
              <a:t>s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light</a:t>
            </a:r>
            <a:r>
              <a:rPr lang="zh-CN" altLang="en-US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up</a:t>
            </a:r>
            <a:r>
              <a:rPr lang="zh-CN" altLang="en-US" sz="3200" b="1" dirty="0">
                <a:latin typeface="Comic Sans MS" panose="030F0702030302020204" pitchFamily="66" charset="0"/>
              </a:rPr>
              <a:t> the room bright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ly</a:t>
            </a:r>
            <a:r>
              <a:rPr lang="zh-CN" altLang="en-US" sz="3200" b="1" dirty="0">
                <a:latin typeface="Comic Sans MS" panose="030F0702030302020204" pitchFamily="66" charset="0"/>
              </a:rPr>
              <a:t>.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            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lit</a:t>
            </a:r>
            <a:r>
              <a:rPr lang="zh-CN" altLang="en-US" sz="3200" b="1" dirty="0">
                <a:latin typeface="Comic Sans MS" panose="030F0702030302020204" pitchFamily="66" charset="0"/>
              </a:rPr>
              <a:t> up点亮</a:t>
            </a:r>
            <a:r>
              <a:rPr lang="en-US" sz="3200" b="1" dirty="0">
                <a:latin typeface="Comic Sans MS" panose="030F0702030302020204" pitchFamily="66" charset="0"/>
              </a:rPr>
              <a:t>      </a:t>
            </a:r>
            <a:r>
              <a:rPr lang="zh-CN" altLang="en-US" sz="3200" b="1" dirty="0">
                <a:latin typeface="Comic Sans MS" panose="030F0702030302020204" pitchFamily="66" charset="0"/>
              </a:rPr>
              <a:t>     明亮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 autoUpdateAnimBg="0"/>
      <p:bldP spid="11269" grpId="0" bldLvl="0" autoUpdateAnimBg="0"/>
      <p:bldP spid="11270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全屏显示(4:3)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2023-01-16T16:34:06Z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866C41C290754E0BB331BB0F127EB488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