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E6651-0298-49AF-8A3C-FE8AC71EEF0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DD5FC-6A9A-4CED-8610-FC4A673C23C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A7AA830-D51C-4D61-B40F-7D60139EC798}" type="slidenum">
              <a:rPr lang="zh-CN" altLang="en-US" smtClean="0">
                <a:solidFill>
                  <a:prstClr val="black"/>
                </a:solidFill>
              </a:r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smtClean="0"/>
            </a:lvl1pPr>
          </a:lstStyle>
          <a:p>
            <a:pPr>
              <a:defRPr/>
            </a:pPr>
            <a:fld id="{A68FD9B4-4844-4B77-B295-74E71308A1CB}"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4EE5575A-449B-4633-BF7C-2A56A4C4DBB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D25E12E5-572C-42DB-8B1F-29DCA237CA7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E63AC79-7836-41B8-8A43-0E5F3D0B421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BC8CD033-2D94-4E9A-AE5D-8493828F5750}"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786DA89-7BD3-4D29-9AB0-977601F883D1}"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72463" cy="58229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356350"/>
            <a:ext cx="2133600" cy="365125"/>
          </a:xfrm>
        </p:spPr>
        <p:txBody>
          <a:bodyPr/>
          <a:lstStyle>
            <a:lvl1pPr>
              <a:defRPr smtClean="0"/>
            </a:lvl1pPr>
          </a:lstStyle>
          <a:p>
            <a:pPr>
              <a:defRPr/>
            </a:pPr>
            <a:fld id="{B2B492ED-C769-4E98-B40E-847E9A30B74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4" name="页脚占位符 3"/>
          <p:cNvSpPr>
            <a:spLocks noGrp="1"/>
          </p:cNvSpPr>
          <p:nvPr>
            <p:ph type="ftr" sz="quarter" idx="11"/>
          </p:nvPr>
        </p:nvSpPr>
        <p:spPr>
          <a:xfrm>
            <a:off x="3124200" y="6356350"/>
            <a:ext cx="2895600" cy="365125"/>
          </a:xfrm>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a:xfrm>
            <a:off x="6553200" y="6356350"/>
            <a:ext cx="2133600" cy="365125"/>
          </a:xfrm>
        </p:spPr>
        <p:txBody>
          <a:bodyPr/>
          <a:lstStyle>
            <a:lvl1pPr>
              <a:defRPr smtClean="0"/>
            </a:lvl1pPr>
          </a:lstStyle>
          <a:p>
            <a:pPr>
              <a:defRPr/>
            </a:pPr>
            <a:fld id="{F4471102-F9C6-4357-AF6E-78E211A4EEF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smtClean="0"/>
            </a:lvl1pPr>
          </a:lstStyle>
          <a:p>
            <a:pPr>
              <a:defRPr/>
            </a:pPr>
            <a:fld id="{1F73AC5A-EE1C-4519-8BF4-AD0C66A0860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2638392F-0B1E-4579-B3F2-FE5E3BD2A6B4}"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smtClean="0"/>
            </a:lvl1pPr>
          </a:lstStyle>
          <a:p>
            <a:pPr>
              <a:defRPr/>
            </a:pPr>
            <a:fld id="{B381024B-5800-4B9A-9FF5-B700C6AAE58A}"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F9D1638-50E1-4608-B612-2692DCFE815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smtClean="0"/>
            </a:lvl1pPr>
          </a:lstStyle>
          <a:p>
            <a:pPr>
              <a:defRPr/>
            </a:pPr>
            <a:fld id="{C86F2B47-35E2-4B6F-86B7-9070AEBFB2FE}"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12246381-B682-4208-AEF3-D4CBCC8F62C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smtClean="0"/>
            </a:lvl1pPr>
          </a:lstStyle>
          <a:p>
            <a:pPr>
              <a:defRPr/>
            </a:pPr>
            <a:fld id="{32B3A5B2-CD6E-4B3E-BA0F-C6CAFDFB770C}"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19646C7A-96A3-478C-BEAD-A31330A107C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smtClean="0"/>
            </a:lvl1pPr>
          </a:lstStyle>
          <a:p>
            <a:pPr>
              <a:defRPr/>
            </a:pPr>
            <a:fld id="{D23AB892-9AEE-4FCE-A37D-B0305F54768C}"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8F1F84A9-1505-4A23-830B-3F417F7B4C6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smtClean="0"/>
            </a:lvl1pPr>
          </a:lstStyle>
          <a:p>
            <a:pPr>
              <a:defRPr/>
            </a:pPr>
            <a:fld id="{A6E790F2-7E9F-4B81-AB45-C2684F073BA9}"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0FDC9C97-AF07-4A7B-A79F-5F9737AC4826}"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0381901F-CCFB-439A-9310-37DF01C6187D}"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9BA73754-CDE5-4279-9914-03F41609D563}"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smtClean="0"/>
            </a:lvl1pPr>
          </a:lstStyle>
          <a:p>
            <a:pPr>
              <a:defRPr/>
            </a:pPr>
            <a:fld id="{ECBB52B5-9D1E-46A4-A566-3AA06A7106DF}"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7CA9C0EC-1A1F-466C-972F-9E7212D335BE}"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lum/>
          </a:blip>
          <a:srcRect/>
          <a:stretch>
            <a:fillRect/>
          </a:stretch>
        </a:blipFill>
        <a:effectLst/>
      </p:bgPr>
    </p:bg>
    <p:spTree>
      <p:nvGrpSpPr>
        <p:cNvPr id="1" name=""/>
        <p:cNvGrpSpPr/>
        <p:nvPr/>
      </p:nvGrpSpPr>
      <p:grpSpPr>
        <a:xfrm>
          <a:off x="0" y="0"/>
          <a:ext cx="0" cy="0"/>
          <a:chOff x="0" y="0"/>
          <a:chExt cx="0" cy="0"/>
        </a:xfrm>
      </p:grpSpPr>
      <p:sp>
        <p:nvSpPr>
          <p:cNvPr id="307202"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203"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3835754-19AF-401E-8342-D12C20945448}" type="datetimeFigureOut">
              <a:rPr lang="zh-CN" altLang="en-US">
                <a:solidFill>
                  <a:srgbClr val="000000">
                    <a:tint val="75000"/>
                  </a:srgbClr>
                </a:solidFill>
              </a:rPr>
              <a:t>2023-01-17</a:t>
            </a:fld>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DE1D2B0-1FDE-465F-A43E-A6E053F7C5FC}"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WordArt 3"/>
          <p:cNvSpPr>
            <a:spLocks noChangeArrowheads="1" noChangeShapeType="1"/>
          </p:cNvSpPr>
          <p:nvPr/>
        </p:nvSpPr>
        <p:spPr bwMode="auto">
          <a:xfrm>
            <a:off x="683568" y="2348880"/>
            <a:ext cx="7861473" cy="703709"/>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altLang="zh-CN" sz="4800" b="1" kern="10" dirty="0">
                <a:ln w="12700">
                  <a:noFill/>
                  <a:round/>
                </a:ln>
                <a:solidFill>
                  <a:srgbClr val="EEECE1">
                    <a:lumMod val="25000"/>
                  </a:srgbClr>
                </a:solidFill>
                <a:effectLst>
                  <a:outerShdw blurRad="38100" dist="38100" dir="2700000" algn="tl">
                    <a:srgbClr val="000000">
                      <a:alpha val="43137"/>
                    </a:srgbClr>
                  </a:outerShdw>
                </a:effectLst>
                <a:latin typeface="Cooper Std Black" pitchFamily="18" charset="0"/>
              </a:rPr>
              <a:t>Unit 2 How often do you exercise?</a:t>
            </a:r>
            <a:endParaRPr lang="zh-CN" altLang="en-US" sz="4800" b="1" kern="10" dirty="0">
              <a:ln w="12700">
                <a:noFill/>
                <a:round/>
              </a:ln>
              <a:solidFill>
                <a:srgbClr val="EEECE1">
                  <a:lumMod val="25000"/>
                </a:srgbClr>
              </a:solidFill>
              <a:effectLst>
                <a:outerShdw blurRad="38100" dist="38100" dir="2700000" algn="tl">
                  <a:srgbClr val="000000">
                    <a:alpha val="43137"/>
                  </a:srgbClr>
                </a:outerShdw>
              </a:effectLst>
              <a:latin typeface="Cooper Std Black" pitchFamily="18" charset="0"/>
            </a:endParaRPr>
          </a:p>
        </p:txBody>
      </p:sp>
      <p:sp>
        <p:nvSpPr>
          <p:cNvPr id="4" name="矩形 3"/>
          <p:cNvSpPr/>
          <p:nvPr/>
        </p:nvSpPr>
        <p:spPr>
          <a:xfrm>
            <a:off x="4449838" y="5080992"/>
            <a:ext cx="3812262" cy="566309"/>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EEECE1">
                  <a:lumMod val="25000"/>
                </a:srgb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500" fill="hold"/>
                                        <p:tgtEl>
                                          <p:spTgt spid="29699"/>
                                        </p:tgtEl>
                                        <p:attrNameLst>
                                          <p:attrName>ppt_w</p:attrName>
                                        </p:attrNameLst>
                                      </p:cBhvr>
                                      <p:tavLst>
                                        <p:tav tm="0">
                                          <p:val>
                                            <p:fltVal val="0"/>
                                          </p:val>
                                        </p:tav>
                                        <p:tav tm="100000">
                                          <p:val>
                                            <p:strVal val="#ppt_w"/>
                                          </p:val>
                                        </p:tav>
                                      </p:tavLst>
                                    </p:anim>
                                    <p:anim calcmode="lin" valueType="num">
                                      <p:cBhvr>
                                        <p:cTn id="8" dur="500" fill="hold"/>
                                        <p:tgtEl>
                                          <p:spTgt spid="296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76225"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8916" name="Rectangle 4"/>
          <p:cNvSpPr>
            <a:spLocks noChangeArrowheads="1"/>
          </p:cNvSpPr>
          <p:nvPr/>
        </p:nvSpPr>
        <p:spPr bwMode="auto">
          <a:xfrm>
            <a:off x="395536" y="1523474"/>
            <a:ext cx="800712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)4.Wang Gang usually gets a lot of knowledge by___.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reading newspapers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watching TV</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listening to his teacher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reading books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)5.Which of the following is TRUE?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Susan loves eating apples.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Wang Gang likes milk.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Vegetables are unhealthy.</a:t>
            </a:r>
            <a:endParaRPr lang="de-DE" alt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de-DE" alt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de-DE" altLang="en-US" sz="2400" dirty="0">
                <a:solidFill>
                  <a:srgbClr val="000000"/>
                </a:solidFill>
                <a:latin typeface="Arial" panose="020B0604020202020204" pitchFamily="34" charset="0"/>
              </a:rPr>
              <a:t>Zhang Wei never exercises.</a:t>
            </a:r>
            <a:endParaRPr lang="en-US" sz="2400" dirty="0">
              <a:solidFill>
                <a:srgbClr val="000000"/>
              </a:solidFill>
              <a:latin typeface="Arial" panose="020B0604020202020204" pitchFamily="34" charset="0"/>
            </a:endParaRPr>
          </a:p>
        </p:txBody>
      </p:sp>
      <p:sp>
        <p:nvSpPr>
          <p:cNvPr id="38917" name="Rectangle 5"/>
          <p:cNvSpPr>
            <a:spLocks noChangeArrowheads="1"/>
          </p:cNvSpPr>
          <p:nvPr/>
        </p:nvSpPr>
        <p:spPr bwMode="auto">
          <a:xfrm>
            <a:off x="755899" y="1544637"/>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
        <p:nvSpPr>
          <p:cNvPr id="38918" name="Rectangle 6"/>
          <p:cNvSpPr>
            <a:spLocks noChangeArrowheads="1"/>
          </p:cNvSpPr>
          <p:nvPr/>
        </p:nvSpPr>
        <p:spPr bwMode="auto">
          <a:xfrm>
            <a:off x="770186" y="3390899"/>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38916"/>
                                        </p:tgtEl>
                                        <p:attrNameLst>
                                          <p:attrName>style.visibility</p:attrName>
                                        </p:attrNameLst>
                                      </p:cBhvr>
                                      <p:to>
                                        <p:strVal val="visible"/>
                                      </p:to>
                                    </p:set>
                                    <p:animEffect transition="in" filter="blinds(horizontal)">
                                      <p:cBhvr>
                                        <p:cTn id="12" dur="500"/>
                                        <p:tgtEl>
                                          <p:spTgt spid="389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8917"/>
                                        </p:tgtEl>
                                        <p:attrNameLst>
                                          <p:attrName>style.visibility</p:attrName>
                                        </p:attrNameLst>
                                      </p:cBhvr>
                                      <p:to>
                                        <p:strVal val="visible"/>
                                      </p:to>
                                    </p:set>
                                    <p:animEffect transition="in" filter="wipe(down)">
                                      <p:cBhvr>
                                        <p:cTn id="17" dur="500"/>
                                        <p:tgtEl>
                                          <p:spTgt spid="389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8"/>
                                        </p:tgtEl>
                                        <p:attrNameLst>
                                          <p:attrName>style.visibility</p:attrName>
                                        </p:attrNameLst>
                                      </p:cBhvr>
                                      <p:to>
                                        <p:strVal val="visible"/>
                                      </p:to>
                                    </p:set>
                                    <p:animEffect transition="in" filter="blinds(horizontal)">
                                      <p:cBhvr>
                                        <p:cTn id="22"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6" grpId="0" autoUpdateAnimBg="0"/>
      <p:bldP spid="38917" grpId="0" autoUpdateAnimBg="0"/>
      <p:bldP spid="3891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47055"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9940" name="Rectangle 4"/>
          <p:cNvSpPr>
            <a:spLocks noChangeArrowheads="1"/>
          </p:cNvSpPr>
          <p:nvPr/>
        </p:nvSpPr>
        <p:spPr bwMode="auto">
          <a:xfrm>
            <a:off x="250825" y="1147763"/>
            <a:ext cx="856932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ctr" fontAlgn="base">
              <a:spcBef>
                <a:spcPct val="0"/>
              </a:spcBef>
              <a:spcAft>
                <a:spcPct val="0"/>
              </a:spcAft>
              <a:buFont typeface="Arial" panose="020B0604020202020204" pitchFamily="34" charset="0"/>
              <a:buNone/>
            </a:pPr>
            <a:r>
              <a:rPr lang="de-DE" altLang="en-US" sz="2400" b="1" dirty="0">
                <a:solidFill>
                  <a:srgbClr val="000000"/>
                </a:solidFill>
                <a:latin typeface="Arial" panose="020B0604020202020204" pitchFamily="34" charset="0"/>
              </a:rPr>
              <a:t>B</a:t>
            </a:r>
            <a:endParaRPr lang="de-DE" alt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zh-CN" altLang="en-US" sz="2400" dirty="0">
                <a:solidFill>
                  <a:srgbClr val="000000"/>
                </a:solidFill>
                <a:latin typeface="Arial" panose="020B0604020202020204" pitchFamily="34" charset="0"/>
              </a:rPr>
              <a:t>      中学生上网一直是备受关注的热点话题。某班就这一话题组织了一次主题班会，以下是几位同学的观点。请仔细阅读下面内容，完成信息记录卡。</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Li Hua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Surfing the Internet is very exciting. We can do lots of things on the Internet</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such as playing games, listening to music, chatting with our friends and so on. I really enjoy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Wang Gang</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like surfing the Internet</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too. Because I can learn a lot from it. I can get the latest news from all over the world. I can also find the information I need so that I can spend less time on my homework.</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blinds(horizontal)">
                                      <p:cBhvr>
                                        <p:cTn id="12"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4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28600"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40964" name="Rectangle 4"/>
          <p:cNvSpPr>
            <a:spLocks noChangeArrowheads="1"/>
          </p:cNvSpPr>
          <p:nvPr/>
        </p:nvSpPr>
        <p:spPr bwMode="auto">
          <a:xfrm>
            <a:off x="179388" y="1990725"/>
            <a:ext cx="8785225"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cs typeface="Arial" panose="020B0604020202020204" pitchFamily="34" charset="0"/>
              </a:rPr>
              <a:t>  Zhang </a:t>
            </a:r>
            <a:r>
              <a:rPr lang="en-US" sz="2400" dirty="0" err="1">
                <a:solidFill>
                  <a:srgbClr val="000000"/>
                </a:solidFill>
                <a:latin typeface="Arial" panose="020B0604020202020204" pitchFamily="34" charset="0"/>
                <a:cs typeface="Arial" panose="020B0604020202020204" pitchFamily="34" charset="0"/>
              </a:rPr>
              <a:t>Jie</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It's hard to say. I agree that the Internet is helpful to our study. But it's not right to spend too much time on the games. And some information on the Internet is bad for our mind. What's more</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surfing too much does harm to our eyes. In a word</a:t>
            </a:r>
            <a:r>
              <a:rPr lang="zh-CN" altLang="en-US" sz="2400" dirty="0">
                <a:solidFill>
                  <a:srgbClr val="000000"/>
                </a:solidFill>
                <a:latin typeface="Arial" panose="020B0604020202020204" pitchFamily="34" charset="0"/>
                <a:cs typeface="Arial" panose="020B0604020202020204" pitchFamily="34" charset="0"/>
              </a:rPr>
              <a:t>，</a:t>
            </a:r>
            <a:r>
              <a:rPr lang="en-US" sz="2400" dirty="0">
                <a:solidFill>
                  <a:srgbClr val="000000"/>
                </a:solidFill>
                <a:latin typeface="Arial" panose="020B0604020202020204" pitchFamily="34" charset="0"/>
                <a:cs typeface="Arial" panose="020B0604020202020204" pitchFamily="34" charset="0"/>
              </a:rPr>
              <a:t>we should use the Internet in a right way.</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ppt_x"/>
                                          </p:val>
                                        </p:tav>
                                        <p:tav tm="100000">
                                          <p:val>
                                            <p:strVal val="#ppt_x"/>
                                          </p:val>
                                        </p:tav>
                                      </p:tavLst>
                                    </p:anim>
                                    <p:anim calcmode="lin" valueType="num">
                                      <p:cBhvr additive="base">
                                        <p:cTn id="8" dur="500" fill="hold"/>
                                        <p:tgtEl>
                                          <p:spTgt spid="4096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ox(in)">
                                      <p:cBhvr>
                                        <p:cTn id="12"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30932"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graphicFrame>
        <p:nvGraphicFramePr>
          <p:cNvPr id="41988" name="Group 4"/>
          <p:cNvGraphicFramePr>
            <a:graphicFrameLocks noGrp="1"/>
          </p:cNvGraphicFramePr>
          <p:nvPr>
            <p:ph/>
          </p:nvPr>
        </p:nvGraphicFramePr>
        <p:xfrm>
          <a:off x="250825" y="1052513"/>
          <a:ext cx="8713788" cy="4321175"/>
        </p:xfrm>
        <a:graphic>
          <a:graphicData uri="http://schemas.openxmlformats.org/drawingml/2006/table">
            <a:tbl>
              <a:tblPr/>
              <a:tblGrid>
                <a:gridCol w="2070100">
                  <a:extLst>
                    <a:ext uri="{9D8B030D-6E8A-4147-A177-3AD203B41FA5}">
                      <a16:colId xmlns:a16="http://schemas.microsoft.com/office/drawing/2014/main" val="20000"/>
                    </a:ext>
                  </a:extLst>
                </a:gridCol>
                <a:gridCol w="6643688">
                  <a:extLst>
                    <a:ext uri="{9D8B030D-6E8A-4147-A177-3AD203B41FA5}">
                      <a16:colId xmlns:a16="http://schemas.microsoft.com/office/drawing/2014/main" val="20001"/>
                    </a:ext>
                  </a:extLst>
                </a:gridCol>
              </a:tblGrid>
              <a:tr h="64770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Names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Opinions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432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Li Hua </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play games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listen to music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chat with 6._____________</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8915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Wang Gang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get the latest news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get useful 7.___________</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do homework 8.____________________________________</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2002" name="Rectangle 18"/>
          <p:cNvSpPr>
            <a:spLocks noChangeArrowheads="1"/>
          </p:cNvSpPr>
          <p:nvPr/>
        </p:nvSpPr>
        <p:spPr bwMode="auto">
          <a:xfrm>
            <a:off x="4284663" y="3716338"/>
            <a:ext cx="216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information</a:t>
            </a:r>
            <a:r>
              <a:rPr lang="zh-CN" altLang="en-US" sz="2400">
                <a:solidFill>
                  <a:srgbClr val="000000"/>
                </a:solidFill>
                <a:latin typeface="Arial" panose="020B0604020202020204" pitchFamily="34" charset="0"/>
              </a:rPr>
              <a:t>　</a:t>
            </a:r>
            <a:endParaRPr lang="en-US" sz="2400">
              <a:solidFill>
                <a:srgbClr val="000000"/>
              </a:solidFill>
              <a:latin typeface="Arial" panose="020B0604020202020204" pitchFamily="34" charset="0"/>
            </a:endParaRPr>
          </a:p>
        </p:txBody>
      </p:sp>
      <p:sp>
        <p:nvSpPr>
          <p:cNvPr id="42003" name="Rectangle 19"/>
          <p:cNvSpPr>
            <a:spLocks noChangeArrowheads="1"/>
          </p:cNvSpPr>
          <p:nvPr/>
        </p:nvSpPr>
        <p:spPr bwMode="auto">
          <a:xfrm>
            <a:off x="4198938" y="2540000"/>
            <a:ext cx="2317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(our) friends</a:t>
            </a:r>
            <a:r>
              <a:rPr lang="en-US" sz="2400">
                <a:solidFill>
                  <a:srgbClr val="FF0000"/>
                </a:solidFill>
                <a:latin typeface="宋体" panose="02010600030101010101" pitchFamily="2" charset="-122"/>
              </a:rPr>
              <a:t> </a:t>
            </a:r>
          </a:p>
        </p:txBody>
      </p:sp>
      <p:sp>
        <p:nvSpPr>
          <p:cNvPr id="42004" name="Rectangle 20"/>
          <p:cNvSpPr>
            <a:spLocks noChangeArrowheads="1"/>
          </p:cNvSpPr>
          <p:nvPr/>
        </p:nvSpPr>
        <p:spPr bwMode="auto">
          <a:xfrm>
            <a:off x="2582863" y="4478338"/>
            <a:ext cx="6669087"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20000"/>
              </a:spcBef>
              <a:spcAft>
                <a:spcPct val="0"/>
              </a:spcAft>
              <a:buFont typeface="Arial" panose="020B0604020202020204" pitchFamily="34" charset="0"/>
              <a:buNone/>
            </a:pPr>
            <a:r>
              <a:rPr lang="en-US" sz="2400" i="1">
                <a:solidFill>
                  <a:srgbClr val="FF0000"/>
                </a:solidFill>
                <a:latin typeface="宋体" panose="02010600030101010101" pitchFamily="2" charset="-122"/>
              </a:rPr>
              <a:t>faster/more quickly/better/more easily…</a:t>
            </a:r>
            <a:r>
              <a:rPr lang="zh-CN" altLang="en-US" sz="2400">
                <a:solidFill>
                  <a:srgbClr val="000000"/>
                </a:solidFill>
                <a:latin typeface="Arial" panose="020B0604020202020204" pitchFamily="34" charset="0"/>
              </a:rPr>
              <a:t>　 </a:t>
            </a:r>
          </a:p>
          <a:p>
            <a:pPr fontAlgn="base">
              <a:spcBef>
                <a:spcPct val="20000"/>
              </a:spcBef>
              <a:spcAft>
                <a:spcPct val="0"/>
              </a:spcAft>
              <a:buFont typeface="Arial" panose="020B0604020202020204" pitchFamily="34" charset="0"/>
              <a:buNone/>
            </a:pPr>
            <a:r>
              <a:rPr lang="en-US" sz="2400">
                <a:solidFill>
                  <a:srgbClr val="FF0000"/>
                </a:solidFill>
                <a:latin typeface="宋体" panose="02010600030101010101" pitchFamily="2" charset="-122"/>
              </a:rPr>
              <a:t>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1988"/>
                                        </p:tgtEl>
                                        <p:attrNameLst>
                                          <p:attrName>style.visibility</p:attrName>
                                        </p:attrNameLst>
                                      </p:cBhvr>
                                      <p:to>
                                        <p:strVal val="visible"/>
                                      </p:to>
                                    </p:set>
                                    <p:anim calcmode="lin" valueType="num">
                                      <p:cBhvr additive="base">
                                        <p:cTn id="12" dur="500" fill="hold"/>
                                        <p:tgtEl>
                                          <p:spTgt spid="41988"/>
                                        </p:tgtEl>
                                        <p:attrNameLst>
                                          <p:attrName>ppt_x</p:attrName>
                                        </p:attrNameLst>
                                      </p:cBhvr>
                                      <p:tavLst>
                                        <p:tav tm="0">
                                          <p:val>
                                            <p:strVal val="#ppt_x"/>
                                          </p:val>
                                        </p:tav>
                                        <p:tav tm="100000">
                                          <p:val>
                                            <p:strVal val="#ppt_x"/>
                                          </p:val>
                                        </p:tav>
                                      </p:tavLst>
                                    </p:anim>
                                    <p:anim calcmode="lin" valueType="num">
                                      <p:cBhvr additive="base">
                                        <p:cTn id="13"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2003"/>
                                        </p:tgtEl>
                                        <p:attrNameLst>
                                          <p:attrName>style.visibility</p:attrName>
                                        </p:attrNameLst>
                                      </p:cBhvr>
                                      <p:to>
                                        <p:strVal val="visible"/>
                                      </p:to>
                                    </p:set>
                                    <p:animEffect transition="in" filter="blinds(horizontal)">
                                      <p:cBhvr>
                                        <p:cTn id="18" dur="500"/>
                                        <p:tgtEl>
                                          <p:spTgt spid="4200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2002"/>
                                        </p:tgtEl>
                                        <p:attrNameLst>
                                          <p:attrName>style.visibility</p:attrName>
                                        </p:attrNameLst>
                                      </p:cBhvr>
                                      <p:to>
                                        <p:strVal val="visible"/>
                                      </p:to>
                                    </p:set>
                                    <p:animEffect transition="in" filter="blinds(horizontal)">
                                      <p:cBhvr>
                                        <p:cTn id="23" dur="500"/>
                                        <p:tgtEl>
                                          <p:spTgt spid="42002"/>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2004"/>
                                        </p:tgtEl>
                                        <p:attrNameLst>
                                          <p:attrName>style.visibility</p:attrName>
                                        </p:attrNameLst>
                                      </p:cBhvr>
                                      <p:to>
                                        <p:strVal val="visible"/>
                                      </p:to>
                                    </p:set>
                                    <p:animEffect transition="in" filter="blinds(horizontal)">
                                      <p:cBhvr>
                                        <p:cTn id="28" dur="500"/>
                                        <p:tgtEl>
                                          <p:spTgt spid="42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2002" grpId="0" autoUpdateAnimBg="0"/>
      <p:bldP spid="42003" grpId="0" autoUpdateAnimBg="0"/>
      <p:bldP spid="4200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9553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43012" name="Rectangle 4"/>
          <p:cNvSpPr>
            <a:spLocks noChangeArrowheads="1"/>
          </p:cNvSpPr>
          <p:nvPr/>
        </p:nvSpPr>
        <p:spPr bwMode="auto">
          <a:xfrm>
            <a:off x="179388" y="2640013"/>
            <a:ext cx="87137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graphicFrame>
        <p:nvGraphicFramePr>
          <p:cNvPr id="43013" name="Group 5"/>
          <p:cNvGraphicFramePr>
            <a:graphicFrameLocks noGrp="1"/>
          </p:cNvGraphicFramePr>
          <p:nvPr>
            <p:ph/>
          </p:nvPr>
        </p:nvGraphicFramePr>
        <p:xfrm>
          <a:off x="901700" y="1550988"/>
          <a:ext cx="7466013" cy="3730625"/>
        </p:xfrm>
        <a:graphic>
          <a:graphicData uri="http://schemas.openxmlformats.org/drawingml/2006/table">
            <a:tbl>
              <a:tblPr/>
              <a:tblGrid>
                <a:gridCol w="1255713">
                  <a:extLst>
                    <a:ext uri="{9D8B030D-6E8A-4147-A177-3AD203B41FA5}">
                      <a16:colId xmlns:a16="http://schemas.microsoft.com/office/drawing/2014/main" val="20000"/>
                    </a:ext>
                  </a:extLst>
                </a:gridCol>
                <a:gridCol w="6210300">
                  <a:extLst>
                    <a:ext uri="{9D8B030D-6E8A-4147-A177-3AD203B41FA5}">
                      <a16:colId xmlns:a16="http://schemas.microsoft.com/office/drawing/2014/main" val="20001"/>
                    </a:ext>
                  </a:extLst>
                </a:gridCol>
              </a:tblGrid>
              <a:tr h="373062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Zhang Jie </a:t>
                      </a: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be helpful to our study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don't spend too much time on the</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games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be bad for our mind and 9._______</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use the Internet 10. </a:t>
                      </a:r>
                      <a:r>
                        <a:rPr kumimoji="0" lang="zh-CN" altLang="en-US" sz="2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3021" name="Rectangle 13"/>
          <p:cNvSpPr>
            <a:spLocks noChangeArrowheads="1"/>
          </p:cNvSpPr>
          <p:nvPr/>
        </p:nvSpPr>
        <p:spPr bwMode="auto">
          <a:xfrm>
            <a:off x="6156325" y="32131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eyes</a:t>
            </a:r>
            <a:r>
              <a:rPr lang="en-US" sz="2400">
                <a:solidFill>
                  <a:srgbClr val="FF0000"/>
                </a:solidFill>
                <a:latin typeface="宋体" panose="02010600030101010101" pitchFamily="2" charset="-122"/>
              </a:rPr>
              <a:t> </a:t>
            </a:r>
          </a:p>
        </p:txBody>
      </p:sp>
      <p:sp>
        <p:nvSpPr>
          <p:cNvPr id="43022" name="Rectangle 14"/>
          <p:cNvSpPr>
            <a:spLocks noChangeArrowheads="1"/>
          </p:cNvSpPr>
          <p:nvPr/>
        </p:nvSpPr>
        <p:spPr bwMode="auto">
          <a:xfrm>
            <a:off x="1835150" y="4117975"/>
            <a:ext cx="45021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way/properly/correctly</a:t>
            </a:r>
            <a:r>
              <a:rPr lang="zh-CN" altLang="en-US" sz="2400">
                <a:solidFill>
                  <a:srgbClr val="000000"/>
                </a:solidFill>
                <a:latin typeface="Arial" panose="020B0604020202020204" pitchFamily="34" charset="0"/>
              </a:rPr>
              <a:t>　 </a:t>
            </a:r>
          </a:p>
          <a:p>
            <a:pPr algn="ctr" fontAlgn="base">
              <a:spcBef>
                <a:spcPct val="20000"/>
              </a:spcBef>
              <a:spcAft>
                <a:spcPct val="0"/>
              </a:spcAft>
              <a:buFont typeface="Arial" panose="020B0604020202020204" pitchFamily="34" charset="0"/>
              <a:buNone/>
            </a:pPr>
            <a:r>
              <a:rPr lang="en-US" sz="2400">
                <a:solidFill>
                  <a:srgbClr val="FF0000"/>
                </a:solidFill>
                <a:latin typeface="宋体" panose="02010600030101010101" pitchFamily="2" charset="-122"/>
              </a:rPr>
              <a:t> </a:t>
            </a:r>
          </a:p>
        </p:txBody>
      </p:sp>
      <p:sp>
        <p:nvSpPr>
          <p:cNvPr id="43023" name="Rectangle 15"/>
          <p:cNvSpPr>
            <a:spLocks noChangeArrowheads="1"/>
          </p:cNvSpPr>
          <p:nvPr/>
        </p:nvSpPr>
        <p:spPr bwMode="auto">
          <a:xfrm>
            <a:off x="3851275" y="3686175"/>
            <a:ext cx="45021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in a right </a:t>
            </a:r>
            <a:r>
              <a:rPr lang="zh-CN" altLang="en-US" sz="2400">
                <a:solidFill>
                  <a:srgbClr val="000000"/>
                </a:solidFill>
                <a:latin typeface="Arial" panose="020B0604020202020204" pitchFamily="34" charset="0"/>
              </a:rPr>
              <a:t>　 </a:t>
            </a:r>
          </a:p>
          <a:p>
            <a:pPr algn="ctr" fontAlgn="base">
              <a:spcBef>
                <a:spcPct val="20000"/>
              </a:spcBef>
              <a:spcAft>
                <a:spcPct val="0"/>
              </a:spcAft>
              <a:buFont typeface="Arial" panose="020B0604020202020204" pitchFamily="34" charset="0"/>
              <a:buNone/>
            </a:pPr>
            <a:r>
              <a:rPr lang="en-US" sz="2400">
                <a:solidFill>
                  <a:srgbClr val="FF0000"/>
                </a:solidFill>
                <a:latin typeface="宋体" panose="02010600030101010101" pitchFamily="2" charset="-122"/>
              </a:rPr>
              <a:t>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nodePh="1">
                                  <p:stCondLst>
                                    <p:cond delay="0"/>
                                  </p:stCondLst>
                                  <p:endCondLst>
                                    <p:cond evt="begin" delay="0">
                                      <p:tn val="10"/>
                                    </p:cond>
                                  </p:endCondLst>
                                  <p:childTnLst>
                                    <p:set>
                                      <p:cBhvr>
                                        <p:cTn id="11" dur="1" fill="hold">
                                          <p:stCondLst>
                                            <p:cond delay="0"/>
                                          </p:stCondLst>
                                        </p:cTn>
                                        <p:tgtEl>
                                          <p:spTgt spid="43012"/>
                                        </p:tgtEl>
                                        <p:attrNameLst>
                                          <p:attrName>style.visibility</p:attrName>
                                        </p:attrNameLst>
                                      </p:cBhvr>
                                      <p:to>
                                        <p:strVal val="visible"/>
                                      </p:to>
                                    </p:set>
                                    <p:animEffect transition="in" filter="box(in)">
                                      <p:cBhvr>
                                        <p:cTn id="12" dur="500"/>
                                        <p:tgtEl>
                                          <p:spTgt spid="430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21"/>
                                        </p:tgtEl>
                                        <p:attrNameLst>
                                          <p:attrName>style.visibility</p:attrName>
                                        </p:attrNameLst>
                                      </p:cBhvr>
                                      <p:to>
                                        <p:strVal val="visible"/>
                                      </p:to>
                                    </p:set>
                                    <p:animEffect transition="in" filter="blinds(horizontal)">
                                      <p:cBhvr>
                                        <p:cTn id="17" dur="500"/>
                                        <p:tgtEl>
                                          <p:spTgt spid="430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023"/>
                                        </p:tgtEl>
                                        <p:attrNameLst>
                                          <p:attrName>style.visibility</p:attrName>
                                        </p:attrNameLst>
                                      </p:cBhvr>
                                      <p:to>
                                        <p:strVal val="visible"/>
                                      </p:to>
                                    </p:set>
                                    <p:animEffect transition="in" filter="blinds(horizontal)">
                                      <p:cBhvr>
                                        <p:cTn id="22" dur="500"/>
                                        <p:tgtEl>
                                          <p:spTgt spid="430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022"/>
                                        </p:tgtEl>
                                        <p:attrNameLst>
                                          <p:attrName>style.visibility</p:attrName>
                                        </p:attrNameLst>
                                      </p:cBhvr>
                                      <p:to>
                                        <p:strVal val="visible"/>
                                      </p:to>
                                    </p:set>
                                    <p:animEffect transition="in" filter="blinds(horizontal)">
                                      <p:cBhvr>
                                        <p:cTn id="27" dur="500"/>
                                        <p:tgtEl>
                                          <p:spTgt spid="43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2" grpId="0" autoUpdateAnimBg="0"/>
      <p:bldP spid="43021" grpId="0" autoUpdateAnimBg="0"/>
      <p:bldP spid="43022" grpId="0" autoUpdateAnimBg="0"/>
      <p:bldP spid="4302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29605"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44036" name="Rectangle 4"/>
          <p:cNvSpPr>
            <a:spLocks noChangeArrowheads="1"/>
          </p:cNvSpPr>
          <p:nvPr/>
        </p:nvSpPr>
        <p:spPr bwMode="auto">
          <a:xfrm>
            <a:off x="645059" y="1683257"/>
            <a:ext cx="792055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Ⅳ.</a:t>
            </a:r>
            <a:r>
              <a:rPr lang="zh-CN" altLang="en-US" sz="2400" dirty="0">
                <a:solidFill>
                  <a:srgbClr val="000000"/>
                </a:solidFill>
                <a:latin typeface="Arial" panose="020B0604020202020204" pitchFamily="34" charset="0"/>
              </a:rPr>
              <a:t>词汇</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根据句意及首字母提示补全单词。</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Lisa visits her parents o</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a month.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2</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is more important than wealth(</a:t>
            </a:r>
            <a:r>
              <a:rPr lang="zh-CN" altLang="en-US" sz="2400" dirty="0">
                <a:solidFill>
                  <a:srgbClr val="000000"/>
                </a:solidFill>
                <a:latin typeface="Arial" panose="020B0604020202020204" pitchFamily="34" charset="0"/>
              </a:rPr>
              <a:t>财富</a:t>
            </a:r>
            <a:r>
              <a:rPr 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3</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Do you like watching t</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4</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like writing stories, and I want to be a w</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5</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—What's your favorite TV p</a:t>
            </a:r>
            <a:r>
              <a:rPr lang="en-US" sz="2400" i="1" dirty="0">
                <a:solidFill>
                  <a:srgbClr val="000000"/>
                </a:solidFill>
                <a:latin typeface="Arial" panose="020B0604020202020204" pitchFamily="34" charset="0"/>
              </a:rPr>
              <a:t>rogram</a:t>
            </a:r>
            <a:r>
              <a:rPr lang="zh-CN" altLang="en-US" sz="2400" dirty="0">
                <a:solidFill>
                  <a:srgbClr val="000000"/>
                </a:solidFill>
                <a:latin typeface="Arial" panose="020B0604020202020204" pitchFamily="34" charset="0"/>
              </a:rPr>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—I like </a:t>
            </a:r>
            <a:r>
              <a:rPr lang="en-US" sz="2400" i="1" dirty="0">
                <a:solidFill>
                  <a:srgbClr val="000000"/>
                </a:solidFill>
                <a:latin typeface="Arial" panose="020B0604020202020204" pitchFamily="34" charset="0"/>
              </a:rPr>
              <a:t>A</a:t>
            </a:r>
            <a:r>
              <a:rPr lang="zh-CN" altLang="en-US" sz="2400" dirty="0">
                <a:solidFill>
                  <a:srgbClr val="000000"/>
                </a:solidFill>
                <a:latin typeface="Arial" panose="020B0604020202020204" pitchFamily="34" charset="0"/>
              </a:rPr>
              <a:t>＿＿＿＿</a:t>
            </a:r>
            <a:r>
              <a:rPr lang="en-US" sz="2400" i="1" dirty="0">
                <a:solidFill>
                  <a:srgbClr val="000000"/>
                </a:solidFill>
                <a:latin typeface="Arial" panose="020B0604020202020204" pitchFamily="34" charset="0"/>
              </a:rPr>
              <a:t>World</a:t>
            </a:r>
            <a:r>
              <a:rPr lang="en-US" sz="2400" dirty="0">
                <a:solidFill>
                  <a:srgbClr val="000000"/>
                </a:solidFill>
                <a:latin typeface="Arial" panose="020B0604020202020204" pitchFamily="34" charset="0"/>
              </a:rPr>
              <a:t> best. </a:t>
            </a:r>
          </a:p>
        </p:txBody>
      </p:sp>
      <p:sp>
        <p:nvSpPr>
          <p:cNvPr id="44037" name="Rectangle 5"/>
          <p:cNvSpPr>
            <a:spLocks noChangeArrowheads="1"/>
          </p:cNvSpPr>
          <p:nvPr/>
        </p:nvSpPr>
        <p:spPr bwMode="auto">
          <a:xfrm>
            <a:off x="2627313" y="6016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endParaRPr lang="zh-CN" altLang="en-US" sz="2400">
              <a:solidFill>
                <a:srgbClr val="000000"/>
              </a:solidFill>
              <a:latin typeface="Arial" panose="020B0604020202020204" pitchFamily="34" charset="0"/>
            </a:endParaRPr>
          </a:p>
        </p:txBody>
      </p:sp>
      <p:sp>
        <p:nvSpPr>
          <p:cNvPr id="44038" name="Rectangle 6"/>
          <p:cNvSpPr>
            <a:spLocks noChangeArrowheads="1"/>
          </p:cNvSpPr>
          <p:nvPr/>
        </p:nvSpPr>
        <p:spPr bwMode="auto">
          <a:xfrm>
            <a:off x="4337583" y="3141663"/>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elevision </a:t>
            </a:r>
          </a:p>
        </p:txBody>
      </p:sp>
      <p:sp>
        <p:nvSpPr>
          <p:cNvPr id="44039" name="Rectangle 7"/>
          <p:cNvSpPr>
            <a:spLocks noChangeArrowheads="1"/>
          </p:cNvSpPr>
          <p:nvPr/>
        </p:nvSpPr>
        <p:spPr bwMode="auto">
          <a:xfrm>
            <a:off x="6837896" y="3500438"/>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riter</a:t>
            </a:r>
            <a:r>
              <a:rPr lang="en-US" sz="2400">
                <a:solidFill>
                  <a:srgbClr val="FF0000"/>
                </a:solidFill>
                <a:latin typeface="宋体" panose="02010600030101010101" pitchFamily="2" charset="-122"/>
              </a:rPr>
              <a:t> </a:t>
            </a:r>
          </a:p>
        </p:txBody>
      </p:sp>
      <p:sp>
        <p:nvSpPr>
          <p:cNvPr id="44040" name="Rectangle 8"/>
          <p:cNvSpPr>
            <a:spLocks noChangeArrowheads="1"/>
          </p:cNvSpPr>
          <p:nvPr/>
        </p:nvSpPr>
        <p:spPr bwMode="auto">
          <a:xfrm>
            <a:off x="2661183" y="4221163"/>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nimal </a:t>
            </a:r>
          </a:p>
        </p:txBody>
      </p:sp>
      <p:sp>
        <p:nvSpPr>
          <p:cNvPr id="44041" name="Rectangle 9"/>
          <p:cNvSpPr>
            <a:spLocks noChangeArrowheads="1"/>
          </p:cNvSpPr>
          <p:nvPr/>
        </p:nvSpPr>
        <p:spPr bwMode="auto">
          <a:xfrm>
            <a:off x="4605871" y="2420938"/>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nce</a:t>
            </a:r>
          </a:p>
        </p:txBody>
      </p:sp>
      <p:sp>
        <p:nvSpPr>
          <p:cNvPr id="44042" name="Rectangle 10"/>
          <p:cNvSpPr>
            <a:spLocks noChangeArrowheads="1"/>
          </p:cNvSpPr>
          <p:nvPr/>
        </p:nvSpPr>
        <p:spPr bwMode="auto">
          <a:xfrm>
            <a:off x="1653121" y="2781300"/>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ealth</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44036"/>
                                        </p:tgtEl>
                                        <p:attrNameLst>
                                          <p:attrName>style.visibility</p:attrName>
                                        </p:attrNameLst>
                                      </p:cBhvr>
                                      <p:to>
                                        <p:strVal val="visible"/>
                                      </p:to>
                                    </p:set>
                                    <p:animEffect transition="in" filter="blinds(horizontal)">
                                      <p:cBhvr>
                                        <p:cTn id="12" dur="500"/>
                                        <p:tgtEl>
                                          <p:spTgt spid="440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41"/>
                                        </p:tgtEl>
                                        <p:attrNameLst>
                                          <p:attrName>style.visibility</p:attrName>
                                        </p:attrNameLst>
                                      </p:cBhvr>
                                      <p:to>
                                        <p:strVal val="visible"/>
                                      </p:to>
                                    </p:set>
                                    <p:animEffect transition="in" filter="blinds(horizontal)">
                                      <p:cBhvr>
                                        <p:cTn id="17" dur="500"/>
                                        <p:tgtEl>
                                          <p:spTgt spid="4404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42"/>
                                        </p:tgtEl>
                                        <p:attrNameLst>
                                          <p:attrName>style.visibility</p:attrName>
                                        </p:attrNameLst>
                                      </p:cBhvr>
                                      <p:to>
                                        <p:strVal val="visible"/>
                                      </p:to>
                                    </p:set>
                                    <p:animEffect transition="in" filter="blinds(horizontal)">
                                      <p:cBhvr>
                                        <p:cTn id="22" dur="500"/>
                                        <p:tgtEl>
                                          <p:spTgt spid="4404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38"/>
                                        </p:tgtEl>
                                        <p:attrNameLst>
                                          <p:attrName>style.visibility</p:attrName>
                                        </p:attrNameLst>
                                      </p:cBhvr>
                                      <p:to>
                                        <p:strVal val="visible"/>
                                      </p:to>
                                    </p:set>
                                    <p:animEffect transition="in" filter="blinds(horizontal)">
                                      <p:cBhvr>
                                        <p:cTn id="27" dur="500"/>
                                        <p:tgtEl>
                                          <p:spTgt spid="4403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39"/>
                                        </p:tgtEl>
                                        <p:attrNameLst>
                                          <p:attrName>style.visibility</p:attrName>
                                        </p:attrNameLst>
                                      </p:cBhvr>
                                      <p:to>
                                        <p:strVal val="visible"/>
                                      </p:to>
                                    </p:set>
                                    <p:animEffect transition="in" filter="blinds(horizontal)">
                                      <p:cBhvr>
                                        <p:cTn id="32" dur="500"/>
                                        <p:tgtEl>
                                          <p:spTgt spid="4403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40"/>
                                        </p:tgtEl>
                                        <p:attrNameLst>
                                          <p:attrName>style.visibility</p:attrName>
                                        </p:attrNameLst>
                                      </p:cBhvr>
                                      <p:to>
                                        <p:strVal val="visible"/>
                                      </p:to>
                                    </p:set>
                                    <p:animEffect transition="in" filter="blinds(horizontal)">
                                      <p:cBhvr>
                                        <p:cTn id="3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6" grpId="0" autoUpdateAnimBg="0"/>
      <p:bldP spid="44038" grpId="0" autoUpdateAnimBg="0"/>
      <p:bldP spid="44039" grpId="0" autoUpdateAnimBg="0"/>
      <p:bldP spid="44040" grpId="0" autoUpdateAnimBg="0"/>
      <p:bldP spid="44041" grpId="0" autoUpdateAnimBg="0"/>
      <p:bldP spid="4404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6275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rPr>
              <a:t>能力提升训练</a:t>
            </a:r>
          </a:p>
        </p:txBody>
      </p:sp>
      <p:sp>
        <p:nvSpPr>
          <p:cNvPr id="45060" name="Rectangle 4"/>
          <p:cNvSpPr>
            <a:spLocks noChangeArrowheads="1"/>
          </p:cNvSpPr>
          <p:nvPr/>
        </p:nvSpPr>
        <p:spPr bwMode="auto">
          <a:xfrm>
            <a:off x="611560" y="1774260"/>
            <a:ext cx="817366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用所给词的适当形式填空。</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6</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often do you go to the shop?</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(two) a week.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7</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 go to the movies three</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(time) a month.</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8</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My friend</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 (watch) TV on Sundays.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9</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His </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(eat) habits are pretty good. </a:t>
            </a:r>
          </a:p>
          <a:p>
            <a:pPr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10</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My mother wants me</a:t>
            </a:r>
            <a:r>
              <a:rPr lang="zh-CN" altLang="en-US" sz="2400" dirty="0">
                <a:solidFill>
                  <a:srgbClr val="000000"/>
                </a:solidFill>
                <a:latin typeface="Arial" panose="020B0604020202020204" pitchFamily="34" charset="0"/>
              </a:rPr>
              <a:t> ＿＿＿ </a:t>
            </a:r>
            <a:r>
              <a:rPr lang="en-US" sz="2400" i="1" dirty="0">
                <a:solidFill>
                  <a:srgbClr val="000000"/>
                </a:solidFill>
                <a:latin typeface="Arial" panose="020B0604020202020204" pitchFamily="34" charset="0"/>
              </a:rPr>
              <a:t>to</a:t>
            </a:r>
            <a:r>
              <a:rPr lang="en-US" sz="2400" dirty="0">
                <a:solidFill>
                  <a:srgbClr val="000000"/>
                </a:solidFill>
                <a:latin typeface="Arial" panose="020B0604020202020204" pitchFamily="34" charset="0"/>
              </a:rPr>
              <a:t> </a:t>
            </a:r>
            <a:r>
              <a:rPr lang="en-US" sz="2400" i="1" dirty="0">
                <a:solidFill>
                  <a:srgbClr val="000000"/>
                </a:solidFill>
                <a:latin typeface="Arial" panose="020B0604020202020204" pitchFamily="34" charset="0"/>
              </a:rPr>
              <a:t>eat</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(eat) lots of fruit. </a:t>
            </a:r>
          </a:p>
        </p:txBody>
      </p:sp>
      <p:sp>
        <p:nvSpPr>
          <p:cNvPr id="45061" name="Rectangle 5"/>
          <p:cNvSpPr>
            <a:spLocks noChangeArrowheads="1"/>
          </p:cNvSpPr>
          <p:nvPr/>
        </p:nvSpPr>
        <p:spPr bwMode="auto">
          <a:xfrm>
            <a:off x="1440235" y="2492375"/>
            <a:ext cx="946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Twice</a:t>
            </a:r>
          </a:p>
        </p:txBody>
      </p:sp>
      <p:sp>
        <p:nvSpPr>
          <p:cNvPr id="45062" name="Rectangle 6"/>
          <p:cNvSpPr>
            <a:spLocks noChangeArrowheads="1"/>
          </p:cNvSpPr>
          <p:nvPr/>
        </p:nvSpPr>
        <p:spPr bwMode="auto">
          <a:xfrm>
            <a:off x="1656135" y="3573463"/>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eating </a:t>
            </a:r>
          </a:p>
        </p:txBody>
      </p:sp>
      <p:sp>
        <p:nvSpPr>
          <p:cNvPr id="45063" name="Rectangle 7"/>
          <p:cNvSpPr>
            <a:spLocks noChangeArrowheads="1"/>
          </p:cNvSpPr>
          <p:nvPr/>
        </p:nvSpPr>
        <p:spPr bwMode="auto">
          <a:xfrm>
            <a:off x="4608885" y="2852738"/>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zh-CN" altLang="en-US" sz="2400" i="1">
                <a:solidFill>
                  <a:srgbClr val="FF0000"/>
                </a:solidFill>
                <a:latin typeface="宋体" panose="02010600030101010101" pitchFamily="2" charset="-122"/>
              </a:rPr>
              <a:t> </a:t>
            </a:r>
            <a:r>
              <a:rPr lang="en-US" sz="2400" i="1">
                <a:solidFill>
                  <a:srgbClr val="FF0000"/>
                </a:solidFill>
                <a:latin typeface="宋体" panose="02010600030101010101" pitchFamily="2" charset="-122"/>
              </a:rPr>
              <a:t>times </a:t>
            </a:r>
          </a:p>
        </p:txBody>
      </p:sp>
      <p:sp>
        <p:nvSpPr>
          <p:cNvPr id="45064" name="Rectangle 8"/>
          <p:cNvSpPr>
            <a:spLocks noChangeArrowheads="1"/>
          </p:cNvSpPr>
          <p:nvPr/>
        </p:nvSpPr>
        <p:spPr bwMode="auto">
          <a:xfrm>
            <a:off x="2505448" y="32131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watches </a:t>
            </a:r>
          </a:p>
        </p:txBody>
      </p:sp>
      <p:sp>
        <p:nvSpPr>
          <p:cNvPr id="45065" name="Rectangle 9"/>
          <p:cNvSpPr>
            <a:spLocks noChangeArrowheads="1"/>
          </p:cNvSpPr>
          <p:nvPr/>
        </p:nvSpPr>
        <p:spPr bwMode="auto">
          <a:xfrm>
            <a:off x="4158035" y="393382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i="1">
                <a:solidFill>
                  <a:srgbClr val="FF0000"/>
                </a:solidFill>
                <a:latin typeface="宋体" panose="02010600030101010101" pitchFamily="2" charset="-122"/>
              </a:rPr>
              <a:t>to eat</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box(in)">
                                      <p:cBhvr>
                                        <p:cTn id="12" dur="500"/>
                                        <p:tgtEl>
                                          <p:spTgt spid="450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61"/>
                                        </p:tgtEl>
                                        <p:attrNameLst>
                                          <p:attrName>style.visibility</p:attrName>
                                        </p:attrNameLst>
                                      </p:cBhvr>
                                      <p:to>
                                        <p:strVal val="visible"/>
                                      </p:to>
                                    </p:set>
                                    <p:animEffect transition="in" filter="blinds(horizontal)">
                                      <p:cBhvr>
                                        <p:cTn id="17" dur="500"/>
                                        <p:tgtEl>
                                          <p:spTgt spid="450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063"/>
                                        </p:tgtEl>
                                        <p:attrNameLst>
                                          <p:attrName>style.visibility</p:attrName>
                                        </p:attrNameLst>
                                      </p:cBhvr>
                                      <p:to>
                                        <p:strVal val="visible"/>
                                      </p:to>
                                    </p:set>
                                    <p:animEffect transition="in" filter="blinds(horizontal)">
                                      <p:cBhvr>
                                        <p:cTn id="22" dur="500"/>
                                        <p:tgtEl>
                                          <p:spTgt spid="4506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064"/>
                                        </p:tgtEl>
                                        <p:attrNameLst>
                                          <p:attrName>style.visibility</p:attrName>
                                        </p:attrNameLst>
                                      </p:cBhvr>
                                      <p:to>
                                        <p:strVal val="visible"/>
                                      </p:to>
                                    </p:set>
                                    <p:animEffect transition="in" filter="blinds(horizontal)">
                                      <p:cBhvr>
                                        <p:cTn id="27" dur="500"/>
                                        <p:tgtEl>
                                          <p:spTgt spid="4506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062"/>
                                        </p:tgtEl>
                                        <p:attrNameLst>
                                          <p:attrName>style.visibility</p:attrName>
                                        </p:attrNameLst>
                                      </p:cBhvr>
                                      <p:to>
                                        <p:strVal val="visible"/>
                                      </p:to>
                                    </p:set>
                                    <p:animEffect transition="in" filter="blinds(horizontal)">
                                      <p:cBhvr>
                                        <p:cTn id="32" dur="500"/>
                                        <p:tgtEl>
                                          <p:spTgt spid="4506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5065"/>
                                        </p:tgtEl>
                                        <p:attrNameLst>
                                          <p:attrName>style.visibility</p:attrName>
                                        </p:attrNameLst>
                                      </p:cBhvr>
                                      <p:to>
                                        <p:strVal val="visible"/>
                                      </p:to>
                                    </p:set>
                                    <p:animEffect transition="in" filter="blinds(horizontal)">
                                      <p:cBhvr>
                                        <p:cTn id="37" dur="500"/>
                                        <p:tgtEl>
                                          <p:spTgt spid="45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60" grpId="0" autoUpdateAnimBg="0"/>
      <p:bldP spid="45061" grpId="0" autoUpdateAnimBg="0"/>
      <p:bldP spid="45062" grpId="0" autoUpdateAnimBg="0"/>
      <p:bldP spid="45063" grpId="0" autoUpdateAnimBg="0"/>
      <p:bldP spid="45064" grpId="0" autoUpdateAnimBg="0"/>
      <p:bldP spid="4506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39553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rPr>
              <a:t>能力提升训练</a:t>
            </a:r>
          </a:p>
        </p:txBody>
      </p:sp>
      <p:sp>
        <p:nvSpPr>
          <p:cNvPr id="46084" name="Rectangle 4"/>
          <p:cNvSpPr>
            <a:spLocks noChangeArrowheads="1"/>
          </p:cNvSpPr>
          <p:nvPr/>
        </p:nvSpPr>
        <p:spPr bwMode="auto">
          <a:xfrm>
            <a:off x="180975" y="1163638"/>
            <a:ext cx="87122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Ⅴ.</a:t>
            </a:r>
            <a:r>
              <a:rPr lang="zh-CN" altLang="en-US" sz="2400" dirty="0">
                <a:solidFill>
                  <a:srgbClr val="000000"/>
                </a:solidFill>
                <a:latin typeface="Arial" panose="020B0604020202020204" pitchFamily="34" charset="0"/>
              </a:rPr>
              <a:t>从方框中选择恰当的句子补全对话</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1.______</a:t>
            </a:r>
            <a:endParaRPr lang="zh-CN" alt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I usually exercise.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2.______</a:t>
            </a:r>
            <a:endParaRPr lang="zh-CN" altLang="en-US" sz="2400" dirty="0">
              <a:solidFill>
                <a:srgbClr val="000000"/>
              </a:solidFill>
              <a:latin typeface="Arial" panose="020B0604020202020204" pitchFamily="34" charset="0"/>
            </a:endParaRP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Hmm…about twice a week, I guess.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3.______</a:t>
            </a:r>
            <a:r>
              <a:rPr lang="zh-CN" alt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a:t>
            </a:r>
            <a:r>
              <a:rPr lang="en-US" sz="2400" dirty="0" err="1">
                <a:solidFill>
                  <a:srgbClr val="000000"/>
                </a:solidFill>
                <a:latin typeface="Arial" panose="020B0604020202020204" pitchFamily="34" charset="0"/>
              </a:rPr>
              <a:t>Never.It's</a:t>
            </a:r>
            <a:r>
              <a:rPr lang="en-US" sz="2400" dirty="0">
                <a:solidFill>
                  <a:srgbClr val="000000"/>
                </a:solidFill>
                <a:latin typeface="Arial" panose="020B0604020202020204" pitchFamily="34" charset="0"/>
              </a:rPr>
              <a:t> boring sometimes, and the cinema is noisy.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Do you usually surf the Internet?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4.______ And I love watching TV programs on 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5.______ </a:t>
            </a:r>
            <a:r>
              <a:rPr lang="zh-CN" alt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a:t>
            </a:r>
            <a:r>
              <a:rPr lang="en-US" sz="2400" i="1" dirty="0">
                <a:solidFill>
                  <a:srgbClr val="000000"/>
                </a:solidFill>
                <a:latin typeface="Arial" panose="020B0604020202020204" pitchFamily="34" charset="0"/>
              </a:rPr>
              <a:t>Lucky</a:t>
            </a:r>
            <a:r>
              <a:rPr lang="en-US" sz="2400" dirty="0">
                <a:solidFill>
                  <a:srgbClr val="000000"/>
                </a:solidFill>
                <a:latin typeface="Arial" panose="020B0604020202020204" pitchFamily="34" charset="0"/>
              </a:rPr>
              <a:t> 52 on CCTV­2.</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 Thanks for coming to the interview.</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B: You're welcome.</a:t>
            </a:r>
          </a:p>
        </p:txBody>
      </p:sp>
      <p:sp>
        <p:nvSpPr>
          <p:cNvPr id="46085" name="Rectangle 5"/>
          <p:cNvSpPr>
            <a:spLocks noChangeArrowheads="1"/>
          </p:cNvSpPr>
          <p:nvPr/>
        </p:nvSpPr>
        <p:spPr bwMode="auto">
          <a:xfrm>
            <a:off x="1403350" y="14843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46086" name="Rectangle 6"/>
          <p:cNvSpPr>
            <a:spLocks noChangeArrowheads="1"/>
          </p:cNvSpPr>
          <p:nvPr/>
        </p:nvSpPr>
        <p:spPr bwMode="auto">
          <a:xfrm>
            <a:off x="1331913" y="22764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46087" name="Rectangle 7"/>
          <p:cNvSpPr>
            <a:spLocks noChangeArrowheads="1"/>
          </p:cNvSpPr>
          <p:nvPr/>
        </p:nvSpPr>
        <p:spPr bwMode="auto">
          <a:xfrm>
            <a:off x="1331913" y="44370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46088" name="Rectangle 8"/>
          <p:cNvSpPr>
            <a:spLocks noChangeArrowheads="1"/>
          </p:cNvSpPr>
          <p:nvPr/>
        </p:nvSpPr>
        <p:spPr bwMode="auto">
          <a:xfrm>
            <a:off x="1476375" y="2997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46089" name="Rectangle 9"/>
          <p:cNvSpPr>
            <a:spLocks noChangeArrowheads="1"/>
          </p:cNvSpPr>
          <p:nvPr/>
        </p:nvSpPr>
        <p:spPr bwMode="auto">
          <a:xfrm>
            <a:off x="1331913" y="40767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E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6084"/>
                                        </p:tgtEl>
                                        <p:attrNameLst>
                                          <p:attrName>style.visibility</p:attrName>
                                        </p:attrNameLst>
                                      </p:cBhvr>
                                      <p:to>
                                        <p:strVal val="visible"/>
                                      </p:to>
                                    </p:set>
                                    <p:anim calcmode="lin" valueType="num">
                                      <p:cBhvr additive="base">
                                        <p:cTn id="12" dur="500" fill="hold"/>
                                        <p:tgtEl>
                                          <p:spTgt spid="46084"/>
                                        </p:tgtEl>
                                        <p:attrNameLst>
                                          <p:attrName>ppt_x</p:attrName>
                                        </p:attrNameLst>
                                      </p:cBhvr>
                                      <p:tavLst>
                                        <p:tav tm="0">
                                          <p:val>
                                            <p:strVal val="0-#ppt_w/2"/>
                                          </p:val>
                                        </p:tav>
                                        <p:tav tm="100000">
                                          <p:val>
                                            <p:strVal val="#ppt_x"/>
                                          </p:val>
                                        </p:tav>
                                      </p:tavLst>
                                    </p:anim>
                                    <p:anim calcmode="lin" valueType="num">
                                      <p:cBhvr additive="base">
                                        <p:cTn id="13"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085"/>
                                        </p:tgtEl>
                                        <p:attrNameLst>
                                          <p:attrName>style.visibility</p:attrName>
                                        </p:attrNameLst>
                                      </p:cBhvr>
                                      <p:to>
                                        <p:strVal val="visible"/>
                                      </p:to>
                                    </p:set>
                                    <p:animEffect transition="in" filter="blinds(horizontal)">
                                      <p:cBhvr>
                                        <p:cTn id="18" dur="500"/>
                                        <p:tgtEl>
                                          <p:spTgt spid="4608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6086"/>
                                        </p:tgtEl>
                                        <p:attrNameLst>
                                          <p:attrName>style.visibility</p:attrName>
                                        </p:attrNameLst>
                                      </p:cBhvr>
                                      <p:to>
                                        <p:strVal val="visible"/>
                                      </p:to>
                                    </p:set>
                                    <p:animEffect transition="in" filter="blinds(horizontal)">
                                      <p:cBhvr>
                                        <p:cTn id="23" dur="500"/>
                                        <p:tgtEl>
                                          <p:spTgt spid="4608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6088"/>
                                        </p:tgtEl>
                                        <p:attrNameLst>
                                          <p:attrName>style.visibility</p:attrName>
                                        </p:attrNameLst>
                                      </p:cBhvr>
                                      <p:to>
                                        <p:strVal val="visible"/>
                                      </p:to>
                                    </p:set>
                                    <p:animEffect transition="in" filter="blinds(horizontal)">
                                      <p:cBhvr>
                                        <p:cTn id="28" dur="500"/>
                                        <p:tgtEl>
                                          <p:spTgt spid="4608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6089"/>
                                        </p:tgtEl>
                                        <p:attrNameLst>
                                          <p:attrName>style.visibility</p:attrName>
                                        </p:attrNameLst>
                                      </p:cBhvr>
                                      <p:to>
                                        <p:strVal val="visible"/>
                                      </p:to>
                                    </p:set>
                                    <p:animEffect transition="in" filter="blinds(horizontal)">
                                      <p:cBhvr>
                                        <p:cTn id="33" dur="500"/>
                                        <p:tgtEl>
                                          <p:spTgt spid="4608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6087"/>
                                        </p:tgtEl>
                                        <p:attrNameLst>
                                          <p:attrName>style.visibility</p:attrName>
                                        </p:attrNameLst>
                                      </p:cBhvr>
                                      <p:to>
                                        <p:strVal val="visible"/>
                                      </p:to>
                                    </p:set>
                                    <p:animEffect transition="in" filter="blinds(horizontal)">
                                      <p:cBhvr>
                                        <p:cTn id="38"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4" grpId="0" autoUpdateAnimBg="0"/>
      <p:bldP spid="46085" grpId="0" autoUpdateAnimBg="0"/>
      <p:bldP spid="46086" grpId="0" autoUpdateAnimBg="0"/>
      <p:bldP spid="46087" grpId="0" autoUpdateAnimBg="0"/>
      <p:bldP spid="46088" grpId="0" autoUpdateAnimBg="0"/>
      <p:bldP spid="4608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3"/>
          <p:cNvSpPr txBox="1">
            <a:spLocks noChangeArrowheads="1"/>
          </p:cNvSpPr>
          <p:nvPr/>
        </p:nvSpPr>
        <p:spPr bwMode="auto">
          <a:xfrm>
            <a:off x="467544"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rPr>
              <a:t>能力提升训练</a:t>
            </a:r>
          </a:p>
        </p:txBody>
      </p:sp>
      <p:sp>
        <p:nvSpPr>
          <p:cNvPr id="47108"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graphicFrame>
        <p:nvGraphicFramePr>
          <p:cNvPr id="47109" name="Group 5"/>
          <p:cNvGraphicFramePr>
            <a:graphicFrameLocks noGrp="1"/>
          </p:cNvGraphicFramePr>
          <p:nvPr>
            <p:ph/>
          </p:nvPr>
        </p:nvGraphicFramePr>
        <p:xfrm>
          <a:off x="755576" y="1772816"/>
          <a:ext cx="7848872" cy="3273552"/>
        </p:xfrm>
        <a:graphic>
          <a:graphicData uri="http://schemas.openxmlformats.org/drawingml/2006/table">
            <a:tbl>
              <a:tblPr/>
              <a:tblGrid>
                <a:gridCol w="7848872">
                  <a:extLst>
                    <a:ext uri="{9D8B030D-6E8A-4147-A177-3AD203B41FA5}">
                      <a16:colId xmlns:a16="http://schemas.microsoft.com/office/drawing/2014/main" val="20000"/>
                    </a:ext>
                  </a:extLst>
                </a:gridCol>
              </a:tblGrid>
              <a:tr h="2365375">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A. What's your favorite program?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B. How often do you go to the movies?</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C. So, how often do you exercise?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D. What do you usually do on weekends?</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E. Of course. </a:t>
                      </a:r>
                      <a:endParaRPr kumimoji="0" lang="zh-CN" altLang="en-US"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additive="base">
                                        <p:cTn id="7" dur="500" fill="hold"/>
                                        <p:tgtEl>
                                          <p:spTgt spid="47107"/>
                                        </p:tgtEl>
                                        <p:attrNameLst>
                                          <p:attrName>ppt_x</p:attrName>
                                        </p:attrNameLst>
                                      </p:cBhvr>
                                      <p:tavLst>
                                        <p:tav tm="0">
                                          <p:val>
                                            <p:strVal val="#ppt_x"/>
                                          </p:val>
                                        </p:tav>
                                        <p:tav tm="100000">
                                          <p:val>
                                            <p:strVal val="#ppt_x"/>
                                          </p:val>
                                        </p:tav>
                                      </p:tavLst>
                                    </p:anim>
                                    <p:anim calcmode="lin" valueType="num">
                                      <p:cBhvr additive="base">
                                        <p:cTn id="8" dur="500" fill="hold"/>
                                        <p:tgtEl>
                                          <p:spTgt spid="4710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7109"/>
                                        </p:tgtEl>
                                        <p:attrNameLst>
                                          <p:attrName>style.visibility</p:attrName>
                                        </p:attrNameLst>
                                      </p:cBhvr>
                                      <p:to>
                                        <p:strVal val="visible"/>
                                      </p:to>
                                    </p:set>
                                    <p:anim calcmode="lin" valueType="num">
                                      <p:cBhvr additive="base">
                                        <p:cTn id="12" dur="500" fill="hold"/>
                                        <p:tgtEl>
                                          <p:spTgt spid="47109"/>
                                        </p:tgtEl>
                                        <p:attrNameLst>
                                          <p:attrName>ppt_x</p:attrName>
                                        </p:attrNameLst>
                                      </p:cBhvr>
                                      <p:tavLst>
                                        <p:tav tm="0">
                                          <p:val>
                                            <p:strVal val="#ppt_x"/>
                                          </p:val>
                                        </p:tav>
                                        <p:tav tm="100000">
                                          <p:val>
                                            <p:strVal val="#ppt_x"/>
                                          </p:val>
                                        </p:tav>
                                      </p:tavLst>
                                    </p:anim>
                                    <p:anim calcmode="lin" valueType="num">
                                      <p:cBhvr additive="base">
                                        <p:cTn id="13"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395536"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rPr>
              <a:t>能力提升训练</a:t>
            </a:r>
          </a:p>
        </p:txBody>
      </p:sp>
      <p:sp>
        <p:nvSpPr>
          <p:cNvPr id="48132"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sp>
        <p:nvSpPr>
          <p:cNvPr id="48133" name="Rectangle 5"/>
          <p:cNvSpPr>
            <a:spLocks noGrp="1" noChangeArrowheads="1"/>
          </p:cNvSpPr>
          <p:nvPr>
            <p:ph/>
          </p:nvPr>
        </p:nvSpPr>
        <p:spPr>
          <a:xfrm>
            <a:off x="439738" y="1556792"/>
            <a:ext cx="8229600" cy="2880320"/>
          </a:xfrm>
        </p:spPr>
        <p:txBody>
          <a:bodyPr/>
          <a:lstStyle/>
          <a:p>
            <a:pPr>
              <a:buFont typeface="Arial" panose="020B0604020202020204" pitchFamily="34" charset="0"/>
              <a:buNone/>
            </a:pPr>
            <a:r>
              <a:rPr lang="en-US" sz="2400" dirty="0"/>
              <a:t>Ⅵ.</a:t>
            </a:r>
            <a:r>
              <a:rPr lang="zh-CN" altLang="en-US" sz="2400" dirty="0"/>
              <a:t>书面表达</a:t>
            </a:r>
          </a:p>
          <a:p>
            <a:pPr>
              <a:buFont typeface="Arial" panose="020B0604020202020204" pitchFamily="34" charset="0"/>
              <a:buNone/>
            </a:pPr>
            <a:r>
              <a:rPr lang="zh-CN" altLang="en-US" sz="2400" dirty="0"/>
              <a:t>   假如你最好的朋友</a:t>
            </a:r>
            <a:r>
              <a:rPr lang="en-US" sz="2400" dirty="0"/>
              <a:t>Mary</a:t>
            </a:r>
            <a:r>
              <a:rPr lang="zh-CN" altLang="en-US" sz="2400" dirty="0"/>
              <a:t>各方面习惯都很好。请从以下几个方面向大家介绍一下她的生活习惯：</a:t>
            </a:r>
          </a:p>
          <a:p>
            <a:pPr>
              <a:buFont typeface="Arial" panose="020B0604020202020204" pitchFamily="34" charset="0"/>
              <a:buNone/>
            </a:pPr>
            <a:r>
              <a:rPr lang="en-US" sz="2400" dirty="0"/>
              <a:t>   1</a:t>
            </a:r>
            <a:r>
              <a:rPr lang="zh-CN" altLang="en-US" sz="2400" dirty="0"/>
              <a:t>．在学校很努力，经常在家看书，有时上网。</a:t>
            </a:r>
          </a:p>
          <a:p>
            <a:pPr>
              <a:buFont typeface="Arial" panose="020B0604020202020204" pitchFamily="34" charset="0"/>
              <a:buNone/>
            </a:pPr>
            <a:r>
              <a:rPr lang="en-US" sz="2400" dirty="0"/>
              <a:t>   2</a:t>
            </a:r>
            <a:r>
              <a:rPr lang="zh-CN" altLang="en-US" sz="2400" dirty="0"/>
              <a:t>．身体很健康，每周锻炼三四次，每天步行上学。</a:t>
            </a:r>
          </a:p>
          <a:p>
            <a:pPr>
              <a:buFont typeface="Arial" panose="020B0604020202020204" pitchFamily="34" charset="0"/>
              <a:buNone/>
            </a:pPr>
            <a:r>
              <a:rPr lang="en-US" sz="2400" dirty="0"/>
              <a:t>   3</a:t>
            </a:r>
            <a:r>
              <a:rPr lang="zh-CN" altLang="en-US" sz="2400" dirty="0"/>
              <a:t>．饮食习惯很好，每天吃很多蔬菜和水果。</a:t>
            </a:r>
            <a:endParaRPr lang="zh-CN" altLang="en-US" sz="2400" b="1" i="1" dirty="0"/>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500" fill="hold"/>
                                        <p:tgtEl>
                                          <p:spTgt spid="48131"/>
                                        </p:tgtEl>
                                        <p:attrNameLst>
                                          <p:attrName>ppt_x</p:attrName>
                                        </p:attrNameLst>
                                      </p:cBhvr>
                                      <p:tavLst>
                                        <p:tav tm="0">
                                          <p:val>
                                            <p:strVal val="#ppt_x"/>
                                          </p:val>
                                        </p:tav>
                                        <p:tav tm="100000">
                                          <p:val>
                                            <p:strVal val="#ppt_x"/>
                                          </p:val>
                                        </p:tav>
                                      </p:tavLst>
                                    </p:anim>
                                    <p:anim calcmode="lin" valueType="num">
                                      <p:cBhvr additive="base">
                                        <p:cTn id="8" dur="500" fill="hold"/>
                                        <p:tgtEl>
                                          <p:spTgt spid="4813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8133"/>
                                        </p:tgtEl>
                                        <p:attrNameLst>
                                          <p:attrName>style.visibility</p:attrName>
                                        </p:attrNameLst>
                                      </p:cBhvr>
                                      <p:to>
                                        <p:strVal val="visible"/>
                                      </p:to>
                                    </p:set>
                                    <p:anim calcmode="lin" valueType="num">
                                      <p:cBhvr additive="base">
                                        <p:cTn id="12" dur="500" fill="hold"/>
                                        <p:tgtEl>
                                          <p:spTgt spid="48133"/>
                                        </p:tgtEl>
                                        <p:attrNameLst>
                                          <p:attrName>ppt_x</p:attrName>
                                        </p:attrNameLst>
                                      </p:cBhvr>
                                      <p:tavLst>
                                        <p:tav tm="0">
                                          <p:val>
                                            <p:strVal val="#ppt_x"/>
                                          </p:val>
                                        </p:tav>
                                        <p:tav tm="100000">
                                          <p:val>
                                            <p:strVal val="#ppt_x"/>
                                          </p:val>
                                        </p:tav>
                                      </p:tavLst>
                                    </p:anim>
                                    <p:anim calcmode="lin" valueType="num">
                                      <p:cBhvr additive="base">
                                        <p:cTn id="13" dur="500" fill="hold"/>
                                        <p:tgtEl>
                                          <p:spTgt spid="48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utoUpdateAnimBg="0"/>
      <p:bldP spid="4813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33375" y="235496"/>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0724" name="Rectangle 4"/>
          <p:cNvSpPr>
            <a:spLocks noChangeArrowheads="1"/>
          </p:cNvSpPr>
          <p:nvPr/>
        </p:nvSpPr>
        <p:spPr bwMode="auto">
          <a:xfrm>
            <a:off x="179388" y="1196752"/>
            <a:ext cx="878522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Ⅰ.</a:t>
            </a:r>
            <a:r>
              <a:rPr lang="zh-CN" altLang="en-US" sz="2400" dirty="0">
                <a:solidFill>
                  <a:srgbClr val="000000"/>
                </a:solidFill>
                <a:latin typeface="Arial" panose="020B0604020202020204" pitchFamily="34" charset="0"/>
              </a:rPr>
              <a:t>单项填空</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)1.—How often does he write e­mails to his friend?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Once a month</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 a week</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For half an hour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Each Monday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)2.He ________ gets up early, so he is ________ late for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school.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always; always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always; never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ever; always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never; never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)3.It is </a:t>
            </a:r>
            <a:r>
              <a:rPr lang="en-US" sz="2400" dirty="0" err="1">
                <a:solidFill>
                  <a:srgbClr val="000000"/>
                </a:solidFill>
                <a:latin typeface="Arial" panose="020B0604020202020204" pitchFamily="34" charset="0"/>
              </a:rPr>
              <a:t>terrible.It's</a:t>
            </a:r>
            <a:r>
              <a:rPr lang="en-US" sz="2400" dirty="0">
                <a:solidFill>
                  <a:srgbClr val="000000"/>
                </a:solidFill>
                <a:latin typeface="Arial" panose="020B0604020202020204" pitchFamily="34" charset="0"/>
              </a:rPr>
              <a:t> raining so ________ that we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can_______ go out.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hard; hardly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hard; hard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hardly; hard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hardly; hardly </a:t>
            </a:r>
          </a:p>
        </p:txBody>
      </p:sp>
      <p:sp>
        <p:nvSpPr>
          <p:cNvPr id="30725" name="Rectangle 5"/>
          <p:cNvSpPr>
            <a:spLocks noChangeArrowheads="1"/>
          </p:cNvSpPr>
          <p:nvPr/>
        </p:nvSpPr>
        <p:spPr bwMode="auto">
          <a:xfrm>
            <a:off x="554038" y="161682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30726" name="Rectangle 6"/>
          <p:cNvSpPr>
            <a:spLocks noChangeArrowheads="1"/>
          </p:cNvSpPr>
          <p:nvPr/>
        </p:nvSpPr>
        <p:spPr bwMode="auto">
          <a:xfrm>
            <a:off x="539750" y="3056682"/>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30727" name="Rectangle 7"/>
          <p:cNvSpPr>
            <a:spLocks noChangeArrowheads="1"/>
          </p:cNvSpPr>
          <p:nvPr/>
        </p:nvSpPr>
        <p:spPr bwMode="auto">
          <a:xfrm>
            <a:off x="539750" y="4498132"/>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ox(in)">
                                      <p:cBhvr>
                                        <p:cTn id="12" dur="5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diamond(in)">
                                      <p:cBhvr>
                                        <p:cTn id="17" dur="500"/>
                                        <p:tgtEl>
                                          <p:spTgt spid="3072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diamond(in)">
                                      <p:cBhvr>
                                        <p:cTn id="22" dur="500"/>
                                        <p:tgtEl>
                                          <p:spTgt spid="3072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0727"/>
                                        </p:tgtEl>
                                        <p:attrNameLst>
                                          <p:attrName>style.visibility</p:attrName>
                                        </p:attrNameLst>
                                      </p:cBhvr>
                                      <p:to>
                                        <p:strVal val="visible"/>
                                      </p:to>
                                    </p:set>
                                    <p:animEffect transition="in" filter="diamond(in)">
                                      <p:cBhvr>
                                        <p:cTn id="27" dur="500"/>
                                        <p:tgtEl>
                                          <p:spTgt spid="30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4" grpId="0" autoUpdateAnimBg="0"/>
      <p:bldP spid="30725" grpId="0" autoUpdateAnimBg="0"/>
      <p:bldP spid="30726" grpId="0" autoUpdateAnimBg="0"/>
      <p:bldP spid="3072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467544"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49156"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sp>
        <p:nvSpPr>
          <p:cNvPr id="49157" name="Rectangle 5"/>
          <p:cNvSpPr>
            <a:spLocks noGrp="1" noChangeArrowheads="1"/>
          </p:cNvSpPr>
          <p:nvPr>
            <p:ph/>
          </p:nvPr>
        </p:nvSpPr>
        <p:spPr>
          <a:xfrm>
            <a:off x="434232" y="1370807"/>
            <a:ext cx="8229600" cy="3586162"/>
          </a:xfrm>
        </p:spPr>
        <p:txBody>
          <a:bodyPr/>
          <a:lstStyle/>
          <a:p>
            <a:pPr>
              <a:buFont typeface="Arial" panose="020B0604020202020204" pitchFamily="34" charset="0"/>
              <a:buNone/>
            </a:pPr>
            <a:r>
              <a:rPr lang="en-US" sz="2400" b="1" i="1" dirty="0"/>
              <a:t>   </a:t>
            </a:r>
            <a:r>
              <a:rPr lang="en-US" sz="2400" i="1" dirty="0">
                <a:solidFill>
                  <a:srgbClr val="FF0000"/>
                </a:solidFill>
                <a:latin typeface="宋体" panose="02010600030101010101" pitchFamily="2" charset="-122"/>
              </a:rPr>
              <a:t>One possible version</a:t>
            </a:r>
            <a:r>
              <a:rPr lang="zh-CN" altLang="en-US" sz="2400" i="1" dirty="0">
                <a:solidFill>
                  <a:srgbClr val="FF0000"/>
                </a:solidFill>
                <a:latin typeface="宋体" panose="02010600030101010101" pitchFamily="2" charset="-122"/>
              </a:rPr>
              <a:t>：</a:t>
            </a:r>
          </a:p>
          <a:p>
            <a:pPr>
              <a:buFont typeface="Arial" panose="020B0604020202020204" pitchFamily="34" charset="0"/>
              <a:buNone/>
            </a:pPr>
            <a:r>
              <a:rPr lang="en-US" sz="2400" i="1" dirty="0">
                <a:solidFill>
                  <a:srgbClr val="FF0000"/>
                </a:solidFill>
                <a:latin typeface="宋体" panose="02010600030101010101" pitchFamily="2" charset="-122"/>
              </a:rPr>
              <a:t>       Mary is my best </a:t>
            </a:r>
            <a:r>
              <a:rPr lang="en-US" sz="2400" i="1" dirty="0" err="1">
                <a:solidFill>
                  <a:srgbClr val="FF0000"/>
                </a:solidFill>
                <a:latin typeface="宋体" panose="02010600030101010101" pitchFamily="2" charset="-122"/>
              </a:rPr>
              <a:t>friend.She</a:t>
            </a:r>
            <a:r>
              <a:rPr lang="en-US" sz="2400" i="1" dirty="0">
                <a:solidFill>
                  <a:srgbClr val="FF0000"/>
                </a:solidFill>
                <a:latin typeface="宋体" panose="02010600030101010101" pitchFamily="2" charset="-122"/>
              </a:rPr>
              <a:t> studies hard at school</a:t>
            </a:r>
            <a:r>
              <a:rPr lang="zh-CN" altLang="en-US" sz="2400" i="1" dirty="0">
                <a:solidFill>
                  <a:srgbClr val="FF0000"/>
                </a:solidFill>
                <a:latin typeface="宋体" panose="02010600030101010101" pitchFamily="2" charset="-122"/>
              </a:rPr>
              <a:t>，</a:t>
            </a:r>
            <a:r>
              <a:rPr lang="en-US" sz="2400" i="1" dirty="0">
                <a:solidFill>
                  <a:srgbClr val="FF0000"/>
                </a:solidFill>
                <a:latin typeface="宋体" panose="02010600030101010101" pitchFamily="2" charset="-122"/>
              </a:rPr>
              <a:t>and she often reads some books at </a:t>
            </a:r>
            <a:r>
              <a:rPr lang="en-US" sz="2400" i="1" dirty="0" err="1">
                <a:solidFill>
                  <a:srgbClr val="FF0000"/>
                </a:solidFill>
                <a:latin typeface="宋体" panose="02010600030101010101" pitchFamily="2" charset="-122"/>
              </a:rPr>
              <a:t>home.Sometimes</a:t>
            </a:r>
            <a:r>
              <a:rPr lang="en-US" sz="2400" i="1" dirty="0">
                <a:solidFill>
                  <a:srgbClr val="FF0000"/>
                </a:solidFill>
                <a:latin typeface="宋体" panose="02010600030101010101" pitchFamily="2" charset="-122"/>
              </a:rPr>
              <a:t> she surfs the </a:t>
            </a:r>
            <a:r>
              <a:rPr lang="en-US" sz="2400" i="1" dirty="0" err="1">
                <a:solidFill>
                  <a:srgbClr val="FF0000"/>
                </a:solidFill>
                <a:latin typeface="宋体" panose="02010600030101010101" pitchFamily="2" charset="-122"/>
              </a:rPr>
              <a:t>Internet.She</a:t>
            </a:r>
            <a:r>
              <a:rPr lang="en-US" sz="2400" i="1" dirty="0">
                <a:solidFill>
                  <a:srgbClr val="FF0000"/>
                </a:solidFill>
                <a:latin typeface="宋体" panose="02010600030101010101" pitchFamily="2" charset="-122"/>
              </a:rPr>
              <a:t> is very </a:t>
            </a:r>
            <a:r>
              <a:rPr lang="en-US" sz="2400" i="1" dirty="0" err="1">
                <a:solidFill>
                  <a:srgbClr val="FF0000"/>
                </a:solidFill>
                <a:latin typeface="宋体" panose="02010600030101010101" pitchFamily="2" charset="-122"/>
              </a:rPr>
              <a:t>healthy.She</a:t>
            </a:r>
            <a:r>
              <a:rPr lang="en-US" sz="2400" i="1" dirty="0">
                <a:solidFill>
                  <a:srgbClr val="FF0000"/>
                </a:solidFill>
                <a:latin typeface="宋体" panose="02010600030101010101" pitchFamily="2" charset="-122"/>
              </a:rPr>
              <a:t> exercises three or four times a week. She likes playing basketball</a:t>
            </a:r>
            <a:r>
              <a:rPr lang="zh-CN" altLang="en-US" sz="2400" i="1" dirty="0">
                <a:solidFill>
                  <a:srgbClr val="FF0000"/>
                </a:solidFill>
                <a:latin typeface="宋体" panose="02010600030101010101" pitchFamily="2" charset="-122"/>
              </a:rPr>
              <a:t>，</a:t>
            </a:r>
            <a:r>
              <a:rPr lang="en-US" sz="2400" i="1" dirty="0">
                <a:solidFill>
                  <a:srgbClr val="FF0000"/>
                </a:solidFill>
                <a:latin typeface="宋体" panose="02010600030101010101" pitchFamily="2" charset="-122"/>
              </a:rPr>
              <a:t>playing soccer and </a:t>
            </a:r>
            <a:r>
              <a:rPr lang="en-US" sz="2400" i="1" dirty="0" err="1">
                <a:solidFill>
                  <a:srgbClr val="FF0000"/>
                </a:solidFill>
                <a:latin typeface="宋体" panose="02010600030101010101" pitchFamily="2" charset="-122"/>
              </a:rPr>
              <a:t>running.She</a:t>
            </a:r>
            <a:r>
              <a:rPr lang="en-US" sz="2400" i="1" dirty="0">
                <a:solidFill>
                  <a:srgbClr val="FF0000"/>
                </a:solidFill>
                <a:latin typeface="宋体" panose="02010600030101010101" pitchFamily="2" charset="-122"/>
              </a:rPr>
              <a:t> walks to school every </a:t>
            </a:r>
            <a:r>
              <a:rPr lang="en-US" sz="2400" i="1" dirty="0" err="1">
                <a:solidFill>
                  <a:srgbClr val="FF0000"/>
                </a:solidFill>
                <a:latin typeface="宋体" panose="02010600030101010101" pitchFamily="2" charset="-122"/>
              </a:rPr>
              <a:t>day.She</a:t>
            </a:r>
            <a:r>
              <a:rPr lang="en-US" sz="2400" i="1" dirty="0">
                <a:solidFill>
                  <a:srgbClr val="FF0000"/>
                </a:solidFill>
                <a:latin typeface="宋体" panose="02010600030101010101" pitchFamily="2" charset="-122"/>
              </a:rPr>
              <a:t> has good eating habits, </a:t>
            </a:r>
            <a:r>
              <a:rPr lang="en-US" sz="2400" i="1" dirty="0" err="1">
                <a:solidFill>
                  <a:srgbClr val="FF0000"/>
                </a:solidFill>
                <a:latin typeface="宋体" panose="02010600030101010101" pitchFamily="2" charset="-122"/>
              </a:rPr>
              <a:t>too.She</a:t>
            </a:r>
            <a:r>
              <a:rPr lang="en-US" sz="2400" i="1" dirty="0">
                <a:solidFill>
                  <a:srgbClr val="FF0000"/>
                </a:solidFill>
                <a:latin typeface="宋体" panose="02010600030101010101" pitchFamily="2" charset="-122"/>
              </a:rPr>
              <a:t> eats lots of vegetables and fruit every day.</a:t>
            </a:r>
            <a:endParaRPr lang="zh-CN" altLang="en-US" sz="2400" i="1" dirty="0">
              <a:solidFill>
                <a:srgbClr val="FF0000"/>
              </a:solidFill>
              <a:latin typeface="宋体" panose="02010600030101010101" pitchFamily="2" charset="-122"/>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9155"/>
                                        </p:tgtEl>
                                        <p:attrNameLst>
                                          <p:attrName>style.visibility</p:attrName>
                                        </p:attrNameLst>
                                      </p:cBhvr>
                                      <p:to>
                                        <p:strVal val="visible"/>
                                      </p:to>
                                    </p:set>
                                    <p:anim calcmode="lin" valueType="num">
                                      <p:cBhvr additive="base">
                                        <p:cTn id="7" dur="500" fill="hold"/>
                                        <p:tgtEl>
                                          <p:spTgt spid="49155"/>
                                        </p:tgtEl>
                                        <p:attrNameLst>
                                          <p:attrName>ppt_x</p:attrName>
                                        </p:attrNameLst>
                                      </p:cBhvr>
                                      <p:tavLst>
                                        <p:tav tm="0">
                                          <p:val>
                                            <p:strVal val="#ppt_x"/>
                                          </p:val>
                                        </p:tav>
                                        <p:tav tm="100000">
                                          <p:val>
                                            <p:strVal val="#ppt_x"/>
                                          </p:val>
                                        </p:tav>
                                      </p:tavLst>
                                    </p:anim>
                                    <p:anim calcmode="lin" valueType="num">
                                      <p:cBhvr additive="base">
                                        <p:cTn id="8" dur="500" fill="hold"/>
                                        <p:tgtEl>
                                          <p:spTgt spid="4915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9157"/>
                                        </p:tgtEl>
                                        <p:attrNameLst>
                                          <p:attrName>style.visibility</p:attrName>
                                        </p:attrNameLst>
                                      </p:cBhvr>
                                      <p:to>
                                        <p:strVal val="visible"/>
                                      </p:to>
                                    </p:set>
                                    <p:anim calcmode="lin" valueType="num">
                                      <p:cBhvr additive="base">
                                        <p:cTn id="12" dur="500" fill="hold"/>
                                        <p:tgtEl>
                                          <p:spTgt spid="49157"/>
                                        </p:tgtEl>
                                        <p:attrNameLst>
                                          <p:attrName>ppt_x</p:attrName>
                                        </p:attrNameLst>
                                      </p:cBhvr>
                                      <p:tavLst>
                                        <p:tav tm="0">
                                          <p:val>
                                            <p:strVal val="0-#ppt_w/2"/>
                                          </p:val>
                                        </p:tav>
                                        <p:tav tm="100000">
                                          <p:val>
                                            <p:strVal val="#ppt_x"/>
                                          </p:val>
                                        </p:tav>
                                      </p:tavLst>
                                    </p:anim>
                                    <p:anim calcmode="lin" valueType="num">
                                      <p:cBhvr additive="base">
                                        <p:cTn id="13" dur="500" fill="hold"/>
                                        <p:tgtEl>
                                          <p:spTgt spid="491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P spid="4915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3"/>
          <p:cNvSpPr txBox="1">
            <a:spLocks noChangeArrowheads="1"/>
          </p:cNvSpPr>
          <p:nvPr/>
        </p:nvSpPr>
        <p:spPr bwMode="auto">
          <a:xfrm>
            <a:off x="297285" y="235496"/>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易错点针对训练</a:t>
            </a:r>
          </a:p>
        </p:txBody>
      </p:sp>
      <p:sp>
        <p:nvSpPr>
          <p:cNvPr id="50180"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sp>
        <p:nvSpPr>
          <p:cNvPr id="50181" name="Rectangle 5"/>
          <p:cNvSpPr>
            <a:spLocks noChangeArrowheads="1"/>
          </p:cNvSpPr>
          <p:nvPr/>
        </p:nvSpPr>
        <p:spPr bwMode="auto">
          <a:xfrm>
            <a:off x="539750" y="16287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a:t>
            </a:r>
          </a:p>
        </p:txBody>
      </p:sp>
      <p:sp>
        <p:nvSpPr>
          <p:cNvPr id="50182" name="Rectangle 6"/>
          <p:cNvSpPr>
            <a:spLocks noChangeArrowheads="1"/>
          </p:cNvSpPr>
          <p:nvPr/>
        </p:nvSpPr>
        <p:spPr bwMode="auto">
          <a:xfrm>
            <a:off x="554038" y="37893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50183" name="Rectangle 7"/>
          <p:cNvSpPr>
            <a:spLocks noChangeArrowheads="1"/>
          </p:cNvSpPr>
          <p:nvPr/>
        </p:nvSpPr>
        <p:spPr bwMode="auto">
          <a:xfrm>
            <a:off x="539750" y="465296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50184" name="Rectangle 8"/>
          <p:cNvSpPr>
            <a:spLocks noGrp="1" noChangeArrowheads="1"/>
          </p:cNvSpPr>
          <p:nvPr>
            <p:ph/>
          </p:nvPr>
        </p:nvSpPr>
        <p:spPr>
          <a:xfrm>
            <a:off x="457200" y="1581150"/>
            <a:ext cx="8507413" cy="4943475"/>
          </a:xfrm>
        </p:spPr>
        <p:txBody>
          <a:bodyPr/>
          <a:lstStyle/>
          <a:p>
            <a:pPr>
              <a:buFont typeface="Arial" panose="020B0604020202020204" pitchFamily="34" charset="0"/>
              <a:buNone/>
            </a:pPr>
            <a:r>
              <a:rPr lang="en-US" sz="2400" dirty="0">
                <a:cs typeface="Arial" panose="020B0604020202020204" pitchFamily="34" charset="0"/>
              </a:rPr>
              <a:t>(   )1.—________ did you spend doing your homework last </a:t>
            </a:r>
          </a:p>
          <a:p>
            <a:pPr>
              <a:buFont typeface="Arial" panose="020B0604020202020204" pitchFamily="34" charset="0"/>
              <a:buNone/>
            </a:pPr>
            <a:r>
              <a:rPr lang="en-US" sz="2400" dirty="0">
                <a:cs typeface="Arial" panose="020B0604020202020204" pitchFamily="34" charset="0"/>
              </a:rPr>
              <a:t>        night?</a:t>
            </a:r>
          </a:p>
          <a:p>
            <a:pPr>
              <a:buFont typeface="Arial" panose="020B0604020202020204" pitchFamily="34" charset="0"/>
              <a:buNone/>
            </a:pPr>
            <a:r>
              <a:rPr lang="en-US" sz="2400" dirty="0">
                <a:cs typeface="Arial" panose="020B0604020202020204" pitchFamily="34" charset="0"/>
              </a:rPr>
              <a:t>       —For half an hour.</a:t>
            </a:r>
          </a:p>
          <a:p>
            <a:pPr>
              <a:buFont typeface="Arial" panose="020B0604020202020204" pitchFamily="34" charset="0"/>
              <a:buNone/>
            </a:pPr>
            <a:r>
              <a:rPr lang="en-US" sz="2400" dirty="0">
                <a:cs typeface="Arial" panose="020B0604020202020204" pitchFamily="34" charset="0"/>
              </a:rPr>
              <a:t>       A. How often</a:t>
            </a:r>
            <a:r>
              <a:rPr lang="zh-CN" altLang="en-US" sz="2400" dirty="0">
                <a:cs typeface="Arial" panose="020B0604020202020204" pitchFamily="34" charset="0"/>
              </a:rPr>
              <a:t>　　　        </a:t>
            </a:r>
            <a:r>
              <a:rPr lang="en-US" sz="2400" dirty="0">
                <a:cs typeface="Arial" panose="020B0604020202020204" pitchFamily="34" charset="0"/>
              </a:rPr>
              <a:t>B. How many		</a:t>
            </a:r>
          </a:p>
          <a:p>
            <a:pPr>
              <a:buFont typeface="Arial" panose="020B0604020202020204" pitchFamily="34" charset="0"/>
              <a:buNone/>
            </a:pPr>
            <a:r>
              <a:rPr lang="en-US" sz="2400" dirty="0">
                <a:cs typeface="Arial" panose="020B0604020202020204" pitchFamily="34" charset="0"/>
              </a:rPr>
              <a:t>       C. How much                  D. How long</a:t>
            </a:r>
          </a:p>
          <a:p>
            <a:pPr>
              <a:buFont typeface="Arial" panose="020B0604020202020204" pitchFamily="34" charset="0"/>
              <a:buNone/>
            </a:pPr>
            <a:r>
              <a:rPr lang="en-US" sz="2400" dirty="0">
                <a:cs typeface="Arial" panose="020B0604020202020204" pitchFamily="34" charset="0"/>
              </a:rPr>
              <a:t>(   )2. He is young, ________ he is brave.</a:t>
            </a:r>
          </a:p>
          <a:p>
            <a:pPr>
              <a:buFont typeface="Arial" panose="020B0604020202020204" pitchFamily="34" charset="0"/>
              <a:buNone/>
            </a:pPr>
            <a:r>
              <a:rPr lang="en-US" sz="2400" dirty="0">
                <a:cs typeface="Arial" panose="020B0604020202020204" pitchFamily="34" charset="0"/>
              </a:rPr>
              <a:t>        A. though  B. </a:t>
            </a:r>
            <a:r>
              <a:rPr lang="en-US" sz="2400" dirty="0" err="1">
                <a:cs typeface="Arial" panose="020B0604020202020204" pitchFamily="34" charset="0"/>
              </a:rPr>
              <a:t>althoug</a:t>
            </a:r>
            <a:r>
              <a:rPr lang="en-US" sz="2400" dirty="0">
                <a:cs typeface="Arial" panose="020B0604020202020204" pitchFamily="34" charset="0"/>
              </a:rPr>
              <a:t>     C. but          D. /</a:t>
            </a:r>
          </a:p>
          <a:p>
            <a:pPr>
              <a:buFont typeface="Arial" panose="020B0604020202020204" pitchFamily="34" charset="0"/>
              <a:buNone/>
            </a:pPr>
            <a:r>
              <a:rPr lang="en-US" sz="2400" dirty="0">
                <a:cs typeface="Arial" panose="020B0604020202020204" pitchFamily="34" charset="0"/>
              </a:rPr>
              <a:t>(   )3. The children are so excited that they can ________ </a:t>
            </a:r>
          </a:p>
          <a:p>
            <a:pPr>
              <a:buFont typeface="Arial" panose="020B0604020202020204" pitchFamily="34" charset="0"/>
              <a:buNone/>
            </a:pPr>
            <a:r>
              <a:rPr lang="en-US" sz="2400" dirty="0">
                <a:cs typeface="Arial" panose="020B0604020202020204" pitchFamily="34" charset="0"/>
              </a:rPr>
              <a:t>         speak.</a:t>
            </a:r>
          </a:p>
          <a:p>
            <a:pPr>
              <a:buFont typeface="Arial" panose="020B0604020202020204" pitchFamily="34" charset="0"/>
              <a:buNone/>
            </a:pPr>
            <a:r>
              <a:rPr lang="en-US" sz="2400" dirty="0">
                <a:cs typeface="Arial" panose="020B0604020202020204" pitchFamily="34" charset="0"/>
              </a:rPr>
              <a:t>        A. hard      B. hardly       C. difficult    D. difficultly</a:t>
            </a:r>
          </a:p>
        </p:txBody>
      </p:sp>
      <p:sp>
        <p:nvSpPr>
          <p:cNvPr id="50185" name="Text Box 9"/>
          <p:cNvSpPr txBox="1">
            <a:spLocks noChangeArrowheads="1"/>
          </p:cNvSpPr>
          <p:nvPr/>
        </p:nvSpPr>
        <p:spPr bwMode="auto">
          <a:xfrm>
            <a:off x="296863" y="1030288"/>
            <a:ext cx="3384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CC0099"/>
                </a:solidFill>
                <a:latin typeface="Arial" panose="020B0604020202020204" pitchFamily="34" charset="0"/>
              </a:rPr>
              <a:t>┃</a:t>
            </a:r>
            <a:r>
              <a:rPr lang="zh-CN" altLang="en-US" sz="2800" dirty="0">
                <a:solidFill>
                  <a:srgbClr val="CC0099"/>
                </a:solidFill>
                <a:latin typeface="Arial" panose="020B0604020202020204" pitchFamily="34" charset="0"/>
                <a:ea typeface="黑体" panose="02010609060101010101" pitchFamily="49" charset="-122"/>
              </a:rPr>
              <a:t>易错点针对训练</a:t>
            </a:r>
            <a:r>
              <a:rPr lang="zh-CN" altLang="en-US" sz="2800" dirty="0">
                <a:solidFill>
                  <a:srgbClr val="CC0099"/>
                </a:solidFill>
                <a:latin typeface="Arial" panose="020B0604020202020204" pitchFamily="34" charset="0"/>
              </a:rPr>
              <a:t>┃</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0179"/>
                                        </p:tgtEl>
                                        <p:attrNameLst>
                                          <p:attrName>style.visibility</p:attrName>
                                        </p:attrNameLst>
                                      </p:cBhvr>
                                      <p:to>
                                        <p:strVal val="visible"/>
                                      </p:to>
                                    </p:set>
                                    <p:anim calcmode="lin" valueType="num">
                                      <p:cBhvr additive="base">
                                        <p:cTn id="7" dur="500" fill="hold"/>
                                        <p:tgtEl>
                                          <p:spTgt spid="50179"/>
                                        </p:tgtEl>
                                        <p:attrNameLst>
                                          <p:attrName>ppt_x</p:attrName>
                                        </p:attrNameLst>
                                      </p:cBhvr>
                                      <p:tavLst>
                                        <p:tav tm="0">
                                          <p:val>
                                            <p:strVal val="#ppt_x"/>
                                          </p:val>
                                        </p:tav>
                                        <p:tav tm="100000">
                                          <p:val>
                                            <p:strVal val="#ppt_x"/>
                                          </p:val>
                                        </p:tav>
                                      </p:tavLst>
                                    </p:anim>
                                    <p:anim calcmode="lin" valueType="num">
                                      <p:cBhvr additive="base">
                                        <p:cTn id="8" dur="500" fill="hold"/>
                                        <p:tgtEl>
                                          <p:spTgt spid="5017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0185"/>
                                        </p:tgtEl>
                                        <p:attrNameLst>
                                          <p:attrName>style.visibility</p:attrName>
                                        </p:attrNameLst>
                                      </p:cBhvr>
                                      <p:to>
                                        <p:strVal val="visible"/>
                                      </p:to>
                                    </p:set>
                                    <p:anim calcmode="lin" valueType="num">
                                      <p:cBhvr additive="base">
                                        <p:cTn id="12" dur="500" fill="hold"/>
                                        <p:tgtEl>
                                          <p:spTgt spid="50185"/>
                                        </p:tgtEl>
                                        <p:attrNameLst>
                                          <p:attrName>ppt_x</p:attrName>
                                        </p:attrNameLst>
                                      </p:cBhvr>
                                      <p:tavLst>
                                        <p:tav tm="0">
                                          <p:val>
                                            <p:strVal val="0-#ppt_w/2"/>
                                          </p:val>
                                        </p:tav>
                                        <p:tav tm="100000">
                                          <p:val>
                                            <p:strVal val="#ppt_x"/>
                                          </p:val>
                                        </p:tav>
                                      </p:tavLst>
                                    </p:anim>
                                    <p:anim calcmode="lin" valueType="num">
                                      <p:cBhvr additive="base">
                                        <p:cTn id="13" dur="500" fill="hold"/>
                                        <p:tgtEl>
                                          <p:spTgt spid="5018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50184"/>
                                        </p:tgtEl>
                                        <p:attrNameLst>
                                          <p:attrName>style.visibility</p:attrName>
                                        </p:attrNameLst>
                                      </p:cBhvr>
                                      <p:to>
                                        <p:strVal val="visible"/>
                                      </p:to>
                                    </p:set>
                                    <p:animEffect transition="in" filter="blinds(horizontal)">
                                      <p:cBhvr>
                                        <p:cTn id="17" dur="500"/>
                                        <p:tgtEl>
                                          <p:spTgt spid="50184"/>
                                        </p:tgtEl>
                                      </p:cBhvr>
                                    </p:animEffect>
                                  </p:childTnLst>
                                </p:cTn>
                              </p:par>
                            </p:childTnLst>
                          </p:cTn>
                        </p:par>
                        <p:par>
                          <p:cTn id="18" fill="hold">
                            <p:stCondLst>
                              <p:cond delay="1500"/>
                            </p:stCondLst>
                            <p:childTnLst>
                              <p:par>
                                <p:cTn id="19" presetID="4" presetClass="entr" presetSubtype="16" fill="hold" grpId="0" nodeType="afterEffect" nodePh="1">
                                  <p:stCondLst>
                                    <p:cond delay="0"/>
                                  </p:stCondLst>
                                  <p:endCondLst>
                                    <p:cond evt="begin" delay="0">
                                      <p:tn val="19"/>
                                    </p:cond>
                                  </p:endCondLst>
                                  <p:childTnLst>
                                    <p:set>
                                      <p:cBhvr>
                                        <p:cTn id="20" dur="1" fill="hold">
                                          <p:stCondLst>
                                            <p:cond delay="0"/>
                                          </p:stCondLst>
                                        </p:cTn>
                                        <p:tgtEl>
                                          <p:spTgt spid="50180"/>
                                        </p:tgtEl>
                                        <p:attrNameLst>
                                          <p:attrName>style.visibility</p:attrName>
                                        </p:attrNameLst>
                                      </p:cBhvr>
                                      <p:to>
                                        <p:strVal val="visible"/>
                                      </p:to>
                                    </p:set>
                                    <p:animEffect transition="in" filter="box(in)">
                                      <p:cBhvr>
                                        <p:cTn id="21" dur="500"/>
                                        <p:tgtEl>
                                          <p:spTgt spid="5018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0181"/>
                                        </p:tgtEl>
                                        <p:attrNameLst>
                                          <p:attrName>style.visibility</p:attrName>
                                        </p:attrNameLst>
                                      </p:cBhvr>
                                      <p:to>
                                        <p:strVal val="visible"/>
                                      </p:to>
                                    </p:set>
                                    <p:animEffect transition="in" filter="blinds(horizontal)">
                                      <p:cBhvr>
                                        <p:cTn id="26" dur="500"/>
                                        <p:tgtEl>
                                          <p:spTgt spid="5018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0182"/>
                                        </p:tgtEl>
                                        <p:attrNameLst>
                                          <p:attrName>style.visibility</p:attrName>
                                        </p:attrNameLst>
                                      </p:cBhvr>
                                      <p:to>
                                        <p:strVal val="visible"/>
                                      </p:to>
                                    </p:set>
                                    <p:animEffect transition="in" filter="blinds(horizontal)">
                                      <p:cBhvr>
                                        <p:cTn id="31" dur="500"/>
                                        <p:tgtEl>
                                          <p:spTgt spid="5018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0183"/>
                                        </p:tgtEl>
                                        <p:attrNameLst>
                                          <p:attrName>style.visibility</p:attrName>
                                        </p:attrNameLst>
                                      </p:cBhvr>
                                      <p:to>
                                        <p:strVal val="visible"/>
                                      </p:to>
                                    </p:set>
                                    <p:animEffect transition="in" filter="blinds(horizontal)">
                                      <p:cBhvr>
                                        <p:cTn id="36" dur="5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utoUpdateAnimBg="0"/>
      <p:bldP spid="50180" grpId="0" autoUpdateAnimBg="0"/>
      <p:bldP spid="50181" grpId="0" autoUpdateAnimBg="0"/>
      <p:bldP spid="50182" grpId="0" autoUpdateAnimBg="0"/>
      <p:bldP spid="50183" grpId="0" autoUpdateAnimBg="0"/>
      <p:bldP spid="50184" grpId="0" autoUpdateAnimBg="0"/>
      <p:bldP spid="5018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539552"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AE4845">
                    <a:lumMod val="50000"/>
                  </a:srgbClr>
                </a:solidFill>
                <a:latin typeface="Arial" panose="020B0604020202020204" pitchFamily="34" charset="0"/>
                <a:ea typeface="方正黑体_GBK" pitchFamily="1" charset="-122"/>
              </a:rPr>
              <a:t>Unit 2 </a:t>
            </a:r>
            <a:r>
              <a:rPr lang="en-US" sz="240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易错点针对训练</a:t>
            </a:r>
          </a:p>
        </p:txBody>
      </p:sp>
      <p:sp>
        <p:nvSpPr>
          <p:cNvPr id="51204" name="Rectangle 4"/>
          <p:cNvSpPr>
            <a:spLocks noChangeArrowheads="1"/>
          </p:cNvSpPr>
          <p:nvPr/>
        </p:nvSpPr>
        <p:spPr bwMode="auto">
          <a:xfrm>
            <a:off x="684213" y="2614613"/>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sp>
        <p:nvSpPr>
          <p:cNvPr id="51205" name="Rectangle 5"/>
          <p:cNvSpPr>
            <a:spLocks noChangeArrowheads="1"/>
          </p:cNvSpPr>
          <p:nvPr/>
        </p:nvSpPr>
        <p:spPr bwMode="auto">
          <a:xfrm>
            <a:off x="698500" y="1268413"/>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51206" name="Rectangle 6"/>
          <p:cNvSpPr>
            <a:spLocks noChangeArrowheads="1"/>
          </p:cNvSpPr>
          <p:nvPr/>
        </p:nvSpPr>
        <p:spPr bwMode="auto">
          <a:xfrm>
            <a:off x="698500" y="25654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51207" name="Rectangle 7"/>
          <p:cNvSpPr>
            <a:spLocks noChangeArrowheads="1"/>
          </p:cNvSpPr>
          <p:nvPr/>
        </p:nvSpPr>
        <p:spPr bwMode="auto">
          <a:xfrm>
            <a:off x="755650" y="390842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51208" name="Rectangle 8"/>
          <p:cNvSpPr>
            <a:spLocks noGrp="1" noChangeArrowheads="1"/>
          </p:cNvSpPr>
          <p:nvPr>
            <p:ph/>
          </p:nvPr>
        </p:nvSpPr>
        <p:spPr>
          <a:xfrm>
            <a:off x="611188" y="1268413"/>
            <a:ext cx="8353300" cy="4583112"/>
          </a:xfrm>
        </p:spPr>
        <p:txBody>
          <a:bodyPr/>
          <a:lstStyle/>
          <a:p>
            <a:pPr>
              <a:buFont typeface="Arial" panose="020B0604020202020204" pitchFamily="34" charset="0"/>
              <a:buNone/>
            </a:pPr>
            <a:r>
              <a:rPr lang="en-US" sz="2400" dirty="0">
                <a:cs typeface="Arial" panose="020B0604020202020204" pitchFamily="34" charset="0"/>
              </a:rPr>
              <a:t>(  )4. It is very important ________ English well.</a:t>
            </a:r>
          </a:p>
          <a:p>
            <a:pPr>
              <a:buFont typeface="Arial" panose="020B0604020202020204" pitchFamily="34" charset="0"/>
              <a:buNone/>
            </a:pPr>
            <a:r>
              <a:rPr lang="en-US" sz="2400" dirty="0">
                <a:cs typeface="Arial" panose="020B0604020202020204" pitchFamily="34" charset="0"/>
              </a:rPr>
              <a:t>	    A. learning               B. to learn		</a:t>
            </a:r>
          </a:p>
          <a:p>
            <a:pPr>
              <a:buFont typeface="Arial" panose="020B0604020202020204" pitchFamily="34" charset="0"/>
              <a:buNone/>
            </a:pPr>
            <a:r>
              <a:rPr lang="en-US" sz="2400" dirty="0">
                <a:cs typeface="Arial" panose="020B0604020202020204" pitchFamily="34" charset="0"/>
              </a:rPr>
              <a:t>        C. learn	                   D. learned</a:t>
            </a:r>
          </a:p>
          <a:p>
            <a:pPr>
              <a:buFont typeface="Arial" panose="020B0604020202020204" pitchFamily="34" charset="0"/>
              <a:buNone/>
            </a:pPr>
            <a:r>
              <a:rPr lang="en-US" sz="2400" dirty="0">
                <a:cs typeface="Arial" panose="020B0604020202020204" pitchFamily="34" charset="0"/>
              </a:rPr>
              <a:t>(  )5.She writes to her parents ________ a month.</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twice                  B</a:t>
            </a:r>
            <a:r>
              <a:rPr lang="zh-CN" altLang="en-US" sz="2400" dirty="0">
                <a:cs typeface="Arial" panose="020B0604020202020204" pitchFamily="34" charset="0"/>
              </a:rPr>
              <a:t>．</a:t>
            </a:r>
            <a:r>
              <a:rPr lang="en-US" sz="2400" dirty="0">
                <a:cs typeface="Arial" panose="020B0604020202020204" pitchFamily="34" charset="0"/>
              </a:rPr>
              <a:t>two</a:t>
            </a:r>
          </a:p>
          <a:p>
            <a:pPr>
              <a:buFont typeface="Arial" panose="020B0604020202020204" pitchFamily="34" charset="0"/>
              <a:buNone/>
            </a:pPr>
            <a:r>
              <a:rPr lang="en-US" sz="2400" dirty="0">
                <a:cs typeface="Arial" panose="020B0604020202020204" pitchFamily="34" charset="0"/>
              </a:rPr>
              <a:t>        C</a:t>
            </a:r>
            <a:r>
              <a:rPr lang="zh-CN" altLang="en-US" sz="2400" dirty="0">
                <a:cs typeface="Arial" panose="020B0604020202020204" pitchFamily="34" charset="0"/>
              </a:rPr>
              <a:t>．</a:t>
            </a:r>
            <a:r>
              <a:rPr lang="en-US" sz="2400" dirty="0">
                <a:cs typeface="Arial" panose="020B0604020202020204" pitchFamily="34" charset="0"/>
              </a:rPr>
              <a:t>three time          D</a:t>
            </a:r>
            <a:r>
              <a:rPr lang="zh-CN" altLang="en-US" sz="2400" dirty="0">
                <a:cs typeface="Arial" panose="020B0604020202020204" pitchFamily="34" charset="0"/>
              </a:rPr>
              <a:t>．</a:t>
            </a:r>
            <a:r>
              <a:rPr lang="en-US" sz="2400" dirty="0">
                <a:cs typeface="Arial" panose="020B0604020202020204" pitchFamily="34" charset="0"/>
              </a:rPr>
              <a:t>third times</a:t>
            </a:r>
          </a:p>
          <a:p>
            <a:pPr>
              <a:buFont typeface="Arial" panose="020B0604020202020204" pitchFamily="34" charset="0"/>
              <a:buNone/>
            </a:pPr>
            <a:r>
              <a:rPr lang="en-US" sz="2400" dirty="0">
                <a:cs typeface="Arial" panose="020B0604020202020204" pitchFamily="34" charset="0"/>
              </a:rPr>
              <a:t>(  )6.He ________ plays computer games. He is a </a:t>
            </a:r>
            <a:r>
              <a:rPr lang="en-US" sz="2400" dirty="0" smtClean="0">
                <a:cs typeface="Arial" panose="020B0604020202020204" pitchFamily="34" charset="0"/>
              </a:rPr>
              <a:t>good  student</a:t>
            </a:r>
            <a:r>
              <a:rPr lang="en-US" sz="2400" dirty="0">
                <a:cs typeface="Arial" panose="020B0604020202020204" pitchFamily="34" charset="0"/>
              </a:rPr>
              <a:t>.</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hardly ever         </a:t>
            </a:r>
            <a:r>
              <a:rPr lang="en-US" sz="2400" dirty="0" smtClean="0">
                <a:cs typeface="Arial" panose="020B0604020202020204" pitchFamily="34" charset="0"/>
              </a:rPr>
              <a:t>B</a:t>
            </a:r>
            <a:r>
              <a:rPr lang="zh-CN" altLang="en-US" sz="2400" dirty="0">
                <a:cs typeface="Arial" panose="020B0604020202020204" pitchFamily="34" charset="0"/>
              </a:rPr>
              <a:t>．</a:t>
            </a:r>
            <a:r>
              <a:rPr lang="en-US" sz="2400" dirty="0">
                <a:cs typeface="Arial" panose="020B0604020202020204" pitchFamily="34" charset="0"/>
              </a:rPr>
              <a:t>always</a:t>
            </a:r>
          </a:p>
          <a:p>
            <a:pPr>
              <a:buFont typeface="Arial" panose="020B0604020202020204" pitchFamily="34" charset="0"/>
              <a:buNone/>
            </a:pPr>
            <a:r>
              <a:rPr lang="en-US" sz="2400" dirty="0"/>
              <a:t>   </a:t>
            </a:r>
            <a:r>
              <a:rPr lang="en-US" sz="2400" dirty="0" smtClean="0"/>
              <a:t>    </a:t>
            </a:r>
            <a:r>
              <a:rPr lang="en-US" sz="2400" dirty="0" smtClean="0">
                <a:cs typeface="Arial" panose="020B0604020202020204" pitchFamily="34" charset="0"/>
              </a:rPr>
              <a:t>C</a:t>
            </a:r>
            <a:r>
              <a:rPr lang="zh-CN" altLang="en-US" sz="2400" dirty="0">
                <a:cs typeface="Arial" panose="020B0604020202020204" pitchFamily="34" charset="0"/>
              </a:rPr>
              <a:t>．</a:t>
            </a:r>
            <a:r>
              <a:rPr lang="en-US" sz="2400" dirty="0">
                <a:cs typeface="Arial" panose="020B0604020202020204" pitchFamily="34" charset="0"/>
              </a:rPr>
              <a:t>usually                 D</a:t>
            </a:r>
            <a:r>
              <a:rPr lang="zh-CN" altLang="en-US" sz="2400" dirty="0">
                <a:cs typeface="Arial" panose="020B0604020202020204" pitchFamily="34" charset="0"/>
              </a:rPr>
              <a:t>．</a:t>
            </a:r>
            <a:r>
              <a:rPr lang="en-US" sz="2400" dirty="0">
                <a:cs typeface="Arial" panose="020B0604020202020204" pitchFamily="34" charset="0"/>
              </a:rPr>
              <a:t>often</a:t>
            </a:r>
            <a:endParaRPr lang="zh-CN" altLang="en-US" sz="2400" dirty="0">
              <a:cs typeface="Arial" panose="020B0604020202020204" pitchFamily="34" charset="0"/>
            </a:endParaRP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additive="base">
                                        <p:cTn id="7" dur="500" fill="hold"/>
                                        <p:tgtEl>
                                          <p:spTgt spid="51203"/>
                                        </p:tgtEl>
                                        <p:attrNameLst>
                                          <p:attrName>ppt_x</p:attrName>
                                        </p:attrNameLst>
                                      </p:cBhvr>
                                      <p:tavLst>
                                        <p:tav tm="0">
                                          <p:val>
                                            <p:strVal val="#ppt_x"/>
                                          </p:val>
                                        </p:tav>
                                        <p:tav tm="100000">
                                          <p:val>
                                            <p:strVal val="#ppt_x"/>
                                          </p:val>
                                        </p:tav>
                                      </p:tavLst>
                                    </p:anim>
                                    <p:anim calcmode="lin" valueType="num">
                                      <p:cBhvr additive="base">
                                        <p:cTn id="8" dur="500" fill="hold"/>
                                        <p:tgtEl>
                                          <p:spTgt spid="5120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nodeType="after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box(in)">
                                      <p:cBhvr>
                                        <p:cTn id="12" dur="500"/>
                                        <p:tgtEl>
                                          <p:spTgt spid="51204"/>
                                        </p:tgtEl>
                                      </p:cBhvr>
                                    </p:animEffect>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1208"/>
                                        </p:tgtEl>
                                        <p:attrNameLst>
                                          <p:attrName>style.visibility</p:attrName>
                                        </p:attrNameLst>
                                      </p:cBhvr>
                                      <p:to>
                                        <p:strVal val="visible"/>
                                      </p:to>
                                    </p:set>
                                    <p:anim calcmode="lin" valueType="num">
                                      <p:cBhvr additive="base">
                                        <p:cTn id="16" dur="500" fill="hold"/>
                                        <p:tgtEl>
                                          <p:spTgt spid="51208"/>
                                        </p:tgtEl>
                                        <p:attrNameLst>
                                          <p:attrName>ppt_x</p:attrName>
                                        </p:attrNameLst>
                                      </p:cBhvr>
                                      <p:tavLst>
                                        <p:tav tm="0">
                                          <p:val>
                                            <p:strVal val="#ppt_x"/>
                                          </p:val>
                                        </p:tav>
                                        <p:tav tm="100000">
                                          <p:val>
                                            <p:strVal val="#ppt_x"/>
                                          </p:val>
                                        </p:tav>
                                      </p:tavLst>
                                    </p:anim>
                                    <p:anim calcmode="lin" valueType="num">
                                      <p:cBhvr additive="base">
                                        <p:cTn id="17" dur="500" fill="hold"/>
                                        <p:tgtEl>
                                          <p:spTgt spid="5120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05"/>
                                        </p:tgtEl>
                                        <p:attrNameLst>
                                          <p:attrName>style.visibility</p:attrName>
                                        </p:attrNameLst>
                                      </p:cBhvr>
                                      <p:to>
                                        <p:strVal val="visible"/>
                                      </p:to>
                                    </p:set>
                                    <p:animEffect transition="in" filter="blinds(horizontal)">
                                      <p:cBhvr>
                                        <p:cTn id="22" dur="500"/>
                                        <p:tgtEl>
                                          <p:spTgt spid="5120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06"/>
                                        </p:tgtEl>
                                        <p:attrNameLst>
                                          <p:attrName>style.visibility</p:attrName>
                                        </p:attrNameLst>
                                      </p:cBhvr>
                                      <p:to>
                                        <p:strVal val="visible"/>
                                      </p:to>
                                    </p:set>
                                    <p:animEffect transition="in" filter="blinds(horizontal)">
                                      <p:cBhvr>
                                        <p:cTn id="27" dur="500"/>
                                        <p:tgtEl>
                                          <p:spTgt spid="512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07"/>
                                        </p:tgtEl>
                                        <p:attrNameLst>
                                          <p:attrName>style.visibility</p:attrName>
                                        </p:attrNameLst>
                                      </p:cBhvr>
                                      <p:to>
                                        <p:strVal val="visible"/>
                                      </p:to>
                                    </p:set>
                                    <p:animEffect transition="in" filter="blinds(horizontal)">
                                      <p:cBhvr>
                                        <p:cTn id="32" dur="500"/>
                                        <p:tgtEl>
                                          <p:spTgt spid="51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P spid="51205" grpId="0" autoUpdateAnimBg="0"/>
      <p:bldP spid="51206" grpId="0" autoUpdateAnimBg="0"/>
      <p:bldP spid="51207" grpId="0" autoUpdateAnimBg="0"/>
      <p:bldP spid="5120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3"/>
          <p:cNvSpPr txBox="1">
            <a:spLocks noChangeArrowheads="1"/>
          </p:cNvSpPr>
          <p:nvPr/>
        </p:nvSpPr>
        <p:spPr bwMode="auto">
          <a:xfrm>
            <a:off x="347861" y="260648"/>
            <a:ext cx="3648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易错点针对训练</a:t>
            </a:r>
          </a:p>
        </p:txBody>
      </p:sp>
      <p:sp>
        <p:nvSpPr>
          <p:cNvPr id="52228" name="Rectangle 4"/>
          <p:cNvSpPr>
            <a:spLocks noChangeArrowheads="1"/>
          </p:cNvSpPr>
          <p:nvPr/>
        </p:nvSpPr>
        <p:spPr bwMode="auto">
          <a:xfrm>
            <a:off x="971550" y="2902992"/>
            <a:ext cx="7740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just" fontAlgn="base">
              <a:lnSpc>
                <a:spcPts val="3600"/>
              </a:lnSpc>
              <a:spcBef>
                <a:spcPct val="0"/>
              </a:spcBef>
              <a:spcAft>
                <a:spcPct val="0"/>
              </a:spcAft>
              <a:buFont typeface="Arial" panose="020B0604020202020204" pitchFamily="34" charset="0"/>
              <a:buNone/>
            </a:pPr>
            <a:endParaRPr lang="en-US" sz="2400">
              <a:solidFill>
                <a:srgbClr val="000000"/>
              </a:solidFill>
              <a:latin typeface="宋体" panose="02010600030101010101" pitchFamily="2" charset="-122"/>
            </a:endParaRPr>
          </a:p>
        </p:txBody>
      </p:sp>
      <p:sp>
        <p:nvSpPr>
          <p:cNvPr id="52229" name="Rectangle 5"/>
          <p:cNvSpPr>
            <a:spLocks noChangeArrowheads="1"/>
          </p:cNvSpPr>
          <p:nvPr/>
        </p:nvSpPr>
        <p:spPr bwMode="auto">
          <a:xfrm>
            <a:off x="538162" y="1196429"/>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52230" name="Rectangle 6"/>
          <p:cNvSpPr>
            <a:spLocks noChangeArrowheads="1"/>
          </p:cNvSpPr>
          <p:nvPr/>
        </p:nvSpPr>
        <p:spPr bwMode="auto">
          <a:xfrm>
            <a:off x="554037" y="3404642"/>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52231" name="Rectangle 7"/>
          <p:cNvSpPr>
            <a:spLocks noChangeArrowheads="1"/>
          </p:cNvSpPr>
          <p:nvPr/>
        </p:nvSpPr>
        <p:spPr bwMode="auto">
          <a:xfrm>
            <a:off x="554037" y="2493417"/>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52232" name="Rectangle 8"/>
          <p:cNvSpPr>
            <a:spLocks noGrp="1" noChangeArrowheads="1"/>
          </p:cNvSpPr>
          <p:nvPr>
            <p:ph/>
          </p:nvPr>
        </p:nvSpPr>
        <p:spPr>
          <a:xfrm>
            <a:off x="395287" y="1150392"/>
            <a:ext cx="8497193" cy="4582864"/>
          </a:xfrm>
        </p:spPr>
        <p:txBody>
          <a:bodyPr/>
          <a:lstStyle/>
          <a:p>
            <a:pPr>
              <a:buFont typeface="Arial" panose="020B0604020202020204" pitchFamily="34" charset="0"/>
              <a:buNone/>
            </a:pPr>
            <a:r>
              <a:rPr lang="en-US" sz="2400" dirty="0"/>
              <a:t>(</a:t>
            </a:r>
            <a:r>
              <a:rPr lang="en-US" sz="2400" dirty="0">
                <a:cs typeface="Arial" panose="020B0604020202020204" pitchFamily="34" charset="0"/>
              </a:rPr>
              <a:t>  </a:t>
            </a:r>
            <a:r>
              <a:rPr lang="zh-CN" altLang="en-US" sz="2400" dirty="0"/>
              <a:t> </a:t>
            </a:r>
            <a:r>
              <a:rPr lang="en-US" sz="2400" dirty="0">
                <a:cs typeface="Arial" panose="020B0604020202020204" pitchFamily="34" charset="0"/>
              </a:rPr>
              <a:t>)7.My mother wants me ________ milk every morning.</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to drink                B</a:t>
            </a:r>
            <a:r>
              <a:rPr lang="zh-CN" altLang="en-US" sz="2400" dirty="0">
                <a:cs typeface="Arial" panose="020B0604020202020204" pitchFamily="34" charset="0"/>
              </a:rPr>
              <a:t>．</a:t>
            </a:r>
            <a:r>
              <a:rPr lang="en-US" sz="2400" dirty="0">
                <a:cs typeface="Arial" panose="020B0604020202020204" pitchFamily="34" charset="0"/>
              </a:rPr>
              <a:t>drinking </a:t>
            </a:r>
          </a:p>
          <a:p>
            <a:pPr>
              <a:buFont typeface="Arial" panose="020B0604020202020204" pitchFamily="34" charset="0"/>
              <a:buNone/>
            </a:pPr>
            <a:r>
              <a:rPr lang="en-US" sz="2400" dirty="0">
                <a:cs typeface="Arial" panose="020B0604020202020204" pitchFamily="34" charset="0"/>
              </a:rPr>
              <a:t>        C</a:t>
            </a:r>
            <a:r>
              <a:rPr lang="zh-CN" altLang="en-US" sz="2400" dirty="0">
                <a:cs typeface="Arial" panose="020B0604020202020204" pitchFamily="34" charset="0"/>
              </a:rPr>
              <a:t>．</a:t>
            </a:r>
            <a:r>
              <a:rPr lang="en-US" sz="2400" dirty="0">
                <a:cs typeface="Arial" panose="020B0604020202020204" pitchFamily="34" charset="0"/>
              </a:rPr>
              <a:t>drink                    D</a:t>
            </a:r>
            <a:r>
              <a:rPr lang="zh-CN" altLang="en-US" sz="2400" dirty="0">
                <a:cs typeface="Arial" panose="020B0604020202020204" pitchFamily="34" charset="0"/>
              </a:rPr>
              <a:t>．</a:t>
            </a:r>
            <a:r>
              <a:rPr lang="en-US" sz="2400" dirty="0">
                <a:cs typeface="Arial" panose="020B0604020202020204" pitchFamily="34" charset="0"/>
              </a:rPr>
              <a:t>to drinking</a:t>
            </a:r>
          </a:p>
          <a:p>
            <a:pPr>
              <a:buFont typeface="Arial" panose="020B0604020202020204" pitchFamily="34" charset="0"/>
              <a:buNone/>
            </a:pPr>
            <a:r>
              <a:rPr lang="en-US" sz="2400" dirty="0">
                <a:cs typeface="Arial" panose="020B0604020202020204" pitchFamily="34" charset="0"/>
              </a:rPr>
              <a:t>(  </a:t>
            </a:r>
            <a:r>
              <a:rPr lang="zh-CN" altLang="en-US" sz="2400" dirty="0"/>
              <a:t> </a:t>
            </a:r>
            <a:r>
              <a:rPr lang="en-US" sz="2400" dirty="0">
                <a:cs typeface="Arial" panose="020B0604020202020204" pitchFamily="34" charset="0"/>
              </a:rPr>
              <a:t>)8.Mary often helps her parents ________ the housework.</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with        B</a:t>
            </a:r>
            <a:r>
              <a:rPr lang="zh-CN" altLang="en-US" sz="2400" dirty="0">
                <a:cs typeface="Arial" panose="020B0604020202020204" pitchFamily="34" charset="0"/>
              </a:rPr>
              <a:t>．</a:t>
            </a:r>
            <a:r>
              <a:rPr lang="en-US" sz="2400" dirty="0">
                <a:cs typeface="Arial" panose="020B0604020202020204" pitchFamily="34" charset="0"/>
              </a:rPr>
              <a:t>on        C</a:t>
            </a:r>
            <a:r>
              <a:rPr lang="zh-CN" altLang="en-US" sz="2400" dirty="0">
                <a:cs typeface="Arial" panose="020B0604020202020204" pitchFamily="34" charset="0"/>
              </a:rPr>
              <a:t>．</a:t>
            </a:r>
            <a:r>
              <a:rPr lang="en-US" sz="2400" dirty="0">
                <a:cs typeface="Arial" panose="020B0604020202020204" pitchFamily="34" charset="0"/>
              </a:rPr>
              <a:t>to       D</a:t>
            </a:r>
            <a:r>
              <a:rPr lang="zh-CN" altLang="en-US" sz="2400" dirty="0">
                <a:cs typeface="Arial" panose="020B0604020202020204" pitchFamily="34" charset="0"/>
              </a:rPr>
              <a:t>．</a:t>
            </a:r>
            <a:r>
              <a:rPr lang="en-US" sz="2400" dirty="0">
                <a:cs typeface="Arial" panose="020B0604020202020204" pitchFamily="34" charset="0"/>
              </a:rPr>
              <a:t>of</a:t>
            </a:r>
          </a:p>
          <a:p>
            <a:pPr>
              <a:buFont typeface="Arial" panose="020B0604020202020204" pitchFamily="34" charset="0"/>
              <a:buNone/>
            </a:pPr>
            <a:r>
              <a:rPr lang="en-US" sz="2400" dirty="0">
                <a:cs typeface="Arial" panose="020B0604020202020204" pitchFamily="34" charset="0"/>
              </a:rPr>
              <a:t>(  </a:t>
            </a:r>
            <a:r>
              <a:rPr lang="zh-CN" altLang="en-US" sz="2400" dirty="0"/>
              <a:t> </a:t>
            </a:r>
            <a:r>
              <a:rPr lang="en-US" sz="2400" dirty="0">
                <a:cs typeface="Arial" panose="020B0604020202020204" pitchFamily="34" charset="0"/>
              </a:rPr>
              <a:t>)9.Please drink some milk. It's good ________your  </a:t>
            </a:r>
          </a:p>
          <a:p>
            <a:pPr>
              <a:buFont typeface="Arial" panose="020B0604020202020204" pitchFamily="34" charset="0"/>
              <a:buNone/>
            </a:pPr>
            <a:r>
              <a:rPr lang="en-US" sz="2400" dirty="0">
                <a:cs typeface="Arial" panose="020B0604020202020204" pitchFamily="34" charset="0"/>
              </a:rPr>
              <a:t>        health.</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to           B</a:t>
            </a:r>
            <a:r>
              <a:rPr lang="zh-CN" altLang="en-US" sz="2400" dirty="0">
                <a:cs typeface="Arial" panose="020B0604020202020204" pitchFamily="34" charset="0"/>
              </a:rPr>
              <a:t>．</a:t>
            </a:r>
            <a:r>
              <a:rPr lang="en-US" sz="2400" dirty="0">
                <a:cs typeface="Arial" panose="020B0604020202020204" pitchFamily="34" charset="0"/>
              </a:rPr>
              <a:t>for        C</a:t>
            </a:r>
            <a:r>
              <a:rPr lang="zh-CN" altLang="en-US" sz="2400" dirty="0">
                <a:cs typeface="Arial" panose="020B0604020202020204" pitchFamily="34" charset="0"/>
              </a:rPr>
              <a:t>．</a:t>
            </a:r>
            <a:r>
              <a:rPr lang="en-US" sz="2400" dirty="0">
                <a:cs typeface="Arial" panose="020B0604020202020204" pitchFamily="34" charset="0"/>
              </a:rPr>
              <a:t>at       D</a:t>
            </a:r>
            <a:r>
              <a:rPr lang="zh-CN" altLang="en-US" sz="2400" dirty="0">
                <a:cs typeface="Arial" panose="020B0604020202020204" pitchFamily="34" charset="0"/>
              </a:rPr>
              <a:t>．</a:t>
            </a:r>
            <a:r>
              <a:rPr lang="en-US" sz="2400" dirty="0">
                <a:cs typeface="Arial" panose="020B0604020202020204" pitchFamily="34" charset="0"/>
              </a:rPr>
              <a:t>with</a:t>
            </a:r>
          </a:p>
          <a:p>
            <a:pPr>
              <a:buFont typeface="Arial" panose="020B0604020202020204" pitchFamily="34" charset="0"/>
              <a:buNone/>
            </a:pPr>
            <a:r>
              <a:rPr lang="en-US" sz="2400" dirty="0">
                <a:cs typeface="Arial" panose="020B0604020202020204" pitchFamily="34" charset="0"/>
              </a:rPr>
              <a:t>(  </a:t>
            </a:r>
            <a:r>
              <a:rPr lang="zh-CN" altLang="en-US" sz="2400" dirty="0"/>
              <a:t> </a:t>
            </a:r>
            <a:r>
              <a:rPr lang="en-US" sz="2400" dirty="0">
                <a:cs typeface="Arial" panose="020B0604020202020204" pitchFamily="34" charset="0"/>
              </a:rPr>
              <a:t>)10.My sister often goes shopping ________ weekends.</a:t>
            </a:r>
          </a:p>
          <a:p>
            <a:pPr>
              <a:buFont typeface="Arial" panose="020B0604020202020204" pitchFamily="34" charset="0"/>
              <a:buNone/>
            </a:pPr>
            <a:r>
              <a:rPr lang="en-US" sz="2400" dirty="0">
                <a:cs typeface="Arial" panose="020B0604020202020204" pitchFamily="34" charset="0"/>
              </a:rPr>
              <a:t>        A</a:t>
            </a:r>
            <a:r>
              <a:rPr lang="zh-CN" altLang="en-US" sz="2400" dirty="0">
                <a:cs typeface="Arial" panose="020B0604020202020204" pitchFamily="34" charset="0"/>
              </a:rPr>
              <a:t>．</a:t>
            </a:r>
            <a:r>
              <a:rPr lang="en-US" sz="2400" dirty="0">
                <a:cs typeface="Arial" panose="020B0604020202020204" pitchFamily="34" charset="0"/>
              </a:rPr>
              <a:t>in           B</a:t>
            </a:r>
            <a:r>
              <a:rPr lang="zh-CN" altLang="en-US" sz="2400" dirty="0">
                <a:cs typeface="Arial" panose="020B0604020202020204" pitchFamily="34" charset="0"/>
              </a:rPr>
              <a:t>．</a:t>
            </a:r>
            <a:r>
              <a:rPr lang="en-US" sz="2400" dirty="0">
                <a:cs typeface="Arial" panose="020B0604020202020204" pitchFamily="34" charset="0"/>
              </a:rPr>
              <a:t>on        C</a:t>
            </a:r>
            <a:r>
              <a:rPr lang="zh-CN" altLang="en-US" sz="2400" dirty="0">
                <a:cs typeface="Arial" panose="020B0604020202020204" pitchFamily="34" charset="0"/>
              </a:rPr>
              <a:t>．</a:t>
            </a:r>
            <a:r>
              <a:rPr lang="en-US" sz="2400" dirty="0">
                <a:cs typeface="Arial" panose="020B0604020202020204" pitchFamily="34" charset="0"/>
              </a:rPr>
              <a:t>to </a:t>
            </a:r>
            <a:r>
              <a:rPr lang="en-US" sz="2400" dirty="0"/>
              <a:t>      </a:t>
            </a:r>
            <a:r>
              <a:rPr lang="en-US" sz="2400" dirty="0">
                <a:cs typeface="Arial" panose="020B0604020202020204" pitchFamily="34" charset="0"/>
              </a:rPr>
              <a:t>D</a:t>
            </a:r>
            <a:r>
              <a:rPr lang="zh-CN" altLang="en-US" sz="2400" dirty="0">
                <a:cs typeface="Arial" panose="020B0604020202020204" pitchFamily="34" charset="0"/>
              </a:rPr>
              <a:t>．</a:t>
            </a:r>
            <a:r>
              <a:rPr lang="zh-CN" altLang="en-US" sz="2400" dirty="0"/>
              <a:t>f</a:t>
            </a:r>
            <a:r>
              <a:rPr lang="en-US" sz="2400" dirty="0">
                <a:cs typeface="Arial" panose="020B0604020202020204" pitchFamily="34" charset="0"/>
              </a:rPr>
              <a:t>or  </a:t>
            </a:r>
            <a:r>
              <a:rPr lang="en-US" sz="2400" dirty="0"/>
              <a:t> </a:t>
            </a:r>
            <a:r>
              <a:rPr lang="en-US" sz="2400" dirty="0" smtClean="0"/>
              <a:t> </a:t>
            </a:r>
            <a:endParaRPr lang="zh-CN" altLang="en-US" sz="2400" dirty="0"/>
          </a:p>
        </p:txBody>
      </p:sp>
      <p:sp>
        <p:nvSpPr>
          <p:cNvPr id="52233" name="Rectangle 9"/>
          <p:cNvSpPr>
            <a:spLocks noChangeArrowheads="1"/>
          </p:cNvSpPr>
          <p:nvPr/>
        </p:nvSpPr>
        <p:spPr bwMode="auto">
          <a:xfrm>
            <a:off x="554037" y="4700042"/>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500" fill="hold"/>
                                        <p:tgtEl>
                                          <p:spTgt spid="52227"/>
                                        </p:tgtEl>
                                        <p:attrNameLst>
                                          <p:attrName>ppt_x</p:attrName>
                                        </p:attrNameLst>
                                      </p:cBhvr>
                                      <p:tavLst>
                                        <p:tav tm="0">
                                          <p:val>
                                            <p:strVal val="#ppt_x"/>
                                          </p:val>
                                        </p:tav>
                                        <p:tav tm="100000">
                                          <p:val>
                                            <p:strVal val="#ppt_x"/>
                                          </p:val>
                                        </p:tav>
                                      </p:tavLst>
                                    </p:anim>
                                    <p:anim calcmode="lin" valueType="num">
                                      <p:cBhvr additive="base">
                                        <p:cTn id="8" dur="500" fill="hold"/>
                                        <p:tgtEl>
                                          <p:spTgt spid="522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52232"/>
                                        </p:tgtEl>
                                        <p:attrNameLst>
                                          <p:attrName>style.visibility</p:attrName>
                                        </p:attrNameLst>
                                      </p:cBhvr>
                                      <p:to>
                                        <p:strVal val="visible"/>
                                      </p:to>
                                    </p:set>
                                    <p:animEffect transition="in" filter="box(in)">
                                      <p:cBhvr>
                                        <p:cTn id="12" dur="500"/>
                                        <p:tgtEl>
                                          <p:spTgt spid="522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29"/>
                                        </p:tgtEl>
                                        <p:attrNameLst>
                                          <p:attrName>style.visibility</p:attrName>
                                        </p:attrNameLst>
                                      </p:cBhvr>
                                      <p:to>
                                        <p:strVal val="visible"/>
                                      </p:to>
                                    </p:set>
                                    <p:animEffect transition="in" filter="blinds(horizontal)">
                                      <p:cBhvr>
                                        <p:cTn id="17" dur="500"/>
                                        <p:tgtEl>
                                          <p:spTgt spid="522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31"/>
                                        </p:tgtEl>
                                        <p:attrNameLst>
                                          <p:attrName>style.visibility</p:attrName>
                                        </p:attrNameLst>
                                      </p:cBhvr>
                                      <p:to>
                                        <p:strVal val="visible"/>
                                      </p:to>
                                    </p:set>
                                    <p:animEffect transition="in" filter="blinds(horizontal)">
                                      <p:cBhvr>
                                        <p:cTn id="22" dur="500"/>
                                        <p:tgtEl>
                                          <p:spTgt spid="522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2230"/>
                                        </p:tgtEl>
                                        <p:attrNameLst>
                                          <p:attrName>style.visibility</p:attrName>
                                        </p:attrNameLst>
                                      </p:cBhvr>
                                      <p:to>
                                        <p:strVal val="visible"/>
                                      </p:to>
                                    </p:set>
                                    <p:animEffect transition="in" filter="blinds(horizontal)">
                                      <p:cBhvr>
                                        <p:cTn id="27" dur="500"/>
                                        <p:tgtEl>
                                          <p:spTgt spid="522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2233"/>
                                        </p:tgtEl>
                                        <p:attrNameLst>
                                          <p:attrName>style.visibility</p:attrName>
                                        </p:attrNameLst>
                                      </p:cBhvr>
                                      <p:to>
                                        <p:strVal val="visible"/>
                                      </p:to>
                                    </p:set>
                                    <p:animEffect transition="in" filter="blinds(horizontal)">
                                      <p:cBhvr>
                                        <p:cTn id="32" dur="500"/>
                                        <p:tgtEl>
                                          <p:spTgt spid="52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utoUpdateAnimBg="0"/>
      <p:bldP spid="52229" grpId="0" autoUpdateAnimBg="0"/>
      <p:bldP spid="52230" grpId="0" autoUpdateAnimBg="0"/>
      <p:bldP spid="52231" grpId="0" autoUpdateAnimBg="0"/>
      <p:bldP spid="52232" grpId="0" autoUpdateAnimBg="0"/>
      <p:bldP spid="5223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23528" y="188640"/>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1748" name="Rectangle 4"/>
          <p:cNvSpPr>
            <a:spLocks noChangeArrowheads="1"/>
          </p:cNvSpPr>
          <p:nvPr/>
        </p:nvSpPr>
        <p:spPr bwMode="auto">
          <a:xfrm>
            <a:off x="539750" y="1776413"/>
            <a:ext cx="80645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)4.Eating more vegetables ________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good________ your health.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are; to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is; to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are; for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is; for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)5.I usually exercise ten ________ eleven times a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week.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to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for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)6.He knows a lot ________ he is still a child.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so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although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but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or</a:t>
            </a:r>
          </a:p>
        </p:txBody>
      </p:sp>
      <p:sp>
        <p:nvSpPr>
          <p:cNvPr id="31749" name="Rectangle 5"/>
          <p:cNvSpPr>
            <a:spLocks noChangeArrowheads="1"/>
          </p:cNvSpPr>
          <p:nvPr/>
        </p:nvSpPr>
        <p:spPr bwMode="auto">
          <a:xfrm>
            <a:off x="914400" y="17732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31750" name="Rectangle 6"/>
          <p:cNvSpPr>
            <a:spLocks noChangeArrowheads="1"/>
          </p:cNvSpPr>
          <p:nvPr/>
        </p:nvSpPr>
        <p:spPr bwMode="auto">
          <a:xfrm>
            <a:off x="914400" y="325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
        <p:nvSpPr>
          <p:cNvPr id="31751" name="Rectangle 7"/>
          <p:cNvSpPr>
            <a:spLocks noChangeArrowheads="1"/>
          </p:cNvSpPr>
          <p:nvPr/>
        </p:nvSpPr>
        <p:spPr bwMode="auto">
          <a:xfrm>
            <a:off x="922338" y="436562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box(in)">
                                      <p:cBhvr>
                                        <p:cTn id="12" dur="500"/>
                                        <p:tgtEl>
                                          <p:spTgt spid="3174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1749"/>
                                        </p:tgtEl>
                                        <p:attrNameLst>
                                          <p:attrName>style.visibility</p:attrName>
                                        </p:attrNameLst>
                                      </p:cBhvr>
                                      <p:to>
                                        <p:strVal val="visible"/>
                                      </p:to>
                                    </p:set>
                                    <p:animEffect transition="in" filter="diamond(in)">
                                      <p:cBhvr>
                                        <p:cTn id="17" dur="500"/>
                                        <p:tgtEl>
                                          <p:spTgt spid="3174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1750"/>
                                        </p:tgtEl>
                                        <p:attrNameLst>
                                          <p:attrName>style.visibility</p:attrName>
                                        </p:attrNameLst>
                                      </p:cBhvr>
                                      <p:to>
                                        <p:strVal val="visible"/>
                                      </p:to>
                                    </p:set>
                                    <p:animEffect transition="in" filter="diamond(in)">
                                      <p:cBhvr>
                                        <p:cTn id="22" dur="500"/>
                                        <p:tgtEl>
                                          <p:spTgt spid="3175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1751"/>
                                        </p:tgtEl>
                                        <p:attrNameLst>
                                          <p:attrName>style.visibility</p:attrName>
                                        </p:attrNameLst>
                                      </p:cBhvr>
                                      <p:to>
                                        <p:strVal val="visible"/>
                                      </p:to>
                                    </p:set>
                                    <p:animEffect transition="in" filter="diamond(in)">
                                      <p:cBhvr>
                                        <p:cTn id="27" dur="500"/>
                                        <p:tgtEl>
                                          <p:spTgt spid="31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8" grpId="0" autoUpdateAnimBg="0"/>
      <p:bldP spid="31749" grpId="0" autoUpdateAnimBg="0"/>
      <p:bldP spid="31750" grpId="0" autoUpdateAnimBg="0"/>
      <p:bldP spid="3175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38125"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AE4845">
                    <a:lumMod val="50000"/>
                  </a:srgbClr>
                </a:solidFill>
                <a:latin typeface="Arial" panose="020B0604020202020204" pitchFamily="34" charset="0"/>
                <a:ea typeface="方正黑体_GBK" pitchFamily="1" charset="-122"/>
              </a:rPr>
              <a:t>Unit 2</a:t>
            </a:r>
            <a:r>
              <a:rPr lang="en-US" sz="2400">
                <a:solidFill>
                  <a:srgbClr val="AE4845">
                    <a:lumMod val="50000"/>
                  </a:srgbClr>
                </a:solidFill>
                <a:latin typeface="Arial" panose="020B0604020202020204" pitchFamily="34" charset="0"/>
              </a:rPr>
              <a:t>┃ </a:t>
            </a:r>
            <a:r>
              <a:rPr lang="zh-CN" altLang="en-US" sz="2400" b="1">
                <a:solidFill>
                  <a:srgbClr val="AE4845">
                    <a:lumMod val="50000"/>
                  </a:srgbClr>
                </a:solidFill>
                <a:latin typeface="Arial" panose="020B0604020202020204" pitchFamily="34" charset="0"/>
                <a:ea typeface="黑体" panose="02010609060101010101" pitchFamily="49" charset="-122"/>
              </a:rPr>
              <a:t>能力提升训练</a:t>
            </a:r>
          </a:p>
        </p:txBody>
      </p:sp>
      <p:graphicFrame>
        <p:nvGraphicFramePr>
          <p:cNvPr id="32772" name="Group 4"/>
          <p:cNvGraphicFramePr>
            <a:graphicFrameLocks noGrp="1"/>
          </p:cNvGraphicFramePr>
          <p:nvPr>
            <p:ph/>
          </p:nvPr>
        </p:nvGraphicFramePr>
        <p:xfrm>
          <a:off x="287338" y="1268413"/>
          <a:ext cx="8605837" cy="3895725"/>
        </p:xfrm>
        <a:graphic>
          <a:graphicData uri="http://schemas.openxmlformats.org/drawingml/2006/table">
            <a:tbl>
              <a:tblPr/>
              <a:tblGrid>
                <a:gridCol w="8605837">
                  <a:extLst>
                    <a:ext uri="{9D8B030D-6E8A-4147-A177-3AD203B41FA5}">
                      <a16:colId xmlns:a16="http://schemas.microsoft.com/office/drawing/2014/main" val="20000"/>
                    </a:ext>
                  </a:extLst>
                </a:gridCol>
              </a:tblGrid>
              <a:tr h="3895725">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Ⅱ.</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完形填空</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  </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Jack is one of my good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friends.Before</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he had a__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1</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lifestyle.For</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example, he hardly ever  got up before seven o'clock in the__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2</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__.After supper, he always watched TV before__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3</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his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homework.He</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didn't like eating fruit and he__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4</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a lot of junk food every day.</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Then one day</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he was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ill.He</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had to 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5</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in hospital for two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weeks.It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made him feel that he must look 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6</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himself well.</a:t>
                      </a:r>
                    </a:p>
                  </a:txBody>
                  <a:tcPr anchor="ct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32772"/>
                                        </p:tgtEl>
                                        <p:attrNameLst>
                                          <p:attrName>style.visibility</p:attrName>
                                        </p:attrNameLst>
                                      </p:cBhvr>
                                      <p:to>
                                        <p:strVal val="visible"/>
                                      </p:to>
                                    </p:set>
                                    <p:animEffect transition="in" filter="blinds(horizontal)">
                                      <p:cBhvr>
                                        <p:cTn id="12"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28600"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graphicFrame>
        <p:nvGraphicFramePr>
          <p:cNvPr id="33796" name="Group 4"/>
          <p:cNvGraphicFramePr>
            <a:graphicFrameLocks noGrp="1"/>
          </p:cNvGraphicFramePr>
          <p:nvPr>
            <p:ph/>
          </p:nvPr>
        </p:nvGraphicFramePr>
        <p:xfrm>
          <a:off x="235868" y="980728"/>
          <a:ext cx="8640762" cy="4760913"/>
        </p:xfrm>
        <a:graphic>
          <a:graphicData uri="http://schemas.openxmlformats.org/drawingml/2006/table">
            <a:tbl>
              <a:tblPr/>
              <a:tblGrid>
                <a:gridCol w="8640762">
                  <a:extLst>
                    <a:ext uri="{9D8B030D-6E8A-4147-A177-3AD203B41FA5}">
                      <a16:colId xmlns:a16="http://schemas.microsoft.com/office/drawing/2014/main" val="20000"/>
                    </a:ext>
                  </a:extLst>
                </a:gridCol>
              </a:tblGrid>
              <a:tr h="4760913">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rPr>
                        <a:t>  </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Now Jack__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7</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__every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morning.Usually</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he does some running before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breakfast.He</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only watches TV__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8</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He has good eating habits</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too. He drinks milk every morning and eats lots of fruit and vegetables.__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9</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he likes junk food very much, he only eats it once a </a:t>
                      </a:r>
                      <a:r>
                        <a:rPr kumimoji="0" lang="en-US" sz="24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month.A</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good lifestyle helps him to keep__</a:t>
                      </a:r>
                      <a:r>
                        <a:rPr kumimoji="0" lang="en-US" sz="2400" b="0" i="0" u="sng"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10</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__ good health.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   )1.A.good</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healthy    C</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bad   D</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health </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   )2.A.evening          B</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afternoon</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C</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morning       D</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t>
                      </a:r>
                      <a:r>
                        <a:rPr kumimoji="0" 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noon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802" name="Rectangle 10"/>
          <p:cNvSpPr>
            <a:spLocks noChangeArrowheads="1"/>
          </p:cNvSpPr>
          <p:nvPr/>
        </p:nvSpPr>
        <p:spPr bwMode="auto">
          <a:xfrm>
            <a:off x="539552" y="3619872"/>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dirty="0">
                <a:solidFill>
                  <a:srgbClr val="FF0000"/>
                </a:solidFill>
                <a:latin typeface="宋体" panose="02010600030101010101" pitchFamily="2" charset="-122"/>
              </a:rPr>
              <a:t>C </a:t>
            </a:r>
          </a:p>
        </p:txBody>
      </p:sp>
      <p:sp>
        <p:nvSpPr>
          <p:cNvPr id="33803" name="Rectangle 11"/>
          <p:cNvSpPr>
            <a:spLocks noChangeArrowheads="1"/>
          </p:cNvSpPr>
          <p:nvPr/>
        </p:nvSpPr>
        <p:spPr bwMode="auto">
          <a:xfrm>
            <a:off x="539552" y="4077072"/>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dirty="0">
                <a:solidFill>
                  <a:srgbClr val="FF0000"/>
                </a:solidFill>
                <a:latin typeface="宋体" panose="02010600030101010101" pitchFamily="2" charset="-122"/>
              </a:rPr>
              <a:t>C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wipe(down)">
                                      <p:cBhvr>
                                        <p:cTn id="12" dur="500"/>
                                        <p:tgtEl>
                                          <p:spTgt spid="3379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3802"/>
                                        </p:tgtEl>
                                        <p:attrNameLst>
                                          <p:attrName>style.visibility</p:attrName>
                                        </p:attrNameLst>
                                      </p:cBhvr>
                                      <p:to>
                                        <p:strVal val="visible"/>
                                      </p:to>
                                    </p:set>
                                    <p:animEffect transition="in" filter="diamond(in)">
                                      <p:cBhvr>
                                        <p:cTn id="17" dur="500"/>
                                        <p:tgtEl>
                                          <p:spTgt spid="3380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3803"/>
                                        </p:tgtEl>
                                        <p:attrNameLst>
                                          <p:attrName>style.visibility</p:attrName>
                                        </p:attrNameLst>
                                      </p:cBhvr>
                                      <p:to>
                                        <p:strVal val="visible"/>
                                      </p:to>
                                    </p:set>
                                    <p:animEffect transition="in" filter="diamond(in)">
                                      <p:cBhvr>
                                        <p:cTn id="22" dur="500"/>
                                        <p:tgtEl>
                                          <p:spTgt spid="33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802" grpId="0" autoUpdateAnimBg="0"/>
      <p:bldP spid="3380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23528"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4820" name="Rectangle 4"/>
          <p:cNvSpPr>
            <a:spLocks noChangeArrowheads="1"/>
          </p:cNvSpPr>
          <p:nvPr/>
        </p:nvSpPr>
        <p:spPr bwMode="auto">
          <a:xfrm>
            <a:off x="827584" y="1316136"/>
            <a:ext cx="741521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  A. do      B. doing    C. did        D. does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)4.  A. eats   B. ate        C. eating   D. eat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)5.  A. stay   B. keep     C. have      D. do</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)6.  A. for     B. up         C. after      D. at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)7.  A. sleeps                 B. exercises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sports                 D. </a:t>
            </a:r>
            <a:r>
              <a:rPr lang="en-US" sz="2400" dirty="0" err="1">
                <a:solidFill>
                  <a:srgbClr val="000000"/>
                </a:solidFill>
                <a:latin typeface="Arial" panose="020B0604020202020204" pitchFamily="34" charset="0"/>
              </a:rPr>
              <a:t>studys</a:t>
            </a:r>
            <a:r>
              <a:rPr lang="en-US" sz="2400" dirty="0">
                <a:solidFill>
                  <a:srgbClr val="000000"/>
                </a:solidFill>
                <a:latin typeface="Arial" panose="020B0604020202020204" pitchFamily="34" charset="0"/>
              </a:rPr>
              <a:t>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)8.  A. at school             B. after supper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on weekends      D. in the evening</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)9.  </a:t>
            </a:r>
            <a:r>
              <a:rPr lang="en-US" sz="2400" dirty="0" err="1">
                <a:solidFill>
                  <a:srgbClr val="000000"/>
                </a:solidFill>
                <a:latin typeface="Arial" panose="020B0604020202020204" pitchFamily="34" charset="0"/>
              </a:rPr>
              <a:t>A.But</a:t>
            </a:r>
            <a:r>
              <a:rPr lang="en-US" sz="2400" dirty="0">
                <a:solidFill>
                  <a:srgbClr val="000000"/>
                </a:solidFill>
                <a:latin typeface="Arial" panose="020B0604020202020204" pitchFamily="34" charset="0"/>
              </a:rPr>
              <a:t>                       B. Although</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 So                       D. And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)10. A.to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on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for</a:t>
            </a:r>
          </a:p>
        </p:txBody>
      </p:sp>
      <p:sp>
        <p:nvSpPr>
          <p:cNvPr id="34821" name="Rectangle 5"/>
          <p:cNvSpPr>
            <a:spLocks noChangeArrowheads="1"/>
          </p:cNvSpPr>
          <p:nvPr/>
        </p:nvSpPr>
        <p:spPr bwMode="auto">
          <a:xfrm>
            <a:off x="1202234" y="1316136"/>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34822" name="Rectangle 6"/>
          <p:cNvSpPr>
            <a:spLocks noChangeArrowheads="1"/>
          </p:cNvSpPr>
          <p:nvPr/>
        </p:nvSpPr>
        <p:spPr bwMode="auto">
          <a:xfrm>
            <a:off x="1202234" y="1676499"/>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34823" name="Rectangle 7"/>
          <p:cNvSpPr>
            <a:spLocks noChangeArrowheads="1"/>
          </p:cNvSpPr>
          <p:nvPr/>
        </p:nvSpPr>
        <p:spPr bwMode="auto">
          <a:xfrm>
            <a:off x="1210172" y="2035274"/>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a:t>
            </a:r>
          </a:p>
        </p:txBody>
      </p:sp>
      <p:sp>
        <p:nvSpPr>
          <p:cNvPr id="34824" name="Rectangle 8"/>
          <p:cNvSpPr>
            <a:spLocks noChangeArrowheads="1"/>
          </p:cNvSpPr>
          <p:nvPr/>
        </p:nvSpPr>
        <p:spPr bwMode="auto">
          <a:xfrm>
            <a:off x="1202234" y="2443261"/>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34825" name="Rectangle 9"/>
          <p:cNvSpPr>
            <a:spLocks noChangeArrowheads="1"/>
          </p:cNvSpPr>
          <p:nvPr/>
        </p:nvSpPr>
        <p:spPr bwMode="auto">
          <a:xfrm>
            <a:off x="1202234" y="2803624"/>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
        <p:nvSpPr>
          <p:cNvPr id="34826" name="Rectangle 10"/>
          <p:cNvSpPr>
            <a:spLocks noChangeArrowheads="1"/>
          </p:cNvSpPr>
          <p:nvPr/>
        </p:nvSpPr>
        <p:spPr bwMode="auto">
          <a:xfrm>
            <a:off x="1202234" y="3522761"/>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34827" name="Rectangle 11"/>
          <p:cNvSpPr>
            <a:spLocks noChangeArrowheads="1"/>
          </p:cNvSpPr>
          <p:nvPr/>
        </p:nvSpPr>
        <p:spPr bwMode="auto">
          <a:xfrm>
            <a:off x="1202234" y="4988024"/>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C </a:t>
            </a:r>
          </a:p>
        </p:txBody>
      </p:sp>
      <p:sp>
        <p:nvSpPr>
          <p:cNvPr id="34828" name="Rectangle 12"/>
          <p:cNvSpPr>
            <a:spLocks noChangeArrowheads="1"/>
          </p:cNvSpPr>
          <p:nvPr/>
        </p:nvSpPr>
        <p:spPr bwMode="auto">
          <a:xfrm>
            <a:off x="1202234" y="4243486"/>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box(in)">
                                      <p:cBhvr>
                                        <p:cTn id="12" dur="500"/>
                                        <p:tgtEl>
                                          <p:spTgt spid="348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1"/>
                                        </p:tgtEl>
                                        <p:attrNameLst>
                                          <p:attrName>style.visibility</p:attrName>
                                        </p:attrNameLst>
                                      </p:cBhvr>
                                      <p:to>
                                        <p:strVal val="visible"/>
                                      </p:to>
                                    </p:set>
                                    <p:animEffect transition="in" filter="blinds(horizontal)">
                                      <p:cBhvr>
                                        <p:cTn id="17" dur="500"/>
                                        <p:tgtEl>
                                          <p:spTgt spid="348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22"/>
                                        </p:tgtEl>
                                        <p:attrNameLst>
                                          <p:attrName>style.visibility</p:attrName>
                                        </p:attrNameLst>
                                      </p:cBhvr>
                                      <p:to>
                                        <p:strVal val="visible"/>
                                      </p:to>
                                    </p:set>
                                    <p:animEffect transition="in" filter="blinds(horizontal)">
                                      <p:cBhvr>
                                        <p:cTn id="22" dur="500"/>
                                        <p:tgtEl>
                                          <p:spTgt spid="348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23"/>
                                        </p:tgtEl>
                                        <p:attrNameLst>
                                          <p:attrName>style.visibility</p:attrName>
                                        </p:attrNameLst>
                                      </p:cBhvr>
                                      <p:to>
                                        <p:strVal val="visible"/>
                                      </p:to>
                                    </p:set>
                                    <p:animEffect transition="in" filter="blinds(horizontal)">
                                      <p:cBhvr>
                                        <p:cTn id="27" dur="500"/>
                                        <p:tgtEl>
                                          <p:spTgt spid="3482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824"/>
                                        </p:tgtEl>
                                        <p:attrNameLst>
                                          <p:attrName>style.visibility</p:attrName>
                                        </p:attrNameLst>
                                      </p:cBhvr>
                                      <p:to>
                                        <p:strVal val="visible"/>
                                      </p:to>
                                    </p:set>
                                    <p:animEffect transition="in" filter="blinds(horizontal)">
                                      <p:cBhvr>
                                        <p:cTn id="32" dur="500"/>
                                        <p:tgtEl>
                                          <p:spTgt spid="3482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4825"/>
                                        </p:tgtEl>
                                        <p:attrNameLst>
                                          <p:attrName>style.visibility</p:attrName>
                                        </p:attrNameLst>
                                      </p:cBhvr>
                                      <p:to>
                                        <p:strVal val="visible"/>
                                      </p:to>
                                    </p:set>
                                    <p:animEffect transition="in" filter="blinds(horizontal)">
                                      <p:cBhvr>
                                        <p:cTn id="37" dur="500"/>
                                        <p:tgtEl>
                                          <p:spTgt spid="3482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4826"/>
                                        </p:tgtEl>
                                        <p:attrNameLst>
                                          <p:attrName>style.visibility</p:attrName>
                                        </p:attrNameLst>
                                      </p:cBhvr>
                                      <p:to>
                                        <p:strVal val="visible"/>
                                      </p:to>
                                    </p:set>
                                    <p:animEffect transition="in" filter="blinds(horizontal)">
                                      <p:cBhvr>
                                        <p:cTn id="42" dur="500"/>
                                        <p:tgtEl>
                                          <p:spTgt spid="3482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4828"/>
                                        </p:tgtEl>
                                        <p:attrNameLst>
                                          <p:attrName>style.visibility</p:attrName>
                                        </p:attrNameLst>
                                      </p:cBhvr>
                                      <p:to>
                                        <p:strVal val="visible"/>
                                      </p:to>
                                    </p:set>
                                    <p:animEffect transition="in" filter="blinds(horizontal)">
                                      <p:cBhvr>
                                        <p:cTn id="47" dur="500"/>
                                        <p:tgtEl>
                                          <p:spTgt spid="3482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4827"/>
                                        </p:tgtEl>
                                        <p:attrNameLst>
                                          <p:attrName>style.visibility</p:attrName>
                                        </p:attrNameLst>
                                      </p:cBhvr>
                                      <p:to>
                                        <p:strVal val="visible"/>
                                      </p:to>
                                    </p:set>
                                    <p:animEffect transition="in" filter="blinds(horizontal)">
                                      <p:cBhvr>
                                        <p:cTn id="52"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20" grpId="0" autoUpdateAnimBg="0"/>
      <p:bldP spid="34821" grpId="0" autoUpdateAnimBg="0"/>
      <p:bldP spid="34822" grpId="0" autoUpdateAnimBg="0"/>
      <p:bldP spid="34823" grpId="0" autoUpdateAnimBg="0"/>
      <p:bldP spid="34824" grpId="0" autoUpdateAnimBg="0"/>
      <p:bldP spid="34825" grpId="0" autoUpdateAnimBg="0"/>
      <p:bldP spid="34826" grpId="0" autoUpdateAnimBg="0"/>
      <p:bldP spid="34827" grpId="0" autoUpdateAnimBg="0"/>
      <p:bldP spid="3482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33375" y="260648"/>
            <a:ext cx="334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dirty="0">
                <a:solidFill>
                  <a:srgbClr val="AE4845">
                    <a:lumMod val="50000"/>
                  </a:srgbClr>
                </a:solidFill>
                <a:latin typeface="Arial" panose="020B0604020202020204" pitchFamily="34" charset="0"/>
                <a:ea typeface="方正黑体_GBK" pitchFamily="1" charset="-122"/>
              </a:rPr>
              <a:t>Unit 2 </a:t>
            </a:r>
            <a:r>
              <a:rPr lang="en-US" sz="2400" dirty="0">
                <a:solidFill>
                  <a:srgbClr val="AE4845">
                    <a:lumMod val="50000"/>
                  </a:srgbClr>
                </a:solidFill>
                <a:latin typeface="Arial" panose="020B0604020202020204" pitchFamily="34" charset="0"/>
              </a:rPr>
              <a:t>┃ </a:t>
            </a:r>
            <a:r>
              <a:rPr lang="zh-CN" altLang="en-US" sz="2400" b="1" dirty="0">
                <a:solidFill>
                  <a:srgbClr val="AE4845">
                    <a:lumMod val="50000"/>
                  </a:srgbClr>
                </a:solidFill>
                <a:latin typeface="Arial" panose="020B0604020202020204" pitchFamily="34" charset="0"/>
                <a:ea typeface="黑体" panose="02010609060101010101" pitchFamily="49" charset="-122"/>
              </a:rPr>
              <a:t>能力提升训练</a:t>
            </a:r>
          </a:p>
        </p:txBody>
      </p:sp>
      <p:sp>
        <p:nvSpPr>
          <p:cNvPr id="35844" name="Rectangle 4"/>
          <p:cNvSpPr>
            <a:spLocks noChangeArrowheads="1"/>
          </p:cNvSpPr>
          <p:nvPr/>
        </p:nvSpPr>
        <p:spPr bwMode="auto">
          <a:xfrm>
            <a:off x="395288" y="1000125"/>
            <a:ext cx="856932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algn="ctr" fontAlgn="base">
              <a:spcBef>
                <a:spcPct val="0"/>
              </a:spcBef>
              <a:spcAft>
                <a:spcPct val="0"/>
              </a:spcAft>
              <a:buFont typeface="Arial" panose="020B0604020202020204" pitchFamily="34" charset="0"/>
              <a:buNone/>
            </a:pPr>
            <a:r>
              <a:rPr lang="en-US" sz="2400" b="1" dirty="0">
                <a:solidFill>
                  <a:srgbClr val="000000"/>
                </a:solidFill>
                <a:latin typeface="Arial" panose="020B0604020202020204" pitchFamily="34" charset="0"/>
              </a:rPr>
              <a:t>A</a:t>
            </a:r>
          </a:p>
          <a:p>
            <a:pPr indent="266700" algn="ctr" fontAlgn="base">
              <a:spcBef>
                <a:spcPct val="0"/>
              </a:spcBef>
              <a:spcAft>
                <a:spcPct val="0"/>
              </a:spcAft>
              <a:buFont typeface="Arial" panose="020B0604020202020204" pitchFamily="34" charset="0"/>
              <a:buNone/>
            </a:pPr>
            <a:r>
              <a:rPr lang="en-US" sz="2400" b="1" dirty="0">
                <a:solidFill>
                  <a:srgbClr val="000000"/>
                </a:solidFill>
                <a:latin typeface="Arial" panose="020B0604020202020204" pitchFamily="34" charset="0"/>
              </a:rPr>
              <a:t>What Helps Them Stay Healthy?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Zhang Wei</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What helps me stay healthy</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Well, I like fruit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and </a:t>
            </a:r>
            <a:r>
              <a:rPr lang="en-US" sz="2400" dirty="0" err="1">
                <a:solidFill>
                  <a:srgbClr val="000000"/>
                </a:solidFill>
                <a:latin typeface="Arial" panose="020B0604020202020204" pitchFamily="34" charset="0"/>
              </a:rPr>
              <a:t>vegetables.I</a:t>
            </a:r>
            <a:r>
              <a:rPr lang="en-US" sz="2400" dirty="0">
                <a:solidFill>
                  <a:srgbClr val="000000"/>
                </a:solidFill>
                <a:latin typeface="Arial" panose="020B0604020202020204" pitchFamily="34" charset="0"/>
              </a:rPr>
              <a:t> eat a lot of </a:t>
            </a:r>
            <a:r>
              <a:rPr lang="en-US" sz="2400" dirty="0" err="1">
                <a:solidFill>
                  <a:srgbClr val="000000"/>
                </a:solidFill>
                <a:latin typeface="Arial" panose="020B0604020202020204" pitchFamily="34" charset="0"/>
              </a:rPr>
              <a:t>them.I</a:t>
            </a:r>
            <a:r>
              <a:rPr lang="en-US" sz="2400" dirty="0">
                <a:solidFill>
                  <a:srgbClr val="000000"/>
                </a:solidFill>
                <a:latin typeface="Arial" panose="020B0604020202020204" pitchFamily="34" charset="0"/>
              </a:rPr>
              <a:t> don't eat unhealthy snacks like </a:t>
            </a:r>
            <a:r>
              <a:rPr lang="en-US" sz="2400" dirty="0" err="1">
                <a:solidFill>
                  <a:srgbClr val="000000"/>
                </a:solidFill>
                <a:latin typeface="Arial" panose="020B0604020202020204" pitchFamily="34" charset="0"/>
              </a:rPr>
              <a:t>chips.Chips</a:t>
            </a:r>
            <a:r>
              <a:rPr lang="en-US" sz="2400" dirty="0">
                <a:solidFill>
                  <a:srgbClr val="000000"/>
                </a:solidFill>
                <a:latin typeface="Arial" panose="020B0604020202020204" pitchFamily="34" charset="0"/>
              </a:rPr>
              <a:t> make me fat—I hate that! I am also on the badminton </a:t>
            </a:r>
            <a:r>
              <a:rPr lang="en-US" sz="2400" dirty="0" err="1">
                <a:solidFill>
                  <a:srgbClr val="000000"/>
                </a:solidFill>
                <a:latin typeface="Arial" panose="020B0604020202020204" pitchFamily="34" charset="0"/>
              </a:rPr>
              <a:t>team.My</a:t>
            </a:r>
            <a:r>
              <a:rPr lang="en-US" sz="2400" dirty="0">
                <a:solidFill>
                  <a:srgbClr val="000000"/>
                </a:solidFill>
                <a:latin typeface="Arial" panose="020B0604020202020204" pitchFamily="34" charset="0"/>
              </a:rPr>
              <a:t> teacher has me practice a </a:t>
            </a:r>
            <a:r>
              <a:rPr lang="en-US" sz="2400" dirty="0" err="1">
                <a:solidFill>
                  <a:srgbClr val="000000"/>
                </a:solidFill>
                <a:latin typeface="Arial" panose="020B0604020202020204" pitchFamily="34" charset="0"/>
              </a:rPr>
              <a:t>lot.All</a:t>
            </a:r>
            <a:r>
              <a:rPr lang="en-US" sz="2400" dirty="0">
                <a:solidFill>
                  <a:srgbClr val="000000"/>
                </a:solidFill>
                <a:latin typeface="Arial" panose="020B0604020202020204" pitchFamily="34" charset="0"/>
              </a:rPr>
              <a:t> that exercise helps me stay in shape!</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Susan Brown</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My mom helps me stay </a:t>
            </a:r>
            <a:r>
              <a:rPr lang="en-US" sz="2400" dirty="0" err="1">
                <a:solidFill>
                  <a:srgbClr val="000000"/>
                </a:solidFill>
                <a:latin typeface="Arial" panose="020B0604020202020204" pitchFamily="34" charset="0"/>
              </a:rPr>
              <a:t>healthy.She</a:t>
            </a:r>
            <a:r>
              <a:rPr lang="en-US" sz="2400" dirty="0">
                <a:solidFill>
                  <a:srgbClr val="000000"/>
                </a:solidFill>
                <a:latin typeface="Arial" panose="020B0604020202020204" pitchFamily="34" charset="0"/>
              </a:rPr>
              <a:t> always makes me go to bed early on </a:t>
            </a:r>
            <a:r>
              <a:rPr lang="en-US" sz="2400" dirty="0" err="1">
                <a:solidFill>
                  <a:srgbClr val="000000"/>
                </a:solidFill>
                <a:latin typeface="Arial" panose="020B0604020202020204" pitchFamily="34" charset="0"/>
              </a:rPr>
              <a:t>weekdays.So</a:t>
            </a:r>
            <a:r>
              <a:rPr lang="en-US" sz="2400" dirty="0">
                <a:solidFill>
                  <a:srgbClr val="000000"/>
                </a:solidFill>
                <a:latin typeface="Arial" panose="020B0604020202020204" pitchFamily="34" charset="0"/>
              </a:rPr>
              <a:t> I feel ready for school in the </a:t>
            </a:r>
            <a:r>
              <a:rPr lang="en-US" sz="2400" dirty="0" err="1">
                <a:solidFill>
                  <a:srgbClr val="000000"/>
                </a:solidFill>
                <a:latin typeface="Arial" panose="020B0604020202020204" pitchFamily="34" charset="0"/>
              </a:rPr>
              <a:t>mornings.My</a:t>
            </a:r>
            <a:r>
              <a:rPr lang="en-US" sz="2400" dirty="0">
                <a:solidFill>
                  <a:srgbClr val="000000"/>
                </a:solidFill>
                <a:latin typeface="Arial" panose="020B0604020202020204" pitchFamily="34" charset="0"/>
              </a:rPr>
              <a:t> mom also gives me a lot of work around the </a:t>
            </a:r>
            <a:r>
              <a:rPr lang="en-US" sz="2400" dirty="0" err="1">
                <a:solidFill>
                  <a:srgbClr val="000000"/>
                </a:solidFill>
                <a:latin typeface="Arial" panose="020B0604020202020204" pitchFamily="34" charset="0"/>
              </a:rPr>
              <a:t>house.Sometimes</a:t>
            </a:r>
            <a:r>
              <a:rPr lang="en-US" sz="2400" dirty="0">
                <a:solidFill>
                  <a:srgbClr val="000000"/>
                </a:solidFill>
                <a:latin typeface="Arial" panose="020B0604020202020204" pitchFamily="34" charset="0"/>
              </a:rPr>
              <a:t> I don't like that</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but I do it </a:t>
            </a:r>
            <a:r>
              <a:rPr lang="en-US" sz="2400" dirty="0" err="1">
                <a:solidFill>
                  <a:srgbClr val="000000"/>
                </a:solidFill>
                <a:latin typeface="Arial" panose="020B0604020202020204" pitchFamily="34" charset="0"/>
              </a:rPr>
              <a:t>all.This</a:t>
            </a:r>
            <a:r>
              <a:rPr lang="en-US" sz="2400" dirty="0">
                <a:solidFill>
                  <a:srgbClr val="000000"/>
                </a:solidFill>
                <a:latin typeface="Arial" panose="020B0604020202020204" pitchFamily="34" charset="0"/>
              </a:rPr>
              <a:t> work keeps me busy—it's like exercise</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like any kind of exercise.!</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box(in)">
                                      <p:cBhvr>
                                        <p:cTn id="12"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8738"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AE4845">
                    <a:lumMod val="50000"/>
                  </a:srgbClr>
                </a:solidFill>
                <a:latin typeface="Arial" panose="020B0604020202020204" pitchFamily="34" charset="0"/>
                <a:ea typeface="方正黑体_GBK" pitchFamily="1" charset="-122"/>
              </a:rPr>
              <a:t>Unit 2</a:t>
            </a:r>
            <a:r>
              <a:rPr lang="en-US" sz="2400">
                <a:solidFill>
                  <a:srgbClr val="AE4845">
                    <a:lumMod val="50000"/>
                  </a:srgbClr>
                </a:solidFill>
                <a:latin typeface="Arial" panose="020B0604020202020204" pitchFamily="34" charset="0"/>
              </a:rPr>
              <a:t>┃ </a:t>
            </a:r>
            <a:r>
              <a:rPr lang="zh-CN" altLang="en-US" sz="2400" b="1">
                <a:solidFill>
                  <a:srgbClr val="AE4845">
                    <a:lumMod val="50000"/>
                  </a:srgbClr>
                </a:solidFill>
                <a:latin typeface="Arial" panose="020B0604020202020204" pitchFamily="34" charset="0"/>
                <a:ea typeface="黑体" panose="02010609060101010101" pitchFamily="49" charset="-122"/>
              </a:rPr>
              <a:t>能力提升训练</a:t>
            </a:r>
          </a:p>
        </p:txBody>
      </p:sp>
      <p:sp>
        <p:nvSpPr>
          <p:cNvPr id="36868" name="Rectangle 4"/>
          <p:cNvSpPr>
            <a:spLocks noChangeArrowheads="1"/>
          </p:cNvSpPr>
          <p:nvPr/>
        </p:nvSpPr>
        <p:spPr bwMode="auto">
          <a:xfrm>
            <a:off x="701775" y="980728"/>
            <a:ext cx="792023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266700" fontAlgn="base">
              <a:lnSpc>
                <a:spcPts val="3600"/>
              </a:lnSpc>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Wang Gang: Well</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go swimming in summer and skating in </a:t>
            </a:r>
            <a:r>
              <a:rPr lang="en-US" sz="2400" dirty="0" err="1">
                <a:solidFill>
                  <a:srgbClr val="000000"/>
                </a:solidFill>
                <a:latin typeface="Arial" panose="020B0604020202020204" pitchFamily="34" charset="0"/>
              </a:rPr>
              <a:t>winter.I</a:t>
            </a:r>
            <a:r>
              <a:rPr lang="en-US" sz="2400" dirty="0">
                <a:solidFill>
                  <a:srgbClr val="000000"/>
                </a:solidFill>
                <a:latin typeface="Arial" panose="020B0604020202020204" pitchFamily="34" charset="0"/>
              </a:rPr>
              <a:t> don't watch television very </a:t>
            </a:r>
            <a:r>
              <a:rPr lang="en-US" sz="2400" dirty="0" err="1">
                <a:solidFill>
                  <a:srgbClr val="000000"/>
                </a:solidFill>
                <a:latin typeface="Arial" panose="020B0604020202020204" pitchFamily="34" charset="0"/>
              </a:rPr>
              <a:t>much.I</a:t>
            </a:r>
            <a:r>
              <a:rPr lang="en-US" sz="2400" dirty="0">
                <a:solidFill>
                  <a:srgbClr val="000000"/>
                </a:solidFill>
                <a:latin typeface="Arial" panose="020B0604020202020204" pitchFamily="34" charset="0"/>
              </a:rPr>
              <a:t> read </a:t>
            </a:r>
            <a:r>
              <a:rPr lang="en-US" sz="2400" dirty="0" err="1">
                <a:solidFill>
                  <a:srgbClr val="000000"/>
                </a:solidFill>
                <a:latin typeface="Arial" panose="020B0604020202020204" pitchFamily="34" charset="0"/>
              </a:rPr>
              <a:t>books.I</a:t>
            </a:r>
            <a:r>
              <a:rPr lang="en-US" sz="2400" dirty="0">
                <a:solidFill>
                  <a:srgbClr val="000000"/>
                </a:solidFill>
                <a:latin typeface="Arial" panose="020B0604020202020204" pitchFamily="34" charset="0"/>
              </a:rPr>
              <a:t> can learn a lot in this way</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 also drink a lot of </a:t>
            </a:r>
            <a:r>
              <a:rPr lang="en-US" sz="2400" dirty="0" err="1">
                <a:solidFill>
                  <a:srgbClr val="000000"/>
                </a:solidFill>
                <a:latin typeface="Arial" panose="020B0604020202020204" pitchFamily="34" charset="0"/>
              </a:rPr>
              <a:t>milk.Milk</a:t>
            </a:r>
            <a:r>
              <a:rPr lang="en-US" sz="2400" dirty="0">
                <a:solidFill>
                  <a:srgbClr val="000000"/>
                </a:solidFill>
                <a:latin typeface="Arial" panose="020B0604020202020204" pitchFamily="34" charset="0"/>
              </a:rPr>
              <a:t> helps bones(</a:t>
            </a:r>
            <a:r>
              <a:rPr lang="zh-CN" altLang="en-US" sz="2400" dirty="0">
                <a:solidFill>
                  <a:srgbClr val="000000"/>
                </a:solidFill>
                <a:latin typeface="Arial" panose="020B0604020202020204" pitchFamily="34" charset="0"/>
              </a:rPr>
              <a:t>骨头</a:t>
            </a:r>
            <a:r>
              <a:rPr lang="en-US" sz="2400" dirty="0">
                <a:solidFill>
                  <a:srgbClr val="000000"/>
                </a:solidFill>
                <a:latin typeface="Arial" panose="020B0604020202020204" pitchFamily="34" charset="0"/>
              </a:rPr>
              <a:t>)become </a:t>
            </a:r>
            <a:r>
              <a:rPr lang="en-US" sz="2400" dirty="0" err="1">
                <a:solidFill>
                  <a:srgbClr val="000000"/>
                </a:solidFill>
                <a:latin typeface="Arial" panose="020B0604020202020204" pitchFamily="34" charset="0"/>
              </a:rPr>
              <a:t>strong.All</a:t>
            </a:r>
            <a:r>
              <a:rPr lang="en-US" sz="2400" dirty="0">
                <a:solidFill>
                  <a:srgbClr val="000000"/>
                </a:solidFill>
                <a:latin typeface="Arial" panose="020B0604020202020204" pitchFamily="34" charset="0"/>
              </a:rPr>
              <a:t> these things keep me healthy and happy.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)1.What's the passage about?</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to study hard.</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to be healthy.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to eat every day.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How to stay busy.</a:t>
            </a:r>
          </a:p>
        </p:txBody>
      </p:sp>
      <p:sp>
        <p:nvSpPr>
          <p:cNvPr id="36869" name="Rectangle 5"/>
          <p:cNvSpPr>
            <a:spLocks noChangeArrowheads="1"/>
          </p:cNvSpPr>
          <p:nvPr/>
        </p:nvSpPr>
        <p:spPr bwMode="auto">
          <a:xfrm>
            <a:off x="1058863" y="3259138"/>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B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36868"/>
                                        </p:tgtEl>
                                        <p:attrNameLst>
                                          <p:attrName>style.visibility</p:attrName>
                                        </p:attrNameLst>
                                      </p:cBhvr>
                                      <p:to>
                                        <p:strVal val="visible"/>
                                      </p:to>
                                    </p:set>
                                    <p:animEffect transition="in" filter="diamond(in)">
                                      <p:cBhvr>
                                        <p:cTn id="12" dur="500"/>
                                        <p:tgtEl>
                                          <p:spTgt spid="368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69"/>
                                        </p:tgtEl>
                                        <p:attrNameLst>
                                          <p:attrName>style.visibility</p:attrName>
                                        </p:attrNameLst>
                                      </p:cBhvr>
                                      <p:to>
                                        <p:strVal val="visible"/>
                                      </p:to>
                                    </p:set>
                                    <p:animEffect transition="in" filter="blinds(horizontal)">
                                      <p:cBhvr>
                                        <p:cTn id="17"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8" grpId="0" autoUpdateAnimBg="0"/>
      <p:bldP spid="3686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260648"/>
            <a:ext cx="3257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buFont typeface="Arial" panose="020B0604020202020204" pitchFamily="34" charset="0"/>
              <a:buNone/>
            </a:pPr>
            <a:r>
              <a:rPr lang="en-US" sz="2400" b="1">
                <a:solidFill>
                  <a:srgbClr val="AE4845">
                    <a:lumMod val="50000"/>
                  </a:srgbClr>
                </a:solidFill>
                <a:latin typeface="Arial" panose="020B0604020202020204" pitchFamily="34" charset="0"/>
                <a:ea typeface="方正黑体_GBK" pitchFamily="1" charset="-122"/>
              </a:rPr>
              <a:t>Unit 2</a:t>
            </a:r>
            <a:r>
              <a:rPr lang="en-US" sz="2400">
                <a:solidFill>
                  <a:srgbClr val="AE4845">
                    <a:lumMod val="50000"/>
                  </a:srgbClr>
                </a:solidFill>
                <a:latin typeface="Arial" panose="020B0604020202020204" pitchFamily="34" charset="0"/>
              </a:rPr>
              <a:t>┃ </a:t>
            </a:r>
            <a:r>
              <a:rPr lang="zh-CN" altLang="en-US" sz="2400" b="1">
                <a:solidFill>
                  <a:srgbClr val="AE4845">
                    <a:lumMod val="50000"/>
                  </a:srgbClr>
                </a:solidFill>
                <a:latin typeface="Arial" panose="020B0604020202020204" pitchFamily="34" charset="0"/>
                <a:ea typeface="黑体" panose="02010609060101010101" pitchFamily="49" charset="-122"/>
              </a:rPr>
              <a:t>能力提升训练</a:t>
            </a:r>
          </a:p>
        </p:txBody>
      </p:sp>
      <p:sp>
        <p:nvSpPr>
          <p:cNvPr id="37892" name="Rectangle 4"/>
          <p:cNvSpPr>
            <a:spLocks noChangeArrowheads="1"/>
          </p:cNvSpPr>
          <p:nvPr/>
        </p:nvSpPr>
        <p:spPr bwMode="auto">
          <a:xfrm>
            <a:off x="898823" y="1484784"/>
            <a:ext cx="698658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)2.Susan Brown________.</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watches a lot of television</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eats a lot of unhealthy snacks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is on a badminton team </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goes to bed early on weekdays</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)3.Who helps Susan Brown stay healthy?</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A</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Her mother.</a:t>
            </a:r>
            <a:r>
              <a:rPr lang="zh-CN" altLang="en-US" sz="2400" dirty="0">
                <a:solidFill>
                  <a:srgbClr val="000000"/>
                </a:solidFill>
                <a:latin typeface="Arial" panose="020B0604020202020204" pitchFamily="34" charset="0"/>
              </a:rPr>
              <a:t>　</a:t>
            </a:r>
            <a:r>
              <a:rPr lang="en-US" sz="2400" dirty="0">
                <a:solidFill>
                  <a:srgbClr val="000000"/>
                </a:solidFill>
                <a:latin typeface="Arial" panose="020B0604020202020204" pitchFamily="34" charset="0"/>
              </a:rPr>
              <a:t>B</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Her teacher.</a:t>
            </a:r>
          </a:p>
          <a:p>
            <a:pPr indent="266700" fontAlgn="base">
              <a:spcBef>
                <a:spcPct val="0"/>
              </a:spcBef>
              <a:spcAft>
                <a:spcPct val="0"/>
              </a:spcAft>
              <a:buFont typeface="Arial" panose="020B0604020202020204" pitchFamily="34" charset="0"/>
              <a:buNone/>
            </a:pPr>
            <a:r>
              <a:rPr lang="en-US" sz="2400" dirty="0">
                <a:solidFill>
                  <a:srgbClr val="000000"/>
                </a:solidFill>
                <a:latin typeface="Arial" panose="020B0604020202020204" pitchFamily="34" charset="0"/>
              </a:rPr>
              <a:t>        C</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Her friends.    D</a:t>
            </a:r>
            <a:r>
              <a:rPr lang="zh-CN" altLang="en-US"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Herself.</a:t>
            </a:r>
          </a:p>
        </p:txBody>
      </p:sp>
      <p:sp>
        <p:nvSpPr>
          <p:cNvPr id="37893" name="Rectangle 5"/>
          <p:cNvSpPr>
            <a:spLocks noChangeArrowheads="1"/>
          </p:cNvSpPr>
          <p:nvPr/>
        </p:nvSpPr>
        <p:spPr bwMode="auto">
          <a:xfrm>
            <a:off x="1273473" y="1484784"/>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D </a:t>
            </a:r>
          </a:p>
        </p:txBody>
      </p:sp>
      <p:sp>
        <p:nvSpPr>
          <p:cNvPr id="37894" name="Rectangle 6"/>
          <p:cNvSpPr>
            <a:spLocks noChangeArrowheads="1"/>
          </p:cNvSpPr>
          <p:nvPr/>
        </p:nvSpPr>
        <p:spPr bwMode="auto">
          <a:xfrm>
            <a:off x="1259185" y="3285009"/>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buFont typeface="Arial" panose="020B0604020202020204" pitchFamily="34" charset="0"/>
              <a:buNone/>
            </a:pPr>
            <a:r>
              <a:rPr lang="en-US" sz="2400">
                <a:solidFill>
                  <a:srgbClr val="FF0000"/>
                </a:solidFill>
                <a:latin typeface="宋体" panose="02010600030101010101" pitchFamily="2" charset="-122"/>
              </a:rPr>
              <a:t>A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37892"/>
                                        </p:tgtEl>
                                        <p:attrNameLst>
                                          <p:attrName>style.visibility</p:attrName>
                                        </p:attrNameLst>
                                      </p:cBhvr>
                                      <p:to>
                                        <p:strVal val="visible"/>
                                      </p:to>
                                    </p:set>
                                    <p:animEffect transition="in" filter="checkerboard(across)">
                                      <p:cBhvr>
                                        <p:cTn id="12" dur="500"/>
                                        <p:tgtEl>
                                          <p:spTgt spid="378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3"/>
                                        </p:tgtEl>
                                        <p:attrNameLst>
                                          <p:attrName>style.visibility</p:attrName>
                                        </p:attrNameLst>
                                      </p:cBhvr>
                                      <p:to>
                                        <p:strVal val="visible"/>
                                      </p:to>
                                    </p:set>
                                    <p:animEffect transition="in" filter="blinds(horizontal)">
                                      <p:cBhvr>
                                        <p:cTn id="17" dur="500"/>
                                        <p:tgtEl>
                                          <p:spTgt spid="378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894"/>
                                        </p:tgtEl>
                                        <p:attrNameLst>
                                          <p:attrName>style.visibility</p:attrName>
                                        </p:attrNameLst>
                                      </p:cBhvr>
                                      <p:to>
                                        <p:strVal val="visible"/>
                                      </p:to>
                                    </p:set>
                                    <p:animEffect transition="in" filter="blinds(horizontal)">
                                      <p:cBhvr>
                                        <p:cTn id="22"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2" grpId="0" autoUpdateAnimBg="0"/>
      <p:bldP spid="37893" grpId="0" autoUpdateAnimBg="0"/>
      <p:bldP spid="37894" grpId="0" autoUpdateAnimBg="0"/>
    </p:bldLst>
  </p:timing>
</p:sld>
</file>

<file path=ppt/theme/theme1.xml><?xml version="1.0" encoding="utf-8"?>
<a:theme xmlns:a="http://schemas.openxmlformats.org/drawingml/2006/main" name="WWW.2PPT.COM&#10;">
  <a:themeElements>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1708</Words>
  <Application>Microsoft Office PowerPoint</Application>
  <PresentationFormat>全屏显示(4:3)</PresentationFormat>
  <Paragraphs>245</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Cooper Std Black</vt:lpstr>
      <vt:lpstr>方正黑体_GBK</vt:lpstr>
      <vt:lpstr>黑体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2017-10-16T06:55:00Z</dcterms:created>
  <dcterms:modified xsi:type="dcterms:W3CDTF">2023-01-16T16:34:24Z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D8594C02742446CF8462FAD3641D3355</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