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239E38-B9FB-4E34-8AA0-58B9F792AF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4E06C0-634C-4EFC-9E2A-A1CAD33E82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C9C2-1A54-45CC-914F-254662F75B3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D79A-BD30-4D64-9014-2F8BE63904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D79A-BD30-4D64-9014-2F8BE639041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44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1263" y="3876675"/>
            <a:ext cx="19732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473236" y="5920862"/>
            <a:ext cx="6214743" cy="43548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473236" y="5199014"/>
            <a:ext cx="6214743" cy="695722"/>
          </a:xfrm>
        </p:spPr>
        <p:txBody>
          <a:bodyPr/>
          <a:lstStyle>
            <a:lvl1pPr algn="ctr">
              <a:defRPr sz="320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Rounded MT Bold" panose="020F070403050403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A4E4-2C5F-4C94-80C5-205ED5FA117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39B1-54D2-4194-9F81-CF40B87B06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2A7D-BEA0-45B3-B623-4D851F1CB59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88B7-F663-4E61-A276-EEC9299E34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95A6-D7FE-48F7-9225-2904C4E6BB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E702-012D-418A-A24C-AE303B1547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95A6-D7FE-48F7-9225-2904C4E6BB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E702-012D-418A-A24C-AE303B1547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D1C5-95DA-4E0C-BC0E-BF2F2F441E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BF36-F543-4EAD-9A72-74B901A057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D5D6-4F32-4BFC-94DB-B543E2B9E23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74DC7-D8C0-4E1E-8790-95AE0AD3A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DFD9-C946-404F-A761-CADC2C52DF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1A39-52EA-4812-BDD6-4431921377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CEDC-17FE-46F8-8E8A-9137118B38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0D2C-8AE8-4E90-AEFC-902F83166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0D3D-B0BD-4654-86B7-94424622E8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005C-A087-470F-BE85-002D0573AD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6849-9D67-48C2-844C-77EF8D746D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62A8E-DD3E-4E6A-8D9E-E1AE596384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4C56-3BAB-4195-AC8D-01A65866C6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7303-51C3-4A34-AF53-46CA474D8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8B9E3-1A40-4413-8025-85E54ED218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F10D-FDAE-4156-B188-57182E561C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F195A6-D7FE-48F7-9225-2904C4E6BB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BAE7E702-012D-418A-A24C-AE303B15474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/>
          <p:nvPr/>
        </p:nvSpPr>
        <p:spPr>
          <a:xfrm>
            <a:off x="1363291" y="1090092"/>
            <a:ext cx="4419600" cy="1152525"/>
          </a:xfrm>
          <a:prstGeom prst="rect">
            <a:avLst/>
          </a:prstGeom>
          <a:noFill/>
        </p:spPr>
        <p:txBody>
          <a:bodyPr/>
          <a:lstStyle>
            <a:lvl1pPr marL="357505" indent="-357505" algn="just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963B22"/>
              </a:buClr>
              <a:buSzPct val="90000"/>
              <a:buBlip>
                <a:blip r:embed="rId2"/>
              </a:buBlip>
              <a:defRPr sz="2000" kern="1200">
                <a:solidFill>
                  <a:srgbClr val="8B8E2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57505" indent="-357505" algn="just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B1D19B"/>
              </a:buClr>
              <a:buFont typeface="幼圆" panose="02010509060101010101" pitchFamily="49" charset="-122"/>
              <a:buChar char=" "/>
              <a:defRPr sz="1600" kern="12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6600" dirty="0" smtClean="0">
                <a:solidFill>
                  <a:schemeClr val="accent1">
                    <a:lumMod val="50000"/>
                  </a:schemeClr>
                </a:solidFill>
              </a:rPr>
              <a:t>Unit 5</a:t>
            </a:r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0" y="3789040"/>
            <a:ext cx="9144000" cy="795536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zh-CN" sz="4000" b="1" dirty="0" smtClean="0">
                <a:solidFill>
                  <a:schemeClr val="accent1">
                    <a:lumMod val="50000"/>
                  </a:schemeClr>
                </a:solidFill>
              </a:rPr>
              <a:t>Reading</a:t>
            </a:r>
          </a:p>
        </p:txBody>
      </p:sp>
      <p:sp>
        <p:nvSpPr>
          <p:cNvPr id="5" name="矩形 4"/>
          <p:cNvSpPr/>
          <p:nvPr/>
        </p:nvSpPr>
        <p:spPr>
          <a:xfrm>
            <a:off x="3069500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27687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600" b="1" i="1" dirty="0">
                <a:solidFill>
                  <a:schemeClr val="accent1">
                    <a:lumMod val="50000"/>
                  </a:schemeClr>
                </a:solidFill>
              </a:rPr>
              <a:t>Amazing things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288" y="2492375"/>
            <a:ext cx="87487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Don’t make so much _____ . Dad is sleeping.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She has a sweet ______ and sings very well.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Light travels much faster than _______.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700213"/>
            <a:ext cx="18716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sound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43438" y="1668463"/>
            <a:ext cx="17383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voice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843213" y="1700213"/>
            <a:ext cx="20161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24427 0.10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06337 0.301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68525 0.486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53" y="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288" y="2492375"/>
            <a:ext cx="8748712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zh-CN" sz="4400" b="1">
                <a:solidFill>
                  <a:srgbClr val="0000CC"/>
                </a:solidFill>
                <a:latin typeface="Times New Roman" panose="02020603050405020304" pitchFamily="18" charset="0"/>
              </a:rPr>
              <a:t>Don’t make faces like that. You may ________ the baby.</a:t>
            </a:r>
          </a:p>
          <a:p>
            <a:pPr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zh-CN" sz="4400" b="1">
                <a:solidFill>
                  <a:srgbClr val="0000CC"/>
                </a:solidFill>
                <a:latin typeface="Times New Roman" panose="02020603050405020304" pitchFamily="18" charset="0"/>
              </a:rPr>
              <a:t>The noise was really ___________. And all of us were _____________.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3850" y="1700213"/>
            <a:ext cx="3024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832475" y="1628775"/>
            <a:ext cx="33115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frightening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843213" y="1700213"/>
            <a:ext cx="2952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3386 0.213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0.00399 0.359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2717 0.444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403648" y="90872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5288" y="2205038"/>
            <a:ext cx="874871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5000"/>
              </a:spcBef>
              <a:buFont typeface="Wingdings" panose="05000000000000000000" pitchFamily="2" charset="2"/>
              <a:buChar char="Ø"/>
            </a:pPr>
            <a:r>
              <a:rPr lang="en-US" altLang="zh-CN" sz="4400" b="1">
                <a:solidFill>
                  <a:srgbClr val="0000CC"/>
                </a:solidFill>
                <a:latin typeface="Times New Roman" panose="02020603050405020304" pitchFamily="18" charset="0"/>
              </a:rPr>
              <a:t>My mother is ill. I am looking after her at home. (</a:t>
            </a:r>
            <a:r>
              <a:rPr lang="zh-CN" altLang="en-US" sz="4400" b="1">
                <a:solidFill>
                  <a:srgbClr val="0000CC"/>
                </a:solidFill>
                <a:latin typeface="Times New Roman" panose="02020603050405020304" pitchFamily="18" charset="0"/>
              </a:rPr>
              <a:t>同义句</a:t>
            </a:r>
            <a:r>
              <a:rPr lang="en-US" altLang="zh-CN" sz="4400" b="1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5000"/>
              </a:spcBef>
              <a:buFont typeface="Wingdings" panose="05000000000000000000" pitchFamily="2" charset="2"/>
              <a:buChar char="Ø"/>
            </a:pPr>
            <a:r>
              <a:rPr lang="en-US" altLang="zh-CN" sz="4400" b="1">
                <a:solidFill>
                  <a:srgbClr val="0000CC"/>
                </a:solidFill>
                <a:latin typeface="Times New Roman" panose="02020603050405020304" pitchFamily="18" charset="0"/>
              </a:rPr>
              <a:t>My mother is ill. I am ________  _________ ________ her at home.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35375" y="4581525"/>
            <a:ext cx="6492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of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394450" y="3962400"/>
            <a:ext cx="17065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taking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71550" y="4581525"/>
            <a:ext cx="1206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539750" y="908050"/>
            <a:ext cx="6480175" cy="739775"/>
          </a:xfrm>
          <a:noFill/>
        </p:spPr>
        <p:txBody>
          <a:bodyPr/>
          <a:lstStyle/>
          <a:p>
            <a:r>
              <a:rPr lang="en-US" altLang="zh-CN" b="1" i="1" dirty="0" smtClean="0"/>
              <a:t>Topics for discussion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9388" y="1844824"/>
            <a:ext cx="882015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2" action="ppaction://hlinksldjump"/>
              </a:rPr>
              <a:t>whisper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2" action="ppaction://hlinksldjump"/>
              </a:rPr>
              <a:t>的词性和词义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3" action="ppaction://hlinksldjump"/>
              </a:rPr>
              <a:t>usual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3" action="ppaction://hlinksldjump"/>
              </a:rPr>
              <a:t>的词形变化及之前不定冠词（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3" action="ppaction://hlinksldjump"/>
              </a:rPr>
              <a:t>a, an)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3" action="ppaction://hlinksldjump"/>
              </a:rPr>
              <a:t>的使用。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4" action="ppaction://hlinksldjump"/>
              </a:rPr>
              <a:t>sound,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hlinkClick r:id="rId4" action="ppaction://hlinksldjump"/>
              </a:rPr>
              <a:t>noise,voice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4" action="ppaction://hlinksldjump"/>
              </a:rPr>
              <a:t>的区别。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5" action="ppaction://hlinksldjump"/>
              </a:rPr>
              <a:t>search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5" action="ppaction://hlinksldjump"/>
              </a:rPr>
              <a:t>一词在句中的基本用法。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6" action="ppaction://hlinksldjump"/>
              </a:rPr>
              <a:t>frighten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6" action="ppaction://hlinksldjump"/>
              </a:rPr>
              <a:t>的几种词形变化及用法的区别。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7" action="ppaction://hlinksldjump"/>
              </a:rPr>
              <a:t>关于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7" action="ppaction://hlinksldjump"/>
              </a:rPr>
              <a:t>happen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7" action="ppaction://hlinksldjump"/>
              </a:rPr>
              <a:t>的主语和宾语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8" action="ppaction://hlinksldjump"/>
              </a:rPr>
              <a:t>something, anything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8" action="ppaction://hlinksldjump"/>
              </a:rPr>
              <a:t>等词受形容词修饰的位置关系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hlinkClick r:id="rId9" action="ppaction://hlinksldjump"/>
              </a:rPr>
              <a:t>不同短语翻译“照顾、照看”。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1475656" y="836712"/>
            <a:ext cx="5400675" cy="739775"/>
          </a:xfrm>
          <a:noFill/>
        </p:spPr>
        <p:txBody>
          <a:bodyPr>
            <a:normAutofit/>
          </a:bodyPr>
          <a:lstStyle/>
          <a:p>
            <a:r>
              <a:rPr lang="en-US" altLang="zh-CN" sz="4000" b="1" i="1" dirty="0" smtClean="0"/>
              <a:t>Language focus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2997200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11188" y="3933825"/>
            <a:ext cx="81375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Whisper</a:t>
            </a:r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 can be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zh-CN" sz="6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 noun or a verb.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55650" y="2028825"/>
            <a:ext cx="2376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whisper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492500" y="2170113"/>
            <a:ext cx="5040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低声说，耳语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816893" y="937341"/>
            <a:ext cx="5400675" cy="739775"/>
          </a:xfrm>
          <a:noFill/>
        </p:spPr>
        <p:txBody>
          <a:bodyPr>
            <a:normAutofit/>
          </a:bodyPr>
          <a:lstStyle/>
          <a:p>
            <a:r>
              <a:rPr lang="en-US" altLang="zh-CN" sz="4000" b="1" i="1" dirty="0" smtClean="0"/>
              <a:t>Language focus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4213" y="3213100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0825" y="3716338"/>
            <a:ext cx="8532813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You can work it out in </a:t>
            </a: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usual way.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You don’t need to answer it in </a:t>
            </a: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an</a:t>
            </a: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unusual way.</a:t>
            </a:r>
          </a:p>
        </p:txBody>
      </p:sp>
      <p:grpSp>
        <p:nvGrpSpPr>
          <p:cNvPr id="30725" name="Group 5"/>
          <p:cNvGrpSpPr/>
          <p:nvPr/>
        </p:nvGrpSpPr>
        <p:grpSpPr bwMode="auto">
          <a:xfrm>
            <a:off x="755650" y="1700213"/>
            <a:ext cx="7848600" cy="1616075"/>
            <a:chOff x="476" y="1071"/>
            <a:chExt cx="4944" cy="1018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76" y="1278"/>
              <a:ext cx="167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zh-CN" sz="4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usual  </a:t>
              </a:r>
              <a:r>
                <a:rPr lang="en-US" altLang="zh-CN" sz="40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adj</a:t>
              </a:r>
              <a:endPara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2608" y="1071"/>
              <a:ext cx="281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zh-CN" sz="4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usually   </a:t>
              </a:r>
              <a:r>
                <a:rPr lang="en-US" altLang="zh-CN" sz="40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adv</a:t>
              </a:r>
              <a:r>
                <a:rPr lang="en-US" altLang="zh-CN" sz="4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608" y="1570"/>
              <a:ext cx="21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zh-CN" sz="4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unusual   </a:t>
              </a:r>
              <a:r>
                <a:rPr lang="en-US" altLang="zh-CN" sz="40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adj</a:t>
              </a: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V="1">
              <a:off x="2154" y="1389"/>
              <a:ext cx="454" cy="18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2109" y="1661"/>
              <a:ext cx="499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115616" y="764704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748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1188" y="3933825"/>
            <a:ext cx="8137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endParaRPr lang="zh-CN" altLang="en-US" sz="4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68313" y="4868863"/>
            <a:ext cx="83312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voice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主要指嗓音，说话、歌唱或笑的声音。用于其它方面时，常含悦耳之声，如鸟鸣声，乐器声音等。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Please speak in a louder voice.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39750" y="2033588"/>
            <a:ext cx="8247063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sound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泛指任何声音，不论其高低、是否悦耳等。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 heard the sound of running water.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39750" y="3213100"/>
            <a:ext cx="79216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noise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表示“噪音、喧闹”，指的是人们不愿听到的声音或嘈杂声。</a:t>
            </a:r>
          </a:p>
          <a:p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 heard some strange noises last night.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475656" y="90872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4213" y="2997200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11188" y="3933825"/>
            <a:ext cx="8137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search </a:t>
            </a:r>
            <a:r>
              <a:rPr lang="en-US" altLang="zh-CN" sz="4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 place (an area)</a:t>
            </a:r>
            <a:r>
              <a:rPr lang="en-US" altLang="zh-CN" sz="4400" b="1">
                <a:solidFill>
                  <a:schemeClr val="accent2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zh-CN" sz="4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sth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5650" y="2028825"/>
            <a:ext cx="2376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search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492500" y="2170113"/>
            <a:ext cx="2951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搜索，搜查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  <p:bldP spid="3277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1728787" y="836712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2565400"/>
            <a:ext cx="79216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</a:t>
            </a:r>
            <a:r>
              <a:rPr lang="zh-CN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为动词。</a:t>
            </a: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 sb</a:t>
            </a:r>
            <a:r>
              <a:rPr lang="zh-CN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意为“吓唬（吓坏）某人。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frightened</a:t>
            </a:r>
            <a:r>
              <a:rPr lang="zh-CN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常作形容词，修饰</a:t>
            </a: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sb. 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frightening</a:t>
            </a:r>
            <a:r>
              <a:rPr lang="zh-CN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常作形容词，修饰</a:t>
            </a: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sth.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547664" y="960438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55650" y="1700213"/>
            <a:ext cx="23764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happen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492500" y="1841500"/>
            <a:ext cx="2951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发生，进行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Conclusion: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11188" y="3933825"/>
            <a:ext cx="8137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Sth. happen to 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532438" cy="700087"/>
          </a:xfrm>
          <a:noFill/>
        </p:spPr>
        <p:txBody>
          <a:bodyPr>
            <a:noAutofit/>
          </a:bodyPr>
          <a:lstStyle/>
          <a:p>
            <a:r>
              <a:rPr lang="en-US" altLang="zh-CN" sz="3600" b="1" dirty="0" smtClean="0"/>
              <a:t>Revision Presentation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455589" y="2112228"/>
            <a:ext cx="8577263" cy="4267200"/>
          </a:xfrm>
          <a:noFill/>
        </p:spPr>
        <p:txBody>
          <a:bodyPr/>
          <a:lstStyle/>
          <a:p>
            <a:pPr algn="l">
              <a:spcBef>
                <a:spcPct val="50000"/>
              </a:spcBef>
              <a:spcAft>
                <a:spcPct val="50000"/>
              </a:spcAft>
            </a:pPr>
            <a:r>
              <a:rPr lang="en-US" altLang="zh-CN" sz="3900" b="1" i="1" dirty="0" smtClean="0"/>
              <a:t>Tell each other something amazing in your life.</a:t>
            </a:r>
          </a:p>
          <a:p>
            <a:pPr algn="l">
              <a:spcBef>
                <a:spcPct val="50000"/>
              </a:spcBef>
              <a:spcAft>
                <a:spcPct val="50000"/>
              </a:spcAft>
            </a:pPr>
            <a:r>
              <a:rPr lang="en-US" altLang="zh-CN" sz="3900" b="1" i="1" dirty="0" smtClean="0"/>
              <a:t>An interview with Millie or Andy about the ghost in the park.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1403648" y="90872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4213" y="1844675"/>
            <a:ext cx="7416800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5000"/>
              </a:lnSpc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Something, anything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等不定代词受形容词修饰时，形容词后置。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1619672" y="817563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850" y="1557338"/>
            <a:ext cx="8424863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5000"/>
              </a:lnSpc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look after, take care of 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都表示 “照看，照顾”。</a:t>
            </a:r>
          </a:p>
          <a:p>
            <a:pPr>
              <a:lnSpc>
                <a:spcPct val="165000"/>
              </a:lnSpc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take good care of…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表示 </a:t>
            </a:r>
          </a:p>
          <a:p>
            <a:pPr>
              <a:lnSpc>
                <a:spcPct val="165000"/>
              </a:lnSpc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“细心照顾”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1547664" y="764704"/>
            <a:ext cx="5532438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 fontScale="90000"/>
          </a:bodyPr>
          <a:lstStyle/>
          <a:p>
            <a:r>
              <a:rPr lang="en-US" altLang="zh-CN" sz="4800" b="1" i="1" dirty="0" smtClean="0"/>
              <a:t>Useful phrases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566738" y="1752600"/>
            <a:ext cx="3717925" cy="4700588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、同往常一样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、转身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、在路上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4</a:t>
            </a:r>
            <a:r>
              <a:rPr lang="zh-CN" altLang="en-US" b="1" dirty="0" smtClean="0"/>
              <a:t>、自言自语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5</a:t>
            </a:r>
            <a:r>
              <a:rPr lang="zh-CN" altLang="en-US" b="1" dirty="0" smtClean="0"/>
              <a:t>、那天的晚些时候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6</a:t>
            </a:r>
            <a:r>
              <a:rPr lang="zh-CN" altLang="en-US" b="1" dirty="0" smtClean="0"/>
              <a:t>、下个周末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7</a:t>
            </a:r>
            <a:r>
              <a:rPr lang="zh-CN" altLang="en-US" b="1" dirty="0" smtClean="0"/>
              <a:t>、过的很开心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8</a:t>
            </a:r>
            <a:r>
              <a:rPr lang="zh-CN" altLang="en-US" b="1" dirty="0" smtClean="0"/>
              <a:t>、不再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924300" y="1700213"/>
            <a:ext cx="5184775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as usual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turn round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on  the way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say to oneself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later that day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the following weekend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have a good time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not…any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1619672" y="1000126"/>
            <a:ext cx="5532438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 fontScale="90000"/>
          </a:bodyPr>
          <a:lstStyle/>
          <a:p>
            <a:r>
              <a:rPr lang="en-US" altLang="zh-CN" sz="4800" b="1" i="1" dirty="0" smtClean="0"/>
              <a:t>Passage making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924300" y="1700213"/>
            <a:ext cx="5184775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as usual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turn round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on  the way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say to oneself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later that day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the following weekend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have a good time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Calibri" panose="020F0502020204030204" pitchFamily="34" charset="0"/>
              </a:rPr>
              <a:t>not…any </a:t>
            </a:r>
            <a:r>
              <a:rPr lang="en-US" altLang="zh-CN" sz="32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longer </a:t>
            </a:r>
            <a:endParaRPr lang="en-US" altLang="zh-CN" sz="3200" b="1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3095625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latin typeface="Verdana" panose="020B0604030504040204" pitchFamily="34" charset="0"/>
              </a:rPr>
              <a:t>Make up a short passage (story) with the phrases on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419872" y="168945"/>
            <a:ext cx="5400675" cy="739775"/>
          </a:xfrm>
          <a:noFill/>
        </p:spPr>
        <p:txBody>
          <a:bodyPr>
            <a:normAutofit/>
          </a:bodyPr>
          <a:lstStyle/>
          <a:p>
            <a:r>
              <a:rPr lang="en-US" altLang="zh-CN" sz="3200" b="1" i="1" dirty="0" smtClean="0"/>
              <a:t>Revision check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-35496" y="980728"/>
            <a:ext cx="9144000" cy="5877818"/>
          </a:xfrm>
          <a:noFill/>
        </p:spPr>
        <p:txBody>
          <a:bodyPr/>
          <a:lstStyle/>
          <a:p>
            <a:pPr marL="262255" indent="-262255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        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One Sunday morning, Millie and Amy went  to the park ___ ______. Suddenly, they heard a _______ from the bushes. But they couldn’t see anything ________. They were  _________ and ran away quickly.   They told Andy what had __________.  Andy then went to the park and _________ the bushes carefully. Finally he found the “ghost”. It was a little cat.</a:t>
            </a:r>
          </a:p>
          <a:p>
            <a:pPr marL="262255" indent="-262255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        ______ that day, they took the little cat to the animal center. It was so ______ that people there took good ______ of it.</a:t>
            </a:r>
          </a:p>
          <a:p>
            <a:pPr marL="262255" indent="-262255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       The __________ Sunday, the girls went to the park again and they were not afraid ____ _____.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306067" y="1331169"/>
            <a:ext cx="215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as   usual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43892" y="1745507"/>
            <a:ext cx="18716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whisper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944117" y="2185244"/>
            <a:ext cx="18716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unusual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617592" y="2185244"/>
            <a:ext cx="23034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frightened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61379" y="3113932"/>
            <a:ext cx="2303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happened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88354" y="3545732"/>
            <a:ext cx="2303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searched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93179" y="4488707"/>
            <a:ext cx="1439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Later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36504" y="4914157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33042" y="5345957"/>
            <a:ext cx="1223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care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12317" y="5922219"/>
            <a:ext cx="2160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following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697092" y="6138466"/>
            <a:ext cx="2160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any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1628775"/>
            <a:ext cx="889317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The police _________ all the rooms for the robber.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“It’s between you and me.” she ___________ in my ear.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I feel so ______ that  I don’t want to walk even one more step.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Dad, don’t always think I am a child. You don’t need to worry about me ___________.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All of us were ___________ when we heard the strange noise.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Why are you so surprised? It’s nothing _________, I think.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The story __________ in the 1990s.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Dad never does any housework. Mum ______________ everything.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title"/>
          </p:nvPr>
        </p:nvSpPr>
        <p:spPr>
          <a:xfrm>
            <a:off x="684213" y="90805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Vocab study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87900" y="2060575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whispered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867400" y="4365625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unusual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484438" y="3860800"/>
            <a:ext cx="2303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frightened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981200" y="4797425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happened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81200" y="1614488"/>
            <a:ext cx="2303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searched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763713" y="25495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724525" y="528637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takes care of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979613" y="3414713"/>
            <a:ext cx="216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any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1" grpId="0"/>
      <p:bldP spid="19462" grpId="0"/>
      <p:bldP spid="19463" grpId="0"/>
      <p:bldP spid="19464" grpId="0"/>
      <p:bldP spid="19465" grpId="0"/>
      <p:bldP spid="19466" grpId="0"/>
      <p:bldP spid="194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dirty="0" smtClean="0"/>
              <a:t>Language focus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3359150"/>
            <a:ext cx="83534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3600" b="1" dirty="0">
                <a:latin typeface="Times New Roman" panose="02020603050405020304" pitchFamily="18" charset="0"/>
              </a:rPr>
              <a:t>He missed school yesterday.            What did he happen?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3600" b="1" dirty="0">
                <a:latin typeface="Times New Roman" panose="02020603050405020304" pitchFamily="18" charset="0"/>
              </a:rPr>
              <a:t>He missed school yesterday. What happened to him?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650" y="1700213"/>
            <a:ext cx="23764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happen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492500" y="1841500"/>
            <a:ext cx="2951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发生，进行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7488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昨天他没来上学，出什么事了？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3850" y="4365625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chemeClr val="accent2"/>
                </a:solidFill>
                <a:latin typeface="Verdana" panose="020B0604030504040204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8313" y="2924175"/>
            <a:ext cx="8353425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4400" b="1" dirty="0">
                <a:latin typeface="Times New Roman" panose="02020603050405020304" pitchFamily="18" charset="0"/>
              </a:rPr>
              <a:t>They’re searching the Internet.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4400" b="1" dirty="0">
                <a:latin typeface="Times New Roman" panose="02020603050405020304" pitchFamily="18" charset="0"/>
              </a:rPr>
              <a:t>They are searching information.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55650" y="2028825"/>
            <a:ext cx="2376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search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492500" y="2170113"/>
            <a:ext cx="2951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搜索，搜查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3850" y="2636838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chemeClr val="accent2"/>
                </a:solidFill>
                <a:latin typeface="Verdana" panose="020B0604030504040204" pitchFamily="34" charset="0"/>
              </a:rPr>
              <a:t>√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8313" y="4797425"/>
            <a:ext cx="8353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4400" b="1" dirty="0">
                <a:latin typeface="Times New Roman" panose="02020603050405020304" pitchFamily="18" charset="0"/>
              </a:rPr>
              <a:t>They’re searching the Internet for information.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33363" y="4581525"/>
            <a:ext cx="10255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chemeClr val="accent2"/>
                </a:solidFill>
                <a:latin typeface="Verdana" panose="020B0604030504040204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0825" y="3213100"/>
            <a:ext cx="8893175" cy="250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the </a:t>
            </a:r>
            <a:r>
              <a:rPr lang="en-US" altLang="zh-CN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whisper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spring wind.</a:t>
            </a:r>
            <a:r>
              <a:rPr lang="en-US" altLang="zh-CN" sz="44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When the teacher turned around, they began to </a:t>
            </a:r>
            <a:r>
              <a:rPr lang="en-US" altLang="zh-CN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whisper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4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55650" y="2028825"/>
            <a:ext cx="2376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whisper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92500" y="2170113"/>
            <a:ext cx="5040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低声说，耳语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563938" y="3573463"/>
            <a:ext cx="800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 i="1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n.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330700" y="5322888"/>
            <a:ext cx="746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 i="1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0825" y="1989138"/>
            <a:ext cx="8893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Did you find __________ in yesterday’s newspaper?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71550" y="3141663"/>
            <a:ext cx="6985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AutoNum type="alphaUcPeriod"/>
            </a:pPr>
            <a:r>
              <a:rPr lang="zh-CN" altLang="en-US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unusual something</a:t>
            </a:r>
          </a:p>
          <a:p>
            <a:pPr marL="342900" indent="-342900">
              <a:buFont typeface="Wingdings" panose="05000000000000000000" pitchFamily="2" charset="2"/>
              <a:buAutoNum type="alphaUcPeriod"/>
            </a:pPr>
            <a:r>
              <a:rPr lang="en-US" altLang="zh-CN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unusual anything</a:t>
            </a:r>
          </a:p>
          <a:p>
            <a:pPr marL="342900" indent="-342900">
              <a:buFont typeface="Wingdings" panose="05000000000000000000" pitchFamily="2" charset="2"/>
              <a:buAutoNum type="alphaUcPeriod"/>
            </a:pPr>
            <a:r>
              <a:rPr lang="en-US" altLang="zh-CN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something unusual</a:t>
            </a:r>
          </a:p>
          <a:p>
            <a:pPr marL="342900" indent="-342900">
              <a:buFont typeface="Wingdings" panose="05000000000000000000" pitchFamily="2" charset="2"/>
              <a:buAutoNum type="alphaUcPeriod"/>
            </a:pPr>
            <a:r>
              <a:rPr lang="en-US" altLang="zh-CN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anything unusual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042988" y="5300663"/>
            <a:ext cx="5545137" cy="7191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prstDash val="sysDot"/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539750" y="889000"/>
            <a:ext cx="5400675" cy="739775"/>
          </a:xfrm>
          <a:noFill/>
        </p:spPr>
        <p:txBody>
          <a:bodyPr>
            <a:normAutofit fontScale="90000"/>
          </a:bodyPr>
          <a:lstStyle/>
          <a:p>
            <a:r>
              <a:rPr lang="en-US" altLang="zh-CN" sz="4800" b="1" i="1" smtClean="0"/>
              <a:t>Language focus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0825" y="3357563"/>
            <a:ext cx="889317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I received       ________ present from my aunt on my birthday.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Char char="p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__________, I go swimming on Saturday. But this weekend, I will go fishing.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5650" y="2028825"/>
            <a:ext cx="26638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usual  </a:t>
            </a:r>
            <a:r>
              <a:rPr lang="en-US" altLang="zh-CN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adj</a:t>
            </a:r>
            <a:endParaRPr lang="en-US" altLang="zh-CN" sz="4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140200" y="1700213"/>
            <a:ext cx="44640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usually   </a:t>
            </a:r>
            <a:r>
              <a:rPr lang="en-US" altLang="zh-CN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adv</a:t>
            </a: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140200" y="2492375"/>
            <a:ext cx="3384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chemeClr val="accent2"/>
                </a:solidFill>
                <a:latin typeface="Times New Roman" panose="02020603050405020304" pitchFamily="18" charset="0"/>
              </a:rPr>
              <a:t>unusual   </a:t>
            </a:r>
            <a:r>
              <a:rPr lang="en-US" altLang="zh-CN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adj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3419475" y="2205038"/>
            <a:ext cx="720725" cy="2873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348038" y="2636838"/>
            <a:ext cx="792162" cy="360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46338" y="3357563"/>
            <a:ext cx="612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55650" y="4508500"/>
            <a:ext cx="1822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Usually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987675" y="3284538"/>
            <a:ext cx="1908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unusual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 animBg="1"/>
      <p:bldP spid="24584" grpId="0" animBg="1"/>
      <p:bldP spid="24585" grpId="0"/>
      <p:bldP spid="24585" grpId="1"/>
      <p:bldP spid="24585" grpId="2"/>
      <p:bldP spid="24586" grpId="0"/>
      <p:bldP spid="24587" grpId="0"/>
    </p:bldLst>
  </p:timing>
</p:sld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主题35</Template>
  <TotalTime>0</TotalTime>
  <Words>953</Words>
  <Application>Microsoft Office PowerPoint</Application>
  <PresentationFormat>全屏显示(4:3)</PresentationFormat>
  <Paragraphs>175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Gulim</vt:lpstr>
      <vt:lpstr>楷体_GB2312</vt:lpstr>
      <vt:lpstr>宋体</vt:lpstr>
      <vt:lpstr>微软雅黑</vt:lpstr>
      <vt:lpstr>幼圆</vt:lpstr>
      <vt:lpstr>Arial</vt:lpstr>
      <vt:lpstr>Arial Black</vt:lpstr>
      <vt:lpstr>Arial Rounded MT Bold</vt:lpstr>
      <vt:lpstr>Calibri</vt:lpstr>
      <vt:lpstr>Times New Roman</vt:lpstr>
      <vt:lpstr>Verdana</vt:lpstr>
      <vt:lpstr>Wingdings</vt:lpstr>
      <vt:lpstr>WWW.2PPT.COM
</vt:lpstr>
      <vt:lpstr>Reading</vt:lpstr>
      <vt:lpstr>Revision Presentation</vt:lpstr>
      <vt:lpstr>Revision check</vt:lpstr>
      <vt:lpstr>Vocab study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Topics for discussion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Language focus</vt:lpstr>
      <vt:lpstr>Useful phrases</vt:lpstr>
      <vt:lpstr>Passage making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2023-01-16T16:34:36Z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3D8F54F0F4554218B9EB783131598951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