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3BE02F0-5786-4204-9EEE-1395BC30D13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C94F1-89F9-44A0-89AA-EB5911A345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6422-12AD-4240-8F26-6A8812D299E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E9884-617C-49CA-A746-55D318400E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2F936-95E6-45C3-A447-C043F37800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A14D2-D9FC-4072-80EC-872FEAB1DF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AD5C8-36B7-4688-A2BD-38703550D5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3787-5F64-43F8-BEE9-793F2C0E0A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F70CC-B50D-4380-9E7E-7EC1BC762D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DE1AD-EE2C-41DD-916E-986C6BF805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A70B1-2E4F-4FD7-AF7B-C65B19CD92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F768046-1C84-46D3-9EA6-9B5A1DBEFA2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AutoShape 2"/>
          <p:cNvSpPr>
            <a:spLocks noChangeArrowheads="1"/>
          </p:cNvSpPr>
          <p:nvPr/>
        </p:nvSpPr>
        <p:spPr bwMode="auto">
          <a:xfrm>
            <a:off x="1008154" y="1296848"/>
            <a:ext cx="7056437" cy="27368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3063" y="1957387"/>
            <a:ext cx="91505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0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配方法解一元二次方程</a:t>
            </a:r>
          </a:p>
        </p:txBody>
      </p:sp>
      <p:sp>
        <p:nvSpPr>
          <p:cNvPr id="3" name="矩形 2"/>
          <p:cNvSpPr/>
          <p:nvPr/>
        </p:nvSpPr>
        <p:spPr>
          <a:xfrm>
            <a:off x="3823921" y="3149679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8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5715000"/>
            <a:ext cx="913746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46" name="Group 10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2147" name="AutoShape 11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214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复习回顾</a:t>
              </a:r>
            </a:p>
          </p:txBody>
        </p:sp>
      </p:grpSp>
      <p:sp>
        <p:nvSpPr>
          <p:cNvPr id="262149" name="Text Box 3"/>
          <p:cNvSpPr>
            <a:spLocks noChangeArrowheads="1"/>
          </p:cNvSpPr>
          <p:nvPr/>
        </p:nvSpPr>
        <p:spPr bwMode="auto">
          <a:xfrm>
            <a:off x="468313" y="1844675"/>
            <a:ext cx="8280400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1.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一般地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形如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=a(a≥0)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的方程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根据平方根的定义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直接开平方可求解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解下列方程：</a:t>
            </a:r>
          </a:p>
          <a:p>
            <a:pPr marL="342900" indent="-342900">
              <a:spcBef>
                <a:spcPct val="20000"/>
              </a:spcBef>
              <a:buFont typeface="宋体" panose="02010600030101010101" pitchFamily="2" charset="-122"/>
              <a:buNone/>
            </a:pPr>
            <a:r>
              <a:rPr lang="zh-CN" altLang="en-US" sz="3200" b="1" dirty="0"/>
              <a:t>        </a:t>
            </a:r>
            <a:r>
              <a:rPr lang="zh-CN" altLang="en-US" sz="2800" b="1" dirty="0"/>
              <a:t>①</a:t>
            </a:r>
            <a:r>
              <a:rPr lang="en-US" altLang="zh-CN" sz="3200" b="1" dirty="0"/>
              <a:t>9</a:t>
            </a:r>
            <a:r>
              <a:rPr lang="en-US" altLang="zh-CN" sz="3200" b="1" i="1" dirty="0"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cs typeface="Times New Roman" panose="02020603050405020304" pitchFamily="18" charset="0"/>
              </a:rPr>
              <a:t>2</a:t>
            </a:r>
            <a:r>
              <a:rPr lang="en-US" sz="3200" b="1" dirty="0">
                <a:ea typeface="PMingLiU" pitchFamily="18" charset="-120"/>
              </a:rPr>
              <a:t>＝</a:t>
            </a:r>
            <a:r>
              <a:rPr lang="en-US" altLang="zh-CN" sz="3200" b="1" dirty="0">
                <a:cs typeface="Times New Roman" panose="02020603050405020304" pitchFamily="18" charset="0"/>
              </a:rPr>
              <a:t>9           </a:t>
            </a:r>
            <a:r>
              <a:rPr lang="en-US" altLang="zh-CN" sz="2800" b="1" dirty="0">
                <a:cs typeface="Times New Roman" panose="02020603050405020304" pitchFamily="18" charset="0"/>
              </a:rPr>
              <a:t>②</a:t>
            </a:r>
            <a:r>
              <a:rPr lang="zh-TW" altLang="en-US" sz="3200" b="1" dirty="0">
                <a:ea typeface="超研澤標準楷體"/>
                <a:cs typeface="超研澤標準楷體"/>
              </a:rPr>
              <a:t>(</a:t>
            </a:r>
            <a:r>
              <a:rPr lang="en-US" altLang="zh-CN" sz="3200" b="1" i="1" dirty="0">
                <a:cs typeface="Times New Roman" panose="02020603050405020304" pitchFamily="18" charset="0"/>
              </a:rPr>
              <a:t>x+5)</a:t>
            </a:r>
            <a:r>
              <a:rPr lang="en-US" altLang="zh-CN" sz="3200" b="1" baseline="30000" dirty="0">
                <a:cs typeface="Times New Roman" panose="02020603050405020304" pitchFamily="18" charset="0"/>
              </a:rPr>
              <a:t>2</a:t>
            </a:r>
            <a:r>
              <a:rPr lang="en-US" sz="3200" b="1" dirty="0">
                <a:ea typeface="PMingLiU" pitchFamily="18" charset="-120"/>
              </a:rPr>
              <a:t>＝</a:t>
            </a:r>
            <a:r>
              <a:rPr lang="en-US" altLang="zh-CN" sz="3200" b="1" dirty="0">
                <a:cs typeface="Times New Roman" panose="02020603050405020304" pitchFamily="18" charset="0"/>
              </a:rPr>
              <a:t>9  </a:t>
            </a:r>
            <a:r>
              <a:rPr lang="en-US" altLang="zh-CN" sz="3200" b="1" dirty="0"/>
              <a:t> </a:t>
            </a:r>
          </a:p>
          <a:p>
            <a:pPr marL="342900" indent="-342900">
              <a:spcBef>
                <a:spcPct val="20000"/>
              </a:spcBef>
              <a:buFont typeface="宋体" panose="02010600030101010101" pitchFamily="2" charset="-122"/>
              <a:buNone/>
            </a:pPr>
            <a:r>
              <a:rPr lang="en-US" altLang="zh-CN" sz="3200" b="1" dirty="0"/>
              <a:t>        </a:t>
            </a:r>
            <a:r>
              <a:rPr lang="en-US" altLang="zh-CN" sz="2800" b="1" dirty="0"/>
              <a:t>③</a:t>
            </a:r>
            <a:r>
              <a:rPr lang="en-US" altLang="zh-CN" sz="3200" b="1" dirty="0"/>
              <a:t>16</a:t>
            </a:r>
            <a:r>
              <a:rPr lang="en-US" altLang="zh-CN" sz="3200" b="1" i="1" dirty="0"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cs typeface="Times New Roman" panose="02020603050405020304" pitchFamily="18" charset="0"/>
              </a:rPr>
              <a:t>-13=3     </a:t>
            </a:r>
            <a:r>
              <a:rPr lang="en-US" altLang="zh-CN" sz="2800" b="1" dirty="0">
                <a:cs typeface="Times New Roman" panose="02020603050405020304" pitchFamily="18" charset="0"/>
              </a:rPr>
              <a:t>④2</a:t>
            </a:r>
            <a:r>
              <a:rPr lang="en-US" altLang="zh-CN" sz="3200" b="1" dirty="0"/>
              <a:t>(3x+2)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=2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内容占位符 2"/>
          <p:cNvSpPr>
            <a:spLocks noGrp="1"/>
          </p:cNvSpPr>
          <p:nvPr>
            <p:ph idx="4294967295"/>
          </p:nvPr>
        </p:nvSpPr>
        <p:spPr>
          <a:xfrm>
            <a:off x="428625" y="1500188"/>
            <a:ext cx="8391525" cy="1800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ea typeface="宋体" panose="02010600030101010101" pitchFamily="2" charset="-122"/>
              </a:rPr>
              <a:t>  </a:t>
            </a:r>
            <a:endParaRPr lang="en-US" altLang="zh-CN" sz="900" b="1" dirty="0"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若使一块长方形场地的长比宽多</a:t>
            </a:r>
            <a:r>
              <a:rPr lang="en-US" altLang="zh-CN" sz="2800" b="1" dirty="0">
                <a:ea typeface="宋体" panose="02010600030101010101" pitchFamily="2" charset="-122"/>
              </a:rPr>
              <a:t>6m</a:t>
            </a:r>
            <a:r>
              <a:rPr lang="zh-CN" altLang="en-US" sz="2800" b="1" dirty="0">
                <a:ea typeface="宋体" panose="02010600030101010101" pitchFamily="2" charset="-122"/>
              </a:rPr>
              <a:t>，并且面积为</a:t>
            </a:r>
            <a:endParaRPr lang="zh-CN" altLang="en-US" sz="900" b="1" dirty="0"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 sz="2800" b="1" dirty="0">
                <a:ea typeface="宋体" panose="02010600030101010101" pitchFamily="2" charset="-122"/>
              </a:rPr>
              <a:t>16m²</a:t>
            </a:r>
            <a:r>
              <a:rPr lang="zh-CN" altLang="en-US" sz="2800" b="1" dirty="0">
                <a:ea typeface="宋体" panose="02010600030101010101" pitchFamily="2" charset="-122"/>
              </a:rPr>
              <a:t>，场地的长和宽应各是多少？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571625" y="3143250"/>
            <a:ext cx="6497638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解：设场地的宽为</a:t>
            </a:r>
            <a:r>
              <a:rPr lang="en-US" altLang="zh-CN" sz="2800" b="1" dirty="0" err="1"/>
              <a:t>xm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则长为</a:t>
            </a:r>
            <a:r>
              <a:rPr lang="zh-CN" altLang="en-US" sz="2800" b="1" u="sng" dirty="0"/>
              <a:t>                 </a:t>
            </a:r>
            <a:r>
              <a:rPr lang="en-US" altLang="zh-CN" sz="2800" b="1" dirty="0"/>
              <a:t>.</a:t>
            </a:r>
          </a:p>
          <a:p>
            <a:r>
              <a:rPr lang="zh-CN" altLang="en-US" sz="2800" b="1" dirty="0"/>
              <a:t>根据长方形面积为</a:t>
            </a:r>
            <a:r>
              <a:rPr lang="en-US" altLang="zh-CN" sz="2800" b="1" dirty="0"/>
              <a:t>16m²</a:t>
            </a:r>
            <a:r>
              <a:rPr lang="zh-CN" altLang="en-US" sz="2800" b="1" dirty="0"/>
              <a:t>，得：</a:t>
            </a:r>
          </a:p>
          <a:p>
            <a:r>
              <a:rPr lang="zh-CN" altLang="en-US" sz="2800" b="1" dirty="0"/>
              <a:t>                  </a:t>
            </a:r>
            <a:r>
              <a:rPr lang="en-US" altLang="zh-CN" sz="2800" b="1" dirty="0"/>
              <a:t>x(x+6)=16</a:t>
            </a:r>
          </a:p>
          <a:p>
            <a:r>
              <a:rPr lang="en-US" altLang="zh-CN" sz="2800" b="1" dirty="0"/>
              <a:t>           </a:t>
            </a:r>
            <a:r>
              <a:rPr lang="zh-CN" altLang="en-US" sz="2800" b="1" dirty="0"/>
              <a:t>即   </a:t>
            </a:r>
            <a:r>
              <a:rPr lang="en-US" altLang="zh-CN" sz="2800" b="1" dirty="0"/>
              <a:t>x²+6x-16=0</a:t>
            </a:r>
          </a:p>
          <a:p>
            <a:endParaRPr lang="en-US" altLang="zh-CN" sz="900" b="1" dirty="0">
              <a:solidFill>
                <a:srgbClr val="FF0066"/>
              </a:solidFill>
            </a:endParaRPr>
          </a:p>
          <a:p>
            <a:r>
              <a:rPr lang="zh-CN" altLang="en-US" sz="2800" b="1" dirty="0">
                <a:solidFill>
                  <a:srgbClr val="FF0066"/>
                </a:solidFill>
              </a:rPr>
              <a:t>怎样解这个一元二次方程？</a:t>
            </a:r>
          </a:p>
        </p:txBody>
      </p:sp>
      <p:sp>
        <p:nvSpPr>
          <p:cNvPr id="263172" name="TextBox 5"/>
          <p:cNvSpPr txBox="1">
            <a:spLocks noChangeArrowheads="1"/>
          </p:cNvSpPr>
          <p:nvPr/>
        </p:nvSpPr>
        <p:spPr bwMode="auto">
          <a:xfrm>
            <a:off x="6022975" y="3071813"/>
            <a:ext cx="1835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（</a:t>
            </a:r>
            <a:r>
              <a:rPr lang="en-US" altLang="zh-CN" sz="2800" b="1" dirty="0"/>
              <a:t>x+6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m</a:t>
            </a:r>
          </a:p>
        </p:txBody>
      </p:sp>
      <p:grpSp>
        <p:nvGrpSpPr>
          <p:cNvPr id="263173" name="Group 7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3174" name="AutoShape 8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317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内容占位符 2"/>
          <p:cNvSpPr>
            <a:spLocks noGrp="1"/>
          </p:cNvSpPr>
          <p:nvPr>
            <p:ph idx="4294967295"/>
          </p:nvPr>
        </p:nvSpPr>
        <p:spPr>
          <a:xfrm>
            <a:off x="395288" y="2060575"/>
            <a:ext cx="8496300" cy="6477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如何将</a:t>
            </a:r>
            <a:r>
              <a:rPr lang="en-US" b="1" dirty="0"/>
              <a:t> </a:t>
            </a:r>
            <a:r>
              <a:rPr lang="en-US" altLang="zh-CN" b="1" dirty="0">
                <a:ea typeface="宋体" panose="02010600030101010101" pitchFamily="2" charset="-122"/>
              </a:rPr>
              <a:t>x²+6x-16=0</a:t>
            </a:r>
            <a:r>
              <a:rPr lang="zh-CN" altLang="en-US" b="1" dirty="0">
                <a:ea typeface="宋体" panose="02010600030101010101" pitchFamily="2" charset="-122"/>
              </a:rPr>
              <a:t>转化成</a:t>
            </a:r>
            <a:r>
              <a:rPr lang="en-US" altLang="zh-CN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baseline="30000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=a(a≥0)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的形式？</a:t>
            </a:r>
          </a:p>
        </p:txBody>
      </p:sp>
      <p:grpSp>
        <p:nvGrpSpPr>
          <p:cNvPr id="264195" name="Group 5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4196" name="AutoShape 6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419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  <p:sp>
        <p:nvSpPr>
          <p:cNvPr id="264198" name="内容占位符 2"/>
          <p:cNvSpPr/>
          <p:nvPr/>
        </p:nvSpPr>
        <p:spPr bwMode="auto">
          <a:xfrm>
            <a:off x="395288" y="3068638"/>
            <a:ext cx="8496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 dirty="0"/>
              <a:t>对比</a:t>
            </a:r>
            <a:r>
              <a:rPr lang="en-US" sz="3200" b="1" dirty="0"/>
              <a:t> </a:t>
            </a:r>
            <a:r>
              <a:rPr lang="en-US" altLang="zh-CN" sz="3200" b="1" dirty="0"/>
              <a:t>a²+2ab+b²=0, </a:t>
            </a:r>
            <a:r>
              <a:rPr lang="zh-CN" altLang="en-US" sz="3200" b="1" dirty="0"/>
              <a:t>上式应该怎样变化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3321" name="内容占位符 2"/>
          <p:cNvSpPr/>
          <p:nvPr/>
        </p:nvSpPr>
        <p:spPr bwMode="auto">
          <a:xfrm>
            <a:off x="395288" y="4365625"/>
            <a:ext cx="8496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solidFill>
                  <a:srgbClr val="FF0066"/>
                </a:solidFill>
              </a:rPr>
              <a:t>等式左右两过同时加上一次项系数一半的平方</a:t>
            </a:r>
            <a:r>
              <a:rPr lang="en-US" altLang="zh-CN" sz="2800" b="1" dirty="0">
                <a:solidFill>
                  <a:srgbClr val="FF0066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642938" y="1428750"/>
            <a:ext cx="78486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把一元二次方程的左边配成一个完全平方式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然后用开平方法求解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这种解一元二次方程的方法叫做</a:t>
            </a:r>
            <a:r>
              <a:rPr lang="zh-CN" altLang="en-US" sz="28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配方法</a:t>
            </a:r>
            <a:r>
              <a:rPr lang="en-US" altLang="zh-CN" sz="28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65219" name="椭圆 11"/>
          <p:cNvSpPr>
            <a:spLocks noChangeArrowheads="1"/>
          </p:cNvSpPr>
          <p:nvPr/>
        </p:nvSpPr>
        <p:spPr bwMode="auto">
          <a:xfrm>
            <a:off x="2857500" y="3929063"/>
            <a:ext cx="1428750" cy="428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 sz="3200">
              <a:solidFill>
                <a:srgbClr val="008000"/>
              </a:solidFill>
              <a:ea typeface="黑体" panose="02010609060101010101" pitchFamily="49" charset="-122"/>
            </a:endParaRPr>
          </a:p>
        </p:txBody>
      </p:sp>
      <p:grpSp>
        <p:nvGrpSpPr>
          <p:cNvPr id="265220" name="Group 8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5221" name="AutoShape 9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522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精讲点拨</a:t>
              </a:r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1692275" y="2852738"/>
            <a:ext cx="5761038" cy="2808287"/>
            <a:chOff x="975" y="1616"/>
            <a:chExt cx="3629" cy="1769"/>
          </a:xfrm>
        </p:grpSpPr>
        <p:sp>
          <p:nvSpPr>
            <p:cNvPr id="265224" name="下箭头 16"/>
            <p:cNvSpPr>
              <a:spLocks noChangeArrowheads="1"/>
            </p:cNvSpPr>
            <p:nvPr/>
          </p:nvSpPr>
          <p:spPr bwMode="auto">
            <a:xfrm>
              <a:off x="2472" y="2205"/>
              <a:ext cx="408" cy="771"/>
            </a:xfrm>
            <a:prstGeom prst="downArrow">
              <a:avLst>
                <a:gd name="adj1" fmla="val 50000"/>
                <a:gd name="adj2" fmla="val 57549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zh-CN" altLang="en-US" sz="2000" b="1">
                  <a:ea typeface="黑体" panose="02010609060101010101" pitchFamily="49" charset="-122"/>
                </a:rPr>
                <a:t>降次</a:t>
              </a:r>
            </a:p>
          </p:txBody>
        </p:sp>
        <p:sp>
          <p:nvSpPr>
            <p:cNvPr id="265225" name="Oval 12"/>
            <p:cNvSpPr>
              <a:spLocks noChangeArrowheads="1"/>
            </p:cNvSpPr>
            <p:nvPr/>
          </p:nvSpPr>
          <p:spPr bwMode="auto">
            <a:xfrm>
              <a:off x="2064" y="1616"/>
              <a:ext cx="1270" cy="5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zh-CN" altLang="en-US" sz="2800" b="1"/>
                <a:t>配方</a:t>
              </a:r>
            </a:p>
          </p:txBody>
        </p:sp>
        <p:grpSp>
          <p:nvGrpSpPr>
            <p:cNvPr id="265226" name="Group 22"/>
            <p:cNvGrpSpPr/>
            <p:nvPr/>
          </p:nvGrpSpPr>
          <p:grpSpPr bwMode="auto">
            <a:xfrm>
              <a:off x="975" y="2795"/>
              <a:ext cx="3629" cy="590"/>
              <a:chOff x="975" y="2795"/>
              <a:chExt cx="3537" cy="590"/>
            </a:xfrm>
          </p:grpSpPr>
          <p:sp>
            <p:nvSpPr>
              <p:cNvPr id="265227" name="Oval 18"/>
              <p:cNvSpPr>
                <a:spLocks noChangeArrowheads="1"/>
              </p:cNvSpPr>
              <p:nvPr/>
            </p:nvSpPr>
            <p:spPr bwMode="auto">
              <a:xfrm>
                <a:off x="3424" y="2795"/>
                <a:ext cx="1088" cy="54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6600"/>
                </a:solidFill>
                <a:rou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2800" b="1"/>
                  <a:t>一元一次</a:t>
                </a:r>
              </a:p>
            </p:txBody>
          </p:sp>
          <p:grpSp>
            <p:nvGrpSpPr>
              <p:cNvPr id="265228" name="Group 21"/>
              <p:cNvGrpSpPr/>
              <p:nvPr/>
            </p:nvGrpSpPr>
            <p:grpSpPr bwMode="auto">
              <a:xfrm>
                <a:off x="975" y="2795"/>
                <a:ext cx="2450" cy="590"/>
                <a:chOff x="793" y="2931"/>
                <a:chExt cx="2450" cy="590"/>
              </a:xfrm>
            </p:grpSpPr>
            <p:sp>
              <p:nvSpPr>
                <p:cNvPr id="265229" name="Oval 17"/>
                <p:cNvSpPr>
                  <a:spLocks noChangeArrowheads="1"/>
                </p:cNvSpPr>
                <p:nvPr/>
              </p:nvSpPr>
              <p:spPr bwMode="auto">
                <a:xfrm>
                  <a:off x="793" y="2931"/>
                  <a:ext cx="1180" cy="590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6600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r>
                    <a:rPr lang="zh-CN" altLang="en-US" sz="2800" b="1"/>
                    <a:t>一元二次</a:t>
                  </a:r>
                </a:p>
              </p:txBody>
            </p:sp>
            <p:sp>
              <p:nvSpPr>
                <p:cNvPr id="265230" name="AutoShape 19"/>
                <p:cNvSpPr>
                  <a:spLocks noChangeArrowheads="1"/>
                </p:cNvSpPr>
                <p:nvPr/>
              </p:nvSpPr>
              <p:spPr bwMode="auto">
                <a:xfrm>
                  <a:off x="1973" y="2976"/>
                  <a:ext cx="1270" cy="499"/>
                </a:xfrm>
                <a:prstGeom prst="rightArrow">
                  <a:avLst>
                    <a:gd name="adj1" fmla="val 50000"/>
                    <a:gd name="adj2" fmla="val 63627"/>
                  </a:avLst>
                </a:prstGeom>
                <a:solidFill>
                  <a:srgbClr val="00FF00"/>
                </a:solidFill>
                <a:ln w="9525">
                  <a:solidFill>
                    <a:srgbClr val="0000FF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algn="ctr"/>
                  <a:r>
                    <a:rPr lang="zh-CN" altLang="en-US" sz="2000" b="1"/>
                    <a:t>转化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619250" y="1557338"/>
          <a:ext cx="5761038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3" name="Equation" r:id="rId3" imgW="2209800" imgH="1397000" progId="Equation.DSMT4">
                  <p:embed/>
                </p:oleObj>
              </mc:Choice>
              <mc:Fallback>
                <p:oleObj name="Equation" r:id="rId3" imgW="2209800" imgH="139700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557338"/>
                        <a:ext cx="5761038" cy="30099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243" name="Group 12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6244" name="AutoShape 13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624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跟踪训练</a:t>
              </a:r>
            </a:p>
          </p:txBody>
        </p:sp>
      </p:grp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692275" y="4748213"/>
            <a:ext cx="3887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/>
              <a:t>试一试：</a:t>
            </a:r>
            <a:r>
              <a:rPr lang="en-US" altLang="zh-CN" sz="3200" b="1"/>
              <a:t>x</a:t>
            </a:r>
            <a:r>
              <a:rPr lang="en-US" altLang="zh-CN" sz="3200" b="1" baseline="30000"/>
              <a:t>2</a:t>
            </a:r>
            <a:r>
              <a:rPr lang="en-US" altLang="zh-CN" sz="3200" b="1"/>
              <a:t>-8x+1=0</a:t>
            </a:r>
            <a:r>
              <a:rPr lang="en-US" altLang="zh-CN" sz="32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266" name="Group 12"/>
          <p:cNvGrpSpPr/>
          <p:nvPr/>
        </p:nvGrpSpPr>
        <p:grpSpPr bwMode="auto">
          <a:xfrm>
            <a:off x="468313" y="836613"/>
            <a:ext cx="2232025" cy="649287"/>
            <a:chOff x="884" y="572"/>
            <a:chExt cx="1406" cy="409"/>
          </a:xfrm>
        </p:grpSpPr>
        <p:sp>
          <p:nvSpPr>
            <p:cNvPr id="267267" name="AutoShape 13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72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跟踪训练</a:t>
              </a:r>
            </a:p>
          </p:txBody>
        </p:sp>
      </p:grpSp>
      <p:sp>
        <p:nvSpPr>
          <p:cNvPr id="267269" name="Rectangle 15"/>
          <p:cNvSpPr>
            <a:spLocks noChangeArrowheads="1"/>
          </p:cNvSpPr>
          <p:nvPr/>
        </p:nvSpPr>
        <p:spPr bwMode="auto">
          <a:xfrm>
            <a:off x="900113" y="1700213"/>
            <a:ext cx="7489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解方程：</a:t>
            </a:r>
          </a:p>
          <a:p>
            <a:r>
              <a:rPr lang="zh-CN" altLang="en-US" sz="3200" b="1"/>
              <a:t>①</a:t>
            </a:r>
            <a:r>
              <a:rPr lang="en-US" altLang="zh-CN" sz="3200" b="1"/>
              <a:t>X</a:t>
            </a:r>
            <a:r>
              <a:rPr lang="en-US" altLang="zh-CN" sz="3200" b="1" baseline="30000"/>
              <a:t>2</a:t>
            </a:r>
            <a:r>
              <a:rPr lang="en-US" altLang="zh-CN" sz="3200" b="1"/>
              <a:t>+4x=12</a:t>
            </a:r>
            <a:r>
              <a:rPr lang="en-US" altLang="zh-CN" sz="3200"/>
              <a:t>          ② </a:t>
            </a:r>
            <a:r>
              <a:rPr lang="en-US" altLang="zh-CN" sz="3200" b="1"/>
              <a:t>X</a:t>
            </a:r>
            <a:r>
              <a:rPr lang="en-US" altLang="zh-CN" sz="3200" b="1" baseline="30000"/>
              <a:t>2</a:t>
            </a:r>
            <a:r>
              <a:rPr lang="en-US" altLang="zh-CN" sz="3200" b="1"/>
              <a:t>-3x+2=0</a:t>
            </a:r>
            <a:r>
              <a:rPr lang="en-US" altLang="zh-CN" sz="3200"/>
              <a:t> </a:t>
            </a:r>
          </a:p>
        </p:txBody>
      </p:sp>
      <p:sp>
        <p:nvSpPr>
          <p:cNvPr id="267270" name="Rectangle 18"/>
          <p:cNvSpPr>
            <a:spLocks noChangeArrowheads="1"/>
          </p:cNvSpPr>
          <p:nvPr/>
        </p:nvSpPr>
        <p:spPr bwMode="auto">
          <a:xfrm>
            <a:off x="4081463" y="2803525"/>
            <a:ext cx="222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/>
          </a:p>
        </p:txBody>
      </p:sp>
      <p:sp>
        <p:nvSpPr>
          <p:cNvPr id="267271" name="Rectangle 20"/>
          <p:cNvSpPr>
            <a:spLocks noChangeArrowheads="1"/>
          </p:cNvSpPr>
          <p:nvPr/>
        </p:nvSpPr>
        <p:spPr bwMode="auto">
          <a:xfrm>
            <a:off x="4081463" y="3781425"/>
            <a:ext cx="412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zh-CN"/>
          </a:p>
        </p:txBody>
      </p:sp>
      <p:grpSp>
        <p:nvGrpSpPr>
          <p:cNvPr id="267272" name="Group 23"/>
          <p:cNvGrpSpPr/>
          <p:nvPr/>
        </p:nvGrpSpPr>
        <p:grpSpPr bwMode="auto">
          <a:xfrm>
            <a:off x="900113" y="3789363"/>
            <a:ext cx="3097212" cy="768350"/>
            <a:chOff x="2245" y="1842"/>
            <a:chExt cx="1951" cy="484"/>
          </a:xfrm>
        </p:grpSpPr>
        <p:graphicFrame>
          <p:nvGraphicFramePr>
            <p:cNvPr id="267273" name="Object 17"/>
            <p:cNvGraphicFramePr>
              <a:graphicFrameLocks noChangeAspect="1"/>
            </p:cNvGraphicFramePr>
            <p:nvPr/>
          </p:nvGraphicFramePr>
          <p:xfrm>
            <a:off x="2517" y="1842"/>
            <a:ext cx="1679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88" name="Equation" r:id="rId3" imgW="977900" imgH="228600" progId="Equation.DSMT4">
                    <p:embed/>
                  </p:oleObj>
                </mc:Choice>
                <mc:Fallback>
                  <p:oleObj name="Equation" r:id="rId3" imgW="97790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1842"/>
                          <a:ext cx="1679" cy="4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7274" name="Text Box 21"/>
            <p:cNvSpPr txBox="1">
              <a:spLocks noChangeArrowheads="1"/>
            </p:cNvSpPr>
            <p:nvPr/>
          </p:nvSpPr>
          <p:spPr bwMode="auto">
            <a:xfrm>
              <a:off x="2245" y="193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/>
                <a:t>③</a:t>
              </a:r>
            </a:p>
          </p:txBody>
        </p:sp>
      </p:grpSp>
      <p:grpSp>
        <p:nvGrpSpPr>
          <p:cNvPr id="267275" name="Group 24"/>
          <p:cNvGrpSpPr/>
          <p:nvPr/>
        </p:nvGrpSpPr>
        <p:grpSpPr bwMode="auto">
          <a:xfrm>
            <a:off x="4284663" y="3789363"/>
            <a:ext cx="3240087" cy="693737"/>
            <a:chOff x="431" y="2341"/>
            <a:chExt cx="2041" cy="437"/>
          </a:xfrm>
        </p:grpSpPr>
        <p:graphicFrame>
          <p:nvGraphicFramePr>
            <p:cNvPr id="267276" name="Object 16"/>
            <p:cNvGraphicFramePr>
              <a:graphicFrameLocks noChangeAspect="1"/>
            </p:cNvGraphicFramePr>
            <p:nvPr/>
          </p:nvGraphicFramePr>
          <p:xfrm>
            <a:off x="703" y="2341"/>
            <a:ext cx="1769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89" name="Equation" r:id="rId5" imgW="812165" imgH="203200" progId="Equation.DSMT4">
                    <p:embed/>
                  </p:oleObj>
                </mc:Choice>
                <mc:Fallback>
                  <p:oleObj name="Equation" r:id="rId5" imgW="812165" imgH="2032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2341"/>
                          <a:ext cx="1769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7277" name="Text Box 22"/>
            <p:cNvSpPr txBox="1">
              <a:spLocks noChangeArrowheads="1"/>
            </p:cNvSpPr>
            <p:nvPr/>
          </p:nvSpPr>
          <p:spPr bwMode="auto">
            <a:xfrm>
              <a:off x="431" y="238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/>
                <a:t>④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290" name="Group 23"/>
          <p:cNvGrpSpPr/>
          <p:nvPr/>
        </p:nvGrpSpPr>
        <p:grpSpPr bwMode="auto">
          <a:xfrm>
            <a:off x="468313" y="836613"/>
            <a:ext cx="2232025" cy="649287"/>
            <a:chOff x="884" y="572"/>
            <a:chExt cx="1406" cy="409"/>
          </a:xfrm>
        </p:grpSpPr>
        <p:sp>
          <p:nvSpPr>
            <p:cNvPr id="268291" name="AutoShape 24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8292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课堂小结</a:t>
              </a:r>
            </a:p>
          </p:txBody>
        </p:sp>
      </p:grpSp>
      <p:sp>
        <p:nvSpPr>
          <p:cNvPr id="18458" name="Text Box 7"/>
          <p:cNvSpPr>
            <a:spLocks noChangeArrowheads="1"/>
          </p:cNvSpPr>
          <p:nvPr/>
        </p:nvSpPr>
        <p:spPr bwMode="auto">
          <a:xfrm>
            <a:off x="611188" y="2349500"/>
            <a:ext cx="7272337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移项 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常数项移右边；</a:t>
            </a:r>
            <a:r>
              <a:rPr 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zh-CN" altLang="en-US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配方 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两边同加</a:t>
            </a:r>
            <a:r>
              <a:rPr lang="en-US" sz="2800" b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一次项系数一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半的平方；</a:t>
            </a:r>
            <a:endParaRPr lang="zh-CN" altLang="en-US" sz="32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求根 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方程两边同时开平方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全屏显示(4:3)</PresentationFormat>
  <Paragraphs>43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PMingLiU</vt:lpstr>
      <vt:lpstr>超研澤標準楷體</vt:lpstr>
      <vt:lpstr>黑体</vt:lpstr>
      <vt:lpstr>华文隶书</vt:lpstr>
      <vt:lpstr>华文新魏</vt:lpstr>
      <vt:lpstr>隶书</vt:lpstr>
      <vt:lpstr>宋体</vt:lpstr>
      <vt:lpstr>微软雅黑</vt:lpstr>
      <vt:lpstr>Arial</vt:lpstr>
      <vt:lpstr>Times New Roman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2016-09-26T07:28:00Z</dcterms:created>
  <dcterms:modified xsi:type="dcterms:W3CDTF">2023-01-16T16:34:42Z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0F47781C8AA04DA698A7CCDD445B72BE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