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1" r:id="rId2"/>
    <p:sldId id="259" r:id="rId3"/>
    <p:sldId id="258" r:id="rId4"/>
    <p:sldId id="260" r:id="rId5"/>
    <p:sldId id="284" r:id="rId6"/>
    <p:sldId id="283" r:id="rId7"/>
    <p:sldId id="273" r:id="rId8"/>
    <p:sldId id="280" r:id="rId9"/>
    <p:sldId id="285" r:id="rId1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9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9" d="100"/>
        <a:sy n="9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331615AA-CF2A-45BF-A9C1-F040EB822B48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D2335A8A-FA5F-44D3-B27F-C125CF940047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8466DBA5-063D-45FD-99F4-68223540B1E6}" type="slidenum">
              <a:rPr lang="en-US" altLang="zh-CN"/>
              <a:t>1</a:t>
            </a:fld>
            <a:endParaRPr lang="en-US" altLang="zh-CN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891528F0-E0EB-4CEE-A1AB-BE2AF80C8A71}" type="slidenum">
              <a:rPr lang="en-US" altLang="zh-CN"/>
              <a:t>2</a:t>
            </a:fld>
            <a:endParaRPr lang="en-US" altLang="zh-CN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A3180DC9-EA20-4133-81AE-7BB7AF19E7AE}" type="slidenum">
              <a:rPr lang="en-US" altLang="zh-CN"/>
              <a:t>3</a:t>
            </a:fld>
            <a:endParaRPr lang="en-US" altLang="zh-CN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35A8A-FA5F-44D3-B27F-C125CF940047}" type="slidenum">
              <a:rPr lang="en-US" altLang="zh-CN" smtClean="0"/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auto">
      <p:bgPr>
        <a:blipFill dpi="0" rotWithShape="1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4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35451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35451F"/>
          </a:solidFill>
          <a:latin typeface="黑体" panose="02010609060101010101" pitchFamily="2" charset="-122"/>
          <a:ea typeface="微软雅黑" panose="020B0503020204020204" pitchFamily="3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35451F"/>
          </a:solidFill>
          <a:latin typeface="黑体" panose="02010609060101010101" pitchFamily="2" charset="-122"/>
          <a:ea typeface="微软雅黑" panose="020B0503020204020204" pitchFamily="3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35451F"/>
          </a:solidFill>
          <a:latin typeface="黑体" panose="02010609060101010101" pitchFamily="2" charset="-122"/>
          <a:ea typeface="微软雅黑" panose="020B0503020204020204" pitchFamily="3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35451F"/>
          </a:solidFill>
          <a:latin typeface="黑体" panose="02010609060101010101" pitchFamily="2" charset="-122"/>
          <a:ea typeface="微软雅黑" panose="020B0503020204020204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35451F"/>
          </a:solidFill>
          <a:latin typeface="黑体" panose="02010609060101010101" pitchFamily="2" charset="-122"/>
          <a:ea typeface="微软雅黑" panose="020B0503020204020204" pitchFamily="3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35451F"/>
          </a:solidFill>
          <a:latin typeface="黑体" panose="02010609060101010101" pitchFamily="2" charset="-122"/>
          <a:ea typeface="微软雅黑" panose="020B0503020204020204" pitchFamily="3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35451F"/>
          </a:solidFill>
          <a:latin typeface="黑体" panose="02010609060101010101" pitchFamily="2" charset="-122"/>
          <a:ea typeface="微软雅黑" panose="020B0503020204020204" pitchFamily="3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35451F"/>
          </a:solidFill>
          <a:latin typeface="黑体" panose="02010609060101010101" pitchFamily="2" charset="-122"/>
          <a:ea typeface="微软雅黑" panose="020B0503020204020204" pitchFamily="34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rgbClr val="35451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rgbClr val="35451F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rgbClr val="35451F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rgbClr val="35451F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rgbClr val="35451F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rgbClr val="35451F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rgbClr val="35451F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rgbClr val="35451F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rgbClr val="35451F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539750" y="1844675"/>
            <a:ext cx="8135938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490A8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7200" b="1" dirty="0" smtClean="0">
                <a:solidFill>
                  <a:srgbClr val="FF0000"/>
                </a:solidFill>
                <a:latin typeface="汉仪大宋简" pitchFamily="49" charset="-122"/>
                <a:ea typeface="汉仪大宋简" pitchFamily="49" charset="-122"/>
              </a:rPr>
              <a:t>3.3 </a:t>
            </a:r>
            <a:r>
              <a:rPr lang="zh-CN" altLang="en-US" sz="7200" b="1" dirty="0" smtClean="0">
                <a:solidFill>
                  <a:srgbClr val="FF0000"/>
                </a:solidFill>
                <a:latin typeface="汉仪大宋简" pitchFamily="49" charset="-122"/>
                <a:ea typeface="汉仪大宋简" pitchFamily="49" charset="-122"/>
              </a:rPr>
              <a:t>代</a:t>
            </a:r>
            <a:r>
              <a:rPr lang="zh-CN" altLang="en-US" sz="7200" b="1" dirty="0">
                <a:solidFill>
                  <a:srgbClr val="FF0000"/>
                </a:solidFill>
                <a:latin typeface="汉仪大宋简" pitchFamily="49" charset="-122"/>
                <a:ea typeface="汉仪大宋简" pitchFamily="49" charset="-122"/>
              </a:rPr>
              <a:t>数式的</a:t>
            </a:r>
            <a:r>
              <a:rPr lang="zh-CN" altLang="en-US" sz="7200" b="1" dirty="0" smtClean="0">
                <a:solidFill>
                  <a:srgbClr val="FF0000"/>
                </a:solidFill>
                <a:latin typeface="汉仪大宋简" pitchFamily="49" charset="-122"/>
                <a:ea typeface="汉仪大宋简" pitchFamily="49" charset="-122"/>
              </a:rPr>
              <a:t>值</a:t>
            </a:r>
            <a:endParaRPr lang="zh-CN" altLang="en-US" sz="7200" b="1" dirty="0">
              <a:solidFill>
                <a:srgbClr val="FF0000"/>
              </a:solidFill>
              <a:latin typeface="汉仪大宋简" pitchFamily="49" charset="-122"/>
              <a:ea typeface="汉仪大宋简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731925" y="5052572"/>
            <a:ext cx="3812262" cy="5663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 kern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WWW.PPT818.COM</a:t>
            </a:r>
            <a:endParaRPr sz="2800" b="1" kern="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0" y="12192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23" name="Oval 3"/>
          <p:cNvSpPr>
            <a:spLocks noChangeArrowheads="1"/>
          </p:cNvSpPr>
          <p:nvPr/>
        </p:nvSpPr>
        <p:spPr bwMode="auto">
          <a:xfrm>
            <a:off x="381000" y="1447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381000" y="1295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V="1">
            <a:off x="0" y="15240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457200" y="9144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838200" y="1143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838200" y="990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V="1">
            <a:off x="457200" y="12192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533400" y="15240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914400" y="1752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32" name="Oval 12"/>
          <p:cNvSpPr>
            <a:spLocks noChangeArrowheads="1"/>
          </p:cNvSpPr>
          <p:nvPr/>
        </p:nvSpPr>
        <p:spPr bwMode="auto">
          <a:xfrm>
            <a:off x="914400" y="1600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V="1">
            <a:off x="533400" y="18288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990600" y="1219200"/>
            <a:ext cx="5334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35" name="Oval 15"/>
          <p:cNvSpPr>
            <a:spLocks noChangeArrowheads="1"/>
          </p:cNvSpPr>
          <p:nvPr/>
        </p:nvSpPr>
        <p:spPr bwMode="auto">
          <a:xfrm>
            <a:off x="1447800" y="1447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36" name="Oval 16"/>
          <p:cNvSpPr>
            <a:spLocks noChangeArrowheads="1"/>
          </p:cNvSpPr>
          <p:nvPr/>
        </p:nvSpPr>
        <p:spPr bwMode="auto">
          <a:xfrm>
            <a:off x="1447800" y="1295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V="1">
            <a:off x="1066800" y="15240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1828800" y="12954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39" name="Oval 19"/>
          <p:cNvSpPr>
            <a:spLocks noChangeArrowheads="1"/>
          </p:cNvSpPr>
          <p:nvPr/>
        </p:nvSpPr>
        <p:spPr bwMode="auto">
          <a:xfrm>
            <a:off x="2209800" y="1524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40" name="Oval 20"/>
          <p:cNvSpPr>
            <a:spLocks noChangeArrowheads="1"/>
          </p:cNvSpPr>
          <p:nvPr/>
        </p:nvSpPr>
        <p:spPr bwMode="auto">
          <a:xfrm>
            <a:off x="2209800" y="1371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 flipV="1">
            <a:off x="1828800" y="16002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>
            <a:off x="2286000" y="9906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43" name="Oval 23"/>
          <p:cNvSpPr>
            <a:spLocks noChangeArrowheads="1"/>
          </p:cNvSpPr>
          <p:nvPr/>
        </p:nvSpPr>
        <p:spPr bwMode="auto">
          <a:xfrm>
            <a:off x="2667000" y="1219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44" name="Oval 24"/>
          <p:cNvSpPr>
            <a:spLocks noChangeArrowheads="1"/>
          </p:cNvSpPr>
          <p:nvPr/>
        </p:nvSpPr>
        <p:spPr bwMode="auto">
          <a:xfrm>
            <a:off x="2667000" y="1066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45" name="Line 25"/>
          <p:cNvSpPr>
            <a:spLocks noChangeShapeType="1"/>
          </p:cNvSpPr>
          <p:nvPr/>
        </p:nvSpPr>
        <p:spPr bwMode="auto">
          <a:xfrm flipV="1">
            <a:off x="2286000" y="12954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>
            <a:off x="2362200" y="16002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47" name="Oval 27"/>
          <p:cNvSpPr>
            <a:spLocks noChangeArrowheads="1"/>
          </p:cNvSpPr>
          <p:nvPr/>
        </p:nvSpPr>
        <p:spPr bwMode="auto">
          <a:xfrm>
            <a:off x="2743200" y="1828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48" name="Oval 28"/>
          <p:cNvSpPr>
            <a:spLocks noChangeArrowheads="1"/>
          </p:cNvSpPr>
          <p:nvPr/>
        </p:nvSpPr>
        <p:spPr bwMode="auto">
          <a:xfrm>
            <a:off x="2743200" y="1676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49" name="Line 29"/>
          <p:cNvSpPr>
            <a:spLocks noChangeShapeType="1"/>
          </p:cNvSpPr>
          <p:nvPr/>
        </p:nvSpPr>
        <p:spPr bwMode="auto">
          <a:xfrm flipV="1">
            <a:off x="2362200" y="19050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50" name="Line 30"/>
          <p:cNvSpPr>
            <a:spLocks noChangeShapeType="1"/>
          </p:cNvSpPr>
          <p:nvPr/>
        </p:nvSpPr>
        <p:spPr bwMode="auto">
          <a:xfrm>
            <a:off x="2819400" y="1295400"/>
            <a:ext cx="5334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51" name="Oval 31"/>
          <p:cNvSpPr>
            <a:spLocks noChangeArrowheads="1"/>
          </p:cNvSpPr>
          <p:nvPr/>
        </p:nvSpPr>
        <p:spPr bwMode="auto">
          <a:xfrm>
            <a:off x="3276600" y="1524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52" name="Oval 32"/>
          <p:cNvSpPr>
            <a:spLocks noChangeArrowheads="1"/>
          </p:cNvSpPr>
          <p:nvPr/>
        </p:nvSpPr>
        <p:spPr bwMode="auto">
          <a:xfrm>
            <a:off x="3276600" y="1371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53" name="Line 33"/>
          <p:cNvSpPr>
            <a:spLocks noChangeShapeType="1"/>
          </p:cNvSpPr>
          <p:nvPr/>
        </p:nvSpPr>
        <p:spPr bwMode="auto">
          <a:xfrm flipV="1">
            <a:off x="2895600" y="16002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54" name="Line 34"/>
          <p:cNvSpPr>
            <a:spLocks noChangeShapeType="1"/>
          </p:cNvSpPr>
          <p:nvPr/>
        </p:nvSpPr>
        <p:spPr bwMode="auto">
          <a:xfrm>
            <a:off x="2895600" y="12954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55" name="Oval 35"/>
          <p:cNvSpPr>
            <a:spLocks noChangeArrowheads="1"/>
          </p:cNvSpPr>
          <p:nvPr/>
        </p:nvSpPr>
        <p:spPr bwMode="auto">
          <a:xfrm>
            <a:off x="3276600" y="1524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56" name="Oval 36"/>
          <p:cNvSpPr>
            <a:spLocks noChangeArrowheads="1"/>
          </p:cNvSpPr>
          <p:nvPr/>
        </p:nvSpPr>
        <p:spPr bwMode="auto">
          <a:xfrm>
            <a:off x="3276600" y="1371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57" name="Line 37"/>
          <p:cNvSpPr>
            <a:spLocks noChangeShapeType="1"/>
          </p:cNvSpPr>
          <p:nvPr/>
        </p:nvSpPr>
        <p:spPr bwMode="auto">
          <a:xfrm flipV="1">
            <a:off x="2895600" y="16002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58" name="Line 38"/>
          <p:cNvSpPr>
            <a:spLocks noChangeShapeType="1"/>
          </p:cNvSpPr>
          <p:nvPr/>
        </p:nvSpPr>
        <p:spPr bwMode="auto">
          <a:xfrm>
            <a:off x="3352800" y="9906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59" name="Oval 39"/>
          <p:cNvSpPr>
            <a:spLocks noChangeArrowheads="1"/>
          </p:cNvSpPr>
          <p:nvPr/>
        </p:nvSpPr>
        <p:spPr bwMode="auto">
          <a:xfrm>
            <a:off x="3733800" y="1219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60" name="Oval 40"/>
          <p:cNvSpPr>
            <a:spLocks noChangeArrowheads="1"/>
          </p:cNvSpPr>
          <p:nvPr/>
        </p:nvSpPr>
        <p:spPr bwMode="auto">
          <a:xfrm>
            <a:off x="3733800" y="1066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61" name="Line 41"/>
          <p:cNvSpPr>
            <a:spLocks noChangeShapeType="1"/>
          </p:cNvSpPr>
          <p:nvPr/>
        </p:nvSpPr>
        <p:spPr bwMode="auto">
          <a:xfrm flipV="1">
            <a:off x="3352800" y="12954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62" name="Line 42"/>
          <p:cNvSpPr>
            <a:spLocks noChangeShapeType="1"/>
          </p:cNvSpPr>
          <p:nvPr/>
        </p:nvSpPr>
        <p:spPr bwMode="auto">
          <a:xfrm>
            <a:off x="3429000" y="16002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63" name="Oval 43"/>
          <p:cNvSpPr>
            <a:spLocks noChangeArrowheads="1"/>
          </p:cNvSpPr>
          <p:nvPr/>
        </p:nvSpPr>
        <p:spPr bwMode="auto">
          <a:xfrm>
            <a:off x="3810000" y="1828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64" name="Oval 44"/>
          <p:cNvSpPr>
            <a:spLocks noChangeArrowheads="1"/>
          </p:cNvSpPr>
          <p:nvPr/>
        </p:nvSpPr>
        <p:spPr bwMode="auto">
          <a:xfrm>
            <a:off x="3810000" y="1676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65" name="Line 45"/>
          <p:cNvSpPr>
            <a:spLocks noChangeShapeType="1"/>
          </p:cNvSpPr>
          <p:nvPr/>
        </p:nvSpPr>
        <p:spPr bwMode="auto">
          <a:xfrm flipV="1">
            <a:off x="3429000" y="19050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66" name="Line 46"/>
          <p:cNvSpPr>
            <a:spLocks noChangeShapeType="1"/>
          </p:cNvSpPr>
          <p:nvPr/>
        </p:nvSpPr>
        <p:spPr bwMode="auto">
          <a:xfrm>
            <a:off x="3886200" y="1295400"/>
            <a:ext cx="5334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67" name="Oval 47"/>
          <p:cNvSpPr>
            <a:spLocks noChangeArrowheads="1"/>
          </p:cNvSpPr>
          <p:nvPr/>
        </p:nvSpPr>
        <p:spPr bwMode="auto">
          <a:xfrm>
            <a:off x="4343400" y="1524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68" name="Oval 48"/>
          <p:cNvSpPr>
            <a:spLocks noChangeArrowheads="1"/>
          </p:cNvSpPr>
          <p:nvPr/>
        </p:nvSpPr>
        <p:spPr bwMode="auto">
          <a:xfrm>
            <a:off x="4343400" y="1371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69" name="Line 49"/>
          <p:cNvSpPr>
            <a:spLocks noChangeShapeType="1"/>
          </p:cNvSpPr>
          <p:nvPr/>
        </p:nvSpPr>
        <p:spPr bwMode="auto">
          <a:xfrm flipV="1">
            <a:off x="3962400" y="16002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70" name="Line 50"/>
          <p:cNvSpPr>
            <a:spLocks noChangeShapeType="1"/>
          </p:cNvSpPr>
          <p:nvPr/>
        </p:nvSpPr>
        <p:spPr bwMode="auto">
          <a:xfrm>
            <a:off x="4800600" y="13716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71" name="Oval 51"/>
          <p:cNvSpPr>
            <a:spLocks noChangeArrowheads="1"/>
          </p:cNvSpPr>
          <p:nvPr/>
        </p:nvSpPr>
        <p:spPr bwMode="auto">
          <a:xfrm>
            <a:off x="5181600" y="1600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72" name="Oval 52"/>
          <p:cNvSpPr>
            <a:spLocks noChangeArrowheads="1"/>
          </p:cNvSpPr>
          <p:nvPr/>
        </p:nvSpPr>
        <p:spPr bwMode="auto">
          <a:xfrm>
            <a:off x="5181600" y="1447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73" name="Line 53"/>
          <p:cNvSpPr>
            <a:spLocks noChangeShapeType="1"/>
          </p:cNvSpPr>
          <p:nvPr/>
        </p:nvSpPr>
        <p:spPr bwMode="auto">
          <a:xfrm flipV="1">
            <a:off x="4800600" y="16764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74" name="Line 54"/>
          <p:cNvSpPr>
            <a:spLocks noChangeShapeType="1"/>
          </p:cNvSpPr>
          <p:nvPr/>
        </p:nvSpPr>
        <p:spPr bwMode="auto">
          <a:xfrm>
            <a:off x="5257800" y="10668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75" name="Oval 55"/>
          <p:cNvSpPr>
            <a:spLocks noChangeArrowheads="1"/>
          </p:cNvSpPr>
          <p:nvPr/>
        </p:nvSpPr>
        <p:spPr bwMode="auto">
          <a:xfrm>
            <a:off x="5638800" y="1295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76" name="Oval 56"/>
          <p:cNvSpPr>
            <a:spLocks noChangeArrowheads="1"/>
          </p:cNvSpPr>
          <p:nvPr/>
        </p:nvSpPr>
        <p:spPr bwMode="auto">
          <a:xfrm>
            <a:off x="5638800" y="1143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77" name="Line 57"/>
          <p:cNvSpPr>
            <a:spLocks noChangeShapeType="1"/>
          </p:cNvSpPr>
          <p:nvPr/>
        </p:nvSpPr>
        <p:spPr bwMode="auto">
          <a:xfrm flipV="1">
            <a:off x="5257800" y="13716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78" name="Line 58"/>
          <p:cNvSpPr>
            <a:spLocks noChangeShapeType="1"/>
          </p:cNvSpPr>
          <p:nvPr/>
        </p:nvSpPr>
        <p:spPr bwMode="auto">
          <a:xfrm>
            <a:off x="5334000" y="16764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79" name="Oval 59"/>
          <p:cNvSpPr>
            <a:spLocks noChangeArrowheads="1"/>
          </p:cNvSpPr>
          <p:nvPr/>
        </p:nvSpPr>
        <p:spPr bwMode="auto">
          <a:xfrm>
            <a:off x="5715000" y="1905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80" name="Oval 60"/>
          <p:cNvSpPr>
            <a:spLocks noChangeArrowheads="1"/>
          </p:cNvSpPr>
          <p:nvPr/>
        </p:nvSpPr>
        <p:spPr bwMode="auto">
          <a:xfrm>
            <a:off x="5715000" y="1752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81" name="Line 61"/>
          <p:cNvSpPr>
            <a:spLocks noChangeShapeType="1"/>
          </p:cNvSpPr>
          <p:nvPr/>
        </p:nvSpPr>
        <p:spPr bwMode="auto">
          <a:xfrm flipV="1">
            <a:off x="5334000" y="19812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82" name="Line 62"/>
          <p:cNvSpPr>
            <a:spLocks noChangeShapeType="1"/>
          </p:cNvSpPr>
          <p:nvPr/>
        </p:nvSpPr>
        <p:spPr bwMode="auto">
          <a:xfrm>
            <a:off x="5791200" y="1371600"/>
            <a:ext cx="5334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83" name="Oval 63"/>
          <p:cNvSpPr>
            <a:spLocks noChangeArrowheads="1"/>
          </p:cNvSpPr>
          <p:nvPr/>
        </p:nvSpPr>
        <p:spPr bwMode="auto">
          <a:xfrm>
            <a:off x="6248400" y="1600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84" name="Oval 64"/>
          <p:cNvSpPr>
            <a:spLocks noChangeArrowheads="1"/>
          </p:cNvSpPr>
          <p:nvPr/>
        </p:nvSpPr>
        <p:spPr bwMode="auto">
          <a:xfrm>
            <a:off x="6248400" y="1447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85" name="Line 65"/>
          <p:cNvSpPr>
            <a:spLocks noChangeShapeType="1"/>
          </p:cNvSpPr>
          <p:nvPr/>
        </p:nvSpPr>
        <p:spPr bwMode="auto">
          <a:xfrm flipV="1">
            <a:off x="5867400" y="16764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86" name="Line 66"/>
          <p:cNvSpPr>
            <a:spLocks noChangeShapeType="1"/>
          </p:cNvSpPr>
          <p:nvPr/>
        </p:nvSpPr>
        <p:spPr bwMode="auto">
          <a:xfrm>
            <a:off x="5867400" y="13716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87" name="Oval 67"/>
          <p:cNvSpPr>
            <a:spLocks noChangeArrowheads="1"/>
          </p:cNvSpPr>
          <p:nvPr/>
        </p:nvSpPr>
        <p:spPr bwMode="auto">
          <a:xfrm>
            <a:off x="6248400" y="1600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88" name="Oval 68"/>
          <p:cNvSpPr>
            <a:spLocks noChangeArrowheads="1"/>
          </p:cNvSpPr>
          <p:nvPr/>
        </p:nvSpPr>
        <p:spPr bwMode="auto">
          <a:xfrm>
            <a:off x="6248400" y="1447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89" name="Line 69"/>
          <p:cNvSpPr>
            <a:spLocks noChangeShapeType="1"/>
          </p:cNvSpPr>
          <p:nvPr/>
        </p:nvSpPr>
        <p:spPr bwMode="auto">
          <a:xfrm flipV="1">
            <a:off x="5867400" y="16764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90" name="Line 70"/>
          <p:cNvSpPr>
            <a:spLocks noChangeShapeType="1"/>
          </p:cNvSpPr>
          <p:nvPr/>
        </p:nvSpPr>
        <p:spPr bwMode="auto">
          <a:xfrm>
            <a:off x="6324600" y="10668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91" name="Oval 71"/>
          <p:cNvSpPr>
            <a:spLocks noChangeArrowheads="1"/>
          </p:cNvSpPr>
          <p:nvPr/>
        </p:nvSpPr>
        <p:spPr bwMode="auto">
          <a:xfrm>
            <a:off x="6705600" y="1295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92" name="Oval 72"/>
          <p:cNvSpPr>
            <a:spLocks noChangeArrowheads="1"/>
          </p:cNvSpPr>
          <p:nvPr/>
        </p:nvSpPr>
        <p:spPr bwMode="auto">
          <a:xfrm>
            <a:off x="6705600" y="1143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93" name="Line 73"/>
          <p:cNvSpPr>
            <a:spLocks noChangeShapeType="1"/>
          </p:cNvSpPr>
          <p:nvPr/>
        </p:nvSpPr>
        <p:spPr bwMode="auto">
          <a:xfrm flipV="1">
            <a:off x="6324600" y="13716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94" name="Line 74"/>
          <p:cNvSpPr>
            <a:spLocks noChangeShapeType="1"/>
          </p:cNvSpPr>
          <p:nvPr/>
        </p:nvSpPr>
        <p:spPr bwMode="auto">
          <a:xfrm>
            <a:off x="6400800" y="16764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95" name="Oval 75"/>
          <p:cNvSpPr>
            <a:spLocks noChangeArrowheads="1"/>
          </p:cNvSpPr>
          <p:nvPr/>
        </p:nvSpPr>
        <p:spPr bwMode="auto">
          <a:xfrm>
            <a:off x="6781800" y="1905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96" name="Oval 76"/>
          <p:cNvSpPr>
            <a:spLocks noChangeArrowheads="1"/>
          </p:cNvSpPr>
          <p:nvPr/>
        </p:nvSpPr>
        <p:spPr bwMode="auto">
          <a:xfrm>
            <a:off x="6781800" y="1752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97" name="Line 77"/>
          <p:cNvSpPr>
            <a:spLocks noChangeShapeType="1"/>
          </p:cNvSpPr>
          <p:nvPr/>
        </p:nvSpPr>
        <p:spPr bwMode="auto">
          <a:xfrm flipV="1">
            <a:off x="6400800" y="19812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98" name="Line 78"/>
          <p:cNvSpPr>
            <a:spLocks noChangeShapeType="1"/>
          </p:cNvSpPr>
          <p:nvPr/>
        </p:nvSpPr>
        <p:spPr bwMode="auto">
          <a:xfrm>
            <a:off x="6858000" y="1371600"/>
            <a:ext cx="5334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99" name="Oval 79"/>
          <p:cNvSpPr>
            <a:spLocks noChangeArrowheads="1"/>
          </p:cNvSpPr>
          <p:nvPr/>
        </p:nvSpPr>
        <p:spPr bwMode="auto">
          <a:xfrm>
            <a:off x="7315200" y="1600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00" name="Oval 80"/>
          <p:cNvSpPr>
            <a:spLocks noChangeArrowheads="1"/>
          </p:cNvSpPr>
          <p:nvPr/>
        </p:nvSpPr>
        <p:spPr bwMode="auto">
          <a:xfrm>
            <a:off x="7315200" y="1447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01" name="Line 81"/>
          <p:cNvSpPr>
            <a:spLocks noChangeShapeType="1"/>
          </p:cNvSpPr>
          <p:nvPr/>
        </p:nvSpPr>
        <p:spPr bwMode="auto">
          <a:xfrm flipV="1">
            <a:off x="6934200" y="16764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02" name="Oval 82"/>
          <p:cNvSpPr>
            <a:spLocks noChangeArrowheads="1"/>
          </p:cNvSpPr>
          <p:nvPr/>
        </p:nvSpPr>
        <p:spPr bwMode="auto">
          <a:xfrm>
            <a:off x="7315200" y="1600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03" name="Oval 83"/>
          <p:cNvSpPr>
            <a:spLocks noChangeArrowheads="1"/>
          </p:cNvSpPr>
          <p:nvPr/>
        </p:nvSpPr>
        <p:spPr bwMode="auto">
          <a:xfrm>
            <a:off x="7315200" y="1447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04" name="Line 84"/>
          <p:cNvSpPr>
            <a:spLocks noChangeShapeType="1"/>
          </p:cNvSpPr>
          <p:nvPr/>
        </p:nvSpPr>
        <p:spPr bwMode="auto">
          <a:xfrm>
            <a:off x="7391400" y="10668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05" name="Oval 85"/>
          <p:cNvSpPr>
            <a:spLocks noChangeArrowheads="1"/>
          </p:cNvSpPr>
          <p:nvPr/>
        </p:nvSpPr>
        <p:spPr bwMode="auto">
          <a:xfrm>
            <a:off x="7772400" y="1295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06" name="Oval 86"/>
          <p:cNvSpPr>
            <a:spLocks noChangeArrowheads="1"/>
          </p:cNvSpPr>
          <p:nvPr/>
        </p:nvSpPr>
        <p:spPr bwMode="auto">
          <a:xfrm>
            <a:off x="7772400" y="1143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07" name="Line 87"/>
          <p:cNvSpPr>
            <a:spLocks noChangeShapeType="1"/>
          </p:cNvSpPr>
          <p:nvPr/>
        </p:nvSpPr>
        <p:spPr bwMode="auto">
          <a:xfrm flipV="1">
            <a:off x="7391400" y="13716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08" name="Line 88"/>
          <p:cNvSpPr>
            <a:spLocks noChangeShapeType="1"/>
          </p:cNvSpPr>
          <p:nvPr/>
        </p:nvSpPr>
        <p:spPr bwMode="auto">
          <a:xfrm>
            <a:off x="7467600" y="16764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09" name="Oval 89"/>
          <p:cNvSpPr>
            <a:spLocks noChangeArrowheads="1"/>
          </p:cNvSpPr>
          <p:nvPr/>
        </p:nvSpPr>
        <p:spPr bwMode="auto">
          <a:xfrm>
            <a:off x="7848600" y="1905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10" name="Oval 90"/>
          <p:cNvSpPr>
            <a:spLocks noChangeArrowheads="1"/>
          </p:cNvSpPr>
          <p:nvPr/>
        </p:nvSpPr>
        <p:spPr bwMode="auto">
          <a:xfrm>
            <a:off x="7848600" y="1752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11" name="Line 91"/>
          <p:cNvSpPr>
            <a:spLocks noChangeShapeType="1"/>
          </p:cNvSpPr>
          <p:nvPr/>
        </p:nvSpPr>
        <p:spPr bwMode="auto">
          <a:xfrm flipV="1">
            <a:off x="7467600" y="19812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12" name="Line 92"/>
          <p:cNvSpPr>
            <a:spLocks noChangeShapeType="1"/>
          </p:cNvSpPr>
          <p:nvPr/>
        </p:nvSpPr>
        <p:spPr bwMode="auto">
          <a:xfrm>
            <a:off x="7924800" y="1371600"/>
            <a:ext cx="5334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13" name="Oval 93"/>
          <p:cNvSpPr>
            <a:spLocks noChangeArrowheads="1"/>
          </p:cNvSpPr>
          <p:nvPr/>
        </p:nvSpPr>
        <p:spPr bwMode="auto">
          <a:xfrm>
            <a:off x="8382000" y="1600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14" name="Oval 94"/>
          <p:cNvSpPr>
            <a:spLocks noChangeArrowheads="1"/>
          </p:cNvSpPr>
          <p:nvPr/>
        </p:nvSpPr>
        <p:spPr bwMode="auto">
          <a:xfrm>
            <a:off x="8382000" y="1447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15" name="Line 95"/>
          <p:cNvSpPr>
            <a:spLocks noChangeShapeType="1"/>
          </p:cNvSpPr>
          <p:nvPr/>
        </p:nvSpPr>
        <p:spPr bwMode="auto">
          <a:xfrm flipV="1">
            <a:off x="8001000" y="16764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16" name="Text Box 96"/>
          <p:cNvSpPr txBox="1">
            <a:spLocks noChangeArrowheads="1"/>
          </p:cNvSpPr>
          <p:nvPr/>
        </p:nvSpPr>
        <p:spPr bwMode="auto">
          <a:xfrm>
            <a:off x="0" y="476250"/>
            <a:ext cx="937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rgbClr val="0000CC"/>
                </a:solidFill>
                <a:latin typeface="Times New Roman" panose="02020603050405020304" pitchFamily="18" charset="0"/>
              </a:rPr>
              <a:t>搭一条、两条、三条、四条金鱼各用几根火柴棒？</a:t>
            </a:r>
          </a:p>
        </p:txBody>
      </p:sp>
      <p:graphicFrame>
        <p:nvGraphicFramePr>
          <p:cNvPr id="5338" name="Group 218"/>
          <p:cNvGraphicFramePr>
            <a:graphicFrameLocks noGrp="1"/>
          </p:cNvGraphicFramePr>
          <p:nvPr/>
        </p:nvGraphicFramePr>
        <p:xfrm>
          <a:off x="0" y="4191000"/>
          <a:ext cx="9109075" cy="2406650"/>
        </p:xfrm>
        <a:graphic>
          <a:graphicData uri="http://schemas.openxmlformats.org/drawingml/2006/table">
            <a:tbl>
              <a:tblPr/>
              <a:tblGrid>
                <a:gridCol w="2005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金鱼的条数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 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 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 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3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所用火柴棒的根数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243" name="Text Box 123"/>
          <p:cNvSpPr txBox="1">
            <a:spLocks noChangeArrowheads="1"/>
          </p:cNvSpPr>
          <p:nvPr/>
        </p:nvSpPr>
        <p:spPr bwMode="auto">
          <a:xfrm>
            <a:off x="2039938" y="5503863"/>
            <a:ext cx="5873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800" b="1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5244" name="Text Box 124"/>
          <p:cNvSpPr txBox="1">
            <a:spLocks noChangeArrowheads="1"/>
          </p:cNvSpPr>
          <p:nvPr/>
        </p:nvSpPr>
        <p:spPr bwMode="auto">
          <a:xfrm>
            <a:off x="2555875" y="5516563"/>
            <a:ext cx="1112838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800" b="1"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5245" name="Text Box 125"/>
          <p:cNvSpPr txBox="1">
            <a:spLocks noChangeArrowheads="1"/>
          </p:cNvSpPr>
          <p:nvPr/>
        </p:nvSpPr>
        <p:spPr bwMode="auto">
          <a:xfrm>
            <a:off x="3348038" y="5516563"/>
            <a:ext cx="2514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800" b="1"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5246" name="Text Box 126"/>
          <p:cNvSpPr txBox="1">
            <a:spLocks noChangeArrowheads="1"/>
          </p:cNvSpPr>
          <p:nvPr/>
        </p:nvSpPr>
        <p:spPr bwMode="auto">
          <a:xfrm>
            <a:off x="4716463" y="4221163"/>
            <a:ext cx="2514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800" b="1">
                <a:solidFill>
                  <a:srgbClr val="FF000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5247" name="Text Box 127"/>
          <p:cNvSpPr txBox="1">
            <a:spLocks noChangeArrowheads="1"/>
          </p:cNvSpPr>
          <p:nvPr/>
        </p:nvSpPr>
        <p:spPr bwMode="auto">
          <a:xfrm>
            <a:off x="4716463" y="5445125"/>
            <a:ext cx="2514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800" b="1">
                <a:solidFill>
                  <a:srgbClr val="FF000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5248" name="Text Box 128"/>
          <p:cNvSpPr txBox="1">
            <a:spLocks noChangeArrowheads="1"/>
          </p:cNvSpPr>
          <p:nvPr/>
        </p:nvSpPr>
        <p:spPr bwMode="auto">
          <a:xfrm>
            <a:off x="5508625" y="4221163"/>
            <a:ext cx="2514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800" b="1">
                <a:solidFill>
                  <a:srgbClr val="660066"/>
                </a:solidFill>
                <a:latin typeface="Times New Roman" panose="02020603050405020304" pitchFamily="18" charset="0"/>
                <a:ea typeface="楷体_GB2312" pitchFamily="49" charset="-122"/>
              </a:rPr>
              <a:t>2</a:t>
            </a:r>
            <a:r>
              <a:rPr kumimoji="1" lang="en-US" altLang="zh-CN" sz="4800" b="1">
                <a:solidFill>
                  <a:srgbClr val="660066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5250" name="Text Box 130"/>
          <p:cNvSpPr txBox="1">
            <a:spLocks noChangeArrowheads="1"/>
          </p:cNvSpPr>
          <p:nvPr/>
        </p:nvSpPr>
        <p:spPr bwMode="auto">
          <a:xfrm>
            <a:off x="5435600" y="5516563"/>
            <a:ext cx="2514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800" b="1">
                <a:latin typeface="Times New Roman" panose="02020603050405020304" pitchFamily="18" charset="0"/>
              </a:rPr>
              <a:t>122</a:t>
            </a:r>
          </a:p>
        </p:txBody>
      </p:sp>
      <p:sp>
        <p:nvSpPr>
          <p:cNvPr id="5251" name="Text Box 131"/>
          <p:cNvSpPr txBox="1">
            <a:spLocks noChangeArrowheads="1"/>
          </p:cNvSpPr>
          <p:nvPr/>
        </p:nvSpPr>
        <p:spPr bwMode="auto">
          <a:xfrm>
            <a:off x="8172450" y="4149725"/>
            <a:ext cx="2514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800" b="1" i="1">
                <a:solidFill>
                  <a:srgbClr val="660066"/>
                </a:solidFill>
                <a:latin typeface="Times New Roman" panose="02020603050405020304" pitchFamily="18" charset="0"/>
                <a:ea typeface="楷体_GB2312" pitchFamily="49" charset="-122"/>
              </a:rPr>
              <a:t>n</a:t>
            </a:r>
            <a:endParaRPr kumimoji="1" lang="en-US" altLang="zh-CN" sz="4800" b="1" i="1">
              <a:solidFill>
                <a:srgbClr val="66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52" name="Text Box 132"/>
          <p:cNvSpPr txBox="1">
            <a:spLocks noChangeArrowheads="1"/>
          </p:cNvSpPr>
          <p:nvPr/>
        </p:nvSpPr>
        <p:spPr bwMode="auto">
          <a:xfrm>
            <a:off x="7885113" y="5589588"/>
            <a:ext cx="14398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000" b="1">
                <a:solidFill>
                  <a:srgbClr val="FF0000"/>
                </a:solidFill>
                <a:latin typeface="Times New Roman" panose="02020603050405020304" pitchFamily="18" charset="0"/>
              </a:rPr>
              <a:t>6</a:t>
            </a:r>
            <a:r>
              <a:rPr kumimoji="1" lang="en-US" altLang="zh-CN" sz="4000" b="1" i="1">
                <a:solidFill>
                  <a:srgbClr val="FF0000"/>
                </a:solidFill>
                <a:latin typeface="Times New Roman" panose="02020603050405020304" pitchFamily="18" charset="0"/>
              </a:rPr>
              <a:t>n</a:t>
            </a:r>
            <a:r>
              <a:rPr kumimoji="1" lang="en-US" altLang="zh-CN" sz="4000" b="1">
                <a:solidFill>
                  <a:srgbClr val="FF0000"/>
                </a:solidFill>
                <a:latin typeface="Times New Roman" panose="02020603050405020304" pitchFamily="18" charset="0"/>
              </a:rPr>
              <a:t>+2</a:t>
            </a:r>
          </a:p>
        </p:txBody>
      </p:sp>
      <p:sp>
        <p:nvSpPr>
          <p:cNvPr id="5253" name="Line 133"/>
          <p:cNvSpPr>
            <a:spLocks noChangeShapeType="1"/>
          </p:cNvSpPr>
          <p:nvPr/>
        </p:nvSpPr>
        <p:spPr bwMode="auto">
          <a:xfrm>
            <a:off x="7315200" y="5334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54" name="Line 134"/>
          <p:cNvSpPr>
            <a:spLocks noChangeShapeType="1"/>
          </p:cNvSpPr>
          <p:nvPr/>
        </p:nvSpPr>
        <p:spPr bwMode="auto">
          <a:xfrm>
            <a:off x="7956550" y="4221163"/>
            <a:ext cx="0" cy="2362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55" name="Text Box 135"/>
          <p:cNvSpPr txBox="1">
            <a:spLocks noChangeArrowheads="1"/>
          </p:cNvSpPr>
          <p:nvPr/>
        </p:nvSpPr>
        <p:spPr bwMode="auto">
          <a:xfrm>
            <a:off x="6443663" y="4221163"/>
            <a:ext cx="2514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800" b="1">
                <a:solidFill>
                  <a:srgbClr val="FF000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5256" name="Text Box 136"/>
          <p:cNvSpPr txBox="1">
            <a:spLocks noChangeArrowheads="1"/>
          </p:cNvSpPr>
          <p:nvPr/>
        </p:nvSpPr>
        <p:spPr bwMode="auto">
          <a:xfrm>
            <a:off x="6372225" y="5445125"/>
            <a:ext cx="2514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800" b="1">
                <a:solidFill>
                  <a:srgbClr val="FF000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5257" name="Line 137"/>
          <p:cNvSpPr>
            <a:spLocks noChangeShapeType="1"/>
          </p:cNvSpPr>
          <p:nvPr/>
        </p:nvSpPr>
        <p:spPr bwMode="auto">
          <a:xfrm>
            <a:off x="4716463" y="4221163"/>
            <a:ext cx="0" cy="2362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58" name="Line 138"/>
          <p:cNvSpPr>
            <a:spLocks noChangeShapeType="1"/>
          </p:cNvSpPr>
          <p:nvPr/>
        </p:nvSpPr>
        <p:spPr bwMode="auto">
          <a:xfrm>
            <a:off x="1143000" y="27432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59" name="Oval 139"/>
          <p:cNvSpPr>
            <a:spLocks noChangeArrowheads="1"/>
          </p:cNvSpPr>
          <p:nvPr/>
        </p:nvSpPr>
        <p:spPr bwMode="auto">
          <a:xfrm>
            <a:off x="1524000" y="2971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60" name="Oval 140"/>
          <p:cNvSpPr>
            <a:spLocks noChangeArrowheads="1"/>
          </p:cNvSpPr>
          <p:nvPr/>
        </p:nvSpPr>
        <p:spPr bwMode="auto">
          <a:xfrm>
            <a:off x="1524000" y="2819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61" name="Line 141"/>
          <p:cNvSpPr>
            <a:spLocks noChangeShapeType="1"/>
          </p:cNvSpPr>
          <p:nvPr/>
        </p:nvSpPr>
        <p:spPr bwMode="auto">
          <a:xfrm flipV="1">
            <a:off x="1143000" y="30480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62" name="Line 142"/>
          <p:cNvSpPr>
            <a:spLocks noChangeShapeType="1"/>
          </p:cNvSpPr>
          <p:nvPr/>
        </p:nvSpPr>
        <p:spPr bwMode="auto">
          <a:xfrm>
            <a:off x="1600200" y="24384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63" name="Oval 143"/>
          <p:cNvSpPr>
            <a:spLocks noChangeArrowheads="1"/>
          </p:cNvSpPr>
          <p:nvPr/>
        </p:nvSpPr>
        <p:spPr bwMode="auto">
          <a:xfrm>
            <a:off x="1981200" y="2667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64" name="Oval 144"/>
          <p:cNvSpPr>
            <a:spLocks noChangeArrowheads="1"/>
          </p:cNvSpPr>
          <p:nvPr/>
        </p:nvSpPr>
        <p:spPr bwMode="auto">
          <a:xfrm>
            <a:off x="1981200" y="2514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65" name="Line 145"/>
          <p:cNvSpPr>
            <a:spLocks noChangeShapeType="1"/>
          </p:cNvSpPr>
          <p:nvPr/>
        </p:nvSpPr>
        <p:spPr bwMode="auto">
          <a:xfrm flipV="1">
            <a:off x="1600200" y="27432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66" name="Line 146"/>
          <p:cNvSpPr>
            <a:spLocks noChangeShapeType="1"/>
          </p:cNvSpPr>
          <p:nvPr/>
        </p:nvSpPr>
        <p:spPr bwMode="auto">
          <a:xfrm>
            <a:off x="1676400" y="30480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67" name="Oval 147"/>
          <p:cNvSpPr>
            <a:spLocks noChangeArrowheads="1"/>
          </p:cNvSpPr>
          <p:nvPr/>
        </p:nvSpPr>
        <p:spPr bwMode="auto">
          <a:xfrm>
            <a:off x="2057400" y="3276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68" name="Oval 148"/>
          <p:cNvSpPr>
            <a:spLocks noChangeArrowheads="1"/>
          </p:cNvSpPr>
          <p:nvPr/>
        </p:nvSpPr>
        <p:spPr bwMode="auto">
          <a:xfrm>
            <a:off x="2057400" y="3124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69" name="Line 149"/>
          <p:cNvSpPr>
            <a:spLocks noChangeShapeType="1"/>
          </p:cNvSpPr>
          <p:nvPr/>
        </p:nvSpPr>
        <p:spPr bwMode="auto">
          <a:xfrm flipV="1">
            <a:off x="1676400" y="33528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70" name="Line 150"/>
          <p:cNvSpPr>
            <a:spLocks noChangeShapeType="1"/>
          </p:cNvSpPr>
          <p:nvPr/>
        </p:nvSpPr>
        <p:spPr bwMode="auto">
          <a:xfrm>
            <a:off x="2133600" y="2743200"/>
            <a:ext cx="5334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71" name="Oval 151"/>
          <p:cNvSpPr>
            <a:spLocks noChangeArrowheads="1"/>
          </p:cNvSpPr>
          <p:nvPr/>
        </p:nvSpPr>
        <p:spPr bwMode="auto">
          <a:xfrm>
            <a:off x="2590800" y="2971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72" name="Oval 152"/>
          <p:cNvSpPr>
            <a:spLocks noChangeArrowheads="1"/>
          </p:cNvSpPr>
          <p:nvPr/>
        </p:nvSpPr>
        <p:spPr bwMode="auto">
          <a:xfrm>
            <a:off x="2590800" y="2819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73" name="Line 153"/>
          <p:cNvSpPr>
            <a:spLocks noChangeShapeType="1"/>
          </p:cNvSpPr>
          <p:nvPr/>
        </p:nvSpPr>
        <p:spPr bwMode="auto">
          <a:xfrm flipV="1">
            <a:off x="2209800" y="30480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74" name="Line 154"/>
          <p:cNvSpPr>
            <a:spLocks noChangeShapeType="1"/>
          </p:cNvSpPr>
          <p:nvPr/>
        </p:nvSpPr>
        <p:spPr bwMode="auto">
          <a:xfrm>
            <a:off x="2209800" y="27432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75" name="Oval 155"/>
          <p:cNvSpPr>
            <a:spLocks noChangeArrowheads="1"/>
          </p:cNvSpPr>
          <p:nvPr/>
        </p:nvSpPr>
        <p:spPr bwMode="auto">
          <a:xfrm>
            <a:off x="2590800" y="2971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76" name="Oval 156"/>
          <p:cNvSpPr>
            <a:spLocks noChangeArrowheads="1"/>
          </p:cNvSpPr>
          <p:nvPr/>
        </p:nvSpPr>
        <p:spPr bwMode="auto">
          <a:xfrm>
            <a:off x="2590800" y="2819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77" name="Line 157"/>
          <p:cNvSpPr>
            <a:spLocks noChangeShapeType="1"/>
          </p:cNvSpPr>
          <p:nvPr/>
        </p:nvSpPr>
        <p:spPr bwMode="auto">
          <a:xfrm flipV="1">
            <a:off x="2209800" y="30480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78" name="Line 158"/>
          <p:cNvSpPr>
            <a:spLocks noChangeShapeType="1"/>
          </p:cNvSpPr>
          <p:nvPr/>
        </p:nvSpPr>
        <p:spPr bwMode="auto">
          <a:xfrm>
            <a:off x="2667000" y="24384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79" name="Oval 159"/>
          <p:cNvSpPr>
            <a:spLocks noChangeArrowheads="1"/>
          </p:cNvSpPr>
          <p:nvPr/>
        </p:nvSpPr>
        <p:spPr bwMode="auto">
          <a:xfrm>
            <a:off x="3048000" y="2667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80" name="Oval 160"/>
          <p:cNvSpPr>
            <a:spLocks noChangeArrowheads="1"/>
          </p:cNvSpPr>
          <p:nvPr/>
        </p:nvSpPr>
        <p:spPr bwMode="auto">
          <a:xfrm>
            <a:off x="3048000" y="2514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81" name="Line 161"/>
          <p:cNvSpPr>
            <a:spLocks noChangeShapeType="1"/>
          </p:cNvSpPr>
          <p:nvPr/>
        </p:nvSpPr>
        <p:spPr bwMode="auto">
          <a:xfrm flipV="1">
            <a:off x="2667000" y="27432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82" name="Line 162"/>
          <p:cNvSpPr>
            <a:spLocks noChangeShapeType="1"/>
          </p:cNvSpPr>
          <p:nvPr/>
        </p:nvSpPr>
        <p:spPr bwMode="auto">
          <a:xfrm>
            <a:off x="2743200" y="30480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83" name="Oval 163"/>
          <p:cNvSpPr>
            <a:spLocks noChangeArrowheads="1"/>
          </p:cNvSpPr>
          <p:nvPr/>
        </p:nvSpPr>
        <p:spPr bwMode="auto">
          <a:xfrm>
            <a:off x="3124200" y="3276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84" name="Oval 164"/>
          <p:cNvSpPr>
            <a:spLocks noChangeArrowheads="1"/>
          </p:cNvSpPr>
          <p:nvPr/>
        </p:nvSpPr>
        <p:spPr bwMode="auto">
          <a:xfrm>
            <a:off x="3124200" y="3124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85" name="Line 165"/>
          <p:cNvSpPr>
            <a:spLocks noChangeShapeType="1"/>
          </p:cNvSpPr>
          <p:nvPr/>
        </p:nvSpPr>
        <p:spPr bwMode="auto">
          <a:xfrm flipV="1">
            <a:off x="2743200" y="33528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86" name="Line 166"/>
          <p:cNvSpPr>
            <a:spLocks noChangeShapeType="1"/>
          </p:cNvSpPr>
          <p:nvPr/>
        </p:nvSpPr>
        <p:spPr bwMode="auto">
          <a:xfrm>
            <a:off x="3200400" y="2743200"/>
            <a:ext cx="5334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87" name="Oval 167"/>
          <p:cNvSpPr>
            <a:spLocks noChangeArrowheads="1"/>
          </p:cNvSpPr>
          <p:nvPr/>
        </p:nvSpPr>
        <p:spPr bwMode="auto">
          <a:xfrm>
            <a:off x="3657600" y="2971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88" name="Oval 168"/>
          <p:cNvSpPr>
            <a:spLocks noChangeArrowheads="1"/>
          </p:cNvSpPr>
          <p:nvPr/>
        </p:nvSpPr>
        <p:spPr bwMode="auto">
          <a:xfrm>
            <a:off x="3657600" y="2819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89" name="Line 169"/>
          <p:cNvSpPr>
            <a:spLocks noChangeShapeType="1"/>
          </p:cNvSpPr>
          <p:nvPr/>
        </p:nvSpPr>
        <p:spPr bwMode="auto">
          <a:xfrm flipV="1">
            <a:off x="3276600" y="30480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90" name="Oval 170"/>
          <p:cNvSpPr>
            <a:spLocks noChangeArrowheads="1"/>
          </p:cNvSpPr>
          <p:nvPr/>
        </p:nvSpPr>
        <p:spPr bwMode="auto">
          <a:xfrm>
            <a:off x="3657600" y="2971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91" name="Oval 171"/>
          <p:cNvSpPr>
            <a:spLocks noChangeArrowheads="1"/>
          </p:cNvSpPr>
          <p:nvPr/>
        </p:nvSpPr>
        <p:spPr bwMode="auto">
          <a:xfrm>
            <a:off x="3657600" y="2819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92" name="Line 172"/>
          <p:cNvSpPr>
            <a:spLocks noChangeShapeType="1"/>
          </p:cNvSpPr>
          <p:nvPr/>
        </p:nvSpPr>
        <p:spPr bwMode="auto">
          <a:xfrm>
            <a:off x="3733800" y="24384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93" name="Oval 173"/>
          <p:cNvSpPr>
            <a:spLocks noChangeArrowheads="1"/>
          </p:cNvSpPr>
          <p:nvPr/>
        </p:nvSpPr>
        <p:spPr bwMode="auto">
          <a:xfrm>
            <a:off x="4114800" y="2667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94" name="Oval 174"/>
          <p:cNvSpPr>
            <a:spLocks noChangeArrowheads="1"/>
          </p:cNvSpPr>
          <p:nvPr/>
        </p:nvSpPr>
        <p:spPr bwMode="auto">
          <a:xfrm>
            <a:off x="4114800" y="2514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95" name="Line 175"/>
          <p:cNvSpPr>
            <a:spLocks noChangeShapeType="1"/>
          </p:cNvSpPr>
          <p:nvPr/>
        </p:nvSpPr>
        <p:spPr bwMode="auto">
          <a:xfrm flipV="1">
            <a:off x="3733800" y="27432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96" name="Line 176"/>
          <p:cNvSpPr>
            <a:spLocks noChangeShapeType="1"/>
          </p:cNvSpPr>
          <p:nvPr/>
        </p:nvSpPr>
        <p:spPr bwMode="auto">
          <a:xfrm>
            <a:off x="3810000" y="30480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97" name="Oval 177"/>
          <p:cNvSpPr>
            <a:spLocks noChangeArrowheads="1"/>
          </p:cNvSpPr>
          <p:nvPr/>
        </p:nvSpPr>
        <p:spPr bwMode="auto">
          <a:xfrm>
            <a:off x="4191000" y="3276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98" name="Oval 178"/>
          <p:cNvSpPr>
            <a:spLocks noChangeArrowheads="1"/>
          </p:cNvSpPr>
          <p:nvPr/>
        </p:nvSpPr>
        <p:spPr bwMode="auto">
          <a:xfrm>
            <a:off x="4191000" y="3124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99" name="Line 179"/>
          <p:cNvSpPr>
            <a:spLocks noChangeShapeType="1"/>
          </p:cNvSpPr>
          <p:nvPr/>
        </p:nvSpPr>
        <p:spPr bwMode="auto">
          <a:xfrm flipV="1">
            <a:off x="3810000" y="33528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00" name="Line 180"/>
          <p:cNvSpPr>
            <a:spLocks noChangeShapeType="1"/>
          </p:cNvSpPr>
          <p:nvPr/>
        </p:nvSpPr>
        <p:spPr bwMode="auto">
          <a:xfrm>
            <a:off x="4267200" y="2743200"/>
            <a:ext cx="5334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01" name="Oval 181"/>
          <p:cNvSpPr>
            <a:spLocks noChangeArrowheads="1"/>
          </p:cNvSpPr>
          <p:nvPr/>
        </p:nvSpPr>
        <p:spPr bwMode="auto">
          <a:xfrm>
            <a:off x="4724400" y="2971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02" name="Oval 182"/>
          <p:cNvSpPr>
            <a:spLocks noChangeArrowheads="1"/>
          </p:cNvSpPr>
          <p:nvPr/>
        </p:nvSpPr>
        <p:spPr bwMode="auto">
          <a:xfrm>
            <a:off x="4724400" y="2819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03" name="Line 183"/>
          <p:cNvSpPr>
            <a:spLocks noChangeShapeType="1"/>
          </p:cNvSpPr>
          <p:nvPr/>
        </p:nvSpPr>
        <p:spPr bwMode="auto">
          <a:xfrm flipV="1">
            <a:off x="4343400" y="30480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04" name="Line 184"/>
          <p:cNvSpPr>
            <a:spLocks noChangeShapeType="1"/>
          </p:cNvSpPr>
          <p:nvPr/>
        </p:nvSpPr>
        <p:spPr bwMode="auto">
          <a:xfrm>
            <a:off x="4876800" y="24384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05" name="Oval 185"/>
          <p:cNvSpPr>
            <a:spLocks noChangeArrowheads="1"/>
          </p:cNvSpPr>
          <p:nvPr/>
        </p:nvSpPr>
        <p:spPr bwMode="auto">
          <a:xfrm>
            <a:off x="5257800" y="2667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06" name="Oval 186"/>
          <p:cNvSpPr>
            <a:spLocks noChangeArrowheads="1"/>
          </p:cNvSpPr>
          <p:nvPr/>
        </p:nvSpPr>
        <p:spPr bwMode="auto">
          <a:xfrm>
            <a:off x="5257800" y="2514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07" name="Line 187"/>
          <p:cNvSpPr>
            <a:spLocks noChangeShapeType="1"/>
          </p:cNvSpPr>
          <p:nvPr/>
        </p:nvSpPr>
        <p:spPr bwMode="auto">
          <a:xfrm flipV="1">
            <a:off x="4876800" y="27432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08" name="Line 188"/>
          <p:cNvSpPr>
            <a:spLocks noChangeShapeType="1"/>
          </p:cNvSpPr>
          <p:nvPr/>
        </p:nvSpPr>
        <p:spPr bwMode="auto">
          <a:xfrm>
            <a:off x="4800600" y="3048000"/>
            <a:ext cx="6096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09" name="Oval 189"/>
          <p:cNvSpPr>
            <a:spLocks noChangeArrowheads="1"/>
          </p:cNvSpPr>
          <p:nvPr/>
        </p:nvSpPr>
        <p:spPr bwMode="auto">
          <a:xfrm>
            <a:off x="5334000" y="3276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10" name="Oval 190"/>
          <p:cNvSpPr>
            <a:spLocks noChangeArrowheads="1"/>
          </p:cNvSpPr>
          <p:nvPr/>
        </p:nvSpPr>
        <p:spPr bwMode="auto">
          <a:xfrm>
            <a:off x="5334000" y="3124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11" name="Line 191"/>
          <p:cNvSpPr>
            <a:spLocks noChangeShapeType="1"/>
          </p:cNvSpPr>
          <p:nvPr/>
        </p:nvSpPr>
        <p:spPr bwMode="auto">
          <a:xfrm flipV="1">
            <a:off x="4953000" y="33528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12" name="Line 192"/>
          <p:cNvSpPr>
            <a:spLocks noChangeShapeType="1"/>
          </p:cNvSpPr>
          <p:nvPr/>
        </p:nvSpPr>
        <p:spPr bwMode="auto">
          <a:xfrm>
            <a:off x="5410200" y="2743200"/>
            <a:ext cx="5334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13" name="Oval 193"/>
          <p:cNvSpPr>
            <a:spLocks noChangeArrowheads="1"/>
          </p:cNvSpPr>
          <p:nvPr/>
        </p:nvSpPr>
        <p:spPr bwMode="auto">
          <a:xfrm>
            <a:off x="5867400" y="2971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14" name="Oval 194"/>
          <p:cNvSpPr>
            <a:spLocks noChangeArrowheads="1"/>
          </p:cNvSpPr>
          <p:nvPr/>
        </p:nvSpPr>
        <p:spPr bwMode="auto">
          <a:xfrm>
            <a:off x="5867400" y="2819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15" name="Line 195"/>
          <p:cNvSpPr>
            <a:spLocks noChangeShapeType="1"/>
          </p:cNvSpPr>
          <p:nvPr/>
        </p:nvSpPr>
        <p:spPr bwMode="auto">
          <a:xfrm flipV="1">
            <a:off x="5486400" y="3048000"/>
            <a:ext cx="457200" cy="152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16" name="Text Box 196"/>
          <p:cNvSpPr txBox="1">
            <a:spLocks noChangeArrowheads="1"/>
          </p:cNvSpPr>
          <p:nvPr/>
        </p:nvSpPr>
        <p:spPr bwMode="auto">
          <a:xfrm>
            <a:off x="4067175" y="5516563"/>
            <a:ext cx="2514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800" b="1">
                <a:latin typeface="Times New Roman" panose="02020603050405020304" pitchFamily="18" charset="0"/>
              </a:rPr>
              <a:t>26</a:t>
            </a:r>
          </a:p>
        </p:txBody>
      </p:sp>
      <p:sp>
        <p:nvSpPr>
          <p:cNvPr id="5320" name="Text Box 200"/>
          <p:cNvSpPr txBox="1">
            <a:spLocks noChangeArrowheads="1"/>
          </p:cNvSpPr>
          <p:nvPr/>
        </p:nvSpPr>
        <p:spPr bwMode="auto">
          <a:xfrm>
            <a:off x="250825" y="0"/>
            <a:ext cx="2736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>
                <a:solidFill>
                  <a:srgbClr val="CC0000"/>
                </a:solidFill>
                <a:latin typeface="Times New Roman" panose="02020603050405020304" pitchFamily="18" charset="0"/>
              </a:rPr>
              <a:t>数学活动</a:t>
            </a:r>
          </a:p>
        </p:txBody>
      </p:sp>
      <p:sp>
        <p:nvSpPr>
          <p:cNvPr id="5321" name="Text Box 201"/>
          <p:cNvSpPr txBox="1">
            <a:spLocks noChangeArrowheads="1"/>
          </p:cNvSpPr>
          <p:nvPr/>
        </p:nvSpPr>
        <p:spPr bwMode="auto">
          <a:xfrm>
            <a:off x="250825" y="3644900"/>
            <a:ext cx="43926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5331" name="Line 211"/>
          <p:cNvSpPr>
            <a:spLocks noChangeShapeType="1"/>
          </p:cNvSpPr>
          <p:nvPr/>
        </p:nvSpPr>
        <p:spPr bwMode="auto">
          <a:xfrm>
            <a:off x="6443663" y="4221163"/>
            <a:ext cx="0" cy="2362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33" name="Text Box 213"/>
          <p:cNvSpPr txBox="1">
            <a:spLocks noChangeArrowheads="1"/>
          </p:cNvSpPr>
          <p:nvPr/>
        </p:nvSpPr>
        <p:spPr bwMode="auto">
          <a:xfrm>
            <a:off x="7019925" y="4221163"/>
            <a:ext cx="2514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800" b="1">
                <a:solidFill>
                  <a:srgbClr val="660066"/>
                </a:solidFill>
                <a:latin typeface="Times New Roman" panose="02020603050405020304" pitchFamily="18" charset="0"/>
                <a:ea typeface="楷体_GB2312" pitchFamily="49" charset="-122"/>
              </a:rPr>
              <a:t>10</a:t>
            </a:r>
            <a:r>
              <a:rPr kumimoji="1" lang="en-US" altLang="zh-CN" sz="4800" b="1">
                <a:solidFill>
                  <a:srgbClr val="660066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5337" name="Text Box 217"/>
          <p:cNvSpPr txBox="1">
            <a:spLocks noChangeArrowheads="1"/>
          </p:cNvSpPr>
          <p:nvPr/>
        </p:nvSpPr>
        <p:spPr bwMode="auto">
          <a:xfrm>
            <a:off x="7019925" y="5516563"/>
            <a:ext cx="2514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800" b="1">
                <a:latin typeface="Times New Roman" panose="02020603050405020304" pitchFamily="18" charset="0"/>
              </a:rPr>
              <a:t>602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5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5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5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5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6" grpId="0" autoUpdateAnimBg="0"/>
      <p:bldP spid="5243" grpId="0" autoUpdateAnimBg="0"/>
      <p:bldP spid="5244" grpId="0" autoUpdateAnimBg="0"/>
      <p:bldP spid="5245" grpId="0" autoUpdateAnimBg="0"/>
      <p:bldP spid="5246" grpId="0" autoUpdateAnimBg="0"/>
      <p:bldP spid="5247" grpId="0" autoUpdateAnimBg="0"/>
      <p:bldP spid="5248" grpId="0" autoUpdateAnimBg="0"/>
      <p:bldP spid="5250" grpId="0" autoUpdateAnimBg="0"/>
      <p:bldP spid="5251" grpId="0" autoUpdateAnimBg="0"/>
      <p:bldP spid="5252" grpId="0" autoUpdateAnimBg="0"/>
      <p:bldP spid="5254" grpId="0" animBg="1"/>
      <p:bldP spid="5256" grpId="0" autoUpdateAnimBg="0"/>
      <p:bldP spid="5257" grpId="0" animBg="1"/>
      <p:bldP spid="5316" grpId="0" autoUpdateAnimBg="0"/>
      <p:bldP spid="5331" grpId="0" animBg="1"/>
      <p:bldP spid="5333" grpId="0" autoUpdateAnimBg="0"/>
      <p:bldP spid="533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611560" y="1340768"/>
            <a:ext cx="7920880" cy="39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kumimoji="1" lang="zh-CN" altLang="en-US" sz="4000" b="1" dirty="0">
                <a:solidFill>
                  <a:srgbClr val="FF0000"/>
                </a:solidFill>
              </a:rPr>
              <a:t>代数式的值的定义：</a:t>
            </a:r>
            <a:endParaRPr lang="zh-CN" altLang="en-US" sz="4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zh-CN" altLang="en-US" sz="4000" b="1" dirty="0">
                <a:latin typeface="宋体" panose="02010600030101010101" pitchFamily="2" charset="-122"/>
              </a:rPr>
              <a:t>   </a:t>
            </a:r>
            <a:r>
              <a:rPr lang="zh-CN" altLang="en-US" sz="4000" b="1" dirty="0" smtClean="0">
                <a:latin typeface="宋体" panose="02010600030101010101" pitchFamily="2" charset="-122"/>
              </a:rPr>
              <a:t> 根</a:t>
            </a:r>
            <a:r>
              <a:rPr lang="zh-CN" altLang="en-US" sz="4000" b="1" dirty="0">
                <a:latin typeface="宋体" panose="02010600030101010101" pitchFamily="2" charset="-122"/>
              </a:rPr>
              <a:t>据问题的需要，用具体数值代替代数式中的字母，</a:t>
            </a:r>
            <a:r>
              <a:rPr kumimoji="1"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</a:rPr>
              <a:t>按照代数式中的运算关系计算，</a:t>
            </a:r>
            <a:r>
              <a:rPr lang="zh-CN" altLang="en-US" sz="4000" b="1" dirty="0">
                <a:latin typeface="宋体" panose="02010600030101010101" pitchFamily="2" charset="-122"/>
              </a:rPr>
              <a:t>所得的结果，叫做</a:t>
            </a:r>
            <a:r>
              <a:rPr lang="zh-CN" altLang="en-US" sz="4000" b="1" dirty="0">
                <a:solidFill>
                  <a:srgbClr val="FF0000"/>
                </a:solidFill>
                <a:latin typeface="宋体" panose="02010600030101010101" pitchFamily="2" charset="-122"/>
              </a:rPr>
              <a:t>代数式的值</a:t>
            </a:r>
            <a:r>
              <a:rPr lang="en-US" altLang="zh-CN" sz="4000" b="1" dirty="0">
                <a:solidFill>
                  <a:srgbClr val="FF0000"/>
                </a:solidFill>
                <a:latin typeface="宋体" panose="02010600030101010101" pitchFamily="2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26035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zh-CN" altLang="en-US" sz="3600" b="1" dirty="0">
                <a:solidFill>
                  <a:srgbClr val="0000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例</a:t>
            </a:r>
            <a:r>
              <a:rPr lang="en-US" altLang="zh-CN" sz="3600" b="1" dirty="0">
                <a:solidFill>
                  <a:srgbClr val="0000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en-US" altLang="zh-CN" sz="3600" dirty="0"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3600" dirty="0">
                <a:latin typeface="宋体" panose="02010600030101010101" pitchFamily="2" charset="-122"/>
              </a:rPr>
              <a:t>当</a:t>
            </a:r>
            <a:r>
              <a:rPr lang="en-US" altLang="zh-CN" sz="3600" i="1" dirty="0">
                <a:latin typeface="Times New Roman" panose="02020603050405020304" pitchFamily="18" charset="0"/>
              </a:rPr>
              <a:t>a</a:t>
            </a:r>
            <a:r>
              <a:rPr lang="en-US" altLang="zh-CN" sz="3600" dirty="0">
                <a:latin typeface="宋体" panose="02010600030101010101" pitchFamily="2" charset="-122"/>
              </a:rPr>
              <a:t>=-</a:t>
            </a:r>
            <a:r>
              <a:rPr lang="en-US" altLang="zh-CN" sz="3600" dirty="0">
                <a:latin typeface="Times New Roman" panose="02020603050405020304" pitchFamily="18" charset="0"/>
              </a:rPr>
              <a:t>2</a:t>
            </a:r>
            <a:r>
              <a:rPr lang="en-US" altLang="zh-CN" sz="3600" dirty="0">
                <a:latin typeface="宋体" panose="02010600030101010101" pitchFamily="2" charset="-122"/>
              </a:rPr>
              <a:t>,</a:t>
            </a:r>
            <a:r>
              <a:rPr lang="en-US" altLang="zh-CN" sz="3600" i="1" dirty="0">
                <a:latin typeface="Times New Roman" panose="02020603050405020304" pitchFamily="18" charset="0"/>
              </a:rPr>
              <a:t>b</a:t>
            </a:r>
            <a:r>
              <a:rPr lang="en-US" altLang="zh-CN" sz="3600" dirty="0">
                <a:latin typeface="宋体" panose="02010600030101010101" pitchFamily="2" charset="-122"/>
              </a:rPr>
              <a:t>=-</a:t>
            </a:r>
            <a:r>
              <a:rPr lang="en-US" altLang="zh-CN" sz="3600" dirty="0">
                <a:latin typeface="Times New Roman" panose="02020603050405020304" pitchFamily="18" charset="0"/>
              </a:rPr>
              <a:t>3</a:t>
            </a:r>
            <a:r>
              <a:rPr lang="zh-CN" altLang="en-US" sz="3600" dirty="0">
                <a:latin typeface="宋体" panose="02010600030101010101" pitchFamily="2" charset="-122"/>
              </a:rPr>
              <a:t>时</a:t>
            </a:r>
            <a:r>
              <a:rPr lang="en-US" altLang="zh-CN" sz="3600" dirty="0">
                <a:latin typeface="宋体" panose="02010600030101010101" pitchFamily="2" charset="-122"/>
              </a:rPr>
              <a:t>,</a:t>
            </a:r>
            <a:r>
              <a:rPr lang="zh-CN" altLang="en-US" sz="3600" dirty="0">
                <a:latin typeface="宋体" panose="02010600030101010101" pitchFamily="2" charset="-122"/>
              </a:rPr>
              <a:t>求代数式                    </a:t>
            </a:r>
            <a:r>
              <a:rPr lang="en-US" altLang="zh-CN" sz="3600" dirty="0">
                <a:latin typeface="Times New Roman" panose="02020603050405020304" pitchFamily="18" charset="0"/>
              </a:rPr>
              <a:t>2</a:t>
            </a:r>
            <a:r>
              <a:rPr lang="en-US" altLang="zh-CN" sz="3600" i="1" dirty="0">
                <a:latin typeface="Times New Roman" panose="02020603050405020304" pitchFamily="18" charset="0"/>
              </a:rPr>
              <a:t>a</a:t>
            </a:r>
            <a:r>
              <a:rPr lang="en-US" altLang="zh-CN" sz="3600" baseline="30000" dirty="0">
                <a:latin typeface="Times New Roman" panose="02020603050405020304" pitchFamily="18" charset="0"/>
              </a:rPr>
              <a:t>2</a:t>
            </a:r>
            <a:r>
              <a:rPr lang="en-US" altLang="zh-CN" sz="3600" dirty="0">
                <a:latin typeface="宋体" panose="02010600030101010101" pitchFamily="2" charset="-122"/>
              </a:rPr>
              <a:t>-</a:t>
            </a:r>
            <a:r>
              <a:rPr lang="en-US" altLang="zh-CN" sz="3600" dirty="0">
                <a:latin typeface="Times New Roman" panose="02020603050405020304" pitchFamily="18" charset="0"/>
              </a:rPr>
              <a:t>3</a:t>
            </a:r>
            <a:r>
              <a:rPr lang="en-US" altLang="zh-CN" sz="3600" i="1" dirty="0">
                <a:latin typeface="Times New Roman" panose="02020603050405020304" pitchFamily="18" charset="0"/>
              </a:rPr>
              <a:t>ab</a:t>
            </a:r>
            <a:r>
              <a:rPr lang="en-US" altLang="zh-CN" sz="3600" dirty="0">
                <a:latin typeface="宋体" panose="02010600030101010101" pitchFamily="2" charset="-122"/>
              </a:rPr>
              <a:t>+</a:t>
            </a:r>
            <a:r>
              <a:rPr lang="en-US" altLang="zh-CN" sz="3600" i="1" dirty="0">
                <a:latin typeface="Times New Roman" panose="02020603050405020304" pitchFamily="18" charset="0"/>
              </a:rPr>
              <a:t>b</a:t>
            </a:r>
            <a:r>
              <a:rPr lang="en-US" altLang="zh-CN" sz="3600" baseline="30000" dirty="0">
                <a:latin typeface="Times New Roman" panose="02020603050405020304" pitchFamily="18" charset="0"/>
              </a:rPr>
              <a:t>2</a:t>
            </a:r>
            <a:r>
              <a:rPr lang="en-US" altLang="zh-CN" sz="3600" dirty="0">
                <a:latin typeface="宋体" panose="02010600030101010101" pitchFamily="2" charset="-122"/>
              </a:rPr>
              <a:t> </a:t>
            </a:r>
            <a:r>
              <a:rPr lang="zh-CN" altLang="en-US" sz="3600" dirty="0">
                <a:latin typeface="宋体" panose="02010600030101010101" pitchFamily="2" charset="-122"/>
              </a:rPr>
              <a:t>的值</a:t>
            </a:r>
            <a:r>
              <a:rPr lang="en-US" altLang="zh-CN" sz="3600" dirty="0">
                <a:latin typeface="宋体" panose="02010600030101010101" pitchFamily="2" charset="-122"/>
              </a:rPr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sz="2800" dirty="0">
                <a:latin typeface="宋体" panose="02010600030101010101" pitchFamily="2" charset="-122"/>
              </a:rPr>
              <a:t>解</a:t>
            </a:r>
            <a:r>
              <a:rPr lang="en-US" altLang="zh-CN" sz="2800" dirty="0">
                <a:latin typeface="宋体" panose="02010600030101010101" pitchFamily="2" charset="-122"/>
              </a:rPr>
              <a:t>:</a:t>
            </a:r>
            <a:r>
              <a:rPr lang="zh-CN" altLang="en-US" dirty="0">
                <a:latin typeface="宋体" panose="02010600030101010101" pitchFamily="2" charset="-122"/>
              </a:rPr>
              <a:t>当</a:t>
            </a:r>
            <a:r>
              <a:rPr lang="en-US" altLang="zh-CN" i="1" dirty="0">
                <a:latin typeface="Times New Roman" panose="02020603050405020304" pitchFamily="18" charset="0"/>
              </a:rPr>
              <a:t>a</a:t>
            </a:r>
            <a:r>
              <a:rPr lang="en-US" altLang="zh-CN" dirty="0">
                <a:latin typeface="宋体" panose="02010600030101010101" pitchFamily="2" charset="-122"/>
              </a:rPr>
              <a:t>=-</a:t>
            </a:r>
            <a:r>
              <a:rPr lang="en-US" altLang="zh-CN" dirty="0">
                <a:latin typeface="Times New Roman" panose="02020603050405020304" pitchFamily="18" charset="0"/>
              </a:rPr>
              <a:t>2</a:t>
            </a:r>
            <a:r>
              <a:rPr lang="en-US" altLang="zh-CN" dirty="0">
                <a:latin typeface="宋体" panose="02010600030101010101" pitchFamily="2" charset="-122"/>
              </a:rPr>
              <a:t>,</a:t>
            </a:r>
            <a:r>
              <a:rPr lang="en-US" altLang="zh-CN" i="1" dirty="0">
                <a:latin typeface="Times New Roman" panose="02020603050405020304" pitchFamily="18" charset="0"/>
              </a:rPr>
              <a:t>b</a:t>
            </a:r>
            <a:r>
              <a:rPr lang="en-US" altLang="zh-CN" dirty="0">
                <a:latin typeface="宋体" panose="02010600030101010101" pitchFamily="2" charset="-122"/>
              </a:rPr>
              <a:t>=-</a:t>
            </a:r>
            <a:r>
              <a:rPr lang="en-US" altLang="zh-CN" dirty="0">
                <a:latin typeface="Times New Roman" panose="02020603050405020304" pitchFamily="18" charset="0"/>
              </a:rPr>
              <a:t>3</a:t>
            </a:r>
            <a:r>
              <a:rPr lang="zh-CN" altLang="en-US" dirty="0">
                <a:latin typeface="宋体" panose="02010600030101010101" pitchFamily="2" charset="-122"/>
              </a:rPr>
              <a:t>时</a:t>
            </a:r>
            <a:r>
              <a:rPr lang="en-US" altLang="zh-CN" dirty="0">
                <a:latin typeface="宋体" panose="02010600030101010101" pitchFamily="2" charset="-122"/>
              </a:rPr>
              <a:t>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latin typeface="宋体" panose="02010600030101010101" pitchFamily="2" charset="-122"/>
              </a:rPr>
              <a:t>   </a:t>
            </a:r>
            <a:r>
              <a:rPr lang="en-US" altLang="zh-CN" dirty="0">
                <a:latin typeface="Times New Roman" panose="02020603050405020304" pitchFamily="18" charset="0"/>
              </a:rPr>
              <a:t>2</a:t>
            </a:r>
            <a:r>
              <a:rPr lang="en-US" altLang="zh-CN" i="1" dirty="0">
                <a:latin typeface="Times New Roman" panose="02020603050405020304" pitchFamily="18" charset="0"/>
              </a:rPr>
              <a:t>a</a:t>
            </a:r>
            <a:r>
              <a:rPr lang="en-US" altLang="zh-CN" baseline="30000" dirty="0">
                <a:latin typeface="Times New Roman" panose="02020603050405020304" pitchFamily="18" charset="0"/>
              </a:rPr>
              <a:t>2</a:t>
            </a:r>
            <a:r>
              <a:rPr lang="en-US" altLang="zh-CN" dirty="0">
                <a:latin typeface="宋体" panose="02010600030101010101" pitchFamily="2" charset="-122"/>
              </a:rPr>
              <a:t>-</a:t>
            </a:r>
            <a:r>
              <a:rPr lang="en-US" altLang="zh-CN" dirty="0">
                <a:latin typeface="Times New Roman" panose="02020603050405020304" pitchFamily="18" charset="0"/>
              </a:rPr>
              <a:t>3</a:t>
            </a:r>
            <a:r>
              <a:rPr lang="en-US" altLang="zh-CN" i="1" dirty="0">
                <a:latin typeface="Times New Roman" panose="02020603050405020304" pitchFamily="18" charset="0"/>
              </a:rPr>
              <a:t>ab</a:t>
            </a:r>
            <a:r>
              <a:rPr lang="en-US" altLang="zh-CN" dirty="0">
                <a:latin typeface="宋体" panose="02010600030101010101" pitchFamily="2" charset="-122"/>
              </a:rPr>
              <a:t>+</a:t>
            </a:r>
            <a:r>
              <a:rPr lang="en-US" altLang="zh-CN" i="1" dirty="0">
                <a:latin typeface="Times New Roman" panose="02020603050405020304" pitchFamily="18" charset="0"/>
              </a:rPr>
              <a:t>b</a:t>
            </a:r>
            <a:r>
              <a:rPr lang="en-US" altLang="zh-CN" baseline="30000" dirty="0">
                <a:latin typeface="Times New Roman" panose="02020603050405020304" pitchFamily="18" charset="0"/>
              </a:rPr>
              <a:t>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latin typeface="宋体" panose="02010600030101010101" pitchFamily="2" charset="-122"/>
              </a:rPr>
              <a:t> =</a:t>
            </a:r>
            <a:r>
              <a:rPr lang="en-US" altLang="zh-CN" dirty="0">
                <a:latin typeface="Times New Roman" panose="02020603050405020304" pitchFamily="18" charset="0"/>
              </a:rPr>
              <a:t>2×(</a:t>
            </a:r>
            <a:r>
              <a:rPr lang="en-US" altLang="zh-CN" dirty="0">
                <a:latin typeface="宋体" panose="02010600030101010101" pitchFamily="2" charset="-122"/>
              </a:rPr>
              <a:t>-</a:t>
            </a:r>
            <a:r>
              <a:rPr lang="en-US" altLang="zh-CN" dirty="0">
                <a:latin typeface="Times New Roman" panose="02020603050405020304" pitchFamily="18" charset="0"/>
              </a:rPr>
              <a:t>2)</a:t>
            </a:r>
            <a:r>
              <a:rPr lang="en-US" altLang="zh-CN" baseline="30000" dirty="0">
                <a:latin typeface="Times New Roman" panose="02020603050405020304" pitchFamily="18" charset="0"/>
              </a:rPr>
              <a:t>2</a:t>
            </a:r>
            <a:r>
              <a:rPr lang="en-US" altLang="zh-CN" dirty="0">
                <a:latin typeface="宋体" panose="02010600030101010101" pitchFamily="2" charset="-122"/>
              </a:rPr>
              <a:t>-</a:t>
            </a:r>
            <a:r>
              <a:rPr lang="en-US" altLang="zh-CN" dirty="0">
                <a:latin typeface="Times New Roman" panose="02020603050405020304" pitchFamily="18" charset="0"/>
              </a:rPr>
              <a:t>3×(</a:t>
            </a:r>
            <a:r>
              <a:rPr lang="en-US" altLang="zh-CN" dirty="0">
                <a:latin typeface="宋体" panose="02010600030101010101" pitchFamily="2" charset="-122"/>
              </a:rPr>
              <a:t>-</a:t>
            </a:r>
            <a:r>
              <a:rPr lang="en-US" altLang="zh-CN" dirty="0">
                <a:latin typeface="Times New Roman" panose="02020603050405020304" pitchFamily="18" charset="0"/>
              </a:rPr>
              <a:t>2)×(</a:t>
            </a:r>
            <a:r>
              <a:rPr lang="en-US" altLang="zh-CN" dirty="0">
                <a:latin typeface="宋体" panose="02010600030101010101" pitchFamily="2" charset="-122"/>
              </a:rPr>
              <a:t>-</a:t>
            </a:r>
            <a:r>
              <a:rPr lang="en-US" altLang="zh-CN" dirty="0">
                <a:latin typeface="Times New Roman" panose="02020603050405020304" pitchFamily="18" charset="0"/>
              </a:rPr>
              <a:t>3)+</a:t>
            </a:r>
            <a:r>
              <a:rPr lang="en-US" altLang="zh-CN" dirty="0">
                <a:latin typeface="宋体" panose="02010600030101010101" pitchFamily="2" charset="-122"/>
              </a:rPr>
              <a:t>(-</a:t>
            </a:r>
            <a:r>
              <a:rPr lang="en-US" altLang="zh-CN" dirty="0">
                <a:latin typeface="Times New Roman" panose="02020603050405020304" pitchFamily="18" charset="0"/>
              </a:rPr>
              <a:t>3)</a:t>
            </a:r>
            <a:r>
              <a:rPr lang="en-US" altLang="zh-CN" baseline="30000" dirty="0">
                <a:latin typeface="Times New Roman" panose="02020603050405020304" pitchFamily="18" charset="0"/>
              </a:rPr>
              <a:t>2</a:t>
            </a:r>
            <a:r>
              <a:rPr lang="en-US" altLang="zh-CN" dirty="0">
                <a:latin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latin typeface="Times New Roman" panose="02020603050405020304" pitchFamily="18" charset="0"/>
              </a:rPr>
              <a:t> =2×4</a:t>
            </a:r>
            <a:r>
              <a:rPr lang="en-US" altLang="zh-CN" dirty="0">
                <a:latin typeface="宋体" panose="02010600030101010101" pitchFamily="2" charset="-122"/>
              </a:rPr>
              <a:t>-</a:t>
            </a:r>
            <a:r>
              <a:rPr lang="en-US" altLang="zh-CN" dirty="0">
                <a:latin typeface="Times New Roman" panose="02020603050405020304" pitchFamily="18" charset="0"/>
              </a:rPr>
              <a:t>3×(</a:t>
            </a:r>
            <a:r>
              <a:rPr lang="en-US" altLang="zh-CN" dirty="0">
                <a:latin typeface="宋体" panose="02010600030101010101" pitchFamily="2" charset="-122"/>
              </a:rPr>
              <a:t>-</a:t>
            </a:r>
            <a:r>
              <a:rPr lang="en-US" altLang="zh-CN" dirty="0">
                <a:latin typeface="Times New Roman" panose="02020603050405020304" pitchFamily="18" charset="0"/>
              </a:rPr>
              <a:t>2)×(</a:t>
            </a:r>
            <a:r>
              <a:rPr lang="en-US" altLang="zh-CN" dirty="0">
                <a:latin typeface="宋体" panose="02010600030101010101" pitchFamily="2" charset="-122"/>
              </a:rPr>
              <a:t>-</a:t>
            </a:r>
            <a:r>
              <a:rPr lang="en-US" altLang="zh-CN" dirty="0">
                <a:latin typeface="Times New Roman" panose="02020603050405020304" pitchFamily="18" charset="0"/>
              </a:rPr>
              <a:t>3)+9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latin typeface="Times New Roman" panose="02020603050405020304" pitchFamily="18" charset="0"/>
              </a:rPr>
              <a:t> =8</a:t>
            </a:r>
            <a:r>
              <a:rPr lang="en-US" altLang="zh-CN" dirty="0">
                <a:latin typeface="宋体" panose="02010600030101010101" pitchFamily="2" charset="-122"/>
              </a:rPr>
              <a:t>-</a:t>
            </a:r>
            <a:r>
              <a:rPr lang="en-US" altLang="zh-CN" dirty="0">
                <a:latin typeface="Times New Roman" panose="02020603050405020304" pitchFamily="18" charset="0"/>
              </a:rPr>
              <a:t>18+9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latin typeface="Times New Roman" panose="02020603050405020304" pitchFamily="18" charset="0"/>
              </a:rPr>
              <a:t> =</a:t>
            </a:r>
            <a:r>
              <a:rPr lang="en-US" altLang="zh-CN" dirty="0">
                <a:latin typeface="宋体" panose="02010600030101010101" pitchFamily="2" charset="-122"/>
              </a:rPr>
              <a:t>-</a:t>
            </a:r>
            <a:r>
              <a:rPr lang="en-US" altLang="zh-CN" dirty="0">
                <a:latin typeface="Times New Roman" panose="02020603050405020304" pitchFamily="18" charset="0"/>
              </a:rPr>
              <a:t>1 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6012160" y="919163"/>
            <a:ext cx="2771775" cy="3455988"/>
          </a:xfrm>
          <a:prstGeom prst="wedgeRectCallout">
            <a:avLst>
              <a:gd name="adj1" fmla="val -70903"/>
              <a:gd name="adj2" fmla="val 843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zh-CN" altLang="en-US" sz="2400" dirty="0">
                <a:latin typeface="Times New Roman" panose="02020603050405020304" pitchFamily="18" charset="0"/>
              </a:rPr>
              <a:t>从这个例题可以看到</a:t>
            </a:r>
            <a:r>
              <a:rPr kumimoji="1" lang="zh-CN" altLang="en-US" sz="2400" dirty="0">
                <a:solidFill>
                  <a:srgbClr val="FE211C"/>
                </a:solidFill>
                <a:latin typeface="Times New Roman" panose="02020603050405020304" pitchFamily="18" charset="0"/>
              </a:rPr>
              <a:t>求代数式的值</a:t>
            </a:r>
            <a:r>
              <a:rPr kumimoji="1" lang="zh-CN" altLang="en-US" sz="2400" dirty="0">
                <a:latin typeface="Times New Roman" panose="02020603050405020304" pitchFamily="18" charset="0"/>
              </a:rPr>
              <a:t>，只不过是把代数式中的</a:t>
            </a:r>
            <a:r>
              <a:rPr kumimoji="1" lang="zh-CN" altLang="en-US" sz="2400" dirty="0">
                <a:solidFill>
                  <a:srgbClr val="FE211C"/>
                </a:solidFill>
                <a:latin typeface="Times New Roman" panose="02020603050405020304" pitchFamily="18" charset="0"/>
              </a:rPr>
              <a:t>字母用指定的数据来代替</a:t>
            </a:r>
            <a:r>
              <a:rPr kumimoji="1" lang="zh-CN" altLang="en-US" sz="2400" dirty="0">
                <a:latin typeface="Times New Roman" panose="02020603050405020304" pitchFamily="18" charset="0"/>
              </a:rPr>
              <a:t>，然后按照代数式中</a:t>
            </a:r>
            <a:r>
              <a:rPr kumimoji="1" lang="zh-CN" altLang="en-US" sz="2400" dirty="0">
                <a:solidFill>
                  <a:srgbClr val="FE211C"/>
                </a:solidFill>
                <a:latin typeface="Times New Roman" panose="02020603050405020304" pitchFamily="18" charset="0"/>
              </a:rPr>
              <a:t>指定的运算</a:t>
            </a:r>
            <a:r>
              <a:rPr kumimoji="1" lang="zh-CN" altLang="en-US" sz="2400" dirty="0">
                <a:latin typeface="Times New Roman" panose="02020603050405020304" pitchFamily="18" charset="0"/>
              </a:rPr>
              <a:t>来进行计算。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0" y="4292600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490A8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800" dirty="0">
                <a:solidFill>
                  <a:srgbClr val="FF0000"/>
                </a:solidFill>
                <a:latin typeface="宋体" panose="02010600030101010101" pitchFamily="2" charset="-122"/>
              </a:rPr>
              <a:t>注：</a:t>
            </a:r>
          </a:p>
          <a:p>
            <a:r>
              <a:rPr kumimoji="1" lang="en-US" altLang="zh-CN" sz="2800" dirty="0">
                <a:latin typeface="宋体" panose="02010600030101010101" pitchFamily="2" charset="-122"/>
              </a:rPr>
              <a:t>(1)</a:t>
            </a:r>
            <a:r>
              <a:rPr kumimoji="1" lang="zh-CN" altLang="en-US" sz="2800" dirty="0">
                <a:latin typeface="宋体" panose="02010600030101010101" pitchFamily="2" charset="-122"/>
              </a:rPr>
              <a:t>代数式中的字母用</a:t>
            </a:r>
            <a:r>
              <a:rPr kumimoji="1" lang="zh-CN" altLang="en-US" sz="2800" dirty="0">
                <a:solidFill>
                  <a:srgbClr val="0000CC"/>
                </a:solidFill>
                <a:latin typeface="宋体" panose="02010600030101010101" pitchFamily="2" charset="-122"/>
              </a:rPr>
              <a:t>负数</a:t>
            </a:r>
            <a:r>
              <a:rPr kumimoji="1" lang="zh-CN" altLang="en-US" sz="2800" dirty="0">
                <a:latin typeface="宋体" panose="02010600030101010101" pitchFamily="2" charset="-122"/>
              </a:rPr>
              <a:t>来替代时，</a:t>
            </a:r>
            <a:r>
              <a:rPr kumimoji="1" lang="zh-CN" altLang="en-US" sz="2800" dirty="0">
                <a:solidFill>
                  <a:srgbClr val="0000CC"/>
                </a:solidFill>
                <a:latin typeface="宋体" panose="02010600030101010101" pitchFamily="2" charset="-122"/>
              </a:rPr>
              <a:t>负数</a:t>
            </a:r>
            <a:r>
              <a:rPr kumimoji="1" lang="zh-CN" altLang="en-US" sz="2800" dirty="0">
                <a:latin typeface="宋体" panose="02010600030101010101" pitchFamily="2" charset="-122"/>
              </a:rPr>
              <a:t>要</a:t>
            </a:r>
            <a:r>
              <a:rPr kumimoji="1" lang="zh-CN" altLang="en-US" sz="2800" dirty="0">
                <a:solidFill>
                  <a:srgbClr val="FE211C"/>
                </a:solidFill>
                <a:latin typeface="宋体" panose="02010600030101010101" pitchFamily="2" charset="-122"/>
              </a:rPr>
              <a:t>添上括号</a:t>
            </a:r>
            <a:r>
              <a:rPr kumimoji="1" lang="zh-CN" altLang="en-US" sz="2800" dirty="0">
                <a:latin typeface="宋体" panose="02010600030101010101" pitchFamily="2" charset="-122"/>
              </a:rPr>
              <a:t>。并且注意改变原来的括号。</a:t>
            </a:r>
          </a:p>
          <a:p>
            <a:r>
              <a:rPr kumimoji="1" lang="en-US" altLang="zh-CN" sz="2800" dirty="0">
                <a:latin typeface="宋体" panose="02010600030101010101" pitchFamily="2" charset="-122"/>
              </a:rPr>
              <a:t>(2)</a:t>
            </a:r>
            <a:r>
              <a:rPr kumimoji="1" lang="zh-CN" altLang="en-US" sz="2800" dirty="0">
                <a:latin typeface="宋体" panose="02010600030101010101" pitchFamily="2" charset="-122"/>
              </a:rPr>
              <a:t>数字与数字相乘，要写“</a:t>
            </a:r>
            <a:r>
              <a:rPr kumimoji="1" lang="en-US" altLang="zh-CN" sz="2800" dirty="0">
                <a:latin typeface="宋体" panose="02010600030101010101" pitchFamily="2" charset="-122"/>
              </a:rPr>
              <a:t>×”</a:t>
            </a:r>
            <a:r>
              <a:rPr kumimoji="1" lang="zh-CN" altLang="en-US" sz="2800" dirty="0">
                <a:latin typeface="宋体" panose="02010600030101010101" pitchFamily="2" charset="-122"/>
              </a:rPr>
              <a:t>号，如果原代数式中有乘法运算，当其中的字母用数字在替代时，要</a:t>
            </a:r>
            <a:r>
              <a:rPr kumimoji="1" lang="zh-CN" altLang="en-US" sz="2800" dirty="0">
                <a:solidFill>
                  <a:srgbClr val="FE211C"/>
                </a:solidFill>
                <a:latin typeface="宋体" panose="02010600030101010101" pitchFamily="2" charset="-122"/>
              </a:rPr>
              <a:t>恢复“</a:t>
            </a:r>
            <a:r>
              <a:rPr kumimoji="1" lang="en-US" altLang="zh-CN" sz="2800" dirty="0">
                <a:solidFill>
                  <a:srgbClr val="FE211C"/>
                </a:solidFill>
                <a:latin typeface="宋体" panose="02010600030101010101" pitchFamily="2" charset="-122"/>
              </a:rPr>
              <a:t>×”</a:t>
            </a:r>
            <a:r>
              <a:rPr kumimoji="1" lang="zh-CN" altLang="en-US" sz="2800" dirty="0">
                <a:latin typeface="宋体" panose="02010600030101010101" pitchFamily="2" charset="-122"/>
              </a:rPr>
              <a:t>号</a:t>
            </a:r>
            <a:r>
              <a:rPr kumimoji="1" lang="zh-CN" altLang="en-US" sz="2800" dirty="0" smtClean="0">
                <a:latin typeface="宋体" panose="02010600030101010101" pitchFamily="2" charset="-122"/>
              </a:rPr>
              <a:t>。</a:t>
            </a:r>
            <a:endParaRPr kumimoji="1" lang="zh-CN" altLang="en-US" sz="2800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 autoUpdateAnimBg="0"/>
      <p:bldP spid="61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4"/>
          <p:cNvSpPr txBox="1">
            <a:spLocks noChangeArrowheads="1"/>
          </p:cNvSpPr>
          <p:nvPr/>
        </p:nvSpPr>
        <p:spPr bwMode="auto">
          <a:xfrm>
            <a:off x="468313" y="1052513"/>
            <a:ext cx="8675687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1" lang="zh-CN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．当</a:t>
            </a:r>
            <a:r>
              <a:rPr kumimoji="1" lang="en-US" altLang="zh-CN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1" lang="zh-CN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kumimoji="1" lang="zh-CN" altLang="en-US" sz="3600" b="1" dirty="0">
                <a:latin typeface="宋体" panose="02010600030101010101" pitchFamily="2" charset="-122"/>
              </a:rPr>
              <a:t>－</a:t>
            </a:r>
            <a:r>
              <a:rPr kumimoji="1"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zh-CN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时，求代数式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5</a:t>
            </a:r>
            <a:r>
              <a:rPr kumimoji="1" lang="en-US" altLang="zh-CN" sz="3600" b="1" i="1" dirty="0">
                <a:latin typeface="Times New Roman" panose="02020603050405020304" pitchFamily="18" charset="0"/>
              </a:rPr>
              <a:t>x</a:t>
            </a:r>
            <a:r>
              <a:rPr kumimoji="1" lang="en-US" altLang="zh-CN" sz="3600" b="1" baseline="30000" dirty="0"/>
              <a:t>3</a:t>
            </a:r>
            <a:r>
              <a:rPr kumimoji="1" lang="zh-CN" altLang="en-US" sz="3600" b="1" dirty="0"/>
              <a:t>－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2</a:t>
            </a:r>
            <a:r>
              <a:rPr kumimoji="1" lang="en-US" altLang="zh-CN" sz="3600" b="1" i="1" dirty="0">
                <a:latin typeface="Times New Roman" panose="02020603050405020304" pitchFamily="18" charset="0"/>
              </a:rPr>
              <a:t>x</a:t>
            </a:r>
            <a:r>
              <a:rPr kumimoji="1" lang="en-US" altLang="zh-CN" sz="3600" b="1" baseline="30000" dirty="0"/>
              <a:t>2</a:t>
            </a:r>
            <a:r>
              <a:rPr kumimoji="1" lang="zh-CN" altLang="en-US" sz="3600" b="1" dirty="0"/>
              <a:t>＋</a:t>
            </a:r>
            <a:r>
              <a:rPr kumimoji="1" lang="en-US" altLang="zh-CN" sz="3600" b="1" i="1" dirty="0">
                <a:latin typeface="Times New Roman" panose="02020603050405020304" pitchFamily="18" charset="0"/>
              </a:rPr>
              <a:t>x</a:t>
            </a:r>
            <a:r>
              <a:rPr kumimoji="1" lang="zh-CN" altLang="en-US" sz="3600" b="1" dirty="0"/>
              <a:t>－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3</a:t>
            </a:r>
            <a:r>
              <a:rPr kumimoji="1" lang="zh-CN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的值。</a:t>
            </a:r>
          </a:p>
          <a:p>
            <a:pPr>
              <a:spcBef>
                <a:spcPct val="50000"/>
              </a:spcBef>
            </a:pPr>
            <a:endParaRPr kumimoji="1" lang="zh-CN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zh-CN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．根据所给的值</a:t>
            </a:r>
            <a:r>
              <a:rPr kumimoji="1" lang="en-US" altLang="zh-CN" sz="3600" b="1" i="1" dirty="0">
                <a:latin typeface="Times New Roman" panose="02020603050405020304" pitchFamily="18" charset="0"/>
              </a:rPr>
              <a:t>a</a:t>
            </a:r>
            <a:r>
              <a:rPr kumimoji="1" lang="zh-CN" altLang="en-US" sz="3600" b="1" dirty="0"/>
              <a:t>＝－   ，</a:t>
            </a:r>
            <a:r>
              <a:rPr kumimoji="1" lang="en-US" altLang="zh-CN" sz="3600" b="1" i="1" dirty="0">
                <a:latin typeface="Times New Roman" panose="02020603050405020304" pitchFamily="18" charset="0"/>
              </a:rPr>
              <a:t>b</a:t>
            </a:r>
            <a:r>
              <a:rPr kumimoji="1" lang="zh-CN" altLang="en-US" sz="3600" b="1" dirty="0"/>
              <a:t>＝</a:t>
            </a:r>
            <a:r>
              <a:rPr kumimoji="1" lang="en-US" altLang="zh-CN" sz="3600" b="1" dirty="0"/>
              <a:t>8</a:t>
            </a:r>
            <a:r>
              <a:rPr kumimoji="1" lang="en-US" altLang="zh-CN" dirty="0"/>
              <a:t> </a:t>
            </a:r>
            <a:r>
              <a:rPr kumimoji="1" lang="zh-CN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，求代数式</a:t>
            </a:r>
            <a:r>
              <a:rPr kumimoji="1" lang="en-US" altLang="zh-CN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1" lang="en-US" altLang="zh-CN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en-US" altLang="zh-CN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1" lang="zh-CN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kumimoji="1" lang="en-US" altLang="zh-CN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kumimoji="1" lang="en-US" altLang="zh-CN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zh-CN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kumimoji="1"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kumimoji="1" lang="zh-CN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的值。</a:t>
            </a:r>
          </a:p>
        </p:txBody>
      </p:sp>
      <p:sp>
        <p:nvSpPr>
          <p:cNvPr id="36867" name="Rectangle 6"/>
          <p:cNvSpPr>
            <a:spLocks noChangeArrowheads="1"/>
          </p:cNvSpPr>
          <p:nvPr/>
        </p:nvSpPr>
        <p:spPr bwMode="auto">
          <a:xfrm>
            <a:off x="4479925" y="-1841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zh-CN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68" name="Text Box 7"/>
          <p:cNvSpPr txBox="1">
            <a:spLocks noChangeArrowheads="1"/>
          </p:cNvSpPr>
          <p:nvPr/>
        </p:nvSpPr>
        <p:spPr bwMode="auto">
          <a:xfrm>
            <a:off x="611188" y="260350"/>
            <a:ext cx="44656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endParaRPr kumimoji="1" lang="zh-CN" altLang="zh-CN" sz="3200" b="1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539750" y="333375"/>
            <a:ext cx="2971800" cy="641350"/>
          </a:xfrm>
          <a:prstGeom prst="rect">
            <a:avLst/>
          </a:prstGeom>
          <a:noFill/>
          <a:ln w="9525" algn="ctr">
            <a:noFill/>
            <a:miter lim="800000"/>
          </a:ln>
          <a:effectLst>
            <a:outerShdw dist="35921" dir="2700000" algn="ctr" rotWithShape="0">
              <a:schemeClr val="bg1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练一练</a:t>
            </a:r>
          </a:p>
        </p:txBody>
      </p:sp>
      <p:sp>
        <p:nvSpPr>
          <p:cNvPr id="36870" name="Rectangle 10"/>
          <p:cNvSpPr>
            <a:spLocks noChangeArrowheads="1"/>
          </p:cNvSpPr>
          <p:nvPr/>
        </p:nvSpPr>
        <p:spPr bwMode="auto">
          <a:xfrm>
            <a:off x="4479925" y="-1841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zh-CN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71" name="Rectangle 12"/>
          <p:cNvSpPr>
            <a:spLocks noChangeArrowheads="1"/>
          </p:cNvSpPr>
          <p:nvPr/>
        </p:nvSpPr>
        <p:spPr bwMode="auto">
          <a:xfrm>
            <a:off x="4479925" y="-1841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zh-CN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72" name="Rectangle 14"/>
          <p:cNvSpPr>
            <a:spLocks noChangeArrowheads="1"/>
          </p:cNvSpPr>
          <p:nvPr/>
        </p:nvSpPr>
        <p:spPr bwMode="auto">
          <a:xfrm>
            <a:off x="4479925" y="314483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zh-CN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73" name="Rectangle 16"/>
          <p:cNvSpPr>
            <a:spLocks noChangeArrowheads="1"/>
          </p:cNvSpPr>
          <p:nvPr/>
        </p:nvSpPr>
        <p:spPr bwMode="auto">
          <a:xfrm>
            <a:off x="4479925" y="-1841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zh-CN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74" name="Rectangle 18"/>
          <p:cNvSpPr>
            <a:spLocks noChangeArrowheads="1"/>
          </p:cNvSpPr>
          <p:nvPr/>
        </p:nvSpPr>
        <p:spPr bwMode="auto">
          <a:xfrm>
            <a:off x="4875213" y="-1841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zh-CN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6875" name="Object 17"/>
          <p:cNvGraphicFramePr>
            <a:graphicFrameLocks noChangeAspect="1"/>
          </p:cNvGraphicFramePr>
          <p:nvPr/>
        </p:nvGraphicFramePr>
        <p:xfrm>
          <a:off x="5148263" y="2997200"/>
          <a:ext cx="42545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2" name="Equation" r:id="rId3" imgW="152400" imgH="393700" progId="Equation.DSMT4">
                  <p:embed/>
                </p:oleObj>
              </mc:Choice>
              <mc:Fallback>
                <p:oleObj name="Equation" r:id="rId3" imgW="152400" imgH="3937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2997200"/>
                        <a:ext cx="425450" cy="109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6" name="AutoShape 12"/>
          <p:cNvSpPr>
            <a:spLocks noChangeArrowheads="1"/>
          </p:cNvSpPr>
          <p:nvPr/>
        </p:nvSpPr>
        <p:spPr bwMode="auto">
          <a:xfrm>
            <a:off x="3960813" y="4508500"/>
            <a:ext cx="5183187" cy="2160588"/>
          </a:xfrm>
          <a:prstGeom prst="wedgeRectCallout">
            <a:avLst>
              <a:gd name="adj1" fmla="val -28347"/>
              <a:gd name="adj2" fmla="val -7872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zh-CN" altLang="en-US" sz="3200">
                <a:latin typeface="Times New Roman" panose="02020603050405020304" pitchFamily="18" charset="0"/>
                <a:ea typeface="黑体" panose="02010609060101010101" pitchFamily="2" charset="-122"/>
              </a:rPr>
              <a:t>从这题可以看到，代数式有乘方运算，当底数中的字母用</a:t>
            </a:r>
            <a:r>
              <a:rPr kumimoji="1" lang="zh-CN" altLang="en-US" sz="32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分数</a:t>
            </a:r>
            <a:r>
              <a:rPr kumimoji="1" lang="zh-CN" altLang="en-US" sz="3200">
                <a:latin typeface="Times New Roman" panose="02020603050405020304" pitchFamily="18" charset="0"/>
                <a:ea typeface="黑体" panose="02010609060101010101" pitchFamily="2" charset="-122"/>
              </a:rPr>
              <a:t>来代数时，要</a:t>
            </a:r>
            <a:r>
              <a:rPr kumimoji="1" lang="zh-CN" altLang="en-US" sz="32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添上括号。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6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879475" y="115888"/>
            <a:ext cx="2971800" cy="641350"/>
          </a:xfrm>
          <a:prstGeom prst="rect">
            <a:avLst/>
          </a:prstGeom>
          <a:noFill/>
          <a:ln w="9525" algn="ctr">
            <a:noFill/>
            <a:miter lim="800000"/>
          </a:ln>
          <a:effectLst>
            <a:outerShdw dist="35921" dir="2700000" algn="ctr" rotWithShape="0">
              <a:schemeClr val="bg1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议一议</a:t>
            </a:r>
          </a:p>
        </p:txBody>
      </p:sp>
      <p:graphicFrame>
        <p:nvGraphicFramePr>
          <p:cNvPr id="4" name="Group 228"/>
          <p:cNvGraphicFramePr>
            <a:graphicFrameLocks noGrp="1"/>
          </p:cNvGraphicFramePr>
          <p:nvPr/>
        </p:nvGraphicFramePr>
        <p:xfrm>
          <a:off x="1214438" y="1143000"/>
          <a:ext cx="6456362" cy="2482850"/>
        </p:xfrm>
        <a:graphic>
          <a:graphicData uri="http://schemas.openxmlformats.org/drawingml/2006/table">
            <a:tbl>
              <a:tblPr/>
              <a:tblGrid>
                <a:gridCol w="1071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1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8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04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96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80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0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</a:t>
                      </a:r>
                      <a:endParaRPr kumimoji="0" lang="zh-CN" altLang="zh-CN" sz="2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－</a:t>
                      </a: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－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－</a:t>
                      </a: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zh-CN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kumimoji="0" lang="zh-CN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－</a:t>
                      </a: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－</a:t>
                      </a: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zh-CN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</a:t>
                      </a:r>
                      <a:endParaRPr kumimoji="0" lang="zh-CN" altLang="zh-CN" sz="2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kumimoji="0" lang="en-US" altLang="zh-CN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5890" name="TextBox 4"/>
          <p:cNvSpPr txBox="1">
            <a:spLocks noChangeArrowheads="1"/>
          </p:cNvSpPr>
          <p:nvPr/>
        </p:nvSpPr>
        <p:spPr bwMode="auto">
          <a:xfrm>
            <a:off x="714375" y="642938"/>
            <a:ext cx="2143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800" b="1"/>
              <a:t>填表：</a:t>
            </a:r>
          </a:p>
        </p:txBody>
      </p:sp>
      <p:sp>
        <p:nvSpPr>
          <p:cNvPr id="35891" name="矩形 5"/>
          <p:cNvSpPr>
            <a:spLocks noChangeArrowheads="1"/>
          </p:cNvSpPr>
          <p:nvPr/>
        </p:nvSpPr>
        <p:spPr bwMode="auto">
          <a:xfrm>
            <a:off x="857250" y="3714750"/>
            <a:ext cx="78581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kumimoji="1"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kumimoji="1"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1"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）当</a:t>
            </a:r>
            <a:r>
              <a:rPr kumimoji="1" lang="en-US" altLang="zh-C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1"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为何值时，代数式</a:t>
            </a:r>
            <a:r>
              <a:rPr kumimoji="1"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en-US" altLang="zh-C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1" lang="zh-CN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kumimoji="1"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1"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的值等于－</a:t>
            </a:r>
            <a:r>
              <a:rPr kumimoji="1"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1"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？</a:t>
            </a: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kumimoji="1"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）随着</a:t>
            </a:r>
            <a:r>
              <a:rPr kumimoji="1" lang="en-US" altLang="zh-C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1"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的值增大，代数式</a:t>
            </a:r>
            <a:r>
              <a:rPr kumimoji="1"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en-US" altLang="zh-C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1" lang="zh-CN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kumimoji="1"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1"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、－</a:t>
            </a:r>
            <a:r>
              <a:rPr kumimoji="1"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1" lang="en-US" altLang="zh-C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1"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的值怎样变化？</a:t>
            </a: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kumimoji="1"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1"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）随着</a:t>
            </a:r>
            <a:r>
              <a:rPr kumimoji="1" lang="en-US" altLang="zh-C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1"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的值增大，代数式</a:t>
            </a:r>
            <a:r>
              <a:rPr kumimoji="1" lang="en-US" altLang="zh-C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1" lang="en-US" altLang="zh-CN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的值怎样变化？</a:t>
            </a:r>
            <a:endParaRPr kumimoji="1" lang="zh-CN" altLang="en-US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00113" y="5589588"/>
            <a:ext cx="74295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800" b="1" dirty="0"/>
              <a:t>　　一般地，代数式的值随着代数式中字母取值的变化而变化．</a:t>
            </a:r>
          </a:p>
        </p:txBody>
      </p:sp>
      <p:grpSp>
        <p:nvGrpSpPr>
          <p:cNvPr id="35915" name="Group 75"/>
          <p:cNvGrpSpPr/>
          <p:nvPr/>
        </p:nvGrpSpPr>
        <p:grpSpPr bwMode="auto">
          <a:xfrm>
            <a:off x="2411413" y="1773238"/>
            <a:ext cx="5184775" cy="1814512"/>
            <a:chOff x="1519" y="1117"/>
            <a:chExt cx="3266" cy="1143"/>
          </a:xfrm>
        </p:grpSpPr>
        <p:sp>
          <p:nvSpPr>
            <p:cNvPr id="35894" name="Text Box 54"/>
            <p:cNvSpPr txBox="1">
              <a:spLocks noChangeArrowheads="1"/>
            </p:cNvSpPr>
            <p:nvPr/>
          </p:nvSpPr>
          <p:spPr bwMode="auto">
            <a:xfrm>
              <a:off x="1519" y="1117"/>
              <a:ext cx="36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5490A8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>
                  <a:solidFill>
                    <a:srgbClr val="FF0000"/>
                  </a:solidFill>
                  <a:latin typeface="宋体" panose="02010600030101010101" pitchFamily="2" charset="-122"/>
                </a:rPr>
                <a:t>-7</a:t>
              </a:r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1973" y="1117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5490A8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>
                  <a:solidFill>
                    <a:srgbClr val="FF0000"/>
                  </a:solidFill>
                  <a:latin typeface="宋体" panose="02010600030101010101" pitchFamily="2" charset="-122"/>
                </a:rPr>
                <a:t>-5</a:t>
              </a:r>
            </a:p>
          </p:txBody>
        </p:sp>
        <p:sp>
          <p:nvSpPr>
            <p:cNvPr id="35896" name="Text Box 56"/>
            <p:cNvSpPr txBox="1">
              <a:spLocks noChangeArrowheads="1"/>
            </p:cNvSpPr>
            <p:nvPr/>
          </p:nvSpPr>
          <p:spPr bwMode="auto">
            <a:xfrm>
              <a:off x="3424" y="1525"/>
              <a:ext cx="36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5490A8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>
                  <a:solidFill>
                    <a:srgbClr val="FF0000"/>
                  </a:solidFill>
                  <a:latin typeface="宋体" panose="02010600030101010101" pitchFamily="2" charset="-122"/>
                </a:rPr>
                <a:t>-3</a:t>
              </a:r>
            </a:p>
          </p:txBody>
        </p:sp>
        <p:sp>
          <p:nvSpPr>
            <p:cNvPr id="35897" name="Text Box 57"/>
            <p:cNvSpPr txBox="1">
              <a:spLocks noChangeArrowheads="1"/>
            </p:cNvSpPr>
            <p:nvPr/>
          </p:nvSpPr>
          <p:spPr bwMode="auto">
            <a:xfrm>
              <a:off x="3923" y="1525"/>
              <a:ext cx="36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5490A8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>
                  <a:solidFill>
                    <a:srgbClr val="FF0000"/>
                  </a:solidFill>
                  <a:latin typeface="宋体" panose="02010600030101010101" pitchFamily="2" charset="-122"/>
                </a:rPr>
                <a:t>-6</a:t>
              </a:r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4377" y="1525"/>
              <a:ext cx="4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5490A8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>
                  <a:solidFill>
                    <a:srgbClr val="FF0000"/>
                  </a:solidFill>
                  <a:latin typeface="宋体" panose="02010600030101010101" pitchFamily="2" charset="-122"/>
                </a:rPr>
                <a:t>-9</a:t>
              </a:r>
            </a:p>
          </p:txBody>
        </p:sp>
        <p:sp>
          <p:nvSpPr>
            <p:cNvPr id="35899" name="Text Box 59"/>
            <p:cNvSpPr txBox="1">
              <a:spLocks noChangeArrowheads="1"/>
            </p:cNvSpPr>
            <p:nvPr/>
          </p:nvSpPr>
          <p:spPr bwMode="auto">
            <a:xfrm>
              <a:off x="4422" y="1117"/>
              <a:ext cx="31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5490A8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>
                  <a:solidFill>
                    <a:srgbClr val="FF0000"/>
                  </a:solidFill>
                  <a:latin typeface="宋体" panose="02010600030101010101" pitchFamily="2" charset="-122"/>
                </a:rPr>
                <a:t>5</a:t>
              </a:r>
            </a:p>
          </p:txBody>
        </p:sp>
        <p:sp>
          <p:nvSpPr>
            <p:cNvPr id="35900" name="Text Box 60"/>
            <p:cNvSpPr txBox="1">
              <a:spLocks noChangeArrowheads="1"/>
            </p:cNvSpPr>
            <p:nvPr/>
          </p:nvSpPr>
          <p:spPr bwMode="auto">
            <a:xfrm>
              <a:off x="3923" y="1117"/>
              <a:ext cx="31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5490A8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>
                  <a:solidFill>
                    <a:srgbClr val="FF0000"/>
                  </a:solidFill>
                  <a:latin typeface="宋体" panose="02010600030101010101" pitchFamily="2" charset="-122"/>
                </a:rPr>
                <a:t>3</a:t>
              </a:r>
            </a:p>
          </p:txBody>
        </p:sp>
        <p:sp>
          <p:nvSpPr>
            <p:cNvPr id="35901" name="Text Box 61"/>
            <p:cNvSpPr txBox="1">
              <a:spLocks noChangeArrowheads="1"/>
            </p:cNvSpPr>
            <p:nvPr/>
          </p:nvSpPr>
          <p:spPr bwMode="auto">
            <a:xfrm>
              <a:off x="3424" y="1117"/>
              <a:ext cx="31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5490A8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>
                  <a:solidFill>
                    <a:srgbClr val="FF0000"/>
                  </a:solidFill>
                  <a:latin typeface="宋体" panose="02010600030101010101" pitchFamily="2" charset="-122"/>
                </a:rPr>
                <a:t>1</a:t>
              </a:r>
            </a:p>
          </p:txBody>
        </p:sp>
        <p:sp>
          <p:nvSpPr>
            <p:cNvPr id="35902" name="Text Box 62"/>
            <p:cNvSpPr txBox="1">
              <a:spLocks noChangeArrowheads="1"/>
            </p:cNvSpPr>
            <p:nvPr/>
          </p:nvSpPr>
          <p:spPr bwMode="auto">
            <a:xfrm>
              <a:off x="2925" y="1117"/>
              <a:ext cx="36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5490A8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>
                  <a:solidFill>
                    <a:srgbClr val="FF0000"/>
                  </a:solidFill>
                  <a:latin typeface="宋体" panose="02010600030101010101" pitchFamily="2" charset="-122"/>
                </a:rPr>
                <a:t>-1</a:t>
              </a:r>
            </a:p>
          </p:txBody>
        </p:sp>
        <p:sp>
          <p:nvSpPr>
            <p:cNvPr id="35903" name="Text Box 63"/>
            <p:cNvSpPr txBox="1">
              <a:spLocks noChangeArrowheads="1"/>
            </p:cNvSpPr>
            <p:nvPr/>
          </p:nvSpPr>
          <p:spPr bwMode="auto">
            <a:xfrm>
              <a:off x="2472" y="1117"/>
              <a:ext cx="36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5490A8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>
                  <a:solidFill>
                    <a:srgbClr val="FF0000"/>
                  </a:solidFill>
                  <a:latin typeface="宋体" panose="02010600030101010101" pitchFamily="2" charset="-122"/>
                </a:rPr>
                <a:t>-3</a:t>
              </a:r>
            </a:p>
          </p:txBody>
        </p:sp>
        <p:sp>
          <p:nvSpPr>
            <p:cNvPr id="35904" name="Text Box 64"/>
            <p:cNvSpPr txBox="1">
              <a:spLocks noChangeArrowheads="1"/>
            </p:cNvSpPr>
            <p:nvPr/>
          </p:nvSpPr>
          <p:spPr bwMode="auto">
            <a:xfrm>
              <a:off x="2971" y="1933"/>
              <a:ext cx="31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5490A8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>
                  <a:solidFill>
                    <a:srgbClr val="FF0000"/>
                  </a:solidFill>
                  <a:latin typeface="宋体" panose="02010600030101010101" pitchFamily="2" charset="-122"/>
                </a:rPr>
                <a:t>0</a:t>
              </a:r>
            </a:p>
          </p:txBody>
        </p:sp>
        <p:sp>
          <p:nvSpPr>
            <p:cNvPr id="35905" name="Text Box 65"/>
            <p:cNvSpPr txBox="1">
              <a:spLocks noChangeArrowheads="1"/>
            </p:cNvSpPr>
            <p:nvPr/>
          </p:nvSpPr>
          <p:spPr bwMode="auto">
            <a:xfrm>
              <a:off x="2517" y="1933"/>
              <a:ext cx="31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5490A8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>
                  <a:solidFill>
                    <a:srgbClr val="FF0000"/>
                  </a:solidFill>
                  <a:latin typeface="宋体" panose="02010600030101010101" pitchFamily="2" charset="-122"/>
                </a:rPr>
                <a:t>1</a:t>
              </a:r>
            </a:p>
          </p:txBody>
        </p:sp>
        <p:sp>
          <p:nvSpPr>
            <p:cNvPr id="35906" name="Text Box 66"/>
            <p:cNvSpPr txBox="1">
              <a:spLocks noChangeArrowheads="1"/>
            </p:cNvSpPr>
            <p:nvPr/>
          </p:nvSpPr>
          <p:spPr bwMode="auto">
            <a:xfrm>
              <a:off x="2018" y="1933"/>
              <a:ext cx="31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5490A8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>
                  <a:solidFill>
                    <a:srgbClr val="FF0000"/>
                  </a:solidFill>
                  <a:latin typeface="宋体" panose="02010600030101010101" pitchFamily="2" charset="-122"/>
                </a:rPr>
                <a:t>4</a:t>
              </a:r>
            </a:p>
          </p:txBody>
        </p:sp>
        <p:sp>
          <p:nvSpPr>
            <p:cNvPr id="35907" name="Text Box 67"/>
            <p:cNvSpPr txBox="1">
              <a:spLocks noChangeArrowheads="1"/>
            </p:cNvSpPr>
            <p:nvPr/>
          </p:nvSpPr>
          <p:spPr bwMode="auto">
            <a:xfrm>
              <a:off x="1519" y="1933"/>
              <a:ext cx="31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5490A8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>
                  <a:solidFill>
                    <a:srgbClr val="FF0000"/>
                  </a:solidFill>
                  <a:latin typeface="宋体" panose="02010600030101010101" pitchFamily="2" charset="-122"/>
                </a:rPr>
                <a:t>9</a:t>
              </a:r>
            </a:p>
          </p:txBody>
        </p:sp>
        <p:sp>
          <p:nvSpPr>
            <p:cNvPr id="35908" name="Text Box 68"/>
            <p:cNvSpPr txBox="1">
              <a:spLocks noChangeArrowheads="1"/>
            </p:cNvSpPr>
            <p:nvPr/>
          </p:nvSpPr>
          <p:spPr bwMode="auto">
            <a:xfrm>
              <a:off x="2517" y="1525"/>
              <a:ext cx="31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5490A8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>
                  <a:solidFill>
                    <a:srgbClr val="FF0000"/>
                  </a:solidFill>
                  <a:latin typeface="宋体" panose="02010600030101010101" pitchFamily="2" charset="-122"/>
                </a:rPr>
                <a:t>3</a:t>
              </a:r>
            </a:p>
          </p:txBody>
        </p:sp>
        <p:sp>
          <p:nvSpPr>
            <p:cNvPr id="35909" name="Text Box 69"/>
            <p:cNvSpPr txBox="1">
              <a:spLocks noChangeArrowheads="1"/>
            </p:cNvSpPr>
            <p:nvPr/>
          </p:nvSpPr>
          <p:spPr bwMode="auto">
            <a:xfrm>
              <a:off x="2971" y="1525"/>
              <a:ext cx="31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5490A8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>
                  <a:solidFill>
                    <a:srgbClr val="FF0000"/>
                  </a:solidFill>
                  <a:latin typeface="宋体" panose="02010600030101010101" pitchFamily="2" charset="-122"/>
                </a:rPr>
                <a:t>0</a:t>
              </a:r>
            </a:p>
          </p:txBody>
        </p:sp>
        <p:sp>
          <p:nvSpPr>
            <p:cNvPr id="35910" name="Text Box 70"/>
            <p:cNvSpPr txBox="1">
              <a:spLocks noChangeArrowheads="1"/>
            </p:cNvSpPr>
            <p:nvPr/>
          </p:nvSpPr>
          <p:spPr bwMode="auto">
            <a:xfrm>
              <a:off x="1519" y="1525"/>
              <a:ext cx="31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5490A8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>
                  <a:solidFill>
                    <a:srgbClr val="FF0000"/>
                  </a:solidFill>
                  <a:latin typeface="宋体" panose="02010600030101010101" pitchFamily="2" charset="-122"/>
                </a:rPr>
                <a:t>9</a:t>
              </a:r>
            </a:p>
          </p:txBody>
        </p:sp>
        <p:sp>
          <p:nvSpPr>
            <p:cNvPr id="35911" name="Text Box 71"/>
            <p:cNvSpPr txBox="1">
              <a:spLocks noChangeArrowheads="1"/>
            </p:cNvSpPr>
            <p:nvPr/>
          </p:nvSpPr>
          <p:spPr bwMode="auto">
            <a:xfrm>
              <a:off x="4422" y="1933"/>
              <a:ext cx="31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5490A8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>
                  <a:solidFill>
                    <a:srgbClr val="FF0000"/>
                  </a:solidFill>
                  <a:latin typeface="宋体" panose="02010600030101010101" pitchFamily="2" charset="-122"/>
                </a:rPr>
                <a:t>9</a:t>
              </a:r>
            </a:p>
          </p:txBody>
        </p:sp>
        <p:sp>
          <p:nvSpPr>
            <p:cNvPr id="35912" name="Text Box 72"/>
            <p:cNvSpPr txBox="1">
              <a:spLocks noChangeArrowheads="1"/>
            </p:cNvSpPr>
            <p:nvPr/>
          </p:nvSpPr>
          <p:spPr bwMode="auto">
            <a:xfrm>
              <a:off x="3923" y="1933"/>
              <a:ext cx="31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5490A8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>
                  <a:solidFill>
                    <a:srgbClr val="FF0000"/>
                  </a:solidFill>
                  <a:latin typeface="宋体" panose="02010600030101010101" pitchFamily="2" charset="-122"/>
                </a:rPr>
                <a:t>4</a:t>
              </a:r>
            </a:p>
          </p:txBody>
        </p:sp>
        <p:sp>
          <p:nvSpPr>
            <p:cNvPr id="35913" name="Text Box 73"/>
            <p:cNvSpPr txBox="1">
              <a:spLocks noChangeArrowheads="1"/>
            </p:cNvSpPr>
            <p:nvPr/>
          </p:nvSpPr>
          <p:spPr bwMode="auto">
            <a:xfrm>
              <a:off x="2018" y="1525"/>
              <a:ext cx="31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5490A8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>
                  <a:solidFill>
                    <a:srgbClr val="FF0000"/>
                  </a:solidFill>
                  <a:latin typeface="宋体" panose="02010600030101010101" pitchFamily="2" charset="-122"/>
                </a:rPr>
                <a:t>6</a:t>
              </a:r>
            </a:p>
          </p:txBody>
        </p:sp>
        <p:sp>
          <p:nvSpPr>
            <p:cNvPr id="35914" name="Text Box 74"/>
            <p:cNvSpPr txBox="1">
              <a:spLocks noChangeArrowheads="1"/>
            </p:cNvSpPr>
            <p:nvPr/>
          </p:nvSpPr>
          <p:spPr bwMode="auto">
            <a:xfrm>
              <a:off x="3424" y="1933"/>
              <a:ext cx="31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5490A8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>
                  <a:solidFill>
                    <a:srgbClr val="FF0000"/>
                  </a:solidFill>
                  <a:latin typeface="宋体" panose="02010600030101010101" pitchFamily="2" charset="-122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-395288" y="5373688"/>
            <a:ext cx="9144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-395288" y="5373688"/>
            <a:ext cx="9144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6092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-323850" y="5013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395288" y="692150"/>
            <a:ext cx="7129462" cy="277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rgbClr val="0000CC"/>
                </a:solidFill>
                <a:latin typeface="宋体" panose="02010600030101010101" pitchFamily="2" charset="-122"/>
              </a:rPr>
              <a:t>例</a:t>
            </a:r>
            <a:r>
              <a:rPr lang="en-US" altLang="zh-CN" sz="3600" b="1" dirty="0">
                <a:solidFill>
                  <a:srgbClr val="0000CC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3600" b="1" dirty="0">
                <a:solidFill>
                  <a:srgbClr val="0000CC"/>
                </a:solidFill>
                <a:latin typeface="宋体" panose="02010600030101010101" pitchFamily="2" charset="-122"/>
              </a:rPr>
              <a:t>：</a:t>
            </a:r>
            <a:r>
              <a:rPr lang="zh-CN" altLang="en-US" sz="3200" b="1" dirty="0">
                <a:latin typeface="宋体" panose="02010600030101010101" pitchFamily="2" charset="-122"/>
              </a:rPr>
              <a:t>若</a:t>
            </a:r>
            <a:r>
              <a:rPr lang="en-US" altLang="zh-CN" sz="3200" b="1" i="1" dirty="0" err="1">
                <a:latin typeface="Times New Roman" panose="02020603050405020304" pitchFamily="18" charset="0"/>
              </a:rPr>
              <a:t>a</a:t>
            </a:r>
            <a:r>
              <a:rPr lang="en-US" altLang="zh-CN" sz="3200" b="1" dirty="0" err="1">
                <a:latin typeface="宋体" panose="02010600030101010101" pitchFamily="2" charset="-122"/>
              </a:rPr>
              <a:t>+</a:t>
            </a:r>
            <a:r>
              <a:rPr lang="en-US" altLang="zh-CN" sz="3200" b="1" i="1" dirty="0" err="1">
                <a:latin typeface="Times New Roman" panose="02020603050405020304" pitchFamily="18" charset="0"/>
              </a:rPr>
              <a:t>b</a:t>
            </a:r>
            <a:r>
              <a:rPr lang="en-US" altLang="zh-CN" sz="3200" b="1" dirty="0">
                <a:latin typeface="宋体" panose="02010600030101010101" pitchFamily="2" charset="-122"/>
              </a:rPr>
              <a:t>=-</a:t>
            </a:r>
            <a:r>
              <a:rPr lang="en-US" altLang="zh-CN" sz="3200" b="1" dirty="0">
                <a:latin typeface="Times New Roman" panose="02020603050405020304" pitchFamily="18" charset="0"/>
              </a:rPr>
              <a:t>1</a:t>
            </a:r>
            <a:r>
              <a:rPr lang="en-US" altLang="zh-CN" sz="3200" b="1" dirty="0">
                <a:latin typeface="宋体" panose="02010600030101010101" pitchFamily="2" charset="-122"/>
              </a:rPr>
              <a:t>,</a:t>
            </a:r>
            <a:r>
              <a:rPr lang="zh-CN" altLang="en-US" sz="3200" b="1" dirty="0">
                <a:latin typeface="宋体" panose="02010600030101010101" pitchFamily="2" charset="-122"/>
              </a:rPr>
              <a:t>求代数式的值</a:t>
            </a:r>
            <a:r>
              <a:rPr lang="en-US" altLang="zh-CN" sz="3200" b="1" dirty="0">
                <a:latin typeface="宋体" panose="02010600030101010101" pitchFamily="2" charset="-122"/>
              </a:rPr>
              <a:t>.</a:t>
            </a:r>
          </a:p>
          <a:p>
            <a:r>
              <a:rPr lang="en-US" altLang="zh-CN" sz="3200" b="1" dirty="0">
                <a:latin typeface="宋体" panose="02010600030101010101" pitchFamily="2" charset="-122"/>
              </a:rPr>
              <a:t>     (1)</a:t>
            </a:r>
            <a:r>
              <a:rPr lang="en-US" altLang="zh-CN" sz="3200" b="1" i="1" dirty="0">
                <a:latin typeface="Times New Roman" panose="02020603050405020304" pitchFamily="18" charset="0"/>
              </a:rPr>
              <a:t>a</a:t>
            </a:r>
            <a:r>
              <a:rPr lang="en-US" altLang="zh-CN" sz="3200" b="1" dirty="0">
                <a:latin typeface="宋体" panose="02010600030101010101" pitchFamily="2" charset="-122"/>
              </a:rPr>
              <a:t>+</a:t>
            </a:r>
            <a:r>
              <a:rPr lang="en-US" altLang="zh-CN" sz="3200" b="1" i="1" dirty="0">
                <a:latin typeface="Times New Roman" panose="02020603050405020304" pitchFamily="18" charset="0"/>
              </a:rPr>
              <a:t>b</a:t>
            </a:r>
            <a:r>
              <a:rPr lang="en-US" altLang="zh-CN" sz="3200" b="1" dirty="0">
                <a:latin typeface="宋体" panose="02010600030101010101" pitchFamily="2" charset="-122"/>
              </a:rPr>
              <a:t>+</a:t>
            </a:r>
            <a:r>
              <a:rPr lang="en-US" altLang="zh-CN" sz="3200" b="1" dirty="0">
                <a:latin typeface="Times New Roman" panose="02020603050405020304" pitchFamily="18" charset="0"/>
              </a:rPr>
              <a:t>2</a:t>
            </a:r>
            <a:r>
              <a:rPr lang="en-US" altLang="zh-CN" sz="3200" b="1" dirty="0">
                <a:latin typeface="宋体" panose="02010600030101010101" pitchFamily="2" charset="-122"/>
              </a:rPr>
              <a:t>; (2)</a:t>
            </a:r>
            <a:r>
              <a:rPr lang="en-US" altLang="zh-CN" sz="3200" b="1" dirty="0">
                <a:latin typeface="Times New Roman" panose="02020603050405020304" pitchFamily="18" charset="0"/>
              </a:rPr>
              <a:t>3</a:t>
            </a:r>
            <a:r>
              <a:rPr lang="en-US" altLang="zh-CN" sz="3200" b="1" i="1" dirty="0">
                <a:latin typeface="Times New Roman" panose="02020603050405020304" pitchFamily="18" charset="0"/>
              </a:rPr>
              <a:t>a</a:t>
            </a:r>
            <a:r>
              <a:rPr lang="en-US" altLang="zh-CN" sz="3200" b="1" dirty="0">
                <a:latin typeface="宋体" panose="02010600030101010101" pitchFamily="2" charset="-122"/>
              </a:rPr>
              <a:t>+</a:t>
            </a:r>
            <a:r>
              <a:rPr lang="en-US" altLang="zh-CN" sz="3200" b="1" dirty="0">
                <a:latin typeface="Times New Roman" panose="02020603050405020304" pitchFamily="18" charset="0"/>
              </a:rPr>
              <a:t>3</a:t>
            </a:r>
            <a:r>
              <a:rPr lang="en-US" altLang="zh-CN" sz="3200" b="1" i="1" dirty="0">
                <a:latin typeface="Times New Roman" panose="02020603050405020304" pitchFamily="18" charset="0"/>
              </a:rPr>
              <a:t>b</a:t>
            </a:r>
          </a:p>
          <a:p>
            <a:pPr algn="ctr"/>
            <a:endParaRPr lang="en-US" altLang="zh-CN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en-US" altLang="zh-CN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827088" y="2133600"/>
            <a:ext cx="5181600" cy="244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解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sym typeface="Wingdings" panose="05000000000000000000" pitchFamily="2" charset="2"/>
              </a:rPr>
              <a:t>：（</a:t>
            </a: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  <a:sym typeface="Wingdings" panose="05000000000000000000" pitchFamily="2" charset="2"/>
              </a:rPr>
              <a:t>1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sym typeface="Wingdings" panose="05000000000000000000" pitchFamily="2" charset="2"/>
              </a:rPr>
              <a:t>）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当</a:t>
            </a:r>
            <a:r>
              <a:rPr lang="en-US" altLang="zh-CN" sz="28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z="2800" b="1" dirty="0" err="1">
                <a:solidFill>
                  <a:srgbClr val="FF0000"/>
                </a:solidFill>
                <a:latin typeface="宋体" panose="02010600030101010101" pitchFamily="2" charset="-122"/>
              </a:rPr>
              <a:t>+</a:t>
            </a:r>
            <a:r>
              <a:rPr lang="en-US" altLang="zh-CN" sz="28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=-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时</a:t>
            </a: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, </a:t>
            </a:r>
          </a:p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          </a:t>
            </a:r>
            <a:r>
              <a:rPr lang="en-US" altLang="zh-CN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+</a:t>
            </a:r>
            <a:r>
              <a:rPr lang="en-US" altLang="zh-CN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+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        =-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+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        =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4716463" y="2133600"/>
            <a:ext cx="4953000" cy="308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）当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+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=-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时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,</a:t>
            </a: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  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+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=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(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+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=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×(-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=-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animBg="1"/>
      <p:bldP spid="24586" grpId="0" animBg="1"/>
      <p:bldP spid="24588" grpId="0" animBg="1"/>
      <p:bldP spid="24589" grpId="0" animBg="1"/>
      <p:bldP spid="24594" grpId="0" autoUpdateAnimBg="0"/>
      <p:bldP spid="2459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zh-CN" sz="4400">
              <a:solidFill>
                <a:schemeClr val="tx2"/>
              </a:solidFill>
            </a:endParaRP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323850" y="1196752"/>
            <a:ext cx="882015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</a:rPr>
              <a:t>拓展与提高</a:t>
            </a:r>
          </a:p>
          <a:p>
            <a:pPr>
              <a:spcBef>
                <a:spcPct val="50000"/>
              </a:spcBef>
            </a:pPr>
            <a:r>
              <a:rPr kumimoji="1" lang="zh-CN" altLang="en-US" sz="3600" b="1" dirty="0"/>
              <a:t>当</a:t>
            </a:r>
            <a:r>
              <a:rPr kumimoji="1" lang="en-US" altLang="zh-CN" sz="3600" b="1" i="1" dirty="0" err="1">
                <a:latin typeface="Times New Roman" panose="02020603050405020304" pitchFamily="18" charset="0"/>
              </a:rPr>
              <a:t>a</a:t>
            </a:r>
            <a:r>
              <a:rPr kumimoji="1" lang="en-US" altLang="zh-CN" sz="3600" b="1" dirty="0" err="1">
                <a:latin typeface="Times New Roman" panose="02020603050405020304" pitchFamily="18" charset="0"/>
              </a:rPr>
              <a:t>+</a:t>
            </a:r>
            <a:r>
              <a:rPr kumimoji="1" lang="en-US" altLang="zh-CN" sz="3600" b="1" i="1" dirty="0" err="1">
                <a:latin typeface="Times New Roman" panose="02020603050405020304" pitchFamily="18" charset="0"/>
              </a:rPr>
              <a:t>b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=-4</a:t>
            </a:r>
            <a:r>
              <a:rPr kumimoji="1" lang="zh-CN" altLang="en-US" sz="3600" b="1" i="1" dirty="0">
                <a:latin typeface="Times New Roman" panose="02020603050405020304" pitchFamily="18" charset="0"/>
              </a:rPr>
              <a:t>，</a:t>
            </a:r>
            <a:r>
              <a:rPr kumimoji="1" lang="en-US" altLang="zh-CN" sz="3600" b="1" i="1" dirty="0">
                <a:latin typeface="Times New Roman" panose="02020603050405020304" pitchFamily="18" charset="0"/>
              </a:rPr>
              <a:t>a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-</a:t>
            </a:r>
            <a:r>
              <a:rPr kumimoji="1" lang="en-US" altLang="zh-CN" sz="3600" b="1" i="1" dirty="0">
                <a:latin typeface="Times New Roman" panose="02020603050405020304" pitchFamily="18" charset="0"/>
              </a:rPr>
              <a:t>b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=8</a:t>
            </a:r>
            <a:r>
              <a:rPr kumimoji="1" lang="zh-CN" altLang="en-US" sz="3600" b="1" dirty="0"/>
              <a:t>时，求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2(</a:t>
            </a:r>
            <a:r>
              <a:rPr kumimoji="1" lang="en-US" altLang="zh-CN" sz="3600" b="1" i="1" dirty="0" err="1">
                <a:latin typeface="Times New Roman" panose="02020603050405020304" pitchFamily="18" charset="0"/>
              </a:rPr>
              <a:t>a</a:t>
            </a:r>
            <a:r>
              <a:rPr kumimoji="1" lang="en-US" altLang="zh-CN" sz="3600" b="1" dirty="0" err="1">
                <a:latin typeface="Times New Roman" panose="02020603050405020304" pitchFamily="18" charset="0"/>
              </a:rPr>
              <a:t>+</a:t>
            </a:r>
            <a:r>
              <a:rPr kumimoji="1" lang="en-US" altLang="zh-CN" sz="3600" b="1" i="1" dirty="0" err="1">
                <a:latin typeface="Times New Roman" panose="02020603050405020304" pitchFamily="18" charset="0"/>
              </a:rPr>
              <a:t>b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)(</a:t>
            </a:r>
            <a:r>
              <a:rPr kumimoji="1" lang="en-US" altLang="zh-CN" sz="3600" b="1" i="1" dirty="0">
                <a:latin typeface="Times New Roman" panose="02020603050405020304" pitchFamily="18" charset="0"/>
              </a:rPr>
              <a:t>a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-</a:t>
            </a:r>
            <a:r>
              <a:rPr kumimoji="1" lang="en-US" altLang="zh-CN" sz="3600" b="1" i="1" dirty="0">
                <a:latin typeface="Times New Roman" panose="02020603050405020304" pitchFamily="18" charset="0"/>
              </a:rPr>
              <a:t>b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)-3(</a:t>
            </a:r>
            <a:r>
              <a:rPr kumimoji="1" lang="en-US" altLang="zh-CN" sz="3600" b="1" i="1" dirty="0">
                <a:latin typeface="Times New Roman" panose="02020603050405020304" pitchFamily="18" charset="0"/>
              </a:rPr>
              <a:t>a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-</a:t>
            </a:r>
            <a:r>
              <a:rPr kumimoji="1" lang="en-US" altLang="zh-CN" sz="3600" b="1" i="1" dirty="0">
                <a:latin typeface="Times New Roman" panose="02020603050405020304" pitchFamily="18" charset="0"/>
              </a:rPr>
              <a:t>b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)</a:t>
            </a:r>
            <a:r>
              <a:rPr kumimoji="1" lang="zh-CN" altLang="en-US" sz="3600" b="1" dirty="0"/>
              <a:t>的值</a:t>
            </a:r>
            <a:r>
              <a:rPr kumimoji="1" lang="en-US" altLang="zh-CN" sz="3600" b="1" dirty="0" smtClean="0"/>
              <a:t>.</a:t>
            </a:r>
            <a:endParaRPr kumimoji="1" lang="en-US" altLang="zh-CN" sz="36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539750" y="1196975"/>
            <a:ext cx="7993063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zh-CN" altLang="en-US" sz="3200" b="1" dirty="0">
                <a:solidFill>
                  <a:srgbClr val="6600CC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　　</a:t>
            </a:r>
            <a:r>
              <a:rPr kumimoji="1" lang="en-US" altLang="zh-CN" sz="2400" b="1" dirty="0"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1</a:t>
            </a:r>
            <a:r>
              <a:rPr kumimoji="1" lang="zh-CN" altLang="en-US" sz="2400" b="1" dirty="0"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、代数式中字母的值</a:t>
            </a:r>
            <a:r>
              <a:rPr kumimoji="1"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变化</a:t>
            </a:r>
            <a:r>
              <a:rPr kumimoji="1" lang="zh-CN" altLang="en-US" sz="2400" b="1" dirty="0"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，代数式的值也随之</a:t>
            </a:r>
            <a:r>
              <a:rPr kumimoji="1"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变化</a:t>
            </a:r>
            <a:r>
              <a:rPr kumimoji="1" lang="zh-CN" altLang="en-US" sz="2400" b="1" dirty="0"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；字母的值</a:t>
            </a:r>
            <a:r>
              <a:rPr kumimoji="1"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确定</a:t>
            </a:r>
            <a:r>
              <a:rPr kumimoji="1" lang="zh-CN" altLang="en-US" sz="2400" b="1" dirty="0"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，代数式的值也随之</a:t>
            </a:r>
            <a:r>
              <a:rPr kumimoji="1"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确定</a:t>
            </a:r>
            <a:r>
              <a:rPr kumimoji="1" lang="zh-CN" altLang="en-US" sz="2400" b="1" dirty="0"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37892" name="Rectangle 7"/>
          <p:cNvSpPr>
            <a:spLocks noChangeArrowheads="1"/>
          </p:cNvSpPr>
          <p:nvPr/>
        </p:nvSpPr>
        <p:spPr bwMode="auto">
          <a:xfrm>
            <a:off x="7848600" y="6400800"/>
            <a:ext cx="1066800" cy="304800"/>
          </a:xfrm>
          <a:prstGeom prst="rect">
            <a:avLst/>
          </a:prstGeom>
          <a:solidFill>
            <a:schemeClr val="bg1"/>
          </a:solidFill>
          <a:ln w="0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endParaRPr lang="zh-CN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3" name="Text Box 9"/>
          <p:cNvSpPr txBox="1">
            <a:spLocks noChangeArrowheads="1"/>
          </p:cNvSpPr>
          <p:nvPr/>
        </p:nvSpPr>
        <p:spPr bwMode="auto">
          <a:xfrm>
            <a:off x="611188" y="333375"/>
            <a:ext cx="3240087" cy="641350"/>
          </a:xfrm>
          <a:prstGeom prst="rect">
            <a:avLst/>
          </a:prstGeom>
          <a:noFill/>
          <a:ln w="9525" algn="ctr">
            <a:noFill/>
            <a:miter lim="800000"/>
          </a:ln>
          <a:effectLst>
            <a:outerShdw dist="35921" dir="2700000" algn="ctr" rotWithShape="0">
              <a:schemeClr val="bg1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小结：</a:t>
            </a: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611188" y="2205038"/>
            <a:ext cx="76676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490A8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     2</a:t>
            </a:r>
            <a:r>
              <a:rPr kumimoji="1"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、</a:t>
            </a:r>
            <a:r>
              <a:rPr kumimoji="1" lang="zh-CN" altLang="en-US" sz="2400" b="1" dirty="0">
                <a:latin typeface="宋体" panose="02010600030101010101" pitchFamily="2" charset="-122"/>
              </a:rPr>
              <a:t>求代数式的值的一般步骤：①代入数值②计算结果</a:t>
            </a:r>
            <a:r>
              <a:rPr kumimoji="1" lang="zh-CN" altLang="en-US" dirty="0">
                <a:latin typeface="宋体" panose="02010600030101010101" pitchFamily="2" charset="-122"/>
              </a:rPr>
              <a:t> 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611188" y="3213100"/>
            <a:ext cx="792162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490A8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     3</a:t>
            </a:r>
            <a:r>
              <a:rPr kumimoji="1"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、在代入数值时，注意一些要添加括号的情况：</a:t>
            </a:r>
          </a:p>
          <a:p>
            <a:r>
              <a:rPr kumimoji="1"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(1)</a:t>
            </a:r>
            <a:r>
              <a:rPr kumimoji="1"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代入负数时要</a:t>
            </a:r>
            <a:r>
              <a:rPr kumimoji="1"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添上括号</a:t>
            </a:r>
            <a:r>
              <a:rPr kumimoji="1"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。</a:t>
            </a:r>
          </a:p>
          <a:p>
            <a:r>
              <a:rPr kumimoji="1"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(2)</a:t>
            </a:r>
            <a:r>
              <a:rPr kumimoji="1"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如果含有乘方运算，字母的值是分数时，代入时也要</a:t>
            </a:r>
            <a:r>
              <a:rPr kumimoji="1"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添上括号</a:t>
            </a:r>
            <a:r>
              <a:rPr kumimoji="1"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。</a:t>
            </a:r>
          </a:p>
          <a:p>
            <a:r>
              <a:rPr kumimoji="1" lang="en-US" altLang="zh-CN" sz="2400" b="1" dirty="0">
                <a:latin typeface="宋体" panose="02010600030101010101" pitchFamily="2" charset="-122"/>
              </a:rPr>
              <a:t>(3)</a:t>
            </a:r>
            <a:r>
              <a:rPr kumimoji="1" lang="zh-CN" altLang="en-US" sz="2400" b="1" dirty="0">
                <a:latin typeface="宋体" panose="02010600030101010101" pitchFamily="2" charset="-122"/>
              </a:rPr>
              <a:t>代数式中的乘法运算，当其中的字母用数字在替代时，要</a:t>
            </a:r>
            <a:r>
              <a:rPr kumimoji="1"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恢复“</a:t>
            </a:r>
            <a:r>
              <a:rPr kumimoji="1"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×”</a:t>
            </a:r>
            <a:r>
              <a:rPr kumimoji="1"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号</a:t>
            </a:r>
            <a:r>
              <a:rPr kumimoji="1" lang="zh-CN" altLang="en-US" sz="2400" b="1" dirty="0">
                <a:latin typeface="宋体" panose="02010600030101010101" pitchFamily="2" charset="-122"/>
              </a:rPr>
              <a:t>。</a:t>
            </a:r>
          </a:p>
          <a:p>
            <a:r>
              <a:rPr kumimoji="1" lang="en-US" altLang="zh-CN" sz="2400" b="1" dirty="0">
                <a:latin typeface="宋体" panose="02010600030101010101" pitchFamily="2" charset="-122"/>
              </a:rPr>
              <a:t>(4)</a:t>
            </a:r>
            <a:r>
              <a:rPr kumimoji="1" lang="zh-CN" altLang="en-US" sz="2400" b="1" dirty="0">
                <a:latin typeface="宋体" panose="02010600030101010101" pitchFamily="2" charset="-122"/>
              </a:rPr>
              <a:t>有时可利用“整体代入法”求代数式的值。</a:t>
            </a:r>
            <a:r>
              <a:rPr kumimoji="1" lang="zh-CN" altLang="en-US" b="1" dirty="0">
                <a:latin typeface="宋体" panose="02010600030101010101" pitchFamily="2" charset="-122"/>
              </a:rPr>
              <a:t> </a:t>
            </a:r>
            <a:r>
              <a:rPr kumimoji="1" lang="zh-CN" altLang="en-US" b="1" dirty="0" smtClean="0">
                <a:latin typeface="宋体" panose="02010600030101010101" pitchFamily="2" charset="-122"/>
              </a:rPr>
              <a:t> </a:t>
            </a:r>
            <a:endParaRPr kumimoji="1" lang="zh-CN" altLang="en-US" sz="2400" b="1" dirty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1"/>
      <p:bldP spid="37896" grpId="0"/>
      <p:bldP spid="37897" grpId="0"/>
    </p:bldLst>
  </p:timing>
</p:sld>
</file>

<file path=ppt/theme/theme1.xml><?xml version="1.0" encoding="utf-8"?>
<a:theme xmlns:a="http://schemas.openxmlformats.org/drawingml/2006/main" name="WWW.2PPT.COM&#10;">
  <a:themeElements>
    <a:clrScheme name="浅绿商务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浅绿商务">
      <a:majorFont>
        <a:latin typeface="黑体"/>
        <a:ea typeface="微软雅黑"/>
        <a:cs typeface=""/>
      </a:majorFont>
      <a:minorFont>
        <a:latin typeface="黑体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浅绿商务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浅绿商务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浅绿商务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浅绿商务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浅绿商务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浅绿商务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浅绿商务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浅绿商务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浅绿商务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浅绿商务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浅绿商务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浅绿商务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主题10</Template>
  <TotalTime>0</TotalTime>
  <Words>615</Words>
  <Application>Microsoft Office PowerPoint</Application>
  <PresentationFormat>全屏显示(4:3)</PresentationFormat>
  <Paragraphs>106</Paragraphs>
  <Slides>9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汉仪大宋简</vt:lpstr>
      <vt:lpstr>黑体</vt:lpstr>
      <vt:lpstr>楷体_GB2312</vt:lpstr>
      <vt:lpstr>宋体</vt:lpstr>
      <vt:lpstr>微软雅黑</vt:lpstr>
      <vt:lpstr>Arial</vt:lpstr>
      <vt:lpstr>Times New Roman</vt:lpstr>
      <vt:lpstr>Wingdings</vt:lpstr>
      <vt:lpstr>WWW.2PPT.COM
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2022-01-07T03:10:16Z</dcterms:created>
  <dcterms:modified xsi:type="dcterms:W3CDTF">2023-01-16T16:34:50Z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2E10C95EF4B246EBACF5C9E9F7014713</vt:lpwstr>
  </property>
  <property fmtid="{D5CDD505-2E9C-101B-9397-08002B2CF9AE}" pid="3" name="KSOProductBuildVer">
    <vt:lpwstr>2052-11.1.0.11194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