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77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1C1C1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92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91D2EE8-DDC2-40FC-BFBC-76B8EA2ADA8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8E168-E0D9-4E54-A627-079157A073E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2E1DE-61C8-44F7-9302-E65F255350E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C673A-FE87-4E8F-8053-36B4C9FF224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61925"/>
            <a:ext cx="2071688" cy="6057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1925"/>
            <a:ext cx="6067425" cy="6057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CFA46-FC33-4973-8DCE-A9AAA7F346C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E8ED16-9C18-4BF7-B2DE-F8AB9B5E02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382A1-3361-4BD0-BB37-82986522BFC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294D5-9CF7-4B19-BFE0-765E46788BC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027113"/>
            <a:ext cx="4068763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1027113"/>
            <a:ext cx="407035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B769B-0CEE-4B2E-A948-F44478330B6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752FC-EA65-443D-AEC3-673DFC582EA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45696-3470-42C7-BC7E-50ACB41B047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608F4-1338-4638-B6E2-DA833F1531E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CE75-3E00-446F-9796-CF253F563D6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新建文件夹 (9)\8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246313" y="1676400"/>
            <a:ext cx="6897687" cy="517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3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4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</a:defRPr>
            </a:lvl1pPr>
          </a:lstStyle>
          <a:p>
            <a:fld id="{2C0C883E-F676-4909-B2E6-47898160DC3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055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027113"/>
            <a:ext cx="8291513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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8DB7C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938349" y="1180665"/>
            <a:ext cx="7467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 dirty="0">
                <a:cs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cs typeface="Times New Roman" panose="02020603050405020304" pitchFamily="18" charset="0"/>
              </a:rPr>
              <a:t>7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 dirty="0" smtClean="0">
                <a:cs typeface="Times New Roman" panose="02020603050405020304" pitchFamily="18" charset="0"/>
              </a:rPr>
              <a:t>What's </a:t>
            </a:r>
            <a:r>
              <a:rPr lang="en-US" altLang="zh-CN" sz="4400" b="1" dirty="0">
                <a:cs typeface="Times New Roman" panose="02020603050405020304" pitchFamily="18" charset="0"/>
              </a:rPr>
              <a:t>the highest mountain in the world?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896378" y="3914487"/>
            <a:ext cx="33534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Section </a:t>
            </a:r>
            <a:r>
              <a:rPr lang="en-US" altLang="en-US" sz="3200" b="1" dirty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A </a:t>
            </a:r>
            <a:r>
              <a:rPr lang="en-US" altLang="en-US" sz="3200" b="1" dirty="0" smtClean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第2课时</a:t>
            </a:r>
            <a:endParaRPr lang="en-US" altLang="zh-CN" sz="3200" b="1" dirty="0">
              <a:solidFill>
                <a:srgbClr val="FF0000"/>
              </a:solidFill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77" y="5791200"/>
            <a:ext cx="914182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9" name="Picture 18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31" name="Rectangle 187"/>
          <p:cNvSpPr>
            <a:spLocks noChangeArrowheads="1"/>
          </p:cNvSpPr>
          <p:nvPr/>
        </p:nvSpPr>
        <p:spPr bwMode="auto">
          <a:xfrm>
            <a:off x="457200" y="1447800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include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动词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包括；包含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 price includes both your shirt and your trousers.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这个价格包含了你的衬衫和裤子。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拓展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】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including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介词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包括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包含在内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它和其后的名词、代词一起构成介宾短语。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There are 50 students in my class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including me.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包括我在内我们班有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50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名学生。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included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形容词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包括的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包含在内的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常作后置定语。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There are 50 students in my class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me included.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包括我在内我们班有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50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名学生。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7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609600" y="1524000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succeed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动词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成功；实现目标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。常用结构：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succeed in doing </a:t>
            </a: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sth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成功做某事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。其反义词为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fail(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失败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)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 boy succeeded in passing the exam.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这个男孩成功地通过了考试。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拓展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】success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名词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成功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；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successful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形容词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成功的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；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successfully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副词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成功地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Batang" pitchFamily="18" charset="-127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</a:rPr>
              <a:t>achieve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动词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到达；完成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拓展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】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achieve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作动词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还可意为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取得；获得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achievement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名词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完成；成就；成绩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Batang" pitchFamily="18" charset="-127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</a:rPr>
              <a:t>nature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名词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自然界；大自然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。其形容词形式为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natural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自然的；自然界的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809625" y="2133600"/>
            <a:ext cx="83343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重点短语归纳</a:t>
            </a:r>
            <a:endParaRPr lang="zh-CN" altLang="en-US" dirty="0">
              <a:solidFill>
                <a:srgbClr val="000000"/>
              </a:solidFill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take in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吸入；容入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体内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)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in the face of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面对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问题、困难等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)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even though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即使；尽管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609600" y="1676400"/>
            <a:ext cx="83343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一、根据句意及汉语提示写单词。</a:t>
            </a:r>
            <a:endParaRPr lang="zh-CN" altLang="en-US" b="1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We try to celebrate the ______________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成就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of those great scientists.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It's cold 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today.Put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on a 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厚的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sweater.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primary school in my village is in good ___________(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条件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They stopped to enjoy the beauty of 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大自然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 have a small 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house.It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包括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a bedroom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 kitchen and a bathroom.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3962400" y="2209800"/>
            <a:ext cx="159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achievements</a:t>
            </a: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3962400" y="2667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thick</a:t>
            </a:r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6019800" y="3124200"/>
            <a:ext cx="1169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condition</a:t>
            </a:r>
          </a:p>
        </p:txBody>
      </p:sp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5257800" y="35814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nature</a:t>
            </a:r>
          </a:p>
        </p:txBody>
      </p:sp>
      <p:sp>
        <p:nvSpPr>
          <p:cNvPr id="166924" name="Rectangle 12"/>
          <p:cNvSpPr>
            <a:spLocks noChangeArrowheads="1"/>
          </p:cNvSpPr>
          <p:nvPr/>
        </p:nvSpPr>
        <p:spPr bwMode="auto">
          <a:xfrm>
            <a:off x="3962400" y="4038600"/>
            <a:ext cx="1057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includes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  <p:bldP spid="166921" grpId="0"/>
      <p:bldP spid="166922" grpId="0"/>
      <p:bldP spid="166923" grpId="0"/>
      <p:bldP spid="1669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609600" y="1447800"/>
            <a:ext cx="83343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</a:t>
            </a:r>
            <a:r>
              <a:rPr lang="zh-CN" altLang="en-US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用括号中所给单词的适当形式填空。</a:t>
            </a:r>
            <a:endParaRPr lang="zh-CN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Frank finally _____________(achieve) success after he worked hard for several months.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 believe you will ____________(successful) if you don't give up.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It was _____________(freeze) that morning.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My mother always tells me to face the ____________(difficult) bravely.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hole is three meters _____(deep)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and it is ______________(deep) of all the holes.</a:t>
            </a:r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3048000" y="19812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achieved</a:t>
            </a: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3429000" y="28956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succeed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2209800" y="3352800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freezing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5410200" y="3810000"/>
            <a:ext cx="1293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difficulties</a:t>
            </a:r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4038600" y="42672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deep</a:t>
            </a:r>
          </a:p>
        </p:txBody>
      </p:sp>
      <p:sp>
        <p:nvSpPr>
          <p:cNvPr id="167951" name="Rectangle 15"/>
          <p:cNvSpPr>
            <a:spLocks noChangeArrowheads="1"/>
          </p:cNvSpPr>
          <p:nvPr/>
        </p:nvSpPr>
        <p:spPr bwMode="auto">
          <a:xfrm>
            <a:off x="6553200" y="4267200"/>
            <a:ext cx="1331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the deepest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5" grpId="0"/>
      <p:bldP spid="167946" grpId="0"/>
      <p:bldP spid="167947" grpId="0"/>
      <p:bldP spid="167948" grpId="0"/>
      <p:bldP spid="167949" grpId="0"/>
      <p:bldP spid="1679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809625" y="1219200"/>
            <a:ext cx="83343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)11.No one can ________ without any hard work.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lose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　　　 　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realize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　　 　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risk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　　　 　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succeed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)12.The higher you climb up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 less air you can ________.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take out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take up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take off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take in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)13.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Who will you go to see the movie with?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—Some of my friends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________ Jimmy and Sandy.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易错题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including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include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with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instead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)14.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Where is the Nile?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—It ________ the northern part of Africa.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易错题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runs along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runs after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runs up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runs over</a:t>
            </a: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1371600" y="18288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1371600" y="2743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1371600" y="365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8973" name="Rectangle 13"/>
          <p:cNvSpPr>
            <a:spLocks noChangeArrowheads="1"/>
          </p:cNvSpPr>
          <p:nvPr/>
        </p:nvSpPr>
        <p:spPr bwMode="auto">
          <a:xfrm>
            <a:off x="1371600" y="5029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0" grpId="0"/>
      <p:bldP spid="168971" grpId="0"/>
      <p:bldP spid="168972" grpId="0"/>
      <p:bldP spid="1689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809625" y="1524000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)15.Mr. Li is the best teacher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________ he has the least experience.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so that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because of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even though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in order to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)16.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What do you think of the film you saw yesterday?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—Oh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！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It's one of ________ films I've ever seen.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interesting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more interesting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most interesting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 most interesting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)17.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 have great ________ in finishing the work by myself.Could you help me?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—No problem.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fun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success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advice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difficulty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1371600" y="1676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1447800" y="2514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1447800" y="4419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/>
      <p:bldP spid="169992" grpId="0"/>
      <p:bldP spid="1699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24" name="Rectangle 32"/>
          <p:cNvSpPr>
            <a:spLocks noChangeArrowheads="1"/>
          </p:cNvSpPr>
          <p:nvPr/>
        </p:nvSpPr>
        <p:spPr bwMode="auto">
          <a:xfrm>
            <a:off x="609600" y="1447800"/>
            <a:ext cx="833437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四、根据句意及汉语提示完成下列句子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每空一词。</a:t>
            </a:r>
            <a:endParaRPr lang="zh-CN" altLang="en-US">
              <a:solidFill>
                <a:srgbClr val="000000"/>
              </a:solidFill>
              <a:ea typeface="MingLiU_HKSCS" pitchFamily="18" charset="-12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18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When you're on the top of mountain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it's hard to ______(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吸入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 air.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19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 girl didn't know what to do _____________(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面对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 danger.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20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Why do so many people try to climb Qomolangma ____________(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即使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 it is dangerous?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21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Humans can sometimes be stronger than the ________________(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大自然的力量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22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They wanted to ______________________(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挑战自我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so they decided to climb the mountain.</a:t>
            </a:r>
          </a:p>
        </p:txBody>
      </p:sp>
      <p:sp>
        <p:nvSpPr>
          <p:cNvPr id="161827" name="Rectangle 35"/>
          <p:cNvSpPr>
            <a:spLocks noChangeArrowheads="1"/>
          </p:cNvSpPr>
          <p:nvPr/>
        </p:nvSpPr>
        <p:spPr bwMode="auto">
          <a:xfrm>
            <a:off x="6477000" y="198120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take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in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1828" name="Rectangle 36"/>
          <p:cNvSpPr>
            <a:spLocks noChangeArrowheads="1"/>
          </p:cNvSpPr>
          <p:nvPr/>
        </p:nvSpPr>
        <p:spPr bwMode="auto">
          <a:xfrm>
            <a:off x="4800600" y="2438400"/>
            <a:ext cx="1620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in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the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face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of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1829" name="Rectangle 37"/>
          <p:cNvSpPr>
            <a:spLocks noChangeArrowheads="1"/>
          </p:cNvSpPr>
          <p:nvPr/>
        </p:nvSpPr>
        <p:spPr bwMode="auto">
          <a:xfrm>
            <a:off x="6629400" y="2895600"/>
            <a:ext cx="176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even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though/if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1830" name="Rectangle 38"/>
          <p:cNvSpPr>
            <a:spLocks noChangeArrowheads="1"/>
          </p:cNvSpPr>
          <p:nvPr/>
        </p:nvSpPr>
        <p:spPr bwMode="auto">
          <a:xfrm>
            <a:off x="6400800" y="3733800"/>
            <a:ext cx="1909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forces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of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nature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1831" name="Rectangle 39"/>
          <p:cNvSpPr>
            <a:spLocks noChangeArrowheads="1"/>
          </p:cNvSpPr>
          <p:nvPr/>
        </p:nvSpPr>
        <p:spPr bwMode="auto">
          <a:xfrm>
            <a:off x="3581400" y="4724400"/>
            <a:ext cx="245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challenge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themselves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1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27" grpId="0"/>
      <p:bldP spid="161828" grpId="0"/>
      <p:bldP spid="161829" grpId="0"/>
      <p:bldP spid="161830" grpId="0"/>
      <p:bldP spid="161831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40530A99PPBG 1">
      <a:dk1>
        <a:srgbClr val="696464"/>
      </a:dk1>
      <a:lt1>
        <a:srgbClr val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FFFFF"/>
      </a:accent3>
      <a:accent4>
        <a:srgbClr val="595454"/>
      </a:accent4>
      <a:accent5>
        <a:srgbClr val="F2ABAA"/>
      </a:accent5>
      <a:accent6>
        <a:srgbClr val="DCB020"/>
      </a:accent6>
      <a:hlink>
        <a:srgbClr val="CC9900"/>
      </a:hlink>
      <a:folHlink>
        <a:srgbClr val="96A9A9"/>
      </a:folHlink>
    </a:clrScheme>
    <a:fontScheme name="A000120140530A99PP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696464"/>
        </a:dk1>
        <a:lt1>
          <a:srgbClr val="FFFFFF"/>
        </a:lt1>
        <a:dk2>
          <a:srgbClr val="696464"/>
        </a:dk2>
        <a:lt2>
          <a:srgbClr val="FFFFFF"/>
        </a:lt2>
        <a:accent1>
          <a:srgbClr val="E92100"/>
        </a:accent1>
        <a:accent2>
          <a:srgbClr val="F3C324"/>
        </a:accent2>
        <a:accent3>
          <a:srgbClr val="FFFFFF"/>
        </a:accent3>
        <a:accent4>
          <a:srgbClr val="595454"/>
        </a:accent4>
        <a:accent5>
          <a:srgbClr val="F2ABAA"/>
        </a:accent5>
        <a:accent6>
          <a:srgbClr val="DCB020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主题66</Template>
  <TotalTime>0</TotalTime>
  <Words>628</Words>
  <Application>Microsoft Office PowerPoint</Application>
  <PresentationFormat>全屏显示(4:3)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Batang</vt:lpstr>
      <vt:lpstr>MingLiU_HKSCS</vt:lpstr>
      <vt:lpstr>黑体</vt:lpstr>
      <vt:lpstr>华文行楷</vt:lpstr>
      <vt:lpstr>楷体_GB2312</vt:lpstr>
      <vt:lpstr>宋体</vt:lpstr>
      <vt:lpstr>微软雅黑</vt:lpstr>
      <vt:lpstr>幼圆</vt:lpstr>
      <vt:lpstr>Arial</vt:lpstr>
      <vt:lpstr>Calibri</vt:lpstr>
      <vt:lpstr>Courier New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2015-03-09T07:57:00Z</dcterms:created>
  <dcterms:modified xsi:type="dcterms:W3CDTF">2023-01-16T16:34:56Z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C6BF9606EAE14B3B8745C48F778EDBC7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