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72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黑体" panose="02010609060101010101" pitchFamily="49" charset="-122"/>
      <p:regular r:id="rId34"/>
    </p:embeddedFont>
    <p:embeddedFont>
      <p:font typeface="Arial Unicode MS" panose="02010600030101010101" charset="-122"/>
      <p:regular r:id="rId35"/>
    </p:embeddedFont>
    <p:embeddedFont>
      <p:font typeface="微软雅黑" panose="020B0503020204020204" pitchFamily="34" charset="-122"/>
      <p:regular r:id="rId36"/>
      <p:bold r:id="rId37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B0"/>
    <a:srgbClr val="FF6699"/>
    <a:srgbClr val="0099FF"/>
    <a:srgbClr val="66CCFF"/>
    <a:srgbClr val="0000FF"/>
    <a:srgbClr val="FFE48F"/>
    <a:srgbClr val="FF00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8" autoAdjust="0"/>
    <p:restoredTop sz="94660" autoAdjust="0"/>
  </p:normalViewPr>
  <p:slideViewPr>
    <p:cSldViewPr snapToGrid="0">
      <p:cViewPr varScale="1">
        <p:scale>
          <a:sx n="146" d="100"/>
          <a:sy n="146" d="100"/>
        </p:scale>
        <p:origin x="-624" y="-90"/>
      </p:cViewPr>
      <p:guideLst>
        <p:guide orient="horz" pos="162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fld id="{C93DBDAB-05C5-4A46-B134-C7669EB6D2E5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45BDA3-291E-403C-8771-CC684DD82E80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1C310-C19C-4B8E-A8D4-63CCC763D80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3D5049-D462-4E0F-8C11-B1AF711474DE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A5209-7B83-4BD1-A1B8-17D275AA23F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73AD0D-AEAB-485B-B037-95EC3C59F25C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75185-84EC-40A1-898F-4A4A6DB2D44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33998-FF8E-4983-9468-98D33BC09197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2EACA-049D-439A-94D8-13EA3961044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7BFBF5-3C47-44E0-9BA0-CC0E9AA97833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F8DE4-5AFF-46A8-8D5F-FE3E698D600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D20116-2FD5-4A12-9297-E884594184FD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72990-B323-4563-BB5C-91357B00093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CD9EA-0D0A-4547-82E5-C4234EB73AD6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21AF2-11F7-4A84-9956-B80FEF614FB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AD90DD-B865-4517-8CE9-897281237AF8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E6DAF-C15F-4FE7-82E1-DD86FF95978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68EC0D-9AF2-4FF4-B372-3A8262465F05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EDB37-75F6-4AF9-A58B-47AE326C7A8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4D94A6-9F29-4C05-8068-24B801E85622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D70E6-62B6-40D7-9D88-D2B45B256CA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3160BB71-F216-4879-945A-499F951C12C9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BA0587B-DCE2-4FF6-938E-BB5E9CC7338B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副标题 2"/>
          <p:cNvSpPr>
            <a:spLocks noGrp="1"/>
          </p:cNvSpPr>
          <p:nvPr>
            <p:ph type="subTitle" idx="4294967295"/>
          </p:nvPr>
        </p:nvSpPr>
        <p:spPr>
          <a:xfrm>
            <a:off x="1431925" y="2284322"/>
            <a:ext cx="6400800" cy="665162"/>
          </a:xfrm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 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七年级下册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488281" y="2200502"/>
            <a:ext cx="62880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488281" y="762766"/>
            <a:ext cx="6288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Unit </a:t>
            </a:r>
            <a:r>
              <a:rPr lang="en-US" altLang="zh-CN" sz="36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4</a:t>
            </a:r>
          </a:p>
          <a:p>
            <a:pPr algn="ctr" eaLnBrk="1" hangingPunct="1">
              <a:defRPr/>
            </a:pPr>
            <a:r>
              <a:rPr lang="en-US" altLang="zh-CN" sz="48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Don’t </a:t>
            </a:r>
            <a:r>
              <a:rPr lang="en-US" altLang="zh-CN" sz="48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eat in class.</a:t>
            </a:r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22381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15597" y="2971800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组合 4"/>
          <p:cNvGrpSpPr/>
          <p:nvPr/>
        </p:nvGrpSpPr>
        <p:grpSpPr bwMode="auto">
          <a:xfrm>
            <a:off x="457200" y="1095375"/>
            <a:ext cx="8151813" cy="3733800"/>
            <a:chOff x="457200" y="1190451"/>
            <a:chExt cx="8151962" cy="3733330"/>
          </a:xfrm>
        </p:grpSpPr>
        <p:sp>
          <p:nvSpPr>
            <p:cNvPr id="2" name="折角形 1"/>
            <p:cNvSpPr/>
            <p:nvPr/>
          </p:nvSpPr>
          <p:spPr>
            <a:xfrm>
              <a:off x="457200" y="1215848"/>
              <a:ext cx="8151962" cy="3666663"/>
            </a:xfrm>
            <a:prstGeom prst="foldedCorne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5476" name="TextBox 2"/>
            <p:cNvSpPr txBox="1">
              <a:spLocks noChangeArrowheads="1"/>
            </p:cNvSpPr>
            <p:nvPr/>
          </p:nvSpPr>
          <p:spPr bwMode="auto">
            <a:xfrm>
              <a:off x="457201" y="1190451"/>
              <a:ext cx="8108829" cy="373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ea typeface="黑体" panose="02010609060101010101" charset="-122"/>
                </a:rPr>
                <a:t>Dear Dr. Know</a:t>
              </a:r>
              <a:r>
                <a:rPr lang="zh-CN" altLang="en-US" sz="2600" b="1" dirty="0">
                  <a:latin typeface="Times New Roman" panose="02020603050405020304" pitchFamily="18" charset="0"/>
                  <a:ea typeface="黑体" panose="02010609060101010101" charset="-122"/>
                </a:rPr>
                <a:t>，</a:t>
              </a:r>
              <a:endParaRPr lang="en-US" altLang="zh-CN" sz="2600" b="1" dirty="0">
                <a:latin typeface="Times New Roman" panose="02020603050405020304" pitchFamily="18" charset="0"/>
                <a:ea typeface="黑体" panose="02010609060101010101" charset="-122"/>
              </a:endParaRP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ea typeface="黑体" panose="02010609060101010101" charset="-122"/>
                </a:rPr>
                <a:t>There are too many rules! At 6:00a.m., my mom says</a:t>
              </a:r>
              <a:r>
                <a:rPr lang="zh-CN" altLang="en-US" sz="2600" b="1" dirty="0">
                  <a:latin typeface="Times New Roman" panose="02020603050405020304" pitchFamily="18" charset="0"/>
                  <a:ea typeface="黑体" panose="02010609060101010101" charset="-122"/>
                </a:rPr>
                <a:t>，“</a:t>
              </a:r>
              <a:r>
                <a:rPr lang="en-US" altLang="zh-CN" sz="2600" b="1" dirty="0">
                  <a:latin typeface="Times New Roman" panose="02020603050405020304" pitchFamily="18" charset="0"/>
                  <a:ea typeface="黑体" panose="02010609060101010101" charset="-122"/>
                </a:rPr>
                <a:t>Get up now and make your bed!” After breakfast, my mom always says, “Don’t leave the dirty dishes in the kitchen!” After that</a:t>
              </a:r>
              <a:r>
                <a:rPr lang="zh-CN" altLang="en-US" sz="2600" b="1" dirty="0">
                  <a:latin typeface="Times New Roman" panose="02020603050405020304" pitchFamily="18" charset="0"/>
                  <a:ea typeface="黑体" panose="02010609060101010101" charset="-122"/>
                </a:rPr>
                <a:t>，</a:t>
              </a:r>
              <a:r>
                <a:rPr lang="en-US" altLang="zh-CN" sz="2600" b="1" dirty="0">
                  <a:latin typeface="Times New Roman" panose="02020603050405020304" pitchFamily="18" charset="0"/>
                  <a:ea typeface="黑体" panose="02010609060101010101" charset="-122"/>
                </a:rPr>
                <a:t>I run to school because I can’t be late. At school, we have more rules — don’t be noisy</a:t>
              </a:r>
              <a:r>
                <a:rPr lang="zh-CN" altLang="en-US" sz="2600" b="1" dirty="0">
                  <a:latin typeface="Times New Roman" panose="02020603050405020304" pitchFamily="18" charset="0"/>
                  <a:ea typeface="黑体" panose="02010609060101010101" charset="-122"/>
                </a:rPr>
                <a:t>，</a:t>
              </a:r>
              <a:r>
                <a:rPr lang="en-US" altLang="zh-CN" sz="2600" b="1" dirty="0">
                  <a:latin typeface="Times New Roman" panose="02020603050405020304" pitchFamily="18" charset="0"/>
                  <a:ea typeface="黑体" panose="02010609060101010101" charset="-122"/>
                </a:rPr>
                <a:t>don’t eat in class, … </a:t>
              </a:r>
              <a:endParaRPr lang="zh-CN" altLang="en-US" sz="2600" b="1" dirty="0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</p:grpSp>
      <p:sp>
        <p:nvSpPr>
          <p:cNvPr id="105477" name="矩形 2"/>
          <p:cNvSpPr>
            <a:spLocks noChangeArrowheads="1"/>
          </p:cNvSpPr>
          <p:nvPr/>
        </p:nvSpPr>
        <p:spPr bwMode="auto">
          <a:xfrm>
            <a:off x="785813" y="431800"/>
            <a:ext cx="72882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letters. </a:t>
            </a:r>
            <a:r>
              <a:rPr lang="en-US" altLang="zh-CN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Underline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rules for Molly.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62013" y="2647950"/>
            <a:ext cx="45291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3309938" y="3122613"/>
            <a:ext cx="4851400" cy="6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95300" y="3675063"/>
            <a:ext cx="1187450" cy="31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7169150" y="3654425"/>
            <a:ext cx="1187450" cy="31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517525" y="4167188"/>
            <a:ext cx="603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854700" y="4214813"/>
            <a:ext cx="2055813" cy="12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520700" y="4710113"/>
            <a:ext cx="2438400" cy="11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486" name="组合 4"/>
          <p:cNvGrpSpPr/>
          <p:nvPr/>
        </p:nvGrpSpPr>
        <p:grpSpPr bwMode="auto">
          <a:xfrm>
            <a:off x="76200" y="373063"/>
            <a:ext cx="838200" cy="584200"/>
            <a:chOff x="449580" y="517058"/>
            <a:chExt cx="838200" cy="584775"/>
          </a:xfrm>
        </p:grpSpPr>
        <p:sp>
          <p:nvSpPr>
            <p:cNvPr id="17" name="椭圆 16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5488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组合 3"/>
          <p:cNvGrpSpPr/>
          <p:nvPr/>
        </p:nvGrpSpPr>
        <p:grpSpPr bwMode="auto">
          <a:xfrm>
            <a:off x="414338" y="733425"/>
            <a:ext cx="8220075" cy="3733800"/>
            <a:chOff x="422695" y="966158"/>
            <a:chExt cx="8220972" cy="3931165"/>
          </a:xfrm>
        </p:grpSpPr>
        <p:sp>
          <p:nvSpPr>
            <p:cNvPr id="2" name="折角形 1"/>
            <p:cNvSpPr/>
            <p:nvPr/>
          </p:nvSpPr>
          <p:spPr>
            <a:xfrm>
              <a:off x="422695" y="1069786"/>
              <a:ext cx="8220972" cy="3820852"/>
            </a:xfrm>
            <a:prstGeom prst="foldedCorne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106500" name="TextBox 2"/>
            <p:cNvSpPr txBox="1">
              <a:spLocks noChangeArrowheads="1"/>
            </p:cNvSpPr>
            <p:nvPr/>
          </p:nvSpPr>
          <p:spPr bwMode="auto">
            <a:xfrm>
              <a:off x="457201" y="966158"/>
              <a:ext cx="8160586" cy="3931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My dad says I can’t play basketball after school because I must do my homework. I can play only on weekends. After dinner, I can’t relax either. I must read a book before I can watch TV. But I have to go to bed before 10:00. Rules, rules, rules! It’s terrible! What can I do, Dr. Know?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Molly Brown, New York</a:t>
              </a:r>
              <a:endParaRPr lang="zh-CN" altLang="en-US" sz="2600" b="1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2584450" y="1282700"/>
            <a:ext cx="4627563" cy="31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722313" y="1776413"/>
            <a:ext cx="3271837" cy="6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352925" y="1774825"/>
            <a:ext cx="3781425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164263" y="2274888"/>
            <a:ext cx="1685925" cy="11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23875" y="2792413"/>
            <a:ext cx="3151188" cy="31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4594225" y="2828925"/>
            <a:ext cx="3351213" cy="14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49275" y="3317875"/>
            <a:ext cx="822325" cy="31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2738" y="593725"/>
            <a:ext cx="85994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Read the letters and answer the questions.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4325" y="1198563"/>
            <a:ext cx="71770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5000"/>
              </a:lnSpc>
              <a:defRPr/>
            </a:pPr>
            <a:r>
              <a:rPr lang="en-US" altLang="zh-CN" sz="2800" b="1" dirty="0" smtClean="0">
                <a:latin typeface="+mj-lt"/>
                <a:cs typeface="Times New Roman" panose="02020603050405020304" pitchFamily="18" charset="0"/>
              </a:rPr>
              <a:t>1.Are there many rules at Molly’s home?</a:t>
            </a:r>
          </a:p>
          <a:p>
            <a:pPr eaLnBrk="1" hangingPunct="1">
              <a:lnSpc>
                <a:spcPct val="135000"/>
              </a:lnSpc>
              <a:defRPr/>
            </a:pPr>
            <a:endParaRPr lang="en-US" altLang="zh-CN" sz="2800" b="1" dirty="0" smtClean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35000"/>
              </a:lnSpc>
              <a:defRPr/>
            </a:pPr>
            <a:r>
              <a:rPr lang="en-US" altLang="zh-CN" sz="2800" b="1" dirty="0" smtClean="0">
                <a:latin typeface="+mj-lt"/>
                <a:cs typeface="Times New Roman" panose="02020603050405020304" pitchFamily="18" charset="0"/>
              </a:rPr>
              <a:t>2.How does Molly go to school?</a:t>
            </a:r>
          </a:p>
          <a:p>
            <a:pPr eaLnBrk="1" hangingPunct="1">
              <a:lnSpc>
                <a:spcPct val="135000"/>
              </a:lnSpc>
              <a:defRPr/>
            </a:pPr>
            <a:endParaRPr lang="en-US" altLang="zh-CN" sz="2800" b="1" dirty="0" smtClean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35000"/>
              </a:lnSpc>
              <a:defRPr/>
            </a:pPr>
            <a:r>
              <a:rPr lang="en-US" altLang="zh-CN" sz="2800" b="1" dirty="0" smtClean="0">
                <a:latin typeface="+mj-lt"/>
                <a:cs typeface="Times New Roman" panose="02020603050405020304" pitchFamily="18" charset="0"/>
              </a:rPr>
              <a:t>3. </a:t>
            </a:r>
            <a:r>
              <a:rPr lang="en-US" altLang="zh-CN" sz="2800" b="1" dirty="0" smtClean="0">
                <a:latin typeface="+mj-lt"/>
              </a:rPr>
              <a:t>How does Molly feel about the rules?</a:t>
            </a:r>
            <a:endParaRPr lang="en-US" altLang="zh-CN" sz="2800" b="1" dirty="0" smtClean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zh-CN" altLang="en-US" sz="2800" b="1" dirty="0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33413" y="1817688"/>
            <a:ext cx="269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Yes, there are.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33413" y="2957513"/>
            <a:ext cx="3910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  <a:ea typeface="Adobe 明體 Std L" pitchFamily="18" charset="-128"/>
              </a:rPr>
              <a:t>She runs to school.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33413" y="4090988"/>
            <a:ext cx="26924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It’s terrible.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325" y="381000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87"/>
          <p:cNvSpPr>
            <a:spLocks noChangeArrowheads="1"/>
          </p:cNvSpPr>
          <p:nvPr/>
        </p:nvSpPr>
        <p:spPr bwMode="auto">
          <a:xfrm>
            <a:off x="965200" y="577850"/>
            <a:ext cx="31829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2125" y="1268413"/>
            <a:ext cx="799623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There are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too many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rules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！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我这儿）有太多的规则！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54075" y="1836738"/>
            <a:ext cx="23733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too many :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太多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939800" y="2346325"/>
            <a:ext cx="4397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17588" y="2416175"/>
            <a:ext cx="45815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程度副词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,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太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,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修饰形容词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many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05150" y="1846263"/>
            <a:ext cx="246856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+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可数名词复数</a:t>
            </a:r>
          </a:p>
        </p:txBody>
      </p:sp>
      <p:sp>
        <p:nvSpPr>
          <p:cNvPr id="13321" name="TextBox 7"/>
          <p:cNvSpPr txBox="1">
            <a:spLocks noChangeArrowheads="1"/>
          </p:cNvSpPr>
          <p:nvPr/>
        </p:nvSpPr>
        <p:spPr bwMode="auto">
          <a:xfrm>
            <a:off x="482600" y="3062288"/>
            <a:ext cx="77628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: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每年北京有太多的游客。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There are too many visitors in Beijing every year.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Box 1"/>
          <p:cNvSpPr txBox="1">
            <a:spLocks noChangeArrowheads="1"/>
          </p:cNvSpPr>
          <p:nvPr/>
        </p:nvSpPr>
        <p:spPr bwMode="auto">
          <a:xfrm>
            <a:off x="258763" y="500063"/>
            <a:ext cx="56451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辨析：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too many, too much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与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much too</a:t>
            </a:r>
            <a:endParaRPr lang="zh-CN" altLang="en-US" sz="26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6025" y="1095375"/>
            <a:ext cx="15097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too many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30313" y="1676400"/>
            <a:ext cx="1509712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too much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19200" y="2271713"/>
            <a:ext cx="15081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much too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21263" y="1112838"/>
            <a:ext cx="11890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太多的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38675" y="1712913"/>
            <a:ext cx="118903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太多的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26013" y="2293938"/>
            <a:ext cx="51911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太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97150" y="1138238"/>
            <a:ext cx="246856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+ 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可数名词复数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19375" y="1728788"/>
            <a:ext cx="20510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+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不可数名词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73338" y="2306638"/>
            <a:ext cx="238601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+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形容词或副词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84838" y="1700213"/>
            <a:ext cx="30861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可作状语修饰动词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19150" y="2873375"/>
            <a:ext cx="649922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1. He spends __________ money every week.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2. He talks __________.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3. The little boy runs __________ fast.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835275" y="2930525"/>
            <a:ext cx="15922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too much 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513013" y="3452813"/>
            <a:ext cx="15922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too much 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962400" y="3952875"/>
            <a:ext cx="16287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much too 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/>
          <p:cNvSpPr txBox="1">
            <a:spLocks noChangeArrowheads="1"/>
          </p:cNvSpPr>
          <p:nvPr/>
        </p:nvSpPr>
        <p:spPr bwMode="auto">
          <a:xfrm>
            <a:off x="552450" y="595313"/>
            <a:ext cx="803592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2. Don’t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leave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the dirty dishes in the kitchen!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                                       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别把脏碗留在厨房里！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89000" y="1673225"/>
            <a:ext cx="601503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leave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此处作及物动词， “留下，剩下”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79475" y="2268538"/>
            <a:ext cx="631825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leave+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宾语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+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地点状语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        把某物忘在某地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leave sb. by oneself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把某人独自留下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6613" y="3373438"/>
            <a:ext cx="6227762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: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昨天我把作业落在家里了。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I left my homework at home yesterday.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Box 1"/>
          <p:cNvSpPr txBox="1">
            <a:spLocks noChangeArrowheads="1"/>
          </p:cNvSpPr>
          <p:nvPr/>
        </p:nvSpPr>
        <p:spPr bwMode="auto">
          <a:xfrm>
            <a:off x="396875" y="663575"/>
            <a:ext cx="863441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3. After dinner, I can’t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relax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either.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晚饭后我也不能放松。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5963" y="1258888"/>
            <a:ext cx="45275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relax(</a:t>
            </a:r>
            <a:r>
              <a:rPr lang="en-US" altLang="zh-CN" sz="2600" b="1" i="1" dirty="0">
                <a:latin typeface="Times New Roman" panose="02020603050405020304" pitchFamily="18" charset="0"/>
                <a:ea typeface="黑体" panose="02010609060101010101" charset="-122"/>
              </a:rPr>
              <a:t>v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.),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放松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;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休息。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第三人称单数形式：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relaxes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3425" y="2320925"/>
            <a:ext cx="13462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relaxing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73113" y="2835275"/>
            <a:ext cx="123348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relaxed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19300" y="2354263"/>
            <a:ext cx="6884988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形容词，修饰物，某事物是“令人放松的”。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24063" y="2835275"/>
            <a:ext cx="68849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形容词，修饰人，人“感到轻松、放松的”。</a:t>
            </a:r>
          </a:p>
        </p:txBody>
      </p:sp>
      <p:sp>
        <p:nvSpPr>
          <p:cNvPr id="8" name="左大括号 7"/>
          <p:cNvSpPr/>
          <p:nvPr/>
        </p:nvSpPr>
        <p:spPr bwMode="auto">
          <a:xfrm>
            <a:off x="708025" y="2579688"/>
            <a:ext cx="93663" cy="715962"/>
          </a:xfrm>
          <a:prstGeom prst="leftBrace">
            <a:avLst>
              <a:gd name="adj1" fmla="val 8316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2775" y="3373438"/>
            <a:ext cx="71501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: The film is very _________.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He was ________ after listening to the music.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428875" y="3963988"/>
            <a:ext cx="12334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relaxed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554413" y="3395663"/>
            <a:ext cx="13446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relaxing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组合 3"/>
          <p:cNvGrpSpPr/>
          <p:nvPr/>
        </p:nvGrpSpPr>
        <p:grpSpPr bwMode="auto">
          <a:xfrm>
            <a:off x="404813" y="1009650"/>
            <a:ext cx="8281987" cy="3079750"/>
            <a:chOff x="396814" y="810883"/>
            <a:chExt cx="8281360" cy="3079630"/>
          </a:xfrm>
        </p:grpSpPr>
        <p:sp>
          <p:nvSpPr>
            <p:cNvPr id="2" name="圆角矩形 1"/>
            <p:cNvSpPr/>
            <p:nvPr/>
          </p:nvSpPr>
          <p:spPr>
            <a:xfrm>
              <a:off x="396814" y="810883"/>
              <a:ext cx="8281360" cy="307963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/>
            </a:p>
          </p:txBody>
        </p:sp>
        <p:sp>
          <p:nvSpPr>
            <p:cNvPr id="112644" name="TextBox 2"/>
            <p:cNvSpPr txBox="1">
              <a:spLocks noChangeArrowheads="1"/>
            </p:cNvSpPr>
            <p:nvPr/>
          </p:nvSpPr>
          <p:spPr bwMode="auto">
            <a:xfrm>
              <a:off x="552090" y="931653"/>
              <a:ext cx="8005314" cy="2693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ea typeface="黑体" panose="02010609060101010101" charset="-122"/>
                </a:rPr>
                <a:t>Dear Molly,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ea typeface="黑体" panose="02010609060101010101" charset="-122"/>
                </a:rPr>
                <a:t>                                   People always tell us,</a:t>
              </a:r>
              <a:r>
                <a:rPr lang="zh-CN" altLang="en-US" sz="2600" b="1" dirty="0">
                  <a:latin typeface="Times New Roman" panose="02020603050405020304" pitchFamily="18" charset="0"/>
                  <a:ea typeface="黑体" panose="02010609060101010101" charset="-122"/>
                </a:rPr>
                <a:t>“</a:t>
              </a:r>
              <a:r>
                <a:rPr lang="en-US" altLang="zh-CN" sz="2600" b="1" dirty="0">
                  <a:latin typeface="Times New Roman" panose="02020603050405020304" pitchFamily="18" charset="0"/>
                  <a:ea typeface="黑体" panose="02010609060101010101" charset="-122"/>
                </a:rPr>
                <a:t>Don’t do this!” or “You can’t do that!” But think about it, Molly. There are a lot of things you </a:t>
              </a:r>
              <a:r>
                <a:rPr lang="en-US" altLang="zh-CN" sz="2600" b="1" i="1" dirty="0">
                  <a:latin typeface="Times New Roman" panose="02020603050405020304" pitchFamily="18" charset="0"/>
                  <a:ea typeface="黑体" panose="02010609060101010101" charset="-122"/>
                </a:rPr>
                <a:t>can</a:t>
              </a:r>
              <a:r>
                <a:rPr lang="en-US" altLang="zh-CN" sz="2600" b="1" dirty="0">
                  <a:latin typeface="Times New Roman" panose="02020603050405020304" pitchFamily="18" charset="0"/>
                  <a:ea typeface="黑体" panose="02010609060101010101" charset="-122"/>
                </a:rPr>
                <a:t> do. You can play basketball on weekends. You can watch TV after you</a:t>
              </a:r>
              <a:endParaRPr lang="zh-CN" altLang="en-US" sz="2600" b="1" dirty="0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>
          <a:xfrm flipV="1">
            <a:off x="833438" y="2155825"/>
            <a:ext cx="728662" cy="6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693863" y="2155825"/>
            <a:ext cx="1773237" cy="31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>
            <a:spLocks noChangeArrowheads="1"/>
          </p:cNvSpPr>
          <p:nvPr/>
        </p:nvSpPr>
        <p:spPr bwMode="auto">
          <a:xfrm>
            <a:off x="2217738" y="1285875"/>
            <a:ext cx="1552575" cy="4905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>
                <a:solidFill>
                  <a:schemeClr val="dk1"/>
                </a:solidFill>
                <a:latin typeface="+mj-ea"/>
                <a:ea typeface="+mj-ea"/>
              </a:rPr>
              <a:t>宾语从句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71500" y="2159000"/>
            <a:ext cx="212725" cy="6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>
            <a:spLocks noChangeArrowheads="1"/>
          </p:cNvSpPr>
          <p:nvPr/>
        </p:nvSpPr>
        <p:spPr bwMode="auto">
          <a:xfrm>
            <a:off x="92075" y="1300163"/>
            <a:ext cx="847725" cy="4905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>
                <a:solidFill>
                  <a:schemeClr val="dk1"/>
                </a:solidFill>
                <a:latin typeface="+mj-ea"/>
                <a:ea typeface="+mj-ea"/>
              </a:rPr>
              <a:t>主语</a:t>
            </a:r>
          </a:p>
        </p:txBody>
      </p:sp>
      <p:sp>
        <p:nvSpPr>
          <p:cNvPr id="19" name="圆角矩形 18"/>
          <p:cNvSpPr>
            <a:spLocks noChangeArrowheads="1"/>
          </p:cNvSpPr>
          <p:nvPr/>
        </p:nvSpPr>
        <p:spPr bwMode="auto">
          <a:xfrm>
            <a:off x="1003300" y="1314450"/>
            <a:ext cx="847725" cy="4921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>
                <a:solidFill>
                  <a:schemeClr val="dk1"/>
                </a:solidFill>
                <a:latin typeface="+mj-ea"/>
                <a:ea typeface="+mj-ea"/>
              </a:rPr>
              <a:t>谓语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28638" y="1704975"/>
            <a:ext cx="32051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I know how you feel. </a:t>
            </a:r>
            <a:endParaRPr lang="zh-CN" altLang="en-US"/>
          </a:p>
        </p:txBody>
      </p:sp>
      <p:sp>
        <p:nvSpPr>
          <p:cNvPr id="22" name="圆角矩形 21"/>
          <p:cNvSpPr>
            <a:spLocks noChangeArrowheads="1"/>
          </p:cNvSpPr>
          <p:nvPr/>
        </p:nvSpPr>
        <p:spPr bwMode="auto">
          <a:xfrm>
            <a:off x="3965575" y="1282700"/>
            <a:ext cx="3522663" cy="4921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>
                <a:solidFill>
                  <a:schemeClr val="dk1"/>
                </a:solidFill>
                <a:latin typeface="+mj-ea"/>
                <a:ea typeface="+mj-ea"/>
              </a:rPr>
              <a:t>宾语从句需用陈述语序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2293938" y="2243138"/>
            <a:ext cx="1173162" cy="7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3614738" y="1854200"/>
            <a:ext cx="534987" cy="3794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组合 1"/>
          <p:cNvGrpSpPr/>
          <p:nvPr/>
        </p:nvGrpSpPr>
        <p:grpSpPr bwMode="auto">
          <a:xfrm>
            <a:off x="388938" y="1035050"/>
            <a:ext cx="8280400" cy="3036888"/>
            <a:chOff x="396814" y="810883"/>
            <a:chExt cx="8281360" cy="3036498"/>
          </a:xfrm>
        </p:grpSpPr>
        <p:sp>
          <p:nvSpPr>
            <p:cNvPr id="3" name="圆角矩形 2"/>
            <p:cNvSpPr/>
            <p:nvPr/>
          </p:nvSpPr>
          <p:spPr>
            <a:xfrm>
              <a:off x="396814" y="810883"/>
              <a:ext cx="8281360" cy="303649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/>
            </a:p>
          </p:txBody>
        </p:sp>
        <p:sp>
          <p:nvSpPr>
            <p:cNvPr id="113668" name="TextBox 3"/>
            <p:cNvSpPr txBox="1">
              <a:spLocks noChangeArrowheads="1"/>
            </p:cNvSpPr>
            <p:nvPr/>
          </p:nvSpPr>
          <p:spPr bwMode="auto">
            <a:xfrm>
              <a:off x="552090" y="940279"/>
              <a:ext cx="8005314" cy="2693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read a book. Parents and schools are sometimes strict,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but remember, they make rules to help us. We have to follow them.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Good luck!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Dr. Know</a:t>
              </a:r>
              <a:endParaRPr lang="zh-CN" altLang="en-US" sz="2600" b="1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1"/>
          <p:cNvSpPr txBox="1">
            <a:spLocks noChangeArrowheads="1"/>
          </p:cNvSpPr>
          <p:nvPr/>
        </p:nvSpPr>
        <p:spPr bwMode="auto">
          <a:xfrm>
            <a:off x="266700" y="819150"/>
            <a:ext cx="848042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4. Parents and schools are sometimes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strict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, but 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remember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,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they make rules to help us.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父母和学校有时是严格的， 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但是记住，他们制订规则是为了帮助我们。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7700" y="2354263"/>
            <a:ext cx="4827588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strict(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形容词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) :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严格的，严厉的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0238" y="2873375"/>
            <a:ext cx="5557837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常用短语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: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be strict with sb.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       对某人要求严格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be strict in sth.       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 对某事要求严格</a:t>
            </a:r>
          </a:p>
        </p:txBody>
      </p:sp>
      <p:pic>
        <p:nvPicPr>
          <p:cNvPr id="114693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325" y="130175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4" name="Rectangle 387"/>
          <p:cNvSpPr>
            <a:spLocks noChangeArrowheads="1"/>
          </p:cNvSpPr>
          <p:nvPr/>
        </p:nvSpPr>
        <p:spPr bwMode="auto">
          <a:xfrm>
            <a:off x="965200" y="327025"/>
            <a:ext cx="31829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563" y="130175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87"/>
          <p:cNvSpPr>
            <a:spLocks noChangeArrowheads="1"/>
          </p:cNvSpPr>
          <p:nvPr/>
        </p:nvSpPr>
        <p:spPr bwMode="auto">
          <a:xfrm>
            <a:off x="901700" y="330200"/>
            <a:ext cx="2384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Lead-in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62013" y="603250"/>
            <a:ext cx="693578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What rules do you have at school or at home?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Do you like them? 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5225" y="1508125"/>
            <a:ext cx="7080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9938" y="1512888"/>
            <a:ext cx="7350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6900" y="2446338"/>
            <a:ext cx="352742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1288" y="2760663"/>
            <a:ext cx="49355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I can’t see friends on school days.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45325" y="3813175"/>
            <a:ext cx="8159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90963" y="2165350"/>
            <a:ext cx="49450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What rules do you have at home?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90975" y="3327400"/>
            <a:ext cx="35496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How do you think of it?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005263" y="3894138"/>
            <a:ext cx="3022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I really don’t like it.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20713" y="620713"/>
            <a:ext cx="40703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remember(</a:t>
            </a:r>
            <a:r>
              <a:rPr lang="en-US" altLang="zh-CN" sz="2600" b="1" i="1">
                <a:latin typeface="Times New Roman" panose="02020603050405020304" pitchFamily="18" charset="0"/>
                <a:ea typeface="黑体" panose="02010609060101010101" charset="-122"/>
              </a:rPr>
              <a:t>vt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.) :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记住，记起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3250" y="1138238"/>
            <a:ext cx="7700963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常用短语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: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remember to do </a:t>
            </a:r>
            <a:r>
              <a:rPr lang="en-US" altLang="zh-CN" sz="2600" b="1" dirty="0" err="1">
                <a:latin typeface="Times New Roman" panose="02020603050405020304" pitchFamily="18" charset="0"/>
                <a:ea typeface="黑体" panose="02010609060101010101" charset="-122"/>
              </a:rPr>
              <a:t>sth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. = don’t forget to do </a:t>
            </a:r>
            <a:r>
              <a:rPr lang="en-US" altLang="zh-CN" sz="2600" b="1" dirty="0" err="1">
                <a:latin typeface="Times New Roman" panose="02020603050405020304" pitchFamily="18" charset="0"/>
                <a:ea typeface="黑体" panose="02010609060101010101" charset="-122"/>
              </a:rPr>
              <a:t>sth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                        记得要去做某事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事情还没有做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remember doing </a:t>
            </a:r>
            <a:r>
              <a:rPr lang="en-US" altLang="zh-CN" sz="2600" b="1" dirty="0" err="1">
                <a:latin typeface="Times New Roman" panose="02020603050405020304" pitchFamily="18" charset="0"/>
                <a:ea typeface="黑体" panose="02010609060101010101" charset="-122"/>
              </a:rPr>
              <a:t>sth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.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记得做过某事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事情已经做过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8175" y="3286125"/>
            <a:ext cx="79533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: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当你到那里的时候，记着打电话给我。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Remember to telephone me when you arrive there.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1563" y="525463"/>
            <a:ext cx="7364412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Read the letters again. Complete the sentences with </a:t>
            </a:r>
            <a:r>
              <a:rPr lang="en-US" altLang="zh-CN" sz="2800" b="1" i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have to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/</a:t>
            </a:r>
            <a:r>
              <a:rPr lang="en-US" altLang="zh-CN" sz="2800" b="1" i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must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zh-CN" sz="2800" b="1" i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can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or </a:t>
            </a:r>
            <a:r>
              <a:rPr lang="en-US" altLang="zh-CN" sz="2800" b="1" i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can’t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6739" name="组合 4"/>
          <p:cNvGrpSpPr/>
          <p:nvPr/>
        </p:nvGrpSpPr>
        <p:grpSpPr bwMode="auto">
          <a:xfrm>
            <a:off x="414338" y="693738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16741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46075" y="1593850"/>
            <a:ext cx="8521700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35000"/>
              </a:lnSpc>
              <a:defRPr/>
            </a:pPr>
            <a:r>
              <a:rPr lang="en-US" altLang="zh-CN" sz="2600" b="1" dirty="0">
                <a:latin typeface="+mj-lt"/>
              </a:rPr>
              <a:t>1. Molly ______ play basketball on school days, but she ______ play it on weekends.</a:t>
            </a:r>
          </a:p>
          <a:p>
            <a:pPr marL="457200" indent="-457200" eaLnBrk="1" hangingPunct="1">
              <a:lnSpc>
                <a:spcPct val="135000"/>
              </a:lnSpc>
              <a:defRPr/>
            </a:pPr>
            <a:r>
              <a:rPr lang="en-US" altLang="zh-CN" sz="2600" b="1" dirty="0">
                <a:latin typeface="+mj-lt"/>
              </a:rPr>
              <a:t>2. Molly ______ do her homework first when she gets home.</a:t>
            </a:r>
          </a:p>
          <a:p>
            <a:pPr marL="457200" indent="-457200" eaLnBrk="1" hangingPunct="1">
              <a:lnSpc>
                <a:spcPct val="135000"/>
              </a:lnSpc>
              <a:defRPr/>
            </a:pPr>
            <a:r>
              <a:rPr lang="en-US" altLang="zh-CN" sz="2600" b="1" dirty="0">
                <a:latin typeface="+mj-lt"/>
              </a:rPr>
              <a:t>3. Molly ______ read a book after dinner before she ______ watch TV.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727200" y="2171927"/>
            <a:ext cx="9048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can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727200" y="1677988"/>
            <a:ext cx="11826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can’t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727200" y="2757488"/>
            <a:ext cx="11826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must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727200" y="3682184"/>
            <a:ext cx="122396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must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108121" y="4268198"/>
            <a:ext cx="771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Box 1"/>
          <p:cNvSpPr txBox="1">
            <a:spLocks noChangeArrowheads="1"/>
          </p:cNvSpPr>
          <p:nvPr/>
        </p:nvSpPr>
        <p:spPr bwMode="auto">
          <a:xfrm>
            <a:off x="560388" y="1682750"/>
            <a:ext cx="802322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4. At school, Molly ______ be noisy or eat in class.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5. Parents and schools make rules to help students. So 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    students ______ follow the rules.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386138" y="1755775"/>
            <a:ext cx="901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can’t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136775" y="2782888"/>
            <a:ext cx="14843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have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113" y="3063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387"/>
          <p:cNvSpPr>
            <a:spLocks noChangeArrowheads="1"/>
          </p:cNvSpPr>
          <p:nvPr/>
        </p:nvSpPr>
        <p:spPr bwMode="auto">
          <a:xfrm>
            <a:off x="1019175" y="512763"/>
            <a:ext cx="19192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Exercise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6388" y="1093788"/>
            <a:ext cx="817403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00025" eaLnBrk="1" hangingPunct="1">
              <a:lnSpc>
                <a:spcPct val="160000"/>
              </a:lnSpc>
              <a:defRPr/>
            </a:pPr>
            <a:r>
              <a:rPr lang="en-US" altLang="zh-CN" sz="2600" b="1" dirty="0">
                <a:latin typeface="+mj-lt"/>
                <a:cs typeface="Times New Roman" panose="02020603050405020304" pitchFamily="18" charset="0"/>
              </a:rPr>
              <a:t>(    )</a:t>
            </a:r>
            <a:r>
              <a:rPr lang="zh-CN" altLang="en-US" sz="2600" b="1" dirty="0">
                <a:latin typeface="+mj-lt"/>
                <a:cs typeface="Times New Roman" panose="02020603050405020304" pitchFamily="18" charset="0"/>
              </a:rPr>
              <a:t>1.I have  _____ homework to do today.</a:t>
            </a:r>
          </a:p>
          <a:p>
            <a:pPr indent="200025" eaLnBrk="1" hangingPunct="1">
              <a:lnSpc>
                <a:spcPct val="160000"/>
              </a:lnSpc>
              <a:defRPr/>
            </a:pPr>
            <a:r>
              <a:rPr lang="zh-CN" altLang="en-US" sz="2600" b="1" dirty="0">
                <a:latin typeface="+mj-lt"/>
                <a:cs typeface="Times New Roman" panose="02020603050405020304" pitchFamily="18" charset="0"/>
              </a:rPr>
              <a:t>         A</a:t>
            </a:r>
            <a:r>
              <a:rPr lang="en-US" altLang="zh-CN" sz="2600" b="1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zh-CN" altLang="en-US" sz="2600" b="1" dirty="0">
                <a:latin typeface="+mj-lt"/>
                <a:cs typeface="Times New Roman" panose="02020603050405020304" pitchFamily="18" charset="0"/>
              </a:rPr>
              <a:t>too many               B.too much   </a:t>
            </a:r>
          </a:p>
          <a:p>
            <a:pPr indent="200025" eaLnBrk="1" hangingPunct="1">
              <a:lnSpc>
                <a:spcPct val="160000"/>
              </a:lnSpc>
              <a:defRPr/>
            </a:pPr>
            <a:r>
              <a:rPr lang="zh-CN" altLang="en-US" sz="2600" b="1" dirty="0">
                <a:latin typeface="+mj-lt"/>
                <a:cs typeface="Times New Roman" panose="02020603050405020304" pitchFamily="18" charset="0"/>
              </a:rPr>
              <a:t>         C.much too               D.very much</a:t>
            </a:r>
            <a:endParaRPr lang="en-US" altLang="zh-CN" sz="2600" b="1" dirty="0">
              <a:latin typeface="+mj-lt"/>
              <a:cs typeface="Times New Roman" panose="02020603050405020304" pitchFamily="18" charset="0"/>
            </a:endParaRPr>
          </a:p>
          <a:p>
            <a:pPr indent="200025" eaLnBrk="1" hangingPunct="1">
              <a:lnSpc>
                <a:spcPct val="160000"/>
              </a:lnSpc>
              <a:defRPr/>
            </a:pPr>
            <a:r>
              <a:rPr lang="en-US" altLang="zh-CN" sz="2600" b="1" dirty="0">
                <a:latin typeface="+mj-lt"/>
                <a:cs typeface="Times New Roman" panose="02020603050405020304" pitchFamily="18" charset="0"/>
              </a:rPr>
              <a:t>(    )</a:t>
            </a:r>
            <a:r>
              <a:rPr lang="zh-CN" altLang="en-US" sz="2600" b="1" dirty="0">
                <a:latin typeface="+mj-lt"/>
                <a:cs typeface="Times New Roman" panose="02020603050405020304" pitchFamily="18" charset="0"/>
              </a:rPr>
              <a:t>2.I</a:t>
            </a:r>
            <a:r>
              <a:rPr lang="en-US" altLang="zh-CN" sz="2600" b="1" dirty="0">
                <a:latin typeface="+mj-lt"/>
                <a:cs typeface="Times New Roman" panose="02020603050405020304" pitchFamily="18" charset="0"/>
              </a:rPr>
              <a:t>’</a:t>
            </a:r>
            <a:r>
              <a:rPr lang="zh-CN" altLang="en-US" sz="2600" b="1" dirty="0">
                <a:latin typeface="+mj-lt"/>
                <a:cs typeface="Times New Roman" panose="02020603050405020304" pitchFamily="18" charset="0"/>
              </a:rPr>
              <a:t>m too busy every day, so I never have_____fun. </a:t>
            </a:r>
          </a:p>
          <a:p>
            <a:pPr indent="200025" eaLnBrk="1" hangingPunct="1">
              <a:lnSpc>
                <a:spcPct val="160000"/>
              </a:lnSpc>
              <a:defRPr/>
            </a:pPr>
            <a:r>
              <a:rPr lang="zh-CN" altLang="en-US" sz="2600" b="1" dirty="0">
                <a:latin typeface="+mj-lt"/>
                <a:cs typeface="Times New Roman" panose="02020603050405020304" pitchFamily="18" charset="0"/>
              </a:rPr>
              <a:t>         A.some     B.many    C.much    D.a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5325" y="1292225"/>
            <a:ext cx="5397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52463" y="3206750"/>
            <a:ext cx="5397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4488" y="917575"/>
            <a:ext cx="842010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00025" eaLnBrk="1" hangingPunct="1">
              <a:lnSpc>
                <a:spcPct val="160000"/>
              </a:lnSpc>
              <a:defRPr/>
            </a:pPr>
            <a:r>
              <a:rPr lang="en-US" altLang="zh-CN" sz="2600" b="1" dirty="0">
                <a:latin typeface="+mj-lt"/>
                <a:cs typeface="Times New Roman" panose="02020603050405020304" pitchFamily="18" charset="0"/>
              </a:rPr>
              <a:t>(    )</a:t>
            </a:r>
            <a:r>
              <a:rPr lang="zh-CN" altLang="en-US" sz="2600" b="1" dirty="0">
                <a:latin typeface="+mj-lt"/>
                <a:cs typeface="Times New Roman" panose="02020603050405020304" pitchFamily="18" charset="0"/>
              </a:rPr>
              <a:t>3.My father _____ have to wash the dishes at home. </a:t>
            </a:r>
          </a:p>
          <a:p>
            <a:pPr indent="200025" eaLnBrk="1" hangingPunct="1">
              <a:lnSpc>
                <a:spcPct val="160000"/>
              </a:lnSpc>
              <a:defRPr/>
            </a:pPr>
            <a:r>
              <a:rPr lang="zh-CN" altLang="en-US" sz="2600" b="1" dirty="0">
                <a:latin typeface="+mj-lt"/>
                <a:cs typeface="Times New Roman" panose="02020603050405020304" pitchFamily="18" charset="0"/>
              </a:rPr>
              <a:t>         A.don</a:t>
            </a:r>
            <a:r>
              <a:rPr lang="en-US" altLang="zh-CN" sz="2600" b="1" dirty="0">
                <a:latin typeface="+mj-lt"/>
                <a:cs typeface="Times New Roman" panose="02020603050405020304" pitchFamily="18" charset="0"/>
              </a:rPr>
              <a:t>’</a:t>
            </a:r>
            <a:r>
              <a:rPr lang="zh-CN" altLang="en-US" sz="2600" b="1" dirty="0">
                <a:latin typeface="+mj-lt"/>
                <a:cs typeface="Times New Roman" panose="02020603050405020304" pitchFamily="18" charset="0"/>
              </a:rPr>
              <a:t>t     B.not      C.doesn</a:t>
            </a:r>
            <a:r>
              <a:rPr lang="en-US" altLang="zh-CN" sz="2600" b="1" dirty="0">
                <a:latin typeface="+mj-lt"/>
                <a:cs typeface="Times New Roman" panose="02020603050405020304" pitchFamily="18" charset="0"/>
              </a:rPr>
              <a:t>’</a:t>
            </a:r>
            <a:r>
              <a:rPr lang="zh-CN" altLang="en-US" sz="2600" b="1" dirty="0">
                <a:latin typeface="+mj-lt"/>
                <a:cs typeface="Times New Roman" panose="02020603050405020304" pitchFamily="18" charset="0"/>
              </a:rPr>
              <a:t>t      D.can</a:t>
            </a:r>
            <a:r>
              <a:rPr lang="en-US" altLang="zh-CN" sz="2600" b="1" dirty="0">
                <a:latin typeface="+mj-lt"/>
                <a:cs typeface="Times New Roman" panose="02020603050405020304" pitchFamily="18" charset="0"/>
              </a:rPr>
              <a:t>’</a:t>
            </a:r>
            <a:r>
              <a:rPr lang="zh-CN" altLang="en-US" sz="2600" b="1" dirty="0">
                <a:latin typeface="+mj-lt"/>
                <a:cs typeface="Times New Roman" panose="02020603050405020304" pitchFamily="18" charset="0"/>
              </a:rPr>
              <a:t>t</a:t>
            </a:r>
          </a:p>
          <a:p>
            <a:pPr indent="200025" eaLnBrk="1" hangingPunct="1">
              <a:lnSpc>
                <a:spcPct val="160000"/>
              </a:lnSpc>
              <a:defRPr/>
            </a:pPr>
            <a:r>
              <a:rPr lang="en-US" altLang="zh-CN" sz="2600" b="1" dirty="0">
                <a:latin typeface="+mj-lt"/>
                <a:cs typeface="Times New Roman" panose="02020603050405020304" pitchFamily="18" charset="0"/>
              </a:rPr>
              <a:t>(    )4. ______ people make the city dirty.</a:t>
            </a:r>
          </a:p>
          <a:p>
            <a:pPr indent="200025" eaLnBrk="1" hangingPunct="1">
              <a:lnSpc>
                <a:spcPct val="160000"/>
              </a:lnSpc>
              <a:defRPr/>
            </a:pPr>
            <a:r>
              <a:rPr lang="en-US" altLang="zh-CN" sz="2600" b="1" dirty="0">
                <a:latin typeface="+mj-lt"/>
                <a:cs typeface="Times New Roman" panose="02020603050405020304" pitchFamily="18" charset="0"/>
              </a:rPr>
              <a:t>        A. Too many                    B. Much too</a:t>
            </a:r>
          </a:p>
          <a:p>
            <a:pPr indent="200025" eaLnBrk="1" hangingPunct="1">
              <a:lnSpc>
                <a:spcPct val="160000"/>
              </a:lnSpc>
              <a:defRPr/>
            </a:pPr>
            <a:r>
              <a:rPr lang="en-US" altLang="zh-CN" sz="2600" b="1" dirty="0">
                <a:latin typeface="+mj-lt"/>
                <a:cs typeface="Times New Roman" panose="02020603050405020304" pitchFamily="18" charset="0"/>
              </a:rPr>
              <a:t>        C. Too much                    D. Many too</a:t>
            </a:r>
            <a:endParaRPr lang="zh-CN" altLang="en-US" sz="2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90563" y="1114425"/>
            <a:ext cx="4476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04850" y="2370138"/>
            <a:ext cx="4476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矩形 2"/>
          <p:cNvSpPr>
            <a:spLocks noChangeArrowheads="1"/>
          </p:cNvSpPr>
          <p:nvPr/>
        </p:nvSpPr>
        <p:spPr bwMode="auto">
          <a:xfrm>
            <a:off x="396875" y="892175"/>
            <a:ext cx="833278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00025" eaLnBrk="1" hangingPunct="1">
              <a:lnSpc>
                <a:spcPct val="16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)5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.It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raining all day, so we_____stay at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home.</a:t>
            </a:r>
          </a:p>
          <a:p>
            <a:pPr indent="200025" eaLnBrk="1" hangingPunct="1">
              <a:lnSpc>
                <a:spcPct val="160000"/>
              </a:lnSpc>
            </a:pP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A.have          B.must           C.can          D.may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00025" eaLnBrk="1" hangingPunct="1">
              <a:lnSpc>
                <a:spcPct val="16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)6. Don’t _____ your phone at home. When you get    </a:t>
            </a:r>
          </a:p>
          <a:p>
            <a:pPr indent="200025" eaLnBrk="1" hangingPunct="1">
              <a:lnSpc>
                <a:spcPct val="16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there, please call me.</a:t>
            </a:r>
          </a:p>
          <a:p>
            <a:pPr indent="200025" eaLnBrk="1" hangingPunct="1">
              <a:lnSpc>
                <a:spcPct val="16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A. forget       B. forgot        C. leave       D. left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8350" y="1087438"/>
            <a:ext cx="4476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7238" y="2344738"/>
            <a:ext cx="4476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Box 1"/>
          <p:cNvSpPr txBox="1">
            <a:spLocks noChangeArrowheads="1"/>
          </p:cNvSpPr>
          <p:nvPr/>
        </p:nvSpPr>
        <p:spPr bwMode="auto">
          <a:xfrm>
            <a:off x="465138" y="1328738"/>
            <a:ext cx="8029575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(    )7. We spent a _______ weekend.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 A. relax       B. relaxes      C. relaxing      D. relaxed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(    )8. The skirt ______ soft as if it is made of silk.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 A. sounds     B. tastes   C. feels            D. smells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36588" y="1420813"/>
            <a:ext cx="4476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1350" y="2452688"/>
            <a:ext cx="4476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592178" y="1328388"/>
            <a:ext cx="3481023" cy="2263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97275" y="552450"/>
            <a:ext cx="16764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</a:rPr>
              <a:t>At home</a:t>
            </a:r>
            <a:endParaRPr lang="zh-CN" altLang="en-US" sz="32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11275" y="3743325"/>
            <a:ext cx="20193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do the dishes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61013" y="3749675"/>
            <a:ext cx="23812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can’t watch TV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3410" y="1377056"/>
            <a:ext cx="3333750" cy="2251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1213" y="1647825"/>
            <a:ext cx="31908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9763" y="1198563"/>
            <a:ext cx="4237037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2350" y="723900"/>
            <a:ext cx="18145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</a:rPr>
              <a:t>At school</a:t>
            </a:r>
            <a:endParaRPr lang="zh-CN" altLang="en-US" sz="32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0550" y="3781425"/>
            <a:ext cx="31099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can’t  listen to music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60825" y="3781425"/>
            <a:ext cx="51038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can’t  take mobile phone to school 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 t="-475"/>
          <a:stretch>
            <a:fillRect/>
          </a:stretch>
        </p:blipFill>
        <p:spPr>
          <a:xfrm>
            <a:off x="1575681" y="1213138"/>
            <a:ext cx="5963806" cy="2876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55975" y="560388"/>
            <a:ext cx="25082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</a:rPr>
              <a:t>in the library</a:t>
            </a:r>
            <a:endParaRPr lang="zh-CN" altLang="en-US" sz="32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44600" y="465138"/>
            <a:ext cx="6535738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When you are unhappy about something, who do you like to talk to?</a:t>
            </a:r>
          </a:p>
        </p:txBody>
      </p:sp>
      <p:grpSp>
        <p:nvGrpSpPr>
          <p:cNvPr id="101379" name="组合 4"/>
          <p:cNvGrpSpPr/>
          <p:nvPr/>
        </p:nvGrpSpPr>
        <p:grpSpPr bwMode="auto">
          <a:xfrm>
            <a:off x="466725" y="606425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1381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72347" y="1496592"/>
            <a:ext cx="3796509" cy="2417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32175" y="3856038"/>
            <a:ext cx="278923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Your best friends?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43499" y="1492778"/>
            <a:ext cx="2452622" cy="2399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8988" y="1241425"/>
            <a:ext cx="4922837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81250" y="655638"/>
            <a:ext cx="41894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Your sister or your brother?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图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1800" y="1416050"/>
            <a:ext cx="5794375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TextBox 3"/>
          <p:cNvSpPr txBox="1">
            <a:spLocks noChangeArrowheads="1"/>
          </p:cNvSpPr>
          <p:nvPr/>
        </p:nvSpPr>
        <p:spPr bwMode="auto">
          <a:xfrm>
            <a:off x="2139950" y="801688"/>
            <a:ext cx="424973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Your father or your mother?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 bwMode="auto">
          <a:xfrm>
            <a:off x="482600" y="509588"/>
            <a:ext cx="7953375" cy="4389437"/>
            <a:chOff x="483079" y="508958"/>
            <a:chExt cx="7953555" cy="4390846"/>
          </a:xfrm>
        </p:grpSpPr>
        <p:pic>
          <p:nvPicPr>
            <p:cNvPr id="104451" name="图片 7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3079" y="508958"/>
              <a:ext cx="7953555" cy="439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452" name="TextBox 3"/>
            <p:cNvSpPr txBox="1">
              <a:spLocks noChangeArrowheads="1"/>
            </p:cNvSpPr>
            <p:nvPr/>
          </p:nvSpPr>
          <p:spPr bwMode="auto">
            <a:xfrm>
              <a:off x="2708701" y="1587256"/>
              <a:ext cx="3441968" cy="596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Thinking and talking</a:t>
              </a:r>
              <a:endPara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38791" y="2381221"/>
              <a:ext cx="6018348" cy="12926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altLang="zh-CN" sz="2600" b="1" dirty="0">
                  <a:latin typeface="+mj-lt"/>
                </a:rPr>
                <a:t>When you are unhappy about something, why do  you like to talk to your parents, your teachers or your friends? </a:t>
              </a:r>
              <a:endParaRPr lang="en-US" altLang="zh-CN" sz="26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1234</Words>
  <Application>Microsoft Office PowerPoint</Application>
  <PresentationFormat>全屏显示(16:9)</PresentationFormat>
  <Paragraphs>152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Adobe 明體 Std L</vt:lpstr>
      <vt:lpstr>Calibri</vt:lpstr>
      <vt:lpstr>黑体</vt:lpstr>
      <vt:lpstr>Arial Unicode MS</vt:lpstr>
      <vt:lpstr>微软雅黑</vt:lpstr>
      <vt:lpstr>宋体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2022-01-13T06:31:16Z</dcterms:created>
  <dcterms:modified xsi:type="dcterms:W3CDTF">2023-01-16T16:35:16Z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6CF776AACB164D4890AC821B14B5A2B7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