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300" r:id="rId4"/>
    <p:sldId id="259" r:id="rId5"/>
    <p:sldId id="291" r:id="rId6"/>
    <p:sldId id="292" r:id="rId7"/>
    <p:sldId id="293" r:id="rId8"/>
    <p:sldId id="294" r:id="rId9"/>
    <p:sldId id="295" r:id="rId10"/>
    <p:sldId id="297" r:id="rId11"/>
    <p:sldId id="298" r:id="rId12"/>
    <p:sldId id="299" r:id="rId13"/>
    <p:sldId id="265" r:id="rId14"/>
    <p:sldId id="272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88786" autoAdjust="0"/>
  </p:normalViewPr>
  <p:slideViewPr>
    <p:cSldViewPr>
      <p:cViewPr>
        <p:scale>
          <a:sx n="120" d="100"/>
          <a:sy n="120" d="100"/>
        </p:scale>
        <p:origin x="-1620" y="-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110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6CCCD-B7D5-4C53-902C-9BE15827B6F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14107-4F93-47EF-9EE6-EE82319583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emf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五年级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2339752" y="3750735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5004488" y="295283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2322500" y="295283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8033" y="1498270"/>
            <a:ext cx="9152033" cy="90024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校园绿地面积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2398566" y="287963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5065053" y="285978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活动探究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课外活动</a:t>
            </a:r>
          </a:p>
        </p:txBody>
      </p:sp>
      <p:sp>
        <p:nvSpPr>
          <p:cNvPr id="20" name="矩形 19"/>
          <p:cNvSpPr/>
          <p:nvPr/>
        </p:nvSpPr>
        <p:spPr>
          <a:xfrm>
            <a:off x="963176" y="555526"/>
            <a:ext cx="2600712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多边形的面积</a:t>
            </a:r>
            <a:endParaRPr lang="zh-CN" altLang="en-US" sz="32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2411760" y="3657678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拓展延伸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7" y="500650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184731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45074" y="445728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291" y="618948"/>
            <a:ext cx="1556863" cy="126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1829574" y="992699"/>
            <a:ext cx="4398611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全校人均占有绿地面积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930" y="771552"/>
            <a:ext cx="986742" cy="48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1"/>
          <p:cNvSpPr txBox="1"/>
          <p:nvPr/>
        </p:nvSpPr>
        <p:spPr>
          <a:xfrm>
            <a:off x="539552" y="1779662"/>
            <a:ext cx="857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人均绿地面积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=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校园绿地面积总和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÷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全校师生总人数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638812" y="3435847"/>
          <a:ext cx="7749612" cy="119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1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绿地总面积</a:t>
                      </a:r>
                      <a:r>
                        <a:rPr lang="en-US" altLang="zh-CN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平方米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全校师生人数</a:t>
                      </a:r>
                      <a:r>
                        <a:rPr lang="en-US" altLang="zh-CN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人均绿地面积</a:t>
                      </a:r>
                      <a:r>
                        <a:rPr lang="en-US" altLang="zh-CN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/(</a:t>
                      </a:r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平方米</a:t>
                      </a:r>
                      <a:r>
                        <a:rPr lang="en-US" altLang="zh-CN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人</a:t>
                      </a:r>
                      <a:r>
                        <a:rPr lang="en-US" altLang="zh-CN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904">
                <a:tc>
                  <a:txBody>
                    <a:bodyPr/>
                    <a:lstStyle/>
                    <a:p>
                      <a:pPr marL="0" algn="l" defTabSz="685165" rtl="0" eaLnBrk="1" latinLnBrk="0" hangingPunct="1">
                        <a:buNone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   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55776" y="285978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人均绿地面积统计表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235572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1200÷600=2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（平方米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8188" y="4002618"/>
            <a:ext cx="122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标注 1"/>
          <p:cNvSpPr/>
          <p:nvPr/>
        </p:nvSpPr>
        <p:spPr>
          <a:xfrm>
            <a:off x="3491883" y="2535746"/>
            <a:ext cx="4542265" cy="2052228"/>
          </a:xfrm>
          <a:prstGeom prst="wedgeRectCallout">
            <a:avLst>
              <a:gd name="adj1" fmla="val -58849"/>
              <a:gd name="adj2" fmla="val 243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这样做是不对的，缺少树木面积，只加上了草坪面积和花圃面积，没有计算出校园绿地总面积，算出来不能代表学校的人均绿地面积。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9291" y="2164657"/>
            <a:ext cx="1139023" cy="1080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843558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（草坪面积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花圃面积）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全校师生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366+424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÷600</a:t>
            </a:r>
          </a:p>
          <a:p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8FFAE"/>
              </a:clrFrom>
              <a:clrTo>
                <a:srgbClr val="D8FFA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4826" y="3244778"/>
            <a:ext cx="1047911" cy="162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61113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错题分析</a:t>
            </a:r>
          </a:p>
        </p:txBody>
      </p:sp>
      <p:sp>
        <p:nvSpPr>
          <p:cNvPr id="7" name="椭圆形标注 6"/>
          <p:cNvSpPr/>
          <p:nvPr/>
        </p:nvSpPr>
        <p:spPr>
          <a:xfrm>
            <a:off x="1315137" y="987722"/>
            <a:ext cx="2232248" cy="1189003"/>
          </a:xfrm>
          <a:prstGeom prst="wedgeEllipseCallout">
            <a:avLst>
              <a:gd name="adj1" fmla="val -26243"/>
              <a:gd name="adj2" fmla="val 719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这样计算出的人均绿地面积对吗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431" y="536803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4"/>
          <p:cNvSpPr txBox="1"/>
          <p:nvPr/>
        </p:nvSpPr>
        <p:spPr>
          <a:xfrm>
            <a:off x="916435" y="465180"/>
            <a:ext cx="664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回顾测量面积，说说自己的体会。</a:t>
            </a:r>
            <a:endParaRPr lang="zh-CN" altLang="en-US" sz="2800" dirty="0"/>
          </a:p>
        </p:txBody>
      </p:sp>
      <p:sp>
        <p:nvSpPr>
          <p:cNvPr id="4" name="圆角矩形标注 3"/>
          <p:cNvSpPr/>
          <p:nvPr/>
        </p:nvSpPr>
        <p:spPr>
          <a:xfrm>
            <a:off x="6228188" y="1680613"/>
            <a:ext cx="2475129" cy="914333"/>
          </a:xfrm>
          <a:prstGeom prst="wedgeRoundRectCallout">
            <a:avLst>
              <a:gd name="adj1" fmla="val -21110"/>
              <a:gd name="adj2" fmla="val 889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要爱护校园中的一草一木。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7180" y="2684103"/>
            <a:ext cx="15430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4260" y="3147815"/>
            <a:ext cx="1059635" cy="162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D8FFAE"/>
              </a:clrFrom>
              <a:clrTo>
                <a:srgbClr val="D8FFA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4752" y="2987295"/>
            <a:ext cx="1047911" cy="162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3030880" y="1104153"/>
            <a:ext cx="2520280" cy="1116124"/>
          </a:xfrm>
          <a:prstGeom prst="wedgeRoundRectCallout">
            <a:avLst>
              <a:gd name="adj1" fmla="val 12912"/>
              <a:gd name="adj2" fmla="val 9338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测量和计算绿地面积时，要灵活运用所学过的面积计算方法。</a:t>
            </a:r>
          </a:p>
        </p:txBody>
      </p:sp>
      <p:sp>
        <p:nvSpPr>
          <p:cNvPr id="9" name="云形标注 8"/>
          <p:cNvSpPr/>
          <p:nvPr/>
        </p:nvSpPr>
        <p:spPr>
          <a:xfrm>
            <a:off x="114257" y="1023907"/>
            <a:ext cx="2448272" cy="1944216"/>
          </a:xfrm>
          <a:prstGeom prst="cloudCallout">
            <a:avLst>
              <a:gd name="adj1" fmla="val 43090"/>
              <a:gd name="adj2" fmla="val 5769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我明白了通过查找资料和实际测量等方法收集数据。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92082" y="411511"/>
            <a:ext cx="2266690" cy="561692"/>
            <a:chOff x="192082" y="411510"/>
            <a:chExt cx="2266690" cy="56169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92082" y="492072"/>
              <a:ext cx="366860" cy="456338"/>
            </a:xfrm>
            <a:prstGeom prst="rect">
              <a:avLst/>
            </a:prstGeom>
          </p:spPr>
        </p:pic>
        <p:sp>
          <p:nvSpPr>
            <p:cNvPr id="19" name="文本框 14"/>
            <p:cNvSpPr txBox="1"/>
            <p:nvPr/>
          </p:nvSpPr>
          <p:spPr>
            <a:xfrm>
              <a:off x="611560" y="411510"/>
              <a:ext cx="1847212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拓展延伸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4" y="1016825"/>
            <a:ext cx="1198245" cy="1198245"/>
          </a:xfrm>
          <a:prstGeom prst="rect">
            <a:avLst/>
          </a:prstGeom>
        </p:spPr>
      </p:pic>
      <p:grpSp>
        <p:nvGrpSpPr>
          <p:cNvPr id="12" name="组合 4"/>
          <p:cNvGrpSpPr/>
          <p:nvPr/>
        </p:nvGrpSpPr>
        <p:grpSpPr bwMode="auto">
          <a:xfrm>
            <a:off x="2357057" y="197451"/>
            <a:ext cx="5277755" cy="1045582"/>
            <a:chOff x="2069647" y="550710"/>
            <a:chExt cx="2965708" cy="80574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云形标注 82"/>
            <p:cNvSpPr>
              <a:spLocks noChangeArrowheads="1"/>
            </p:cNvSpPr>
            <p:nvPr/>
          </p:nvSpPr>
          <p:spPr bwMode="auto">
            <a:xfrm>
              <a:off x="2069647" y="550710"/>
              <a:ext cx="2965708" cy="805744"/>
            </a:xfrm>
            <a:prstGeom prst="cloudCallout">
              <a:avLst>
                <a:gd name="adj1" fmla="val -61624"/>
                <a:gd name="adj2" fmla="val 27284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矩形 4"/>
            <p:cNvSpPr>
              <a:spLocks noChangeArrowheads="1"/>
            </p:cNvSpPr>
            <p:nvPr/>
          </p:nvSpPr>
          <p:spPr bwMode="auto">
            <a:xfrm>
              <a:off x="2413103" y="722463"/>
              <a:ext cx="2431763" cy="3486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641123" y="411510"/>
            <a:ext cx="4873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如何测量不规则的草坪面积？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7810" y="321982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将这草坪分为两部分长方形和三角形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5473" y="3579861"/>
            <a:ext cx="183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长方形面积：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5473" y="3939902"/>
            <a:ext cx="153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三角形面积：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2785" y="4299942"/>
            <a:ext cx="1937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整个草坪面积：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48525" y="3579861"/>
            <a:ext cx="250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3×9=27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32124" y="3974540"/>
            <a:ext cx="250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3×4÷2=6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27784" y="4299942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长方形面积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三角形面积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=27+6=33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</a:t>
            </a:r>
          </a:p>
        </p:txBody>
      </p:sp>
      <p:sp>
        <p:nvSpPr>
          <p:cNvPr id="37" name="矩形 36"/>
          <p:cNvSpPr/>
          <p:nvPr/>
        </p:nvSpPr>
        <p:spPr>
          <a:xfrm>
            <a:off x="2443171" y="1985280"/>
            <a:ext cx="2880320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直角三角形 37"/>
          <p:cNvSpPr/>
          <p:nvPr/>
        </p:nvSpPr>
        <p:spPr>
          <a:xfrm>
            <a:off x="5343293" y="1995687"/>
            <a:ext cx="1091817" cy="1008112"/>
          </a:xfrm>
          <a:prstGeom prst="rt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>
            <a:off x="2332124" y="1995687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99243" y="2288734"/>
            <a:ext cx="106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米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2457615" y="1896779"/>
            <a:ext cx="28856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48109" y="1615946"/>
            <a:ext cx="90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米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5343293" y="3075806"/>
            <a:ext cx="10918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35358" y="3035672"/>
            <a:ext cx="119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40" grpId="0"/>
      <p:bldP spid="42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267744" y="1203599"/>
            <a:ext cx="4680520" cy="265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上坡时，要尽可能地省力，变速自行车的前轮和后轮该如何搭配呢？先想一想，试着和同伴们一起探究一下吧！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2197" y="425882"/>
            <a:ext cx="2246579" cy="561692"/>
            <a:chOff x="212193" y="425882"/>
            <a:chExt cx="2246579" cy="56169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12193" y="494144"/>
              <a:ext cx="366861" cy="456339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/>
          </p:nvSpPr>
          <p:spPr>
            <a:xfrm>
              <a:off x="611560" y="425882"/>
              <a:ext cx="1847212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课外活动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3692" y="1052599"/>
            <a:ext cx="5437285" cy="4130864"/>
          </a:xfrm>
          <a:prstGeom prst="rect">
            <a:avLst/>
          </a:prstGeom>
        </p:spPr>
      </p:pic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2232184" y="1153559"/>
            <a:ext cx="4680520" cy="265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通过测量我们知道了人均绿地面积，那么哪种绿地类型中面积最大？与前几年相比学校绿地面积发生什么变化？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2082" y="439395"/>
            <a:ext cx="2266690" cy="561692"/>
            <a:chOff x="192082" y="439395"/>
            <a:chExt cx="2266690" cy="561692"/>
          </a:xfrm>
        </p:grpSpPr>
        <p:sp>
          <p:nvSpPr>
            <p:cNvPr id="38" name="文本框 14"/>
            <p:cNvSpPr txBox="1"/>
            <p:nvPr/>
          </p:nvSpPr>
          <p:spPr>
            <a:xfrm>
              <a:off x="611560" y="439395"/>
              <a:ext cx="1847212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情境导入</a:t>
              </a: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92082" y="492072"/>
              <a:ext cx="366860" cy="456339"/>
            </a:xfrm>
            <a:prstGeom prst="rect">
              <a:avLst/>
            </a:prstGeom>
          </p:spPr>
        </p:pic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52494" y="1063367"/>
            <a:ext cx="1344999" cy="128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4"/>
          <p:cNvGrpSpPr/>
          <p:nvPr/>
        </p:nvGrpSpPr>
        <p:grpSpPr bwMode="auto">
          <a:xfrm>
            <a:off x="2555780" y="339502"/>
            <a:ext cx="5277755" cy="1602654"/>
            <a:chOff x="2086061" y="572447"/>
            <a:chExt cx="2965708" cy="80574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云形标注 82"/>
            <p:cNvSpPr>
              <a:spLocks noChangeArrowheads="1"/>
            </p:cNvSpPr>
            <p:nvPr/>
          </p:nvSpPr>
          <p:spPr bwMode="auto">
            <a:xfrm>
              <a:off x="2086061" y="572447"/>
              <a:ext cx="2965708" cy="805744"/>
            </a:xfrm>
            <a:prstGeom prst="cloudCallout">
              <a:avLst>
                <a:gd name="adj1" fmla="val -61624"/>
                <a:gd name="adj2" fmla="val 27284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矩形 4"/>
            <p:cNvSpPr>
              <a:spLocks noChangeArrowheads="1"/>
            </p:cNvSpPr>
            <p:nvPr/>
          </p:nvSpPr>
          <p:spPr bwMode="auto">
            <a:xfrm>
              <a:off x="2409766" y="727837"/>
              <a:ext cx="2431763" cy="5291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同学们，在校园中都见过下面的这些草坪吧！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946" y="2463800"/>
            <a:ext cx="22383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28068" y="2614166"/>
            <a:ext cx="298409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07726" y="2645412"/>
            <a:ext cx="2651125" cy="197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E9F1"/>
              </a:clrFrom>
              <a:clrTo>
                <a:srgbClr val="FCE9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561" y="1744985"/>
            <a:ext cx="3619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11512"/>
            <a:ext cx="7125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a typeface="楷体" panose="02010609060101010101" pitchFamily="49" charset="-122"/>
              </a:rPr>
              <a:t>你们学校的绿地面积是多少？人均绿地面积呢？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4133" y="601985"/>
            <a:ext cx="428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标注 5"/>
          <p:cNvSpPr/>
          <p:nvPr/>
        </p:nvSpPr>
        <p:spPr>
          <a:xfrm>
            <a:off x="2915816" y="969238"/>
            <a:ext cx="3888432" cy="936104"/>
          </a:xfrm>
          <a:prstGeom prst="wedgeRectCallout">
            <a:avLst>
              <a:gd name="adj1" fmla="val 62313"/>
              <a:gd name="adj2" fmla="val -4572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a typeface="楷体" panose="02010609060101010101" pitchFamily="49" charset="-122"/>
              </a:rPr>
              <a:t>要知道学校的人均绿地面积，需要收集哪些数据？可以怎样收集数据？</a:t>
            </a:r>
          </a:p>
        </p:txBody>
      </p:sp>
      <p:sp>
        <p:nvSpPr>
          <p:cNvPr id="8" name="矩形标注 7"/>
          <p:cNvSpPr/>
          <p:nvPr/>
        </p:nvSpPr>
        <p:spPr>
          <a:xfrm>
            <a:off x="539552" y="1059583"/>
            <a:ext cx="1584176" cy="1062980"/>
          </a:xfrm>
          <a:prstGeom prst="wedgeRectCallout">
            <a:avLst>
              <a:gd name="adj1" fmla="val -45758"/>
              <a:gd name="adj2" fmla="val 6706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a typeface="楷体" panose="02010609060101010101" pitchFamily="49" charset="-122"/>
              </a:rPr>
              <a:t>要知道校园内草坪，花圃和树木的占地面积。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E9F1"/>
              </a:clrFrom>
              <a:clrTo>
                <a:srgbClr val="FCE9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339" y="4121876"/>
            <a:ext cx="5238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CE9F1"/>
              </a:clrFrom>
              <a:clrTo>
                <a:srgbClr val="FCE9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9104" y="2916980"/>
            <a:ext cx="36004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标注 9"/>
          <p:cNvSpPr/>
          <p:nvPr/>
        </p:nvSpPr>
        <p:spPr>
          <a:xfrm>
            <a:off x="1547664" y="2078793"/>
            <a:ext cx="2088232" cy="1059970"/>
          </a:xfrm>
          <a:prstGeom prst="wedgeRectCallout">
            <a:avLst>
              <a:gd name="adj1" fmla="val -69069"/>
              <a:gd name="adj2" fmla="val 5139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a typeface="楷体" panose="02010609060101010101" pitchFamily="49" charset="-122"/>
              </a:rPr>
              <a:t>要计算人均绿地面积，还要知道全校师生人数。</a:t>
            </a:r>
          </a:p>
        </p:txBody>
      </p:sp>
      <p:sp>
        <p:nvSpPr>
          <p:cNvPr id="11" name="矩形标注 10"/>
          <p:cNvSpPr/>
          <p:nvPr/>
        </p:nvSpPr>
        <p:spPr>
          <a:xfrm>
            <a:off x="5340424" y="2092571"/>
            <a:ext cx="2448272" cy="1648818"/>
          </a:xfrm>
          <a:prstGeom prst="wedgeRectCallout">
            <a:avLst>
              <a:gd name="adj1" fmla="val 40479"/>
              <a:gd name="adj2" fmla="val 6044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a typeface="楷体" panose="02010609060101010101" pitchFamily="49" charset="-122"/>
              </a:rPr>
              <a:t>先了解校园内绿地发布情况，再制定一个测量和统计校园绿地面积的方案，在全班内交流。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7236296" y="3580369"/>
            <a:ext cx="882898" cy="1265255"/>
          </a:xfrm>
          <a:prstGeom prst="rect">
            <a:avLst/>
          </a:prstGeom>
        </p:spPr>
      </p:pic>
      <p:sp>
        <p:nvSpPr>
          <p:cNvPr id="9" name="矩形标注 8"/>
          <p:cNvSpPr/>
          <p:nvPr/>
        </p:nvSpPr>
        <p:spPr>
          <a:xfrm>
            <a:off x="2276432" y="3075807"/>
            <a:ext cx="2088232" cy="1224136"/>
          </a:xfrm>
          <a:prstGeom prst="wedgeRectCallout">
            <a:avLst>
              <a:gd name="adj1" fmla="val -38746"/>
              <a:gd name="adj2" fmla="val 6080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a typeface="楷体" panose="02010609060101010101" pitchFamily="49" charset="-122"/>
              </a:rPr>
              <a:t>可以查找资料或者实地测量计算面积所需的数据</a:t>
            </a:r>
            <a:r>
              <a:rPr lang="zh-CN" altLang="en-US" dirty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0" grpId="0" animBg="1"/>
      <p:bldP spid="11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92086" y="441478"/>
            <a:ext cx="2266689" cy="561692"/>
            <a:chOff x="192083" y="439395"/>
            <a:chExt cx="2266689" cy="56169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92083" y="479078"/>
              <a:ext cx="366860" cy="456339"/>
            </a:xfrm>
            <a:prstGeom prst="rect">
              <a:avLst/>
            </a:prstGeom>
          </p:spPr>
        </p:pic>
        <p:sp>
          <p:nvSpPr>
            <p:cNvPr id="21" name="文本框 14"/>
            <p:cNvSpPr txBox="1"/>
            <p:nvPr/>
          </p:nvSpPr>
          <p:spPr>
            <a:xfrm>
              <a:off x="611560" y="439395"/>
              <a:ext cx="1847212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活动探究</a:t>
              </a:r>
            </a:p>
          </p:txBody>
        </p:sp>
      </p:grp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2627787" y="497440"/>
            <a:ext cx="531883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估计面积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组内分工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4" y="1059584"/>
            <a:ext cx="3188335" cy="1541145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61394" y="1092323"/>
            <a:ext cx="3438525" cy="153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29" y="2787776"/>
            <a:ext cx="690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想一想有什么方法可以计算出草坪面积呢？</a:t>
            </a:r>
          </a:p>
        </p:txBody>
      </p:sp>
      <p:pic>
        <p:nvPicPr>
          <p:cNvPr id="22" name="图片 21" descr="小天使：男孩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3965" y="3554445"/>
            <a:ext cx="1614204" cy="130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矩形标注 34"/>
          <p:cNvSpPr/>
          <p:nvPr/>
        </p:nvSpPr>
        <p:spPr>
          <a:xfrm>
            <a:off x="1810105" y="3589660"/>
            <a:ext cx="2974649" cy="843200"/>
          </a:xfrm>
          <a:prstGeom prst="wedgeRectCallout">
            <a:avLst>
              <a:gd name="adj1" fmla="val -55464"/>
              <a:gd name="adj2" fmla="val 2300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用测量工具等直接测量。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8344" y="2787774"/>
            <a:ext cx="1170204" cy="179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矩形标注 37"/>
          <p:cNvSpPr/>
          <p:nvPr/>
        </p:nvSpPr>
        <p:spPr>
          <a:xfrm>
            <a:off x="5079882" y="3554445"/>
            <a:ext cx="2589085" cy="895438"/>
          </a:xfrm>
          <a:prstGeom prst="wedgeRectCallout">
            <a:avLst>
              <a:gd name="adj1" fmla="val 38063"/>
              <a:gd name="adj2" fmla="val -627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要使测量的数据更准确，应该怎么测量呢？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5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72301"/>
            <a:ext cx="2736304" cy="1703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145826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把米尺的零刻度固定在长方形的一个顶点上，沿着长（或宽）拉直米尺到另一个顶点，读出米尺上的读数这就是长方形的长（或宽）。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31" y="233691"/>
            <a:ext cx="4889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测量计算面积所需要的数据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138" y="1307863"/>
            <a:ext cx="2742954" cy="1474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6" y="2787776"/>
            <a:ext cx="30096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将米尺的零刻度固定在三角形底边的一个顶点上，沿着底边拉直米尺到另一个顶点读出米尺上的读数，就是三角形的底，用同样的方法沿着这条底边的高线，用米尺量出高。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119" y="3276397"/>
            <a:ext cx="1523792" cy="162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75691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怎样测量计算长方形面积所需要数据的？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8479" y="64141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怎样测量计算三角形面积所需要的数据呢？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257880" y="1779662"/>
            <a:ext cx="2088233" cy="864096"/>
            <a:chOff x="3272204" y="2055980"/>
            <a:chExt cx="2088233" cy="147692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53560" y="2355726"/>
              <a:ext cx="629511" cy="305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标注 11"/>
            <p:cNvSpPr/>
            <p:nvPr/>
          </p:nvSpPr>
          <p:spPr>
            <a:xfrm>
              <a:off x="3272204" y="2055980"/>
              <a:ext cx="2088233" cy="1476923"/>
            </a:xfrm>
            <a:prstGeom prst="wedge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可以用       测量所需要的数据。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08075" y="3006432"/>
            <a:ext cx="1047911" cy="162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3775" y="393044"/>
            <a:ext cx="379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收集所测量的数据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250" y="445243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39" y="987576"/>
            <a:ext cx="3349241" cy="177551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2641" y="2921973"/>
            <a:ext cx="1170204" cy="179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31" y="903872"/>
            <a:ext cx="3674212" cy="16678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969" y="2921972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我测得长方形草坪的长是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米，宽是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</a:p>
          <a:p>
            <a:endParaRPr lang="zh-CN" altLang="en-US" dirty="0"/>
          </a:p>
        </p:txBody>
      </p:sp>
      <p:sp>
        <p:nvSpPr>
          <p:cNvPr id="9" name="云形标注 8"/>
          <p:cNvSpPr/>
          <p:nvPr/>
        </p:nvSpPr>
        <p:spPr>
          <a:xfrm>
            <a:off x="5801897" y="2571751"/>
            <a:ext cx="2232248" cy="1414166"/>
          </a:xfrm>
          <a:prstGeom prst="cloudCallout">
            <a:avLst>
              <a:gd name="adj1" fmla="val -64501"/>
              <a:gd name="adj2" fmla="val 179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我测量三角形草坪的底是</a:t>
            </a: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米，高是</a:t>
            </a: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</a:p>
        </p:txBody>
      </p:sp>
      <p:sp>
        <p:nvSpPr>
          <p:cNvPr id="10" name="云形标注 9"/>
          <p:cNvSpPr/>
          <p:nvPr/>
        </p:nvSpPr>
        <p:spPr>
          <a:xfrm rot="15564577">
            <a:off x="951344" y="2471350"/>
            <a:ext cx="1553418" cy="211679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899" y="68612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26348" y="1995686"/>
            <a:ext cx="818073" cy="125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表格 4"/>
          <p:cNvGraphicFramePr/>
          <p:nvPr/>
        </p:nvGraphicFramePr>
        <p:xfrm>
          <a:off x="485616" y="2813265"/>
          <a:ext cx="6390640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形状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量得的数据</a:t>
                      </a:r>
                      <a:r>
                        <a:rPr lang="en-US" altLang="zh-CN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面积</a:t>
                      </a:r>
                      <a:r>
                        <a:rPr lang="en-US" altLang="zh-CN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1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平方米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b="1" i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b="1" i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b="1" i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b="1" i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6003" y="613857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校园绿地面积计算与记录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4155" y="228371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校园绿地面积测量记录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7" y="1419398"/>
            <a:ext cx="1252565" cy="115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标注 8"/>
          <p:cNvSpPr/>
          <p:nvPr/>
        </p:nvSpPr>
        <p:spPr>
          <a:xfrm>
            <a:off x="1452662" y="1308496"/>
            <a:ext cx="2952328" cy="722498"/>
          </a:xfrm>
          <a:prstGeom prst="wedgeRectCallout">
            <a:avLst>
              <a:gd name="adj1" fmla="val -3456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如何算出长方形与三角形绿地面积？</a:t>
            </a:r>
          </a:p>
        </p:txBody>
      </p:sp>
      <p:sp>
        <p:nvSpPr>
          <p:cNvPr id="10" name="云形标注 9"/>
          <p:cNvSpPr/>
          <p:nvPr/>
        </p:nvSpPr>
        <p:spPr>
          <a:xfrm>
            <a:off x="5784178" y="195488"/>
            <a:ext cx="2160240" cy="1474259"/>
          </a:xfrm>
          <a:prstGeom prst="cloudCallout">
            <a:avLst>
              <a:gd name="adj1" fmla="val 12469"/>
              <a:gd name="adj2" fmla="val 64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alt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三角形面积公式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÷2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endParaRPr lang="zh-CN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7766" y="3858602"/>
            <a:ext cx="5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124" y="4191061"/>
            <a:ext cx="1033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合计</a:t>
            </a:r>
          </a:p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4395" y="342655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2722" y="3426554"/>
            <a:ext cx="133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长方形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3312" y="3437589"/>
            <a:ext cx="152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18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</a:p>
          <a:p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21114" y="343758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270</a:t>
            </a:r>
          </a:p>
          <a:p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92722" y="386789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三角形</a:t>
            </a:r>
          </a:p>
          <a:p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3308" y="385860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底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16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52281" y="3858602"/>
            <a:ext cx="6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96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5672" y="4299942"/>
            <a:ext cx="76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366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128" y="2491842"/>
            <a:ext cx="3372556" cy="20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95488"/>
            <a:ext cx="3236590" cy="207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云形标注 3"/>
          <p:cNvSpPr/>
          <p:nvPr/>
        </p:nvSpPr>
        <p:spPr>
          <a:xfrm>
            <a:off x="1475659" y="330403"/>
            <a:ext cx="2881177" cy="1944216"/>
          </a:xfrm>
          <a:prstGeom prst="cloudCallout">
            <a:avLst>
              <a:gd name="adj1" fmla="val -53768"/>
              <a:gd name="adj2" fmla="val 270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想一想除了草坪还有什么属于绿地面积？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3540" y="3368822"/>
            <a:ext cx="1034097" cy="158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云形标注 5"/>
          <p:cNvSpPr/>
          <p:nvPr/>
        </p:nvSpPr>
        <p:spPr>
          <a:xfrm>
            <a:off x="5580112" y="2416229"/>
            <a:ext cx="3096344" cy="1521267"/>
          </a:xfrm>
          <a:prstGeom prst="cloudCallout">
            <a:avLst>
              <a:gd name="adj1" fmla="val -40614"/>
              <a:gd name="adj2" fmla="val 664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校园中还有花圃，树木。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508" y="976352"/>
            <a:ext cx="1200981" cy="1721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46935" y="1635646"/>
            <a:ext cx="818073" cy="125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7"/>
          <p:cNvSpPr>
            <a:spLocks noChangeArrowheads="1"/>
          </p:cNvSpPr>
          <p:nvPr/>
        </p:nvSpPr>
        <p:spPr bwMode="auto">
          <a:xfrm>
            <a:off x="3470320" y="569227"/>
            <a:ext cx="4572000" cy="1498467"/>
          </a:xfrm>
          <a:prstGeom prst="wedgeRoundRectCallout">
            <a:avLst>
              <a:gd name="adj1" fmla="val 49448"/>
              <a:gd name="adj2" fmla="val 6851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根据以上方法，测算出校园草坪、花圃和树木的占地面积做出统计表。</a:t>
            </a:r>
          </a:p>
        </p:txBody>
      </p:sp>
      <p:graphicFrame>
        <p:nvGraphicFramePr>
          <p:cNvPr id="4" name="表格 3"/>
          <p:cNvGraphicFramePr/>
          <p:nvPr/>
        </p:nvGraphicFramePr>
        <p:xfrm>
          <a:off x="3103688" y="3147816"/>
          <a:ext cx="5788794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类别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合计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草坪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花圃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树木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面积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平方米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32" y="569227"/>
            <a:ext cx="2924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43758"/>
            <a:ext cx="2732534" cy="175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02616" y="257175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小学校园绿地面积统计表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52" y="3683808"/>
            <a:ext cx="785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366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3651870"/>
            <a:ext cx="785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4980" y="3651870"/>
            <a:ext cx="785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4185" y="3683808"/>
            <a:ext cx="785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1200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PLUGINVER]" val="10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全屏显示(16:9)</PresentationFormat>
  <Paragraphs>102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</vt:lpstr>
      <vt:lpstr>黑体</vt:lpstr>
      <vt:lpstr>楷体</vt:lpstr>
      <vt:lpstr>宋体</vt:lpstr>
      <vt:lpstr>微软雅黑</vt:lpstr>
      <vt:lpstr>幼圆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2023-01-16T16:35:31Z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3CF376C4E5174986B862458492DBB0C3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