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57" r:id="rId2"/>
    <p:sldId id="458" r:id="rId3"/>
    <p:sldId id="479" r:id="rId4"/>
    <p:sldId id="460" r:id="rId5"/>
    <p:sldId id="461" r:id="rId6"/>
    <p:sldId id="462" r:id="rId7"/>
    <p:sldId id="480" r:id="rId8"/>
    <p:sldId id="463" r:id="rId9"/>
    <p:sldId id="464" r:id="rId10"/>
    <p:sldId id="465" r:id="rId11"/>
    <p:sldId id="466" r:id="rId12"/>
    <p:sldId id="467" r:id="rId13"/>
    <p:sldId id="468" r:id="rId14"/>
    <p:sldId id="469" r:id="rId15"/>
    <p:sldId id="470" r:id="rId16"/>
    <p:sldId id="472" r:id="rId17"/>
    <p:sldId id="473" r:id="rId18"/>
    <p:sldId id="474" r:id="rId19"/>
    <p:sldId id="475" r:id="rId20"/>
    <p:sldId id="481" r:id="rId21"/>
    <p:sldId id="476" r:id="rId22"/>
    <p:sldId id="477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06">
          <p15:clr>
            <a:srgbClr val="A4A3A4"/>
          </p15:clr>
        </p15:guide>
        <p15:guide id="2" pos="279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>
          <p15:clr>
            <a:srgbClr val="A4A3A4"/>
          </p15:clr>
        </p15:guide>
        <p15:guide id="2" pos="209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0A9F"/>
    <a:srgbClr val="90208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27" autoAdjust="0"/>
    <p:restoredTop sz="94660"/>
  </p:normalViewPr>
  <p:slideViewPr>
    <p:cSldViewPr>
      <p:cViewPr>
        <p:scale>
          <a:sx n="100" d="100"/>
          <a:sy n="100" d="100"/>
        </p:scale>
        <p:origin x="-546" y="-264"/>
      </p:cViewPr>
      <p:guideLst>
        <p:guide orient="horz" pos="2006"/>
        <p:guide pos="279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246" y="-102"/>
      </p:cViewPr>
      <p:guideLst>
        <p:guide orient="horz" pos="2674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haroni" panose="02010803020104030203" charset="0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haroni" panose="02010803020104030203" charset="0"/>
              </a:defRPr>
            </a:lvl1pPr>
          </a:lstStyle>
          <a:p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haroni" panose="02010803020104030203" charset="0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haroni" panose="02010803020104030203" charset="0"/>
              </a:defRPr>
            </a:lvl1pPr>
          </a:lstStyle>
          <a:p>
            <a:fld id="{126FEB5E-BC6D-41BE-BB09-784541D8D4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haroni" panose="02010803020104030203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haroni" panose="02010803020104030203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haroni" panose="02010803020104030203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haroni" panose="02010803020104030203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haroni" panose="02010803020104030203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ctr"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379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altLang="zh-CN" sz="1200" dirty="0"/>
              <a:t>2</a:t>
            </a:fld>
            <a:endParaRPr lang="en-US" altLang="zh-CN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marL="0" indent="0" algn="ctr">
              <a:defRPr sz="4000" b="1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090613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单击此处编辑母版副标题样式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0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jpeg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3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MS PGothic" panose="020B0600070205080204" pitchFamily="34" charset="-128"/>
              </a:rPr>
              <a:t>第二级</a:t>
            </a:r>
          </a:p>
          <a:p>
            <a:pPr lvl="2"/>
            <a:r>
              <a:rPr lang="zh-CN" altLang="en-US" smtClean="0">
                <a:sym typeface="MS PGothic" panose="020B0600070205080204" pitchFamily="34" charset="-128"/>
              </a:rPr>
              <a:t>第三级</a:t>
            </a:r>
          </a:p>
          <a:p>
            <a:pPr lvl="3"/>
            <a:r>
              <a:rPr lang="zh-CN" altLang="en-US" smtClean="0">
                <a:sym typeface="MS PGothic" panose="020B0600070205080204" pitchFamily="34" charset="-128"/>
              </a:rPr>
              <a:t>第四级</a:t>
            </a:r>
          </a:p>
          <a:p>
            <a:pPr lvl="4"/>
            <a:r>
              <a:rPr lang="zh-CN" altLang="en-US" smtClean="0">
                <a:sym typeface="MS PGothic" panose="020B0600070205080204" pitchFamily="34" charset="-128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</p:sldLayoutIdLst>
  <p:transition spd="med">
    <p:fade thruBlk="1"/>
  </p:transition>
  <p:txStyles>
    <p:titleStyle>
      <a:lvl1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2pPr>
      <a:lvl3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3pPr>
      <a:lvl4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4pPr>
      <a:lvl5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5pPr>
      <a:lvl6pPr marL="13716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6pPr>
      <a:lvl7pPr marL="18288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7pPr>
      <a:lvl8pPr marL="22860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8pPr>
      <a:lvl9pPr marL="27432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audio" Target="file:///F:\&#35838;&#20214;\&#12298;&#35299;&#35835;&#12299;&#25945;&#24072;&#29992;&#20070;\&#20864;&#25945;\&#20061;&#19979;\&#20864;&#25945;&#33521;&#35821;&#20061;&#24180;&#32423;&#19979;&#20876;&#31532;&#20061;&#21333;&#20803;\&#20864;&#25945;&#33521;&#35821;&#20061;&#24180;&#32423;&#19979;&#20876;&#31532;&#20061;&#21333;&#20803;&#31532;&#20108;&#35838;&#26102;\Lesson50_Let&#8217;s_Do_It&#65281;.mp3" TargetMode="External"/><Relationship Id="rId1" Type="http://schemas.microsoft.com/office/2007/relationships/media" Target="file:///F:\&#35838;&#20214;\&#12298;&#35299;&#35835;&#12299;&#25945;&#24072;&#29992;&#20070;\&#20864;&#25945;\&#20061;&#19979;\&#20864;&#25945;&#33521;&#35821;&#20061;&#24180;&#32423;&#19979;&#20876;&#31532;&#20061;&#21333;&#20803;\&#20864;&#25945;&#33521;&#35821;&#20061;&#24180;&#32423;&#19979;&#20876;&#31532;&#20061;&#21333;&#20803;&#31532;&#20108;&#35838;&#26102;\Lesson50_Let&#8217;s_Do_It&#65281;.mp3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-1" y="620688"/>
            <a:ext cx="9144001" cy="1178560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b"/>
          <a:lstStyle/>
          <a:p>
            <a:pPr algn="ctr">
              <a:defRPr/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Unit </a:t>
            </a:r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9  Communication</a:t>
            </a:r>
            <a:endParaRPr lang="en-US" altLang="zh-CN" sz="4000" b="1" dirty="0">
              <a:solidFill>
                <a:srgbClr val="FF0000"/>
              </a:solidFill>
              <a:latin typeface="Times New Roman" panose="02020603050405020304" pitchFamily="18" charset="0"/>
              <a:sym typeface="+mn-ea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-10666" y="2420888"/>
            <a:ext cx="9155569" cy="7235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fontAlgn="auto">
              <a:lnSpc>
                <a:spcPts val="4500"/>
              </a:lnSpc>
              <a:spcBef>
                <a:spcPts val="0"/>
              </a:spcBef>
            </a:pPr>
            <a:r>
              <a:rPr kumimoji="1" lang="en-US" altLang="zh-CN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Tips </a:t>
            </a:r>
            <a:r>
              <a:rPr kumimoji="1" lang="en-US" altLang="zh-CN" sz="4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for Good Communication</a:t>
            </a:r>
            <a:r>
              <a:rPr kumimoji="1"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6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" name="矩形 6"/>
          <p:cNvSpPr/>
          <p:nvPr/>
        </p:nvSpPr>
        <p:spPr>
          <a:xfrm>
            <a:off x="2924753" y="479715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文本框 100"/>
          <p:cNvSpPr txBox="1"/>
          <p:nvPr/>
        </p:nvSpPr>
        <p:spPr>
          <a:xfrm>
            <a:off x="902970" y="408940"/>
            <a:ext cx="6376670" cy="489364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228600" algn="l"/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4.Make sure you smile and greet others in a friendly way,especially the first time you meet them. </a:t>
            </a:r>
          </a:p>
          <a:p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make sure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意为“务必;确信”,主要用法有:</a:t>
            </a:r>
          </a:p>
          <a:p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1)“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make sure+that从句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”意为“设法保证,确保”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。</a:t>
            </a:r>
            <a:endParaRPr lang="en-US" altLang="zh-CN" sz="2400" b="1" u="none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2)“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make sure of/about sth.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”意为“确保某事”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。     </a:t>
            </a:r>
            <a:endParaRPr lang="en-US" altLang="zh-CN" sz="2400" b="1" u="none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3)“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make sure to do sth.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”意为“一定要/务必做某事”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。</a:t>
            </a:r>
            <a:endParaRPr lang="en-US" altLang="zh-CN" sz="2400" b="1" u="none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◆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本句中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the first time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用来引导时间状语从句。可用来引导时间状语从句的词(组)有the moment,the minute,the instant,the day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,the 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year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endParaRPr lang="en-US" altLang="zh-CN" sz="2400" b="1" u="none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every 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time,next 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time,immediately,directly,</a:t>
            </a:r>
            <a:endParaRPr lang="en-US" altLang="zh-CN" sz="2400" b="1" u="none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instantly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等。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pic>
        <p:nvPicPr>
          <p:cNvPr id="2" name="图片 1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04380" y="4558030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文本框 100"/>
          <p:cNvSpPr txBox="1"/>
          <p:nvPr/>
        </p:nvSpPr>
        <p:spPr>
          <a:xfrm>
            <a:off x="467544" y="696913"/>
            <a:ext cx="5724341" cy="452431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228600" algn="l"/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5.Smiling can be a passport to good communication</a:t>
            </a:r>
            <a:r>
              <a:rPr lang="en-US" altLang="zh-CN" sz="2400" b="1" u="sng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.</a:t>
            </a:r>
          </a:p>
          <a:p>
            <a:pPr marL="0" indent="228600" algn="l"/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a 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passport to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意为“通往……的途径”。</a:t>
            </a:r>
          </a:p>
          <a:p>
            <a:pPr marL="0" indent="228600" algn="l"/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6.The main thing is to find a topic you are both interested in.</a:t>
            </a:r>
          </a:p>
          <a:p>
            <a:pPr marL="0" indent="228600" algn="l"/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◆句中的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to find a topic you are both interested in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是不定式用在系动词后作表语;其中的you are both interested in是定语从句,修饰前面的名词topic。</a:t>
            </a:r>
          </a:p>
          <a:p>
            <a:pPr marL="0" indent="228600" algn="l"/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both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在此处用作主语的同位语,意为“两者(都)”,常位于系动词、助动词和情态动词之后,实义动词之前。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pic>
        <p:nvPicPr>
          <p:cNvPr id="2" name="图片 1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59170" y="4114800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文本框 100"/>
          <p:cNvSpPr txBox="1"/>
          <p:nvPr/>
        </p:nvSpPr>
        <p:spPr>
          <a:xfrm>
            <a:off x="683568" y="558165"/>
            <a:ext cx="6400492" cy="452431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228600" algn="l"/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7.One simple way to show you are a good listener is to make eye contact.</a:t>
            </a:r>
          </a:p>
          <a:p>
            <a:pPr marL="0" indent="228600" algn="l"/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◆句中的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to show you are a good listener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为不定式短语作定语,修饰前面的名词way;不定式中的you are a good listener为宾语从句,作动词show的宾语;后面的不定式短语to make eye contact作表语。</a:t>
            </a:r>
          </a:p>
          <a:p>
            <a:pPr marL="0" indent="228600" algn="l"/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make eye contact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意为“眼神交流,目光接触”。</a:t>
            </a:r>
          </a:p>
          <a:p>
            <a:pPr marL="0" indent="228600" algn="l"/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8.No one wants to waste time talking to someone who is not honest.</a:t>
            </a:r>
          </a:p>
          <a:p>
            <a:pPr marL="0" indent="228600" algn="l"/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no one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意为“没有人”,用作主语时,谓语动词用第三人称单数形式。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pic>
        <p:nvPicPr>
          <p:cNvPr id="2" name="图片 1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3405" y="4109720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文本框 100"/>
          <p:cNvSpPr txBox="1"/>
          <p:nvPr/>
        </p:nvSpPr>
        <p:spPr>
          <a:xfrm>
            <a:off x="1325245" y="694372"/>
            <a:ext cx="5080000" cy="48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indent="0"/>
            <a:r>
              <a:rPr lang="zh-CN" altLang="en-US" sz="24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【</a:t>
            </a:r>
            <a:r>
              <a:rPr lang="zh-CN" altLang="en-US" sz="2400" b="1" u="none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辨析</a:t>
            </a:r>
            <a:r>
              <a:rPr lang="zh-CN" altLang="en-US" sz="24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】　</a:t>
            </a:r>
            <a:r>
              <a:rPr lang="zh-CN" altLang="en-US" sz="2400" b="1" u="none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no one</a:t>
            </a:r>
            <a:r>
              <a:rPr lang="zh-CN" altLang="en-US" sz="24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none</a:t>
            </a:r>
            <a:r>
              <a:rPr lang="zh-CN" altLang="en-US" sz="2400" b="1" u="none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graphicFrame>
        <p:nvGraphicFramePr>
          <p:cNvPr id="3" name="表格 -1"/>
          <p:cNvGraphicFramePr/>
          <p:nvPr/>
        </p:nvGraphicFramePr>
        <p:xfrm>
          <a:off x="233045" y="1446530"/>
          <a:ext cx="8496300" cy="21336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3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3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3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42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2000" b="1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NEU-BZ-S92" charset="0"/>
                          <a:cs typeface="NEU-BZ-S92" charset="0"/>
                        </a:rPr>
                        <a:t>no</a:t>
                      </a:r>
                      <a:r>
                        <a:rPr lang="en-US" altLang="zh-CN" sz="2000" b="1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 </a:t>
                      </a:r>
                      <a:r>
                        <a:rPr lang="en-US" altLang="zh-CN" sz="2000" b="1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NEU-BZ-S92" charset="0"/>
                          <a:cs typeface="NEU-BZ-S92" charset="0"/>
                        </a:rPr>
                        <a:t>one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zh-CN" altLang="en-US" sz="2000" b="1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没有人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zh-CN" altLang="en-US" sz="2000" b="1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用来指代人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zh-CN" altLang="en-US" sz="2000" b="1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其后不能接</a:t>
                      </a:r>
                      <a:r>
                        <a:rPr lang="en-US" altLang="zh-CN" sz="2000" b="1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NEU-BZ-S92" charset="0"/>
                          <a:cs typeface="NEU-BZ-S92" charset="0"/>
                        </a:rPr>
                        <a:t>of</a:t>
                      </a:r>
                      <a:r>
                        <a:rPr lang="zh-CN" altLang="en-US" sz="2000" b="1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短语</a:t>
                      </a:r>
                      <a:r>
                        <a:rPr lang="en-US" altLang="zh-CN" sz="2000" b="1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;</a:t>
                      </a:r>
                      <a:r>
                        <a:rPr lang="zh-CN" altLang="en-US" sz="2000" b="1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作主语时</a:t>
                      </a:r>
                      <a:r>
                        <a:rPr lang="en-US" altLang="zh-CN" sz="2000" b="1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,</a:t>
                      </a:r>
                      <a:r>
                        <a:rPr lang="zh-CN" altLang="en-US" sz="2000" b="1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谓语动词用单数形式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zh-CN" altLang="en-US" sz="2000" b="1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可回答</a:t>
                      </a:r>
                      <a:r>
                        <a:rPr lang="en-US" altLang="zh-CN" sz="2000" b="1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NEU-BZ-S92" charset="0"/>
                          <a:cs typeface="NEU-BZ-S92" charset="0"/>
                        </a:rPr>
                        <a:t>who</a:t>
                      </a:r>
                      <a:r>
                        <a:rPr lang="zh-CN" altLang="en-US" sz="2000" b="1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引导的疑问句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2000" b="1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NEU-BZ-S92" charset="0"/>
                          <a:cs typeface="NEU-BZ-S92" charset="0"/>
                        </a:rPr>
                        <a:t>none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zh-CN" altLang="en-US" sz="2000" b="1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没有人</a:t>
                      </a:r>
                      <a:r>
                        <a:rPr lang="en-US" altLang="zh-CN" sz="2000" b="1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;</a:t>
                      </a:r>
                      <a:r>
                        <a:rPr lang="zh-CN" altLang="en-US" sz="2000" b="1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没有东西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zh-CN" altLang="en-US" sz="2000" b="1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既可指人也可指物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zh-CN" altLang="en-US" sz="2000" b="1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其后可接</a:t>
                      </a:r>
                      <a:r>
                        <a:rPr lang="en-US" altLang="zh-CN" sz="2000" b="1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NEU-BZ-S92" charset="0"/>
                          <a:cs typeface="NEU-BZ-S92" charset="0"/>
                        </a:rPr>
                        <a:t>of</a:t>
                      </a:r>
                      <a:r>
                        <a:rPr lang="zh-CN" altLang="en-US" sz="2000" b="1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短语</a:t>
                      </a:r>
                      <a:r>
                        <a:rPr lang="en-US" altLang="zh-CN" sz="2000" b="1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;</a:t>
                      </a:r>
                      <a:r>
                        <a:rPr lang="zh-CN" altLang="en-US" sz="2000" b="1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作主语时</a:t>
                      </a:r>
                      <a:r>
                        <a:rPr lang="en-US" altLang="zh-CN" sz="2000" b="1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,</a:t>
                      </a:r>
                      <a:r>
                        <a:rPr lang="zh-CN" altLang="en-US" sz="2000" b="1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若指代复数名词</a:t>
                      </a:r>
                      <a:r>
                        <a:rPr lang="en-US" altLang="zh-CN" sz="2000" b="1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,</a:t>
                      </a:r>
                      <a:r>
                        <a:rPr lang="zh-CN" altLang="en-US" sz="2000" b="1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谓语动词用单复数皆可</a:t>
                      </a:r>
                      <a:r>
                        <a:rPr lang="en-US" altLang="zh-CN" sz="2000" b="1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,</a:t>
                      </a:r>
                      <a:r>
                        <a:rPr lang="zh-CN" altLang="en-US" sz="2000" b="1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若指代不可数名词</a:t>
                      </a:r>
                      <a:r>
                        <a:rPr lang="en-US" altLang="zh-CN" sz="2000" b="1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,</a:t>
                      </a:r>
                      <a:r>
                        <a:rPr lang="zh-CN" altLang="en-US" sz="2000" b="1" u="none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谓语动词应使用单数形式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zh-CN" altLang="en-US" sz="2000" b="1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可用于回答</a:t>
                      </a:r>
                      <a:r>
                        <a:rPr lang="en-US" altLang="zh-CN" sz="2000" b="1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NEU-BZ-S92" charset="0"/>
                          <a:cs typeface="NEU-BZ-S92" charset="0"/>
                        </a:rPr>
                        <a:t>how</a:t>
                      </a:r>
                      <a:r>
                        <a:rPr lang="en-US" altLang="zh-CN" sz="2000" b="1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 </a:t>
                      </a:r>
                      <a:r>
                        <a:rPr lang="en-US" altLang="zh-CN" sz="2000" b="1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NEU-BZ-S92" charset="0"/>
                          <a:cs typeface="NEU-BZ-S92" charset="0"/>
                        </a:rPr>
                        <a:t>many</a:t>
                      </a:r>
                      <a:r>
                        <a:rPr lang="zh-CN" altLang="en-US" sz="2000" b="1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或</a:t>
                      </a:r>
                      <a:r>
                        <a:rPr lang="en-US" altLang="zh-CN" sz="2000" b="1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NEU-BZ-S92" charset="0"/>
                          <a:cs typeface="NEU-BZ-S92" charset="0"/>
                        </a:rPr>
                        <a:t>how</a:t>
                      </a:r>
                      <a:r>
                        <a:rPr lang="en-US" altLang="zh-CN" sz="2000" b="1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 </a:t>
                      </a:r>
                      <a:r>
                        <a:rPr lang="en-US" altLang="zh-CN" sz="2000" b="1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NEU-BZ-S92" charset="0"/>
                          <a:cs typeface="NEU-BZ-S92" charset="0"/>
                        </a:rPr>
                        <a:t>much</a:t>
                      </a:r>
                      <a:r>
                        <a:rPr lang="zh-CN" altLang="en-US" sz="2000" b="1" u="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方正书宋_GBK" charset="0"/>
                          <a:cs typeface="方正书宋_GBK" charset="0"/>
                        </a:rPr>
                        <a:t>引导的疑问句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1187624" y="4005064"/>
            <a:ext cx="6264696" cy="15696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/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waste time doing sth.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意为“浪费时间做某事”,还可以用waste time on sth.表示。</a:t>
            </a:r>
          </a:p>
          <a:p>
            <a:pPr marL="0" indent="0"/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who is not honest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是定语从句,修饰先行词someone。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文本框 100"/>
          <p:cNvSpPr txBox="1"/>
          <p:nvPr/>
        </p:nvSpPr>
        <p:spPr>
          <a:xfrm>
            <a:off x="827584" y="476672"/>
            <a:ext cx="7776864" cy="489364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2400" b="1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  </a:t>
            </a:r>
            <a:r>
              <a:rPr lang="en-US" altLang="zh-CN" sz="2400" b="1" u="sng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9.Keep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your promises.</a:t>
            </a:r>
          </a:p>
          <a:p>
            <a:pPr marL="0" indent="0"/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promise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作名词,意为“许诺,诺言”。</a:t>
            </a:r>
          </a:p>
          <a:p>
            <a:pPr marL="0" indent="0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【</a:t>
            </a:r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拓展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】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(1)常见的短语:keep one’s promise(s)信守诺言;break a promise违背诺言;make a promise 许下诺言。</a:t>
            </a:r>
          </a:p>
          <a:p>
            <a:pPr marL="0" indent="0"/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(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2)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promise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也可用作动词,意为“许诺,答应,保证”。promise后可接不定式,也可接双宾语。</a:t>
            </a:r>
          </a:p>
          <a:p>
            <a:pPr marL="0" indent="0"/>
            <a:r>
              <a:rPr lang="en-US" altLang="zh-CN" sz="2400" b="1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  </a:t>
            </a:r>
            <a:r>
              <a:rPr lang="en-US" altLang="zh-CN" sz="2400" b="1" u="sng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10.If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you set a time to meet your friends,do your best to be on time.</a:t>
            </a:r>
          </a:p>
          <a:p>
            <a:pPr marL="0" indent="0"/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set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在本句中意为“确定”。</a:t>
            </a:r>
          </a:p>
          <a:p>
            <a:pPr marL="0" indent="0"/>
            <a:r>
              <a:rPr lang="en-US" altLang="zh-CN" sz="2400" b="1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  </a:t>
            </a:r>
            <a:r>
              <a:rPr lang="en-US" altLang="zh-CN" sz="2400" b="1" u="sng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11.If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you have to change your plan or cancel it,let your friends know ahead of time.</a:t>
            </a:r>
          </a:p>
          <a:p>
            <a:pPr marL="0" indent="0"/>
            <a:r>
              <a:rPr lang="zh-CN" altLang="en-US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ahead 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of time/schedule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意为“提前”。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ahead of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还有“在……前面;在……前头;领先,占优势”的意思。</a:t>
            </a:r>
            <a:r>
              <a:rPr lang="zh-CN" altLang="en-US" sz="900" b="0" u="none" dirty="0">
                <a:solidFill>
                  <a:srgbClr val="000000"/>
                </a:solidFill>
                <a:latin typeface="NEU-BZ-S92" charset="0"/>
                <a:ea typeface="NEU-BZ-S92" charset="0"/>
                <a:cs typeface="NEU-BZ-S92" charset="0"/>
              </a:rPr>
              <a:t> </a:t>
            </a:r>
            <a:endParaRPr lang="zh-CN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文本框 100"/>
          <p:cNvSpPr txBox="1"/>
          <p:nvPr/>
        </p:nvSpPr>
        <p:spPr>
          <a:xfrm>
            <a:off x="1183005" y="379095"/>
            <a:ext cx="6989445" cy="13716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/>
            <a:r>
              <a:rPr lang="zh-CN" altLang="en-US" sz="2800" b="1" u="none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Some people are talking about ways to communicate well.Listen to the interview and match the names with their suggestions.</a:t>
            </a:r>
          </a:p>
        </p:txBody>
      </p:sp>
      <p:pic>
        <p:nvPicPr>
          <p:cNvPr id="5" name="图片 4" descr="133[1]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971550" y="2230120"/>
            <a:ext cx="7200900" cy="2682875"/>
          </a:xfrm>
          <a:prstGeom prst="rect">
            <a:avLst/>
          </a:prstGeom>
          <a:ln>
            <a:solidFill>
              <a:srgbClr val="C00000">
                <a:alpha val="0"/>
              </a:srgbClr>
            </a:solidFill>
          </a:ln>
        </p:spPr>
      </p:pic>
      <p:cxnSp>
        <p:nvCxnSpPr>
          <p:cNvPr id="2" name="直接箭头连接符 1"/>
          <p:cNvCxnSpPr/>
          <p:nvPr/>
        </p:nvCxnSpPr>
        <p:spPr>
          <a:xfrm>
            <a:off x="2780030" y="2842895"/>
            <a:ext cx="855980" cy="10185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箭头连接符 3"/>
          <p:cNvCxnSpPr/>
          <p:nvPr/>
        </p:nvCxnSpPr>
        <p:spPr>
          <a:xfrm flipV="1">
            <a:off x="2753360" y="2853055"/>
            <a:ext cx="882650" cy="158432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/>
        </p:nvCxnSpPr>
        <p:spPr>
          <a:xfrm flipV="1">
            <a:off x="2726690" y="3357245"/>
            <a:ext cx="909320" cy="53721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>
            <a:off x="2672715" y="3349625"/>
            <a:ext cx="963295" cy="10877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Lesson50_Let’s_Do_It！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8172400" y="1484784"/>
            <a:ext cx="656456" cy="656456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6008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2" name="圆角矩形 5"/>
          <p:cNvSpPr>
            <a:spLocks noChangeArrowheads="1"/>
          </p:cNvSpPr>
          <p:nvPr/>
        </p:nvSpPr>
        <p:spPr bwMode="auto">
          <a:xfrm>
            <a:off x="1066800" y="482600"/>
            <a:ext cx="5943600" cy="5334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A7D559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902086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Group them into the baskets below.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902086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24580" name="图片 18" descr="21世纪教育网 -- 中国最大型、最专业的中小学教育资源门户网站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2280" y="1250950"/>
            <a:ext cx="8218488" cy="3835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963930" y="3564890"/>
            <a:ext cx="1295400" cy="5181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  B  D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0" y="3564890"/>
            <a:ext cx="1219200" cy="5181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C   G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34000" y="3564890"/>
            <a:ext cx="762000" cy="5181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F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10400" y="3564890"/>
            <a:ext cx="1066800" cy="52197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E   H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  <p:bldP spid="21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5"/>
          <p:cNvGrpSpPr/>
          <p:nvPr/>
        </p:nvGrpSpPr>
        <p:grpSpPr bwMode="auto">
          <a:xfrm>
            <a:off x="824230" y="994410"/>
            <a:ext cx="7239000" cy="2057399"/>
            <a:chOff x="990600" y="1577340"/>
            <a:chExt cx="7439025" cy="10094976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7" name="圆角矩形标注 6"/>
            <p:cNvSpPr>
              <a:spLocks noChangeArrowheads="1"/>
            </p:cNvSpPr>
            <p:nvPr/>
          </p:nvSpPr>
          <p:spPr bwMode="auto">
            <a:xfrm>
              <a:off x="990600" y="1577340"/>
              <a:ext cx="7439025" cy="10094976"/>
            </a:xfrm>
            <a:prstGeom prst="wedgeRoundRectCallout">
              <a:avLst>
                <a:gd name="adj1" fmla="val 49254"/>
                <a:gd name="adj2" fmla="val 66186"/>
                <a:gd name="adj3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31750" algn="ctr">
              <a:solidFill>
                <a:schemeClr val="accent3"/>
              </a:solidFill>
              <a:rou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9702" name="矩形 4"/>
            <p:cNvSpPr>
              <a:spLocks noChangeArrowheads="1"/>
            </p:cNvSpPr>
            <p:nvPr/>
          </p:nvSpPr>
          <p:spPr bwMode="auto">
            <a:xfrm>
              <a:off x="1218325" y="2762389"/>
              <a:ext cx="7134225" cy="882376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Work in pairs. Think about your family and friends. What makes you happy in the way they communicate with others? Talk about it.</a:t>
              </a:r>
            </a:p>
          </p:txBody>
        </p:sp>
      </p:grp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76830" y="3509010"/>
            <a:ext cx="3895725" cy="227029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文本框 100"/>
          <p:cNvSpPr txBox="1"/>
          <p:nvPr/>
        </p:nvSpPr>
        <p:spPr>
          <a:xfrm>
            <a:off x="951865" y="1874520"/>
            <a:ext cx="7239635" cy="35356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.If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want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meeting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must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inform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us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week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before. 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2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.She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could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not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find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solution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this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problem. 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3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.Zhang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Jian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plans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abroad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but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needs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get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  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first. 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4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.I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can’t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make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   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but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I’ll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try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best. 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1865" y="399415"/>
            <a:ext cx="7543800" cy="518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800" b="1" dirty="0" err="1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Ⅰ.Fill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in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the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blanks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with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the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words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in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the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box.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127125" y="1144270"/>
            <a:ext cx="6888480" cy="602202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promise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　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cancel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　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proper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　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passport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3707904" y="1772816"/>
            <a:ext cx="113157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cancel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4283968" y="2636912"/>
            <a:ext cx="122301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proper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2195736" y="3933056"/>
            <a:ext cx="1486535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passport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3635896" y="4365104"/>
            <a:ext cx="140081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promise</a:t>
            </a:r>
            <a:endParaRPr lang="zh-CN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文本框 100"/>
          <p:cNvSpPr txBox="1"/>
          <p:nvPr/>
        </p:nvSpPr>
        <p:spPr>
          <a:xfrm>
            <a:off x="1126490" y="447675"/>
            <a:ext cx="7379335" cy="5212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2800" b="1" u="none" dirty="0" err="1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Ⅱ.Choose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the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correct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answers.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5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.Please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look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over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paper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carefully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</a:p>
          <a:p>
            <a:pPr marL="0" indent="0"/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there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are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mistakes. 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0"/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A.find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out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      </a:t>
            </a:r>
            <a:r>
              <a:rPr lang="en-US" altLang="zh-CN" sz="2800" b="1" u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B.think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</a:p>
          <a:p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C.make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sure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D.try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out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6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.We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should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greet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others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friendly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way. </a:t>
            </a:r>
          </a:p>
          <a:p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A.in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 </a:t>
            </a:r>
            <a:r>
              <a:rPr lang="en-US" altLang="zh-CN" sz="2800" b="1" u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B.on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C.by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</a:t>
            </a:r>
            <a:r>
              <a:rPr lang="en-US" altLang="zh-CN" sz="2800" b="1" u="none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D.of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7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—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will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buy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new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bike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if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learn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how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swim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this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summer.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—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that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　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I’m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sure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I’ll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get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bike. </a:t>
            </a:r>
          </a:p>
          <a:p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A.chance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B.promise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C.trick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en-US" altLang="zh-CN" sz="2800" b="1" u="none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D.treat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92580" y="1245870"/>
            <a:ext cx="43942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5426075" y="2569845"/>
            <a:ext cx="43942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3260725" y="4674870"/>
            <a:ext cx="42037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</a:t>
            </a:r>
            <a:endParaRPr lang="zh-CN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圆角矩形 5"/>
          <p:cNvSpPr>
            <a:spLocks noChangeArrowheads="1"/>
          </p:cNvSpPr>
          <p:nvPr/>
        </p:nvSpPr>
        <p:spPr bwMode="auto">
          <a:xfrm>
            <a:off x="896620" y="542925"/>
            <a:ext cx="7260590" cy="137160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 algn="ctr">
            <a:noFill/>
            <a:rou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How do you communicate with a new friend?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 your opinion, what are the best ways to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communicate?</a:t>
            </a:r>
          </a:p>
        </p:txBody>
      </p:sp>
      <p:pic>
        <p:nvPicPr>
          <p:cNvPr id="20484" name="Picture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37735" y="2781299"/>
            <a:ext cx="3200400" cy="2784397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96937" y="2781300"/>
            <a:ext cx="3505200" cy="2722563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79755" y="737235"/>
            <a:ext cx="7964170" cy="52425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8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.The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teachers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hope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all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of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us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can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hand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　　　　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our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homework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　　　　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time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every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day. </a:t>
            </a:r>
          </a:p>
          <a:p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A.up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	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B.out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	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C.on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	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D.in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on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  <a:sym typeface="+mn-ea"/>
            </a:endParaRP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9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.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—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How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can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make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friends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new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school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?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—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Say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hello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　　　　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today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and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you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can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have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friend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tomorrow. </a:t>
            </a:r>
          </a:p>
          <a:p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A.new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someone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	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B.someone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new</a:t>
            </a:r>
          </a:p>
          <a:p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C.new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anyone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	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D.nobody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new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  <a:sym typeface="+mn-ea"/>
            </a:endParaRP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  <a:sym typeface="+mn-ea"/>
              </a:rPr>
              <a:t>10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.The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match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had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</a:t>
            </a:r>
            <a:r>
              <a:rPr lang="zh-CN" alt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　　　　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due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bad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weather. </a:t>
            </a:r>
          </a:p>
          <a:p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A.cancel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	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          </a:t>
            </a:r>
            <a:r>
              <a:rPr lang="en-US" altLang="zh-C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B.be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cancelled</a:t>
            </a:r>
          </a:p>
          <a:p>
            <a:r>
              <a:rPr lang="en-US" altLang="zh-CN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C.put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off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	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          </a:t>
            </a:r>
            <a:r>
              <a:rPr lang="en-US" altLang="zh-CN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D.cancel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off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6777990" y="737235"/>
            <a:ext cx="43942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3260725" y="2472690"/>
            <a:ext cx="42037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4236085" y="4145915"/>
            <a:ext cx="42037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</a:t>
            </a:r>
            <a:endParaRPr lang="zh-CN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文本框 100"/>
          <p:cNvSpPr txBox="1"/>
          <p:nvPr/>
        </p:nvSpPr>
        <p:spPr>
          <a:xfrm>
            <a:off x="26035" y="633730"/>
            <a:ext cx="9094470" cy="49225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Ⅲ.Put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the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words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in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the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correct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order.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11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.their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will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those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keep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promises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people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who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trust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always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endParaRPr lang="en-US" altLang="zh-CN" sz="2800" b="1" u="sng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12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.passport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communication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smiling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can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good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endParaRPr lang="en-US" altLang="zh-CN" sz="2800" b="1" u="sng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13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.communicate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difficult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with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foreigner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think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endParaRPr lang="en-US" altLang="zh-CN" sz="2800" b="1" u="sng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14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.topic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found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interested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both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are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endParaRPr lang="en-US" altLang="zh-CN" sz="2800" b="1" u="sng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15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.never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people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their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trust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those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who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always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break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</a:p>
          <a:p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promises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endParaRPr lang="en-US" altLang="zh-CN" sz="2800" b="1" u="sng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900" b="0" u="sng" dirty="0">
                <a:solidFill>
                  <a:srgbClr val="000000"/>
                </a:solidFill>
                <a:latin typeface="NEU-BZ-S92" charset="0"/>
                <a:ea typeface="NEU-BZ-S92" charset="0"/>
                <a:cs typeface="NEU-BZ-S92" charset="0"/>
              </a:rPr>
              <a:t> 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5255" y="1553210"/>
            <a:ext cx="8872855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People will trust those who always keep their promises.　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35255" y="2348230"/>
            <a:ext cx="7807325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Smiling can be a passport to good communication.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248285" y="3169920"/>
            <a:ext cx="789432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 think it difficult to communicate with a foreigner.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248285" y="4069715"/>
            <a:ext cx="667893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 found a topic we are both interested in.　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135255" y="5272405"/>
            <a:ext cx="8975090" cy="518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People never trust those who always break their promises.</a:t>
            </a:r>
            <a:endParaRPr lang="zh-CN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文本框 100"/>
          <p:cNvSpPr txBox="1"/>
          <p:nvPr/>
        </p:nvSpPr>
        <p:spPr>
          <a:xfrm>
            <a:off x="763270" y="680085"/>
            <a:ext cx="7379335" cy="271272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0"/>
            <a:r>
              <a:rPr lang="en-US" altLang="zh-CN" sz="6000" b="1" u="none" dirty="0">
                <a:solidFill>
                  <a:srgbClr val="FF00FF"/>
                </a:solidFill>
                <a:latin typeface="Times New Roman" panose="02020603050405020304" pitchFamily="18" charset="0"/>
                <a:ea typeface="NEU-F5-S92" charset="0"/>
                <a:cs typeface="NEU-F5-S92" charset="0"/>
              </a:rPr>
              <a:t>Homework</a:t>
            </a:r>
            <a:endParaRPr lang="en-US" altLang="zh-CN" sz="60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1.Finish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off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remaining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exercises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activity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book.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2.The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students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are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required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read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next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text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student’s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book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 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pic>
        <p:nvPicPr>
          <p:cNvPr id="2" name="图片 1" descr="图片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5255" y="3579495"/>
            <a:ext cx="2066925" cy="2124075"/>
          </a:xfrm>
          <a:prstGeom prst="rect">
            <a:avLst/>
          </a:prstGeom>
        </p:spPr>
      </p:pic>
      <p:sp>
        <p:nvSpPr>
          <p:cNvPr id="3" name="动作按钮: 后退或前一项 2">
            <a:hlinkClick r:id="" action="ppaction://hlinkshowjump?jump=firstslide"/>
          </p:cNvPr>
          <p:cNvSpPr/>
          <p:nvPr/>
        </p:nvSpPr>
        <p:spPr>
          <a:xfrm>
            <a:off x="7308215" y="4941570"/>
            <a:ext cx="432435" cy="431800"/>
          </a:xfrm>
          <a:prstGeom prst="actionButtonBackPrevio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1"/>
          <p:cNvSpPr txBox="1"/>
          <p:nvPr/>
        </p:nvSpPr>
        <p:spPr bwMode="auto">
          <a:xfrm>
            <a:off x="2479675" y="737870"/>
            <a:ext cx="3429000" cy="584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3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en-US" altLang="zh-CN" sz="4400" b="1" i="0" kern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Calibri" panose="020F0502020204030204" pitchFamily="34" charset="0"/>
              </a:rPr>
              <a:t>New words</a:t>
            </a:r>
            <a:r>
              <a:rPr kumimoji="1" lang="en-US" altLang="zh-CN" sz="4400" b="1" i="0" kern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  <a:endParaRPr kumimoji="1" lang="zh-CN" altLang="en-US" sz="4400" b="1" i="0" kern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19200" y="1447800"/>
            <a:ext cx="7108825" cy="457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kern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interpersonal</a:t>
            </a:r>
            <a:r>
              <a:rPr kumimoji="0" lang="en-US" altLang="zh-CN" sz="2800" b="1" i="0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     </a:t>
            </a:r>
            <a:r>
              <a:rPr kumimoji="0" lang="en-US" altLang="zh-CN" sz="2800" b="1" i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adj</a:t>
            </a:r>
            <a:r>
              <a:rPr kumimoji="0" lang="en-US" altLang="zh-CN" sz="2800" b="1" i="0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. </a:t>
            </a:r>
            <a:r>
              <a:rPr kumimoji="0" lang="zh-CN" altLang="en-US" sz="2800" b="1" i="0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人际的；人际关系的</a:t>
            </a:r>
            <a:r>
              <a:rPr kumimoji="0" lang="en-US" altLang="zh-CN" sz="2800" b="1" i="0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               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kern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passport</a:t>
            </a:r>
            <a:r>
              <a:rPr kumimoji="0" lang="en-US" altLang="zh-CN" sz="2800" b="1" i="0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    </a:t>
            </a:r>
            <a:r>
              <a:rPr kumimoji="0" lang="en-US" altLang="zh-CN" sz="2800" b="1" i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n</a:t>
            </a:r>
            <a:r>
              <a:rPr kumimoji="0" lang="en-US" altLang="zh-CN" sz="2800" b="1" i="0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. </a:t>
            </a:r>
            <a:r>
              <a:rPr kumimoji="0" lang="zh-CN" altLang="en-US" sz="2800" b="1" i="0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途径；护照</a:t>
            </a:r>
            <a:endParaRPr kumimoji="0" lang="en-US" altLang="zh-CN" sz="2800" b="1" i="0" kern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kern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proper</a:t>
            </a:r>
            <a:r>
              <a:rPr kumimoji="0" lang="en-US" altLang="zh-CN" sz="2800" b="1" i="0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      </a:t>
            </a:r>
            <a:r>
              <a:rPr kumimoji="0" lang="en-US" altLang="zh-CN" sz="2800" b="1" i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adj</a:t>
            </a:r>
            <a:r>
              <a:rPr kumimoji="0" lang="en-US" altLang="zh-CN" sz="2800" b="1" i="0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.</a:t>
            </a:r>
            <a:r>
              <a:rPr kumimoji="0" lang="zh-CN" altLang="en-US" sz="2800" b="1" i="0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正确的；恰当的</a:t>
            </a:r>
            <a:r>
              <a:rPr kumimoji="0" lang="en-US" altLang="zh-CN" sz="2800" b="1" i="0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                   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kern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listener  </a:t>
            </a:r>
            <a:r>
              <a:rPr kumimoji="0" lang="en-US" altLang="zh-CN" sz="2800" b="1" i="0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   </a:t>
            </a:r>
            <a:r>
              <a:rPr kumimoji="0" lang="en-US" altLang="zh-CN" sz="2800" b="1" i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n</a:t>
            </a:r>
            <a:r>
              <a:rPr kumimoji="0" lang="en-US" altLang="zh-CN" sz="2800" b="1" i="0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. </a:t>
            </a:r>
            <a:r>
              <a:rPr kumimoji="0" lang="zh-CN" altLang="en-US" sz="2800" b="1" i="0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听者</a:t>
            </a:r>
            <a:endParaRPr kumimoji="0" lang="en-US" altLang="zh-CN" sz="2800" b="1" i="0" kern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kern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contact </a:t>
            </a:r>
            <a:r>
              <a:rPr kumimoji="0" lang="en-US" altLang="zh-CN" sz="2800" b="1" i="0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    </a:t>
            </a:r>
            <a:r>
              <a:rPr kumimoji="0" lang="en-US" altLang="zh-CN" sz="2800" b="1" i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v./n. </a:t>
            </a:r>
            <a:r>
              <a:rPr kumimoji="0" lang="zh-CN" altLang="en-US" sz="2800" b="1" i="0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接触；联系</a:t>
            </a:r>
            <a:r>
              <a:rPr kumimoji="0" lang="en-US" altLang="zh-CN" sz="2800" b="1" i="0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                  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kern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promise</a:t>
            </a:r>
            <a:r>
              <a:rPr kumimoji="0" lang="en-US" altLang="zh-CN" sz="2800" b="1" i="0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    </a:t>
            </a:r>
            <a:r>
              <a:rPr kumimoji="0" lang="en-US" altLang="zh-CN" sz="2800" b="1" i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v.</a:t>
            </a:r>
            <a:r>
              <a:rPr kumimoji="0" lang="zh-CN" altLang="en-US" sz="2800" b="1" i="0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承诺；许诺</a:t>
            </a:r>
            <a:endParaRPr kumimoji="0" lang="en-US" altLang="zh-CN" sz="2800" b="1" i="0" kern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kern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cancel</a:t>
            </a:r>
            <a:r>
              <a:rPr kumimoji="0" lang="en-US" altLang="zh-CN" sz="2800" b="1" i="0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       </a:t>
            </a:r>
            <a:r>
              <a:rPr kumimoji="0" lang="en-US" altLang="zh-CN" sz="2800" b="1" i="1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v.</a:t>
            </a:r>
            <a:r>
              <a:rPr kumimoji="0" lang="en-US" altLang="zh-CN" sz="2800" b="1" i="0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 </a:t>
            </a:r>
            <a:r>
              <a:rPr kumimoji="0" lang="zh-CN" altLang="en-US" sz="2800" b="1" i="0" kern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+mn-cs"/>
              </a:rPr>
              <a:t>取消</a:t>
            </a:r>
            <a:endParaRPr kumimoji="0" lang="en-US" altLang="zh-CN" sz="2800" b="1" i="0" kern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文本框 100"/>
          <p:cNvSpPr txBox="1"/>
          <p:nvPr/>
        </p:nvSpPr>
        <p:spPr>
          <a:xfrm>
            <a:off x="1376680" y="1242060"/>
            <a:ext cx="6919595" cy="39014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/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       </a:t>
            </a:r>
            <a:r>
              <a:rPr lang="en-US" altLang="zh-CN" sz="4000" b="1" u="none" dirty="0">
                <a:solidFill>
                  <a:srgbClr val="C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New</a:t>
            </a:r>
            <a:r>
              <a:rPr lang="en-US" altLang="zh-CN" sz="4000" b="1" u="none" dirty="0">
                <a:solidFill>
                  <a:srgbClr val="C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4000" b="1" u="none" dirty="0">
                <a:solidFill>
                  <a:srgbClr val="C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phrases</a:t>
            </a:r>
          </a:p>
          <a:p>
            <a:pPr marL="0" indent="228600" fontAlgn="auto">
              <a:lnSpc>
                <a:spcPct val="150000"/>
              </a:lnSpc>
            </a:pPr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eye</a:t>
            </a:r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contact</a:t>
            </a:r>
            <a:r>
              <a:rPr lang="zh-CN" altLang="en-US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　　　眼神交流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;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目光接触</a:t>
            </a:r>
            <a:endParaRPr lang="zh-CN" altLang="en-US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 marL="0" indent="228600" fontAlgn="auto">
              <a:lnSpc>
                <a:spcPct val="150000"/>
              </a:lnSpc>
            </a:pPr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waste</a:t>
            </a:r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time</a:t>
            </a:r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doing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浪费时间做某事</a:t>
            </a:r>
            <a:endParaRPr lang="zh-CN" altLang="en-US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 marL="0" indent="228600" fontAlgn="auto">
              <a:lnSpc>
                <a:spcPct val="150000"/>
              </a:lnSpc>
            </a:pPr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keep</a:t>
            </a:r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one’s</a:t>
            </a:r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promise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遵守诺言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;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守信</a:t>
            </a:r>
            <a:endParaRPr lang="zh-CN" altLang="en-US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 marL="0" indent="228600" fontAlgn="auto">
              <a:lnSpc>
                <a:spcPct val="150000"/>
              </a:lnSpc>
            </a:pPr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on</a:t>
            </a:r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time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准时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按时</a:t>
            </a:r>
            <a:endParaRPr lang="zh-CN" altLang="en-US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 marL="0" indent="228600" fontAlgn="auto">
              <a:lnSpc>
                <a:spcPct val="150000"/>
              </a:lnSpc>
            </a:pPr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ahead</a:t>
            </a:r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	(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时间、空间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在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……</a:t>
            </a:r>
            <a:r>
              <a:rPr lang="zh-CN" altLang="en-US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前面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文本框 100"/>
          <p:cNvSpPr txBox="1"/>
          <p:nvPr/>
        </p:nvSpPr>
        <p:spPr>
          <a:xfrm>
            <a:off x="1446530" y="935990"/>
            <a:ext cx="5916295" cy="3505200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0" indent="228600"/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Read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text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find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out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main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phrases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main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902086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sentences.</a:t>
            </a:r>
          </a:p>
          <a:p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Main</a:t>
            </a:r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phrases</a:t>
            </a:r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: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·eye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contact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·waste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time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doing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·keep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one’s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promise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·on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time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·ahead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of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pic>
        <p:nvPicPr>
          <p:cNvPr id="2" name="图片 1" descr="图片11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99860" y="4001135"/>
            <a:ext cx="1495425" cy="150495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文本框 100"/>
          <p:cNvSpPr txBox="1"/>
          <p:nvPr/>
        </p:nvSpPr>
        <p:spPr>
          <a:xfrm>
            <a:off x="1181735" y="427990"/>
            <a:ext cx="6710680" cy="5262979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0" indent="228600"/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Main</a:t>
            </a:r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sentences</a:t>
            </a:r>
            <a:r>
              <a:rPr lang="en-US" altLang="zh-CN" sz="2800" b="1" i="1" u="none" dirty="0">
                <a:solidFill>
                  <a:srgbClr val="C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: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·Do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feel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comfortable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when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talking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others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·Have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ever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found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hard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make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new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friends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·Make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great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effort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this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when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first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meet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someone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new.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·Make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sure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smile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greet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others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friendly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way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especially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first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time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meet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them.</a:t>
            </a:r>
          </a:p>
          <a:p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·Smiling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can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be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passport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good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8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communication</a:t>
            </a:r>
            <a:r>
              <a:rPr lang="en-US" altLang="zh-CN" sz="28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endParaRPr lang="en-US" altLang="zh-CN" sz="28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57200" y="890905"/>
            <a:ext cx="8522970" cy="478536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 anchor="t">
            <a:spAutoFit/>
          </a:bodyPr>
          <a:lstStyle/>
          <a:p>
            <a:pPr indent="228600" algn="l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·The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main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thing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find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topic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you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are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both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interested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in.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·One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simple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way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show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you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are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good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listener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make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eye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contact.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·No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one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wants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waste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time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talking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someone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who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not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honest.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·Keep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your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promises.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·If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you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set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time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meet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your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friends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do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your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best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be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time.</a:t>
            </a: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·If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you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have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change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your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plan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cancel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,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let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your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friends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know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ahead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of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time.</a:t>
            </a:r>
            <a:endParaRPr lang="zh-CN" alt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文本框 100"/>
          <p:cNvSpPr txBox="1"/>
          <p:nvPr/>
        </p:nvSpPr>
        <p:spPr>
          <a:xfrm>
            <a:off x="805180" y="506095"/>
            <a:ext cx="6905625" cy="600164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indent="0"/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教材解读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☆</a:t>
            </a:r>
          </a:p>
          <a:p>
            <a:pPr marL="0" indent="0"/>
            <a:r>
              <a:rPr lang="en-US" altLang="zh-CN" sz="2400" b="1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 </a:t>
            </a:r>
            <a:r>
              <a:rPr lang="en-US" altLang="zh-CN" sz="2400" b="1" u="sng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1.Do</a:t>
            </a:r>
            <a:r>
              <a:rPr lang="en-US" altLang="zh-CN" sz="2400" b="1" u="sng" dirty="0" smtClean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you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feel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comfortable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when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talking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to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others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 </a:t>
            </a:r>
          </a:p>
          <a:p>
            <a:r>
              <a:rPr lang="en-US" altLang="zh-CN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 when</a:t>
            </a:r>
            <a:r>
              <a:rPr lang="en-US" altLang="zh-CN" sz="2400" b="1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talking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others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是带从属连词的动名词短语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在句中作状语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这时</a:t>
            </a:r>
            <a:r>
              <a:rPr lang="en-US" altLang="zh-CN" sz="2400" b="1" i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v.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-ing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的逻辑主语通常是主句的主语。这种状语可以转化为状语从句。有时</a:t>
            </a:r>
            <a:r>
              <a:rPr lang="en-US" altLang="zh-CN" sz="2400" b="1" i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v.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-ing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的逻辑主语不是主句的主语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要根据上下文判断。</a:t>
            </a:r>
            <a:endParaRPr lang="zh-CN" altLang="en-US" sz="2400" b="1" u="sng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pPr marL="0" indent="0"/>
            <a:r>
              <a:rPr lang="en-US" altLang="zh-CN" sz="2400" b="1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    </a:t>
            </a:r>
            <a:r>
              <a:rPr lang="en-US" altLang="zh-CN" sz="2400" b="1" u="sng" dirty="0" smtClean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2.Have </a:t>
            </a:r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you ever found it hard to make new friends?</a:t>
            </a:r>
            <a:r>
              <a:rPr lang="en-US" altLang="zh-CN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endParaRPr lang="en-US" altLang="zh-CN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◆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句中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it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作形式宾语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make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new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friends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是真正的宾语。真正的宾语还可以用宾语从句形式。</a:t>
            </a:r>
            <a:endParaRPr lang="zh-CN" altLang="en-US" sz="2400" b="1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 marL="0" indent="0"/>
            <a:r>
              <a:rPr lang="en-US" altLang="zh-CN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◆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“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find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it+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形容词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+to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do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sth.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”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为固定结构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意为“发现做某事是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……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的”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其中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it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是形式宾语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真正的宾语是后面的动词不定式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短语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),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该结构可与“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find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it’s+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形容词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+to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do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sth.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”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进行替换。</a:t>
            </a:r>
          </a:p>
          <a:p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【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拓展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】　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feel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make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keep</a:t>
            </a:r>
            <a:r>
              <a:rPr lang="en-US" altLang="zh-CN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en-US" altLang="zh-CN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think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也可用于这一固定结构中。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pic>
        <p:nvPicPr>
          <p:cNvPr id="2" name="图片 1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5205" y="4681220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文本框 100"/>
          <p:cNvSpPr txBox="1"/>
          <p:nvPr/>
        </p:nvSpPr>
        <p:spPr>
          <a:xfrm>
            <a:off x="1460500" y="627698"/>
            <a:ext cx="5080000" cy="341632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marL="0" indent="228600"/>
            <a:r>
              <a:rPr lang="en-US" altLang="zh-CN" sz="2400" b="1" u="sng" dirty="0">
                <a:solidFill>
                  <a:srgbClr val="B60A9F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3.Make a great effort to do this when you first meet someone new. </a:t>
            </a:r>
          </a:p>
          <a:p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make an/the effort to do/doing sth.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意为“努力做某事”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。</a:t>
            </a:r>
            <a:endParaRPr lang="en-US" altLang="zh-CN" sz="2400" b="1" u="none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first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在本句中用作副词,意为“第一次,首次”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。</a:t>
            </a:r>
            <a:endParaRPr lang="en-US" altLang="zh-CN" sz="2400" b="1" u="none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</a:t>
            </a:r>
            <a:r>
              <a:rPr lang="zh-CN" altLang="en-US" sz="2400" b="1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◆</a:t>
            </a:r>
            <a:r>
              <a:rPr lang="zh-CN" altLang="en-US" sz="2400" b="1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someone new</a:t>
            </a:r>
            <a:r>
              <a:rPr lang="zh-CN" altLang="en-US" sz="2400" b="1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意为“某个新人”,是“复合不定代词+形容词”结构,形容词修饰复合不定代词时,应后置。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pic>
        <p:nvPicPr>
          <p:cNvPr id="2" name="图片 1" descr="图片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93180" y="3315335"/>
            <a:ext cx="1905000" cy="142875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国外超酷媒体演示幻灯片_2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主题46</Template>
  <TotalTime>0</TotalTime>
  <Words>1244</Words>
  <Application>Microsoft Office PowerPoint</Application>
  <PresentationFormat>全屏显示(4:3)</PresentationFormat>
  <Paragraphs>152</Paragraphs>
  <Slides>22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6" baseType="lpstr">
      <vt:lpstr>Aharoni</vt:lpstr>
      <vt:lpstr>MS PGothic</vt:lpstr>
      <vt:lpstr>NEU-BZ-S92</vt:lpstr>
      <vt:lpstr>NEU-F5-S92</vt:lpstr>
      <vt:lpstr>NEU-HZ-S92</vt:lpstr>
      <vt:lpstr>方正黑体_GBK</vt:lpstr>
      <vt:lpstr>方正书宋_GBK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2015-11-21T07:20:00Z</dcterms:created>
  <dcterms:modified xsi:type="dcterms:W3CDTF">2023-01-16T16:35:38Z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FCD343AE3C50480D8CA3326EE5F166C2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