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443" r:id="rId3"/>
    <p:sldId id="315" r:id="rId4"/>
    <p:sldId id="263" r:id="rId5"/>
    <p:sldId id="389" r:id="rId6"/>
    <p:sldId id="390" r:id="rId7"/>
    <p:sldId id="391" r:id="rId8"/>
    <p:sldId id="405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19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70">
          <p15:clr>
            <a:srgbClr val="A4A3A4"/>
          </p15:clr>
        </p15:guide>
        <p15:guide id="3" orient="horz" pos="2471">
          <p15:clr>
            <a:srgbClr val="A4A3A4"/>
          </p15:clr>
        </p15:guide>
        <p15:guide id="4" pos="2880">
          <p15:clr>
            <a:srgbClr val="A4A3A4"/>
          </p15:clr>
        </p15:guide>
        <p15:guide id="5" pos="668">
          <p15:clr>
            <a:srgbClr val="A4A3A4"/>
          </p15:clr>
        </p15:guide>
        <p15:guide id="6" pos="5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23"/>
    <a:srgbClr val="FF9B01"/>
    <a:srgbClr val="177743"/>
    <a:srgbClr val="1A804A"/>
    <a:srgbClr val="A7EA65"/>
    <a:srgbClr val="6DC01A"/>
    <a:srgbClr val="529013"/>
    <a:srgbClr val="14703D"/>
    <a:srgbClr val="98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14" autoAdjust="0"/>
  </p:normalViewPr>
  <p:slideViewPr>
    <p:cSldViewPr showGuides="1">
      <p:cViewPr varScale="1">
        <p:scale>
          <a:sx n="106" d="100"/>
          <a:sy n="106" d="100"/>
        </p:scale>
        <p:origin x="-102" y="-702"/>
      </p:cViewPr>
      <p:guideLst>
        <p:guide orient="horz" pos="1620"/>
        <p:guide orient="horz" pos="770"/>
        <p:guide orient="horz" pos="2471"/>
        <p:guide pos="2880"/>
        <p:guide pos="6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176732"/>
            <a:ext cx="337457" cy="56700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email"/>
          <a:srcRect l="-1" r="-801"/>
          <a:stretch>
            <a:fillRect/>
          </a:stretch>
        </p:blipFill>
        <p:spPr>
          <a:xfrm>
            <a:off x="-405580" y="4145880"/>
            <a:ext cx="9723752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F5AE-2E0F-409A-8E23-AB5175A1EB6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4C5C-6577-4D17-874D-74C56C5016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4.wmf"/><Relationship Id="rId3" Type="http://schemas.openxmlformats.org/officeDocument/2006/relationships/image" Target="../media/image37.png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8.pn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48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image" Target="../media/image48.png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73.png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0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7.jpeg"/><Relationship Id="rId4" Type="http://schemas.openxmlformats.org/officeDocument/2006/relationships/image" Target="../media/image74.wmf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5" Type="http://schemas.openxmlformats.org/officeDocument/2006/relationships/image" Target="../media/image79.png"/><Relationship Id="rId4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oleObject53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png"/><Relationship Id="rId5" Type="http://schemas.openxmlformats.org/officeDocument/2006/relationships/image" Target="../media/image82.png"/><Relationship Id="rId4" Type="http://schemas.openxmlformats.org/officeDocument/2006/relationships/image" Target="../media/image81.w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slide" Target="slide3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6.png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1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/>
          <p:cNvSpPr/>
          <p:nvPr/>
        </p:nvSpPr>
        <p:spPr>
          <a:xfrm>
            <a:off x="17145" y="3752850"/>
            <a:ext cx="9144000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3" name="图片 2" descr="timg (21)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6" y="897750"/>
            <a:ext cx="4412333" cy="3282773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194000" y="1275750"/>
            <a:ext cx="4950000" cy="13644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第二单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元  分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数混合运算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分数混合运算（一）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44817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8" descr="８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5359" y="750809"/>
            <a:ext cx="1040606" cy="5417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5" descr="９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2520" y="1379220"/>
            <a:ext cx="3127534" cy="350044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699" name="Object 6"/>
          <p:cNvGraphicFramePr/>
          <p:nvPr/>
        </p:nvGraphicFramePr>
        <p:xfrm>
          <a:off x="2203133" y="1875712"/>
          <a:ext cx="1001316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5" imgW="635000" imgH="393700" progId="Equation.DSMT4">
                  <p:embed/>
                </p:oleObj>
              </mc:Choice>
              <mc:Fallback>
                <p:oleObj r:id="rId5" imgW="635000" imgH="3937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3133" y="1875712"/>
                        <a:ext cx="1001316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7"/>
          <p:cNvGraphicFramePr/>
          <p:nvPr/>
        </p:nvGraphicFramePr>
        <p:xfrm>
          <a:off x="4024789" y="1875712"/>
          <a:ext cx="1021556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7" imgW="647700" imgH="393700" progId="Equation.DSMT4">
                  <p:embed/>
                </p:oleObj>
              </mc:Choice>
              <mc:Fallback>
                <p:oleObj r:id="rId7" imgW="647700" imgH="3937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24789" y="1875712"/>
                        <a:ext cx="1021556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8"/>
          <p:cNvGraphicFramePr/>
          <p:nvPr/>
        </p:nvGraphicFramePr>
        <p:xfrm>
          <a:off x="5848827" y="1889999"/>
          <a:ext cx="1241822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r:id="rId9" imgW="787400" imgH="393700" progId="Equation.DSMT4">
                  <p:embed/>
                </p:oleObj>
              </mc:Choice>
              <mc:Fallback>
                <p:oleObj r:id="rId9" imgW="787400" imgH="3937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8827" y="1889999"/>
                        <a:ext cx="1241822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/>
          <p:nvPr/>
        </p:nvGraphicFramePr>
        <p:xfrm>
          <a:off x="2044780" y="2665095"/>
          <a:ext cx="1102519" cy="62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r:id="rId11" imgW="698500" imgH="393700" progId="Equation.DSMT4">
                  <p:embed/>
                </p:oleObj>
              </mc:Choice>
              <mc:Fallback>
                <p:oleObj r:id="rId11" imgW="698500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44780" y="2665095"/>
                        <a:ext cx="1102519" cy="6203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 rot="16200000" flipH="1">
            <a:off x="2183487" y="2826425"/>
            <a:ext cx="323850" cy="29646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H="1">
            <a:off x="2578775" y="3034784"/>
            <a:ext cx="270272" cy="2428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6200000" flipH="1">
            <a:off x="2916913" y="3055024"/>
            <a:ext cx="270272" cy="24288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28137" y="2644855"/>
            <a:ext cx="269081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16200000" flipH="1">
            <a:off x="2247186" y="2702005"/>
            <a:ext cx="18931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74571" y="2548414"/>
            <a:ext cx="270272" cy="2536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9377" y="3229451"/>
            <a:ext cx="270272" cy="2536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227" y="3218736"/>
            <a:ext cx="270272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8442" name="Object 10"/>
          <p:cNvGraphicFramePr/>
          <p:nvPr/>
        </p:nvGraphicFramePr>
        <p:xfrm>
          <a:off x="2051924" y="3605689"/>
          <a:ext cx="425053" cy="2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r:id="rId13" imgW="279400" imgH="177800" progId="Equation.DSMT4">
                  <p:embed/>
                </p:oleObj>
              </mc:Choice>
              <mc:Fallback>
                <p:oleObj r:id="rId13" imgW="279400" imgH="1778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1924" y="3605689"/>
                        <a:ext cx="425053" cy="2702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/>
          <p:nvPr/>
        </p:nvGraphicFramePr>
        <p:xfrm>
          <a:off x="3860483" y="2665095"/>
          <a:ext cx="1182291" cy="62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r:id="rId15" imgW="749300" imgH="393700" progId="Equation.DSMT4">
                  <p:embed/>
                </p:oleObj>
              </mc:Choice>
              <mc:Fallback>
                <p:oleObj r:id="rId15" imgW="749300" imgH="3937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60483" y="2665095"/>
                        <a:ext cx="1182291" cy="6203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/>
          <p:nvPr/>
        </p:nvCxnSpPr>
        <p:spPr>
          <a:xfrm rot="16200000" flipH="1">
            <a:off x="4011097" y="3059787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22408" y="3185399"/>
            <a:ext cx="270272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16200000" flipH="1">
            <a:off x="4394478" y="2704981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3414" y="2518649"/>
            <a:ext cx="270272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8444" name="Object 12"/>
          <p:cNvGraphicFramePr/>
          <p:nvPr/>
        </p:nvGraphicFramePr>
        <p:xfrm>
          <a:off x="3892630" y="3439001"/>
          <a:ext cx="4762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r:id="rId17" imgW="330200" imgH="393700" progId="Equation.DSMT4">
                  <p:embed/>
                </p:oleObj>
              </mc:Choice>
              <mc:Fallback>
                <p:oleObj r:id="rId17" imgW="330200" imgH="3937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2630" y="3439001"/>
                        <a:ext cx="476250" cy="566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3"/>
          <p:cNvGraphicFramePr/>
          <p:nvPr/>
        </p:nvGraphicFramePr>
        <p:xfrm>
          <a:off x="5632133" y="2700814"/>
          <a:ext cx="1182291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r:id="rId19" imgW="749300" imgH="393700" progId="Equation.DSMT4">
                  <p:embed/>
                </p:oleObj>
              </mc:Choice>
              <mc:Fallback>
                <p:oleObj r:id="rId19" imgW="749300" imgH="3937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32133" y="2700814"/>
                        <a:ext cx="1182291" cy="6215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接连接符 29"/>
          <p:cNvCxnSpPr/>
          <p:nvPr/>
        </p:nvCxnSpPr>
        <p:spPr>
          <a:xfrm rot="16200000" flipH="1">
            <a:off x="5773222" y="2756178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44064" y="2572226"/>
            <a:ext cx="270272" cy="2536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rot="16200000" flipH="1">
            <a:off x="6141720" y="3097293"/>
            <a:ext cx="242888" cy="2166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9580" y="3268743"/>
            <a:ext cx="270272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rot="16200000" flipH="1">
            <a:off x="5773222" y="3093124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07155" y="3268743"/>
            <a:ext cx="270272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rot="16200000" flipH="1">
            <a:off x="6526292" y="2772252"/>
            <a:ext cx="242888" cy="21669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6533" y="2572227"/>
            <a:ext cx="269081" cy="2547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rot="16200000" flipH="1">
            <a:off x="6136362" y="2745462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70296" y="2574607"/>
            <a:ext cx="270272" cy="2536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6200000" flipH="1">
            <a:off x="6532840" y="3114556"/>
            <a:ext cx="242888" cy="21550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50105" y="3285411"/>
            <a:ext cx="270272" cy="2547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16200000" flipH="1">
            <a:off x="6211968" y="3363992"/>
            <a:ext cx="135731" cy="809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60783" y="3327082"/>
            <a:ext cx="270272" cy="25360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16200000" flipH="1">
            <a:off x="6596539" y="2654380"/>
            <a:ext cx="135731" cy="8096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7496" y="2497218"/>
            <a:ext cx="269081" cy="25360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sz="1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8447" name="Object 15"/>
          <p:cNvGraphicFramePr/>
          <p:nvPr/>
        </p:nvGraphicFramePr>
        <p:xfrm>
          <a:off x="5647611" y="3585449"/>
          <a:ext cx="323850" cy="26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r:id="rId21" imgW="203200" imgH="165100" progId="Equation.DSMT4">
                  <p:embed/>
                </p:oleObj>
              </mc:Choice>
              <mc:Fallback>
                <p:oleObj r:id="rId21" imgW="203200" imgH="1651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47611" y="3585449"/>
                        <a:ext cx="323850" cy="26312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矩形 46"/>
          <p:cNvSpPr/>
          <p:nvPr/>
        </p:nvSpPr>
        <p:spPr>
          <a:xfrm>
            <a:off x="2228136" y="2691289"/>
            <a:ext cx="998935" cy="6203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024789" y="2679383"/>
            <a:ext cx="998935" cy="621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815489" y="2700814"/>
            <a:ext cx="998935" cy="62150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4" grpId="0"/>
      <p:bldP spid="26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 bldLvl="0" animBg="1"/>
      <p:bldP spid="48" grpId="0" bldLvl="0" animBg="1"/>
      <p:bldP spid="4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9" descr="１０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00689" y="1124665"/>
            <a:ext cx="5912644" cy="3131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10" descr="2.png"/>
          <p:cNvPicPr>
            <a:picLocks noChangeAspect="1"/>
          </p:cNvPicPr>
          <p:nvPr/>
        </p:nvPicPr>
        <p:blipFill>
          <a:blip r:embed="rId3" cstate="email">
            <a:lum bright="-20001"/>
          </a:blip>
          <a:stretch>
            <a:fillRect/>
          </a:stretch>
        </p:blipFill>
        <p:spPr>
          <a:xfrm>
            <a:off x="1505426" y="1714024"/>
            <a:ext cx="1982391" cy="1860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074" y="1997393"/>
            <a:ext cx="1275159" cy="1335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12" descr="2.png"/>
          <p:cNvPicPr>
            <a:picLocks noChangeAspect="1"/>
          </p:cNvPicPr>
          <p:nvPr/>
        </p:nvPicPr>
        <p:blipFill>
          <a:blip r:embed="rId3" cstate="email">
            <a:lum bright="-20001"/>
          </a:blip>
          <a:stretch>
            <a:fillRect/>
          </a:stretch>
        </p:blipFill>
        <p:spPr>
          <a:xfrm>
            <a:off x="3571162" y="1714024"/>
            <a:ext cx="1982390" cy="1860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13" descr="2.png"/>
          <p:cNvPicPr>
            <a:picLocks noChangeAspect="1"/>
          </p:cNvPicPr>
          <p:nvPr/>
        </p:nvPicPr>
        <p:blipFill>
          <a:blip r:embed="rId3" cstate="email">
            <a:lum bright="-20001"/>
          </a:blip>
          <a:stretch>
            <a:fillRect/>
          </a:stretch>
        </p:blipFill>
        <p:spPr>
          <a:xfrm>
            <a:off x="5642849" y="1714024"/>
            <a:ext cx="1982390" cy="18609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5514" y="1997393"/>
            <a:ext cx="1360885" cy="1289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2717483" y="2410540"/>
            <a:ext cx="296466" cy="6024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1737599" y="3595212"/>
            <a:ext cx="1097756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不正确</a:t>
            </a:r>
          </a:p>
        </p:txBody>
      </p:sp>
      <p:sp>
        <p:nvSpPr>
          <p:cNvPr id="14" name="椭圆 13"/>
          <p:cNvSpPr/>
          <p:nvPr/>
        </p:nvSpPr>
        <p:spPr>
          <a:xfrm>
            <a:off x="5022533" y="2410540"/>
            <a:ext cx="297656" cy="6024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1755" name="图片 14" descr="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66449" y="2104549"/>
            <a:ext cx="1360884" cy="11215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 flipH="1">
            <a:off x="4222433" y="3616643"/>
            <a:ext cx="1097756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不正确</a:t>
            </a:r>
          </a:p>
        </p:txBody>
      </p:sp>
      <p:sp>
        <p:nvSpPr>
          <p:cNvPr id="17" name="椭圆 16"/>
          <p:cNvSpPr/>
          <p:nvPr/>
        </p:nvSpPr>
        <p:spPr>
          <a:xfrm>
            <a:off x="6694170" y="2364105"/>
            <a:ext cx="296466" cy="6024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6441758" y="3654743"/>
            <a:ext cx="1097756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不正确</a:t>
            </a:r>
          </a:p>
        </p:txBody>
      </p:sp>
      <p:pic>
        <p:nvPicPr>
          <p:cNvPr id="29697" name="图片 8" descr="８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19176" y="696992"/>
            <a:ext cx="1040606" cy="5417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4" grpId="0" bldLvl="0" animBg="1"/>
      <p:bldP spid="16" grpId="0"/>
      <p:bldP spid="17" grpId="0" bldLvl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451372" y="1901905"/>
            <a:ext cx="6215063" cy="55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100" spc="-113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⑴画图表示科技组与美术组、合唱组之间的人数关系。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451372" y="2462689"/>
            <a:ext cx="6215063" cy="55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100" spc="-113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⑵算一算科技组有多少人。</a:t>
            </a:r>
          </a:p>
        </p:txBody>
      </p:sp>
      <p:grpSp>
        <p:nvGrpSpPr>
          <p:cNvPr id="23556" name="组合 12"/>
          <p:cNvGrpSpPr/>
          <p:nvPr/>
        </p:nvGrpSpPr>
        <p:grpSpPr>
          <a:xfrm>
            <a:off x="1445419" y="1039654"/>
            <a:ext cx="6060281" cy="1079897"/>
            <a:chOff x="492125" y="1673225"/>
            <a:chExt cx="8080403" cy="1440175"/>
          </a:xfrm>
        </p:grpSpPr>
        <p:sp>
          <p:nvSpPr>
            <p:cNvPr id="23557" name="TextBox 4"/>
            <p:cNvSpPr txBox="1"/>
            <p:nvPr/>
          </p:nvSpPr>
          <p:spPr>
            <a:xfrm>
              <a:off x="492125" y="1673225"/>
              <a:ext cx="8080403" cy="14160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1.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实验小学合唱组有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120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人，美术组的人数是合唱</a:t>
              </a:r>
              <a:endPara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组的  ，科技组的人数是美术组的  。</a:t>
              </a:r>
            </a:p>
          </p:txBody>
        </p:sp>
        <p:graphicFrame>
          <p:nvGraphicFramePr>
            <p:cNvPr id="23558" name="Object 9"/>
            <p:cNvGraphicFramePr/>
            <p:nvPr/>
          </p:nvGraphicFramePr>
          <p:xfrm>
            <a:off x="1703169" y="2249400"/>
            <a:ext cx="278711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r:id="rId3" imgW="127000" imgH="393065" progId="Equation.DSMT4">
                    <p:embed/>
                  </p:oleObj>
                </mc:Choice>
                <mc:Fallback>
                  <p:oleObj r:id="rId3" imgW="127000" imgH="393065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03169" y="2249400"/>
                          <a:ext cx="278711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10"/>
            <p:cNvGraphicFramePr/>
            <p:nvPr/>
          </p:nvGraphicFramePr>
          <p:xfrm>
            <a:off x="6357762" y="2245631"/>
            <a:ext cx="278711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r:id="rId5" imgW="127000" imgH="393065" progId="Equation.DSMT4">
                    <p:embed/>
                  </p:oleObj>
                </mc:Choice>
                <mc:Fallback>
                  <p:oleObj r:id="rId5" imgW="127000" imgH="393065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57762" y="2245631"/>
                          <a:ext cx="278711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1044" y="2569845"/>
            <a:ext cx="2509838" cy="1627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5"/>
          <p:cNvSpPr txBox="1"/>
          <p:nvPr/>
        </p:nvSpPr>
        <p:spPr>
          <a:xfrm>
            <a:off x="1627585" y="3841432"/>
            <a:ext cx="2913459" cy="4570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答：科技组有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89497" y="3025855"/>
            <a:ext cx="2403872" cy="714375"/>
            <a:chOff x="2709069" y="2406651"/>
            <a:chExt cx="3204231" cy="952500"/>
          </a:xfrm>
        </p:grpSpPr>
        <p:sp>
          <p:nvSpPr>
            <p:cNvPr id="23563" name="Text Box 15"/>
            <p:cNvSpPr txBox="1"/>
            <p:nvPr/>
          </p:nvSpPr>
          <p:spPr>
            <a:xfrm>
              <a:off x="4919814" y="2546351"/>
              <a:ext cx="993486" cy="64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zh-CN" altLang="en-US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人</a:t>
              </a: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23564" name="对象 40"/>
            <p:cNvGraphicFramePr>
              <a:graphicFrameLocks noChangeAspect="1"/>
            </p:cNvGraphicFramePr>
            <p:nvPr/>
          </p:nvGraphicFramePr>
          <p:xfrm>
            <a:off x="2709069" y="2406651"/>
            <a:ext cx="2268538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r:id="rId8" imgW="964565" imgH="406400" progId="Equation.DSMT4">
                    <p:embed/>
                  </p:oleObj>
                </mc:Choice>
                <mc:Fallback>
                  <p:oleObj r:id="rId8" imgW="964565" imgH="4064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09069" y="2406651"/>
                          <a:ext cx="2268538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/>
          <p:nvPr/>
        </p:nvSpPr>
        <p:spPr>
          <a:xfrm>
            <a:off x="1165384" y="1028700"/>
            <a:ext cx="6060281" cy="5524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2.看图列式计算。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5603" name="图片 11" descr="１３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65384" y="1649017"/>
            <a:ext cx="3506391" cy="24788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4981338" y="2888456"/>
            <a:ext cx="2177653" cy="714375"/>
            <a:chOff x="2888444" y="2407291"/>
            <a:chExt cx="2903537" cy="952500"/>
          </a:xfrm>
        </p:grpSpPr>
        <p:sp>
          <p:nvSpPr>
            <p:cNvPr id="25605" name="Text Box 15"/>
            <p:cNvSpPr txBox="1"/>
            <p:nvPr/>
          </p:nvSpPr>
          <p:spPr>
            <a:xfrm>
              <a:off x="4798206" y="2546991"/>
              <a:ext cx="993775" cy="64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zh-CN" altLang="en-US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吨</a:t>
              </a: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25606" name="对象 40"/>
            <p:cNvGraphicFramePr>
              <a:graphicFrameLocks noChangeAspect="1"/>
            </p:cNvGraphicFramePr>
            <p:nvPr/>
          </p:nvGraphicFramePr>
          <p:xfrm>
            <a:off x="2888444" y="2407291"/>
            <a:ext cx="1909762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r:id="rId4" imgW="812165" imgH="406400" progId="Equation.DSMT4">
                    <p:embed/>
                  </p:oleObj>
                </mc:Choice>
                <mc:Fallback>
                  <p:oleObj r:id="rId4" imgW="812165" imgH="406400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88444" y="2407291"/>
                          <a:ext cx="1909762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/>
          <p:nvPr/>
        </p:nvSpPr>
        <p:spPr>
          <a:xfrm>
            <a:off x="1499235" y="1308735"/>
            <a:ext cx="381000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3795" name="对象 74"/>
          <p:cNvGraphicFramePr>
            <a:graphicFrameLocks noChangeAspect="1"/>
          </p:cNvGraphicFramePr>
          <p:nvPr/>
        </p:nvGraphicFramePr>
        <p:xfrm>
          <a:off x="2381489" y="1473041"/>
          <a:ext cx="1183481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r:id="rId3" imgW="673100" imgH="406400" progId="Equation.DSMT4">
                  <p:embed/>
                </p:oleObj>
              </mc:Choice>
              <mc:Fallback>
                <p:oleObj r:id="rId3" imgW="673100" imgH="4064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489" y="1473041"/>
                        <a:ext cx="1183481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180273" y="3155395"/>
          <a:ext cx="446485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r:id="rId5" imgW="254000" imgH="405765" progId="Equation.DSMT4">
                  <p:embed/>
                </p:oleObj>
              </mc:Choice>
              <mc:Fallback>
                <p:oleObj r:id="rId5" imgW="254000" imgH="405765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0273" y="3155395"/>
                        <a:ext cx="446485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180273" y="2345770"/>
          <a:ext cx="1296591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r:id="rId7" imgW="735965" imgH="406400" progId="Equation.DSMT4">
                  <p:embed/>
                </p:oleObj>
              </mc:Choice>
              <mc:Fallback>
                <p:oleObj r:id="rId7" imgW="735965" imgH="4064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80273" y="2345770"/>
                        <a:ext cx="1296591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对象 77"/>
          <p:cNvGraphicFramePr>
            <a:graphicFrameLocks noChangeAspect="1"/>
          </p:cNvGraphicFramePr>
          <p:nvPr/>
        </p:nvGraphicFramePr>
        <p:xfrm>
          <a:off x="4334114" y="1473041"/>
          <a:ext cx="102750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r:id="rId9" imgW="584200" imgH="406400" progId="Equation.DSMT4">
                  <p:embed/>
                </p:oleObj>
              </mc:Choice>
              <mc:Fallback>
                <p:oleObj r:id="rId9" imgW="584200" imgH="4064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4114" y="1473041"/>
                        <a:ext cx="1027509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155520" y="3155395"/>
          <a:ext cx="446484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r:id="rId11" imgW="254000" imgH="405765" progId="Equation.DSMT4">
                  <p:embed/>
                </p:oleObj>
              </mc:Choice>
              <mc:Fallback>
                <p:oleObj r:id="rId11" imgW="254000" imgH="4057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5520" y="3155395"/>
                        <a:ext cx="446484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155520" y="2345770"/>
          <a:ext cx="850106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r:id="rId13" imgW="482600" imgH="406400" progId="Equation.DSMT4">
                  <p:embed/>
                </p:oleObj>
              </mc:Choice>
              <mc:Fallback>
                <p:oleObj r:id="rId13" imgW="482600" imgH="4064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55520" y="2345770"/>
                        <a:ext cx="850106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对象 80"/>
          <p:cNvGraphicFramePr>
            <a:graphicFrameLocks noChangeAspect="1"/>
          </p:cNvGraphicFramePr>
          <p:nvPr/>
        </p:nvGraphicFramePr>
        <p:xfrm>
          <a:off x="6147435" y="1473041"/>
          <a:ext cx="127396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r:id="rId15" imgW="723900" imgH="406400" progId="Equation.DSMT4">
                  <p:embed/>
                </p:oleObj>
              </mc:Choice>
              <mc:Fallback>
                <p:oleObj r:id="rId15" imgW="723900" imgH="4064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47435" y="1473041"/>
                        <a:ext cx="1273969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059329" y="3355420"/>
          <a:ext cx="514350" cy="31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r:id="rId17" imgW="292100" imgH="177800" progId="Equation.DSMT4">
                  <p:embed/>
                </p:oleObj>
              </mc:Choice>
              <mc:Fallback>
                <p:oleObj r:id="rId17" imgW="292100" imgH="1778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59329" y="3355420"/>
                        <a:ext cx="514350" cy="3119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059329" y="2345770"/>
          <a:ext cx="91797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r:id="rId19" imgW="520700" imgH="406400" progId="Equation.DSMT4">
                  <p:embed/>
                </p:oleObj>
              </mc:Choice>
              <mc:Fallback>
                <p:oleObj r:id="rId19" imgW="520700" imgH="4064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59329" y="2345770"/>
                        <a:ext cx="917972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818799" y="1438276"/>
            <a:ext cx="1889760" cy="2537936"/>
          </a:xfrm>
          <a:prstGeom prst="round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903345" y="1438276"/>
            <a:ext cx="1889760" cy="2537936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985034" y="1438276"/>
            <a:ext cx="1889760" cy="253793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513296" y="1491615"/>
            <a:ext cx="2429828" cy="2429828"/>
          </a:xfrm>
          <a:prstGeom prst="ellipse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34514" y="1491615"/>
            <a:ext cx="2429828" cy="2429828"/>
          </a:xfrm>
          <a:prstGeom prst="ellipse">
            <a:avLst/>
          </a:prstGeom>
          <a:solidFill>
            <a:srgbClr val="7030A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37786" y="1491615"/>
            <a:ext cx="2429828" cy="2429828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842" name="TextBox 4"/>
          <p:cNvSpPr txBox="1"/>
          <p:nvPr/>
        </p:nvSpPr>
        <p:spPr>
          <a:xfrm>
            <a:off x="1337786" y="1524000"/>
            <a:ext cx="381000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1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endParaRPr lang="zh-CN" altLang="en-US" sz="21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35843" name="对象 74"/>
          <p:cNvGraphicFramePr>
            <a:graphicFrameLocks noChangeAspect="1"/>
          </p:cNvGraphicFramePr>
          <p:nvPr/>
        </p:nvGraphicFramePr>
        <p:xfrm>
          <a:off x="1961197" y="1512570"/>
          <a:ext cx="133945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r:id="rId3" imgW="761365" imgH="406400" progId="Equation.DSMT4">
                  <p:embed/>
                </p:oleObj>
              </mc:Choice>
              <mc:Fallback>
                <p:oleObj r:id="rId3" imgW="761365" imgH="4064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1197" y="1512570"/>
                        <a:ext cx="1339454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047161" y="3260884"/>
          <a:ext cx="357188" cy="31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5" imgW="203200" imgH="177800" progId="Equation.DSMT4">
                  <p:embed/>
                </p:oleObj>
              </mc:Choice>
              <mc:Fallback>
                <p:oleObj r:id="rId5" imgW="203200" imgH="1778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7161" y="3260884"/>
                        <a:ext cx="357188" cy="3107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993345" y="2317433"/>
          <a:ext cx="91559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7" imgW="520700" imgH="406400" progId="Equation.DSMT4">
                  <p:embed/>
                </p:oleObj>
              </mc:Choice>
              <mc:Fallback>
                <p:oleObj r:id="rId7" imgW="520700" imgH="4064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3345" y="2317433"/>
                        <a:ext cx="915590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对象 77"/>
          <p:cNvGraphicFramePr>
            <a:graphicFrameLocks noChangeAspect="1"/>
          </p:cNvGraphicFramePr>
          <p:nvPr/>
        </p:nvGraphicFramePr>
        <p:xfrm>
          <a:off x="4079320" y="1495425"/>
          <a:ext cx="140731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9" imgW="799465" imgH="406400" progId="Equation.DSMT4">
                  <p:embed/>
                </p:oleObj>
              </mc:Choice>
              <mc:Fallback>
                <p:oleObj r:id="rId9" imgW="799465" imgH="4064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320" y="1495425"/>
                        <a:ext cx="1407319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968591" y="2684145"/>
          <a:ext cx="1004888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11" imgW="571500" imgH="406400" progId="Equation.DSMT4">
                  <p:embed/>
                </p:oleObj>
              </mc:Choice>
              <mc:Fallback>
                <p:oleObj r:id="rId11" imgW="571500" imgH="4064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8591" y="2684145"/>
                        <a:ext cx="1004888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914776" y="2077403"/>
          <a:ext cx="1572101" cy="68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13" imgW="812165" imgH="406400" progId="Equation.DSMT4">
                  <p:embed/>
                </p:oleObj>
              </mc:Choice>
              <mc:Fallback>
                <p:oleObj r:id="rId13" imgW="812165" imgH="406400" progId="Equation.DSMT4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14776" y="2077403"/>
                        <a:ext cx="1572101" cy="6853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对象 80"/>
          <p:cNvGraphicFramePr>
            <a:graphicFrameLocks noChangeAspect="1"/>
          </p:cNvGraphicFramePr>
          <p:nvPr/>
        </p:nvGraphicFramePr>
        <p:xfrm>
          <a:off x="6265308" y="1503998"/>
          <a:ext cx="1093946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r:id="rId15" imgW="622300" imgH="406400" progId="Equation.DSMT4">
                  <p:embed/>
                </p:oleObj>
              </mc:Choice>
              <mc:Fallback>
                <p:oleObj r:id="rId15" imgW="622300" imgH="406400" progId="Equation.DSMT4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5308" y="1503998"/>
                        <a:ext cx="1093946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195299" y="3019425"/>
          <a:ext cx="447675" cy="7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r:id="rId17" imgW="254000" imgH="405765" progId="Equation.DSMT4">
                  <p:embed/>
                </p:oleObj>
              </mc:Choice>
              <mc:Fallback>
                <p:oleObj r:id="rId17" imgW="254000" imgH="405765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95299" y="3019425"/>
                        <a:ext cx="447675" cy="713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6087666" y="2209800"/>
          <a:ext cx="1075134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19" imgW="609600" imgH="406400" progId="Equation.DSMT4">
                  <p:embed/>
                </p:oleObj>
              </mc:Choice>
              <mc:Fallback>
                <p:oleObj r:id="rId19" imgW="609600" imgH="4064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87666" y="2209800"/>
                        <a:ext cx="1075134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130040" y="3211116"/>
          <a:ext cx="558404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21" imgW="317500" imgH="405765" progId="Equation.DSMT4">
                  <p:embed/>
                </p:oleObj>
              </mc:Choice>
              <mc:Fallback>
                <p:oleObj r:id="rId21" imgW="317500" imgH="405765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130040" y="3211116"/>
                        <a:ext cx="558404" cy="7119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1342788" y="2924176"/>
            <a:ext cx="2431256" cy="135731"/>
            <a:chOff x="427802" y="3899366"/>
            <a:chExt cx="3240794" cy="180000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429389" y="4071472"/>
              <a:ext cx="3239207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 flipH="1" flipV="1">
              <a:off x="338594" y="3988573"/>
              <a:ext cx="180000" cy="15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 flipH="1" flipV="1">
              <a:off x="3577802" y="3988573"/>
              <a:ext cx="180000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右大括号 11"/>
          <p:cNvSpPr/>
          <p:nvPr/>
        </p:nvSpPr>
        <p:spPr>
          <a:xfrm rot="16200000">
            <a:off x="2451854" y="1437680"/>
            <a:ext cx="214313" cy="2430066"/>
          </a:xfrm>
          <a:prstGeom prst="rightBrace">
            <a:avLst>
              <a:gd name="adj1" fmla="val 30068"/>
              <a:gd name="adj2" fmla="val 50000"/>
            </a:avLst>
          </a:prstGeom>
          <a:ln w="2857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2190" y="2303860"/>
            <a:ext cx="6429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660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 flipH="1" flipV="1">
            <a:off x="2088119" y="2977754"/>
            <a:ext cx="134541" cy="11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 flipH="1" flipV="1">
            <a:off x="2910245" y="2986683"/>
            <a:ext cx="135731" cy="11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大括号 15"/>
          <p:cNvSpPr/>
          <p:nvPr/>
        </p:nvSpPr>
        <p:spPr>
          <a:xfrm rot="5400000" flipV="1">
            <a:off x="2058352" y="2405063"/>
            <a:ext cx="214313" cy="1619250"/>
          </a:xfrm>
          <a:prstGeom prst="rightBrace">
            <a:avLst>
              <a:gd name="adj1" fmla="val 30068"/>
              <a:gd name="adj2" fmla="val 50000"/>
            </a:avLst>
          </a:prstGeom>
          <a:ln w="2857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9026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7163" y="3321844"/>
            <a:ext cx="215503" cy="35123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8" name="直接连接符 17"/>
          <p:cNvCxnSpPr/>
          <p:nvPr/>
        </p:nvCxnSpPr>
        <p:spPr>
          <a:xfrm rot="5400000" flipH="1" flipV="1">
            <a:off x="1701761" y="2991446"/>
            <a:ext cx="107156" cy="11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2514363" y="3005138"/>
            <a:ext cx="108347" cy="11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大括号 20"/>
          <p:cNvSpPr/>
          <p:nvPr/>
        </p:nvSpPr>
        <p:spPr>
          <a:xfrm rot="16200000">
            <a:off x="1477924" y="2667595"/>
            <a:ext cx="135731" cy="406004"/>
          </a:xfrm>
          <a:prstGeom prst="rightBrace">
            <a:avLst>
              <a:gd name="adj1" fmla="val 30068"/>
              <a:gd name="adj2" fmla="val 50000"/>
            </a:avLst>
          </a:prstGeom>
          <a:ln w="28575"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4681" y="2620567"/>
            <a:ext cx="6429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？个</a:t>
            </a:r>
          </a:p>
        </p:txBody>
      </p:sp>
      <p:sp>
        <p:nvSpPr>
          <p:cNvPr id="23" name="TextBox 5"/>
          <p:cNvSpPr txBox="1"/>
          <p:nvPr/>
        </p:nvSpPr>
        <p:spPr>
          <a:xfrm>
            <a:off x="2919175" y="3573066"/>
            <a:ext cx="5150644" cy="4570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答：全国严重缺水的城市大约有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110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964544" y="2801541"/>
            <a:ext cx="2581275" cy="714375"/>
            <a:chOff x="2619425" y="2407210"/>
            <a:chExt cx="3441700" cy="952500"/>
          </a:xfrm>
        </p:grpSpPr>
        <p:sp>
          <p:nvSpPr>
            <p:cNvPr id="37906" name="Text Box 15"/>
            <p:cNvSpPr txBox="1"/>
            <p:nvPr/>
          </p:nvSpPr>
          <p:spPr>
            <a:xfrm>
              <a:off x="5067350" y="2546910"/>
              <a:ext cx="993775" cy="64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zh-CN" altLang="en-US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</a:t>
              </a: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37907" name="对象 40"/>
            <p:cNvGraphicFramePr>
              <a:graphicFrameLocks noChangeAspect="1"/>
            </p:cNvGraphicFramePr>
            <p:nvPr/>
          </p:nvGraphicFramePr>
          <p:xfrm>
            <a:off x="2619425" y="2407210"/>
            <a:ext cx="24479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r:id="rId4" imgW="1040765" imgH="406400" progId="Equation.DSMT4">
                    <p:embed/>
                  </p:oleObj>
                </mc:Choice>
                <mc:Fallback>
                  <p:oleObj r:id="rId4" imgW="1040765" imgH="4064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19425" y="2407210"/>
                          <a:ext cx="2447925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908" name="TextBox 5"/>
          <p:cNvSpPr txBox="1"/>
          <p:nvPr/>
        </p:nvSpPr>
        <p:spPr>
          <a:xfrm>
            <a:off x="1357075" y="1113235"/>
            <a:ext cx="6523434" cy="13287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我国约有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660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个城市，其中约    的城市供水不足。在这些供水不足的城市中，又约    的城市严重缺水。全国严重缺水的城市大约有多少个？</a:t>
            </a:r>
          </a:p>
        </p:txBody>
      </p:sp>
      <p:graphicFrame>
        <p:nvGraphicFramePr>
          <p:cNvPr id="37909" name="对象 16"/>
          <p:cNvGraphicFramePr>
            <a:graphicFrameLocks noChangeAspect="1"/>
          </p:cNvGraphicFramePr>
          <p:nvPr/>
        </p:nvGraphicFramePr>
        <p:xfrm>
          <a:off x="5102782" y="977504"/>
          <a:ext cx="267890" cy="71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6" imgW="152400" imgH="405765" progId="Equation.DSMT4">
                  <p:embed/>
                </p:oleObj>
              </mc:Choice>
              <mc:Fallback>
                <p:oleObj r:id="rId6" imgW="152400" imgH="40576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2782" y="977504"/>
                        <a:ext cx="267890" cy="715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对象 17"/>
          <p:cNvGraphicFramePr>
            <a:graphicFrameLocks noChangeAspect="1"/>
          </p:cNvGraphicFramePr>
          <p:nvPr/>
        </p:nvGraphicFramePr>
        <p:xfrm>
          <a:off x="5302806" y="1398985"/>
          <a:ext cx="245269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8" imgW="139700" imgH="406400" progId="Equation.DSMT4">
                  <p:embed/>
                </p:oleObj>
              </mc:Choice>
              <mc:Fallback>
                <p:oleObj r:id="rId8" imgW="139700" imgH="4064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2806" y="1398985"/>
                        <a:ext cx="245269" cy="714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  <p:bldP spid="16" grpId="0" bldLvl="0" animBg="1"/>
      <p:bldP spid="21" grpId="0" bldLvl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1"/>
          <p:cNvGrpSpPr/>
          <p:nvPr/>
        </p:nvGrpSpPr>
        <p:grpSpPr>
          <a:xfrm>
            <a:off x="1392555" y="1262778"/>
            <a:ext cx="6426994" cy="1096565"/>
            <a:chOff x="1271024" y="259210"/>
            <a:chExt cx="6623078" cy="1461640"/>
          </a:xfrm>
        </p:grpSpPr>
        <p:sp>
          <p:nvSpPr>
            <p:cNvPr id="39939" name="TextBox 5"/>
            <p:cNvSpPr txBox="1"/>
            <p:nvPr/>
          </p:nvSpPr>
          <p:spPr>
            <a:xfrm>
              <a:off x="1271024" y="357611"/>
              <a:ext cx="6623078" cy="12430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5.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一本故事书有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820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页，第一周看了全书的    ，第二周看的是第一周的    ，第二周看了多少页？</a:t>
              </a:r>
            </a:p>
          </p:txBody>
        </p:sp>
        <p:graphicFrame>
          <p:nvGraphicFramePr>
            <p:cNvPr id="39940" name="对象 16"/>
            <p:cNvGraphicFramePr>
              <a:graphicFrameLocks noChangeAspect="1"/>
            </p:cNvGraphicFramePr>
            <p:nvPr/>
          </p:nvGraphicFramePr>
          <p:xfrm>
            <a:off x="6426733" y="259210"/>
            <a:ext cx="3270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r:id="rId3" imgW="139700" imgH="406400" progId="Equation.DSMT4">
                    <p:embed/>
                  </p:oleObj>
                </mc:Choice>
                <mc:Fallback>
                  <p:oleObj r:id="rId3" imgW="139700" imgH="406400" progId="Equation.DSMT4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426733" y="259210"/>
                          <a:ext cx="327025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1" name="对象 10"/>
            <p:cNvGraphicFramePr>
              <a:graphicFrameLocks noChangeAspect="1"/>
            </p:cNvGraphicFramePr>
            <p:nvPr/>
          </p:nvGraphicFramePr>
          <p:xfrm>
            <a:off x="3588271" y="768350"/>
            <a:ext cx="3270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r:id="rId5" imgW="139700" imgH="406400" progId="Equation.DSMT4">
                    <p:embed/>
                  </p:oleObj>
                </mc:Choice>
                <mc:Fallback>
                  <p:oleObj r:id="rId5" imgW="139700" imgH="4064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88271" y="768350"/>
                          <a:ext cx="327025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5"/>
          <p:cNvSpPr txBox="1"/>
          <p:nvPr/>
        </p:nvSpPr>
        <p:spPr>
          <a:xfrm>
            <a:off x="4863941" y="3411855"/>
            <a:ext cx="3723084" cy="4570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答：第二周看了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328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页。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863942" y="2640330"/>
            <a:ext cx="2565797" cy="714375"/>
            <a:chOff x="2562275" y="2069072"/>
            <a:chExt cx="3420889" cy="952500"/>
          </a:xfrm>
        </p:grpSpPr>
        <p:sp>
          <p:nvSpPr>
            <p:cNvPr id="39944" name="Text Box 15"/>
            <p:cNvSpPr txBox="1"/>
            <p:nvPr/>
          </p:nvSpPr>
          <p:spPr>
            <a:xfrm>
              <a:off x="4989438" y="2240523"/>
              <a:ext cx="993726" cy="6401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zh-CN" altLang="en-US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页</a:t>
              </a:r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)</a:t>
              </a:r>
              <a:endPara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aphicFrame>
          <p:nvGraphicFramePr>
            <p:cNvPr id="39945" name="对象 40"/>
            <p:cNvGraphicFramePr>
              <a:graphicFrameLocks noChangeAspect="1"/>
            </p:cNvGraphicFramePr>
            <p:nvPr/>
          </p:nvGraphicFramePr>
          <p:xfrm>
            <a:off x="2562275" y="2069072"/>
            <a:ext cx="2447925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r:id="rId7" imgW="1040765" imgH="406400" progId="Equation.DSMT4">
                    <p:embed/>
                  </p:oleObj>
                </mc:Choice>
                <mc:Fallback>
                  <p:oleObj r:id="rId7" imgW="1040765" imgH="406400" progId="Equation.DSMT4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2275" y="2069072"/>
                          <a:ext cx="2447925" cy="9525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77bfaf408c54da396917ec621dd9a40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503045" y="2768918"/>
            <a:ext cx="1864519" cy="11849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"/>
          <p:cNvSpPr txBox="1"/>
          <p:nvPr/>
        </p:nvSpPr>
        <p:spPr>
          <a:xfrm>
            <a:off x="1903810" y="3854291"/>
            <a:ext cx="3119438" cy="55364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</a:t>
            </a:r>
            <a:r>
              <a:rPr lang="en-US" altLang="zh-CN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次才能运完。</a:t>
            </a:r>
          </a:p>
        </p:txBody>
      </p:sp>
      <p:grpSp>
        <p:nvGrpSpPr>
          <p:cNvPr id="41987" name="组合 1"/>
          <p:cNvGrpSpPr/>
          <p:nvPr/>
        </p:nvGrpSpPr>
        <p:grpSpPr>
          <a:xfrm>
            <a:off x="1537097" y="1317070"/>
            <a:ext cx="5994797" cy="1352678"/>
            <a:chOff x="1108926" y="388938"/>
            <a:chExt cx="7993694" cy="1802499"/>
          </a:xfrm>
        </p:grpSpPr>
        <p:sp>
          <p:nvSpPr>
            <p:cNvPr id="41988" name="TextBox 5"/>
            <p:cNvSpPr txBox="1"/>
            <p:nvPr/>
          </p:nvSpPr>
          <p:spPr>
            <a:xfrm>
              <a:off x="1108926" y="388938"/>
              <a:ext cx="7993694" cy="18024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6.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有两只船，大船一次可以运载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吨货物，小船一次运载的货物量是大船的    。大船</a:t>
              </a: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次运完的货物，如果改用小船运，几次才能运完？</a:t>
              </a:r>
            </a:p>
          </p:txBody>
        </p:sp>
        <p:graphicFrame>
          <p:nvGraphicFramePr>
            <p:cNvPr id="41989" name="对象 29"/>
            <p:cNvGraphicFramePr>
              <a:graphicFrameLocks noChangeAspect="1"/>
            </p:cNvGraphicFramePr>
            <p:nvPr/>
          </p:nvGraphicFramePr>
          <p:xfrm>
            <a:off x="5431115" y="920523"/>
            <a:ext cx="304800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r:id="rId3" imgW="152400" imgH="405765" progId="Equation.DSMT4">
                    <p:embed/>
                  </p:oleObj>
                </mc:Choice>
                <mc:Fallback>
                  <p:oleObj r:id="rId3" imgW="152400" imgH="405765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31115" y="920523"/>
                          <a:ext cx="304800" cy="8064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990" name="图片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1766" y="2754154"/>
            <a:ext cx="2930128" cy="110609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693069" y="2895839"/>
            <a:ext cx="3129684" cy="809625"/>
            <a:chOff x="822994" y="3789040"/>
            <a:chExt cx="4172220" cy="1080120"/>
          </a:xfrm>
        </p:grpSpPr>
        <p:pic>
          <p:nvPicPr>
            <p:cNvPr id="41993" name="图片 1"/>
            <p:cNvPicPr>
              <a:picLocks noChangeAspect="1"/>
            </p:cNvPicPr>
            <p:nvPr/>
          </p:nvPicPr>
          <p:blipFill>
            <a:blip r:embed="rId6" cstate="email"/>
            <a:srcRect r="31416"/>
            <a:stretch>
              <a:fillRect/>
            </a:stretch>
          </p:blipFill>
          <p:spPr>
            <a:xfrm>
              <a:off x="822994" y="3789040"/>
              <a:ext cx="2524870" cy="10801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4" name="矩形 2"/>
            <p:cNvSpPr/>
            <p:nvPr/>
          </p:nvSpPr>
          <p:spPr>
            <a:xfrm>
              <a:off x="3312981" y="4047612"/>
              <a:ext cx="1682233" cy="5543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/>
              <a:r>
                <a:rPr lang="en-US" altLang="zh-CN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</a:t>
              </a:r>
              <a:r>
                <a:rPr lang="zh-CN" altLang="en-US" sz="2100" dirty="0">
                  <a:solidFill>
                    <a:srgbClr val="FF3C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（次）</a:t>
              </a: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33124" y="2951321"/>
          <a:ext cx="1461611" cy="583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3" imgW="1015365" imgH="406400" progId="Equation.DSMT4">
                  <p:embed/>
                </p:oleObj>
              </mc:Choice>
              <mc:Fallback>
                <p:oleObj r:id="rId3" imgW="1015365" imgH="4064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124" y="2951321"/>
                        <a:ext cx="1461611" cy="58388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3587" y="3467101"/>
            <a:ext cx="2446973" cy="55292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100" dirty="0">
                <a:solidFill>
                  <a:srgbClr val="FF3C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每人一杯够了。</a:t>
            </a:r>
          </a:p>
        </p:txBody>
      </p:sp>
      <p:grpSp>
        <p:nvGrpSpPr>
          <p:cNvPr id="44036" name="组合 6"/>
          <p:cNvGrpSpPr/>
          <p:nvPr/>
        </p:nvGrpSpPr>
        <p:grpSpPr>
          <a:xfrm>
            <a:off x="1574006" y="1413986"/>
            <a:ext cx="5932170" cy="1415415"/>
            <a:chOff x="2245" y="1349"/>
            <a:chExt cx="11954" cy="6287"/>
          </a:xfrm>
        </p:grpSpPr>
        <p:pic>
          <p:nvPicPr>
            <p:cNvPr id="44037" name="图片 56" descr="18.pn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r="-5883" b="-1203"/>
            <a:stretch>
              <a:fillRect/>
            </a:stretch>
          </p:blipFill>
          <p:spPr>
            <a:xfrm>
              <a:off x="3033" y="1462"/>
              <a:ext cx="11166" cy="61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0" name="文本框 2"/>
            <p:cNvSpPr txBox="1"/>
            <p:nvPr/>
          </p:nvSpPr>
          <p:spPr>
            <a:xfrm>
              <a:off x="2245" y="1349"/>
              <a:ext cx="924" cy="18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zh-CN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7.</a:t>
              </a:r>
            </a:p>
          </p:txBody>
        </p:sp>
      </p:grpSp>
      <p:pic>
        <p:nvPicPr>
          <p:cNvPr id="40961" name="图片 7" descr="17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07508" y="627222"/>
            <a:ext cx="1344215" cy="594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2994650471bf386f6471eb8720e6e67e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88806" y="2829402"/>
            <a:ext cx="1817370" cy="11853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</a:p>
        </p:txBody>
      </p:sp>
      <p:pic>
        <p:nvPicPr>
          <p:cNvPr id="19" name="图片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4263" y="291748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</a:p>
        </p:txBody>
      </p:sp>
      <p:sp>
        <p:nvSpPr>
          <p:cNvPr id="151" name="TextBox 17"/>
          <p:cNvSpPr txBox="1"/>
          <p:nvPr/>
        </p:nvSpPr>
        <p:spPr>
          <a:xfrm>
            <a:off x="1936444" y="1553848"/>
            <a:ext cx="52671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1" spc="7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1800" b="1" spc="7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14889" y="991076"/>
            <a:ext cx="7118033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掌握分数混合运算的运算顺序和计算方法，并能正确进行分数混合计算。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889" y="1957388"/>
            <a:ext cx="776478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学习难点：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用分数混合运算解决生活中的实际问题。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4889" y="2508409"/>
            <a:ext cx="7110889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在实际运算过程中，通过与整数混合运算的对比分析，掌握新知，突破重点。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4889" y="3474720"/>
            <a:ext cx="7765256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学具准备：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答题纸、直尺。 </a:t>
            </a:r>
          </a:p>
        </p:txBody>
      </p:sp>
      <p:pic>
        <p:nvPicPr>
          <p:cNvPr id="15" name="图片 14" descr="ccef441e771dd480327654c57b326daa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0834" y="7144"/>
            <a:ext cx="1414463" cy="82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5535" y="3194209"/>
            <a:ext cx="4145280" cy="714851"/>
          </a:xfrm>
          <a:prstGeom prst="rect">
            <a:avLst/>
          </a:prstGeom>
          <a:solidFill>
            <a:srgbClr val="A7EA65"/>
          </a:solidFill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2．分数混合运算的顺序和整数混合运算的顺序相同。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75535" y="1222534"/>
            <a:ext cx="4447371" cy="392415"/>
          </a:xfrm>
          <a:prstGeom prst="rect">
            <a:avLst/>
          </a:prstGeom>
          <a:solidFill>
            <a:srgbClr val="FF000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气象小组的人数×＝摄影小组的人数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5535" y="1879759"/>
            <a:ext cx="4447371" cy="392415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摄影小组的人数×＝航模小组的人数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5535" y="2536984"/>
            <a:ext cx="4278154" cy="391478"/>
          </a:xfrm>
          <a:prstGeom prst="rect">
            <a:avLst/>
          </a:prstGeom>
          <a:solidFill>
            <a:srgbClr val="00B0F0"/>
          </a:solidFill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1．连续求一个数的几分之几：连乘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</a:p>
        </p:txBody>
      </p:sp>
      <p:pic>
        <p:nvPicPr>
          <p:cNvPr id="19" name="图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2003" y="33982"/>
            <a:ext cx="7659995" cy="511907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5"/>
              <a:ext cx="777145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spc="-113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谢谢观看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121" y="304724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1140493" y="1792073"/>
            <a:ext cx="938213" cy="866775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2272204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情景引入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57020" y="2967730"/>
            <a:ext cx="938213" cy="866775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3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2288730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互动新授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874838" y="1792073"/>
            <a:ext cx="938213" cy="866775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5" y="1949984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3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5971441" y="1812700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5" action="ppaction://hlinksldjump"/>
              </a:rPr>
              <a:t>巩固扩展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874838" y="2967730"/>
            <a:ext cx="938213" cy="866775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9233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5971441" y="3024937"/>
            <a:ext cx="167963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1800" spc="225" dirty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6" action="ppaction://hlinksldjump"/>
              </a:rPr>
              <a:t>课堂小结</a:t>
            </a:r>
            <a:endParaRPr lang="zh-CN" altLang="en-US" sz="1800" spc="225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3304241" y="1596760"/>
            <a:ext cx="964096" cy="4318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52613" y="1668251"/>
            <a:ext cx="72555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5368" y="1195387"/>
            <a:ext cx="7535704" cy="11801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1．同学们，请看这两道题，谁能说说先算什么，再算什么？</a:t>
            </a:r>
          </a:p>
          <a:p>
            <a:pPr>
              <a:lnSpc>
                <a:spcPct val="140000"/>
              </a:lnSpc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学生举手发言。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86364" y="2729388"/>
            <a:ext cx="3180398" cy="755809"/>
            <a:chOff x="2911" y="5731"/>
            <a:chExt cx="6678" cy="1587"/>
          </a:xfrm>
        </p:grpSpPr>
        <p:sp>
          <p:nvSpPr>
            <p:cNvPr id="5" name="圆角矩形 4"/>
            <p:cNvSpPr/>
            <p:nvPr/>
          </p:nvSpPr>
          <p:spPr>
            <a:xfrm>
              <a:off x="2911" y="5731"/>
              <a:ext cx="6122" cy="1587"/>
            </a:xfrm>
            <a:prstGeom prst="roundRect">
              <a:avLst/>
            </a:prstGeom>
            <a:solidFill>
              <a:srgbClr val="00B0F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264" y="6144"/>
              <a:ext cx="6325" cy="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186－900÷(100－25)　</a:t>
              </a:r>
              <a:endPara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54416" y="2729388"/>
            <a:ext cx="2915603" cy="755809"/>
            <a:chOff x="10193" y="5731"/>
            <a:chExt cx="6122" cy="1587"/>
          </a:xfrm>
        </p:grpSpPr>
        <p:sp>
          <p:nvSpPr>
            <p:cNvPr id="6" name="圆角矩形 5"/>
            <p:cNvSpPr/>
            <p:nvPr/>
          </p:nvSpPr>
          <p:spPr>
            <a:xfrm>
              <a:off x="10193" y="5731"/>
              <a:ext cx="6122" cy="1587"/>
            </a:xfrm>
            <a:prstGeom prst="roundRect">
              <a:avLst/>
            </a:prstGeom>
            <a:solidFill>
              <a:srgbClr val="92D05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629" y="6144"/>
              <a:ext cx="5477" cy="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(630÷18－23)×250</a:t>
              </a:r>
              <a:endPara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内容占位符 2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8784" y="2233136"/>
          <a:ext cx="221742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3" imgW="520700" imgH="304800" progId="Equation.KSEE3">
                  <p:embed/>
                </p:oleObj>
              </mc:Choice>
              <mc:Fallback>
                <p:oleObj r:id="rId3" imgW="5207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784" y="2233136"/>
                        <a:ext cx="2217420" cy="614363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97630" y="1264206"/>
          <a:ext cx="3680460" cy="30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7630" y="1264206"/>
                        <a:ext cx="3680460" cy="307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4885" y="1233488"/>
            <a:ext cx="7439978" cy="71485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2．请同学们说一说，在计算这几道题时，应该先做什么？(能约分的应该先约分，再计算；除法先转换成乘法，再计算)</a:t>
            </a:r>
            <a:endParaRPr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2" name="内容占位符 11">
            <a:hlinkClick r:id="" action="ppaction://ole?verb=0"/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062061" y="2233613"/>
          <a:ext cx="2635568" cy="613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7" imgW="558800" imgH="393700" progId="Equation.KSEE3">
                  <p:embed/>
                </p:oleObj>
              </mc:Choice>
              <mc:Fallback>
                <p:oleObj r:id="rId7" imgW="558800" imgH="393700" progId="Equation.KSEE3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2061" y="2233613"/>
                        <a:ext cx="2635568" cy="613886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67088" y="3255169"/>
          <a:ext cx="2217420" cy="65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9" imgW="545465" imgH="393700" progId="Equation.KSEE3">
                  <p:embed/>
                </p:oleObj>
              </mc:Choice>
              <mc:Fallback>
                <p:oleObj r:id="rId9" imgW="545465" imgH="393700" progId="Equation.KSEE3">
                  <p:embed/>
                  <p:pic>
                    <p:nvPicPr>
                      <p:cNvPr id="0" name="图片 103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67088" y="3255169"/>
                        <a:ext cx="2217420" cy="65579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264263" y="291748"/>
            <a:ext cx="1584809" cy="3914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</a:p>
        </p:txBody>
      </p:sp>
      <p:pic>
        <p:nvPicPr>
          <p:cNvPr id="19" name="图片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7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14012" y="1433989"/>
            <a:ext cx="5919311" cy="1726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云形 8"/>
          <p:cNvSpPr/>
          <p:nvPr/>
        </p:nvSpPr>
        <p:spPr>
          <a:xfrm>
            <a:off x="5267564" y="1278494"/>
            <a:ext cx="2222897" cy="1113235"/>
          </a:xfrm>
          <a:prstGeom prst="cloud">
            <a:avLst/>
          </a:prstGeom>
          <a:solidFill>
            <a:srgbClr val="FBEFDE"/>
          </a:solidFill>
          <a:ln>
            <a:solidFill>
              <a:srgbClr val="FBD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411" name="图片 28" descr="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9748" y="1333739"/>
            <a:ext cx="1364456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图片 31" descr="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98106" y="1198008"/>
            <a:ext cx="1453754" cy="11263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图片 33" descr="５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13535" y="3468053"/>
            <a:ext cx="4238625" cy="2881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 descr="６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13536" y="3910965"/>
            <a:ext cx="6584156" cy="323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6" name="组合 7"/>
          <p:cNvGrpSpPr/>
          <p:nvPr/>
        </p:nvGrpSpPr>
        <p:grpSpPr>
          <a:xfrm>
            <a:off x="5440204" y="1504714"/>
            <a:ext cx="2093119" cy="646272"/>
            <a:chOff x="8484" y="3272"/>
            <a:chExt cx="4396" cy="1357"/>
          </a:xfrm>
        </p:grpSpPr>
        <p:sp>
          <p:nvSpPr>
            <p:cNvPr id="17417" name="TextBox 5"/>
            <p:cNvSpPr txBox="1"/>
            <p:nvPr/>
          </p:nvSpPr>
          <p:spPr>
            <a:xfrm>
              <a:off x="8484" y="3272"/>
              <a:ext cx="4396" cy="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15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我们航模小组的人数是摄影小组的</a:t>
              </a:r>
            </a:p>
          </p:txBody>
        </p:sp>
        <p:graphicFrame>
          <p:nvGraphicFramePr>
            <p:cNvPr id="17418" name="对象 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13" y="3715"/>
            <a:ext cx="279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r:id="rId8" imgW="177165" imgH="545465" progId="Equation.KSEE3">
                    <p:embed/>
                  </p:oleObj>
                </mc:Choice>
                <mc:Fallback>
                  <p:oleObj r:id="rId8" imgW="177165" imgH="545465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713" y="3715"/>
                          <a:ext cx="279" cy="8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内容占位符 1" descr="e74c5e9e27ad746d55fba4356ca86c7c"/>
          <p:cNvPicPr>
            <a:picLocks noGrp="1" noChangeAspect="1"/>
          </p:cNvPicPr>
          <p:nvPr>
            <p:ph idx="4294967295"/>
          </p:nvPr>
        </p:nvPicPr>
        <p:blipFill>
          <a:blip r:embed="rId10" cstate="email"/>
          <a:stretch>
            <a:fillRect/>
          </a:stretch>
        </p:blipFill>
        <p:spPr>
          <a:xfrm>
            <a:off x="2171224" y="-31432"/>
            <a:ext cx="4907756" cy="13101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70835" y="792957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创设情境，引入新课</a:t>
            </a:r>
          </a:p>
        </p:txBody>
      </p:sp>
      <p:sp>
        <p:nvSpPr>
          <p:cNvPr id="6" name="矩形 5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1561" y="1461135"/>
            <a:ext cx="5119688" cy="3914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航模小组有多少人？说说你是如何思考的。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61561" y="2031206"/>
            <a:ext cx="2916555" cy="1426369"/>
            <a:chOff x="2229" y="4265"/>
            <a:chExt cx="6124" cy="2995"/>
          </a:xfrm>
        </p:grpSpPr>
        <p:sp>
          <p:nvSpPr>
            <p:cNvPr id="3" name="波形 2"/>
            <p:cNvSpPr/>
            <p:nvPr/>
          </p:nvSpPr>
          <p:spPr>
            <a:xfrm>
              <a:off x="2229" y="4265"/>
              <a:ext cx="6124" cy="2995"/>
            </a:xfrm>
            <a:prstGeom prst="wave">
              <a:avLst>
                <a:gd name="adj1" fmla="val 12500"/>
                <a:gd name="adj2" fmla="val 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958" y="5109"/>
              <a:ext cx="5052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航模小组的人数与什么有关呢？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54454" y="2165985"/>
            <a:ext cx="2732723" cy="1350169"/>
            <a:chOff x="10823" y="7396"/>
            <a:chExt cx="5738" cy="2835"/>
          </a:xfrm>
        </p:grpSpPr>
        <p:sp>
          <p:nvSpPr>
            <p:cNvPr id="6" name="流程图: 文档 5"/>
            <p:cNvSpPr/>
            <p:nvPr/>
          </p:nvSpPr>
          <p:spPr>
            <a:xfrm>
              <a:off x="10823" y="7396"/>
              <a:ext cx="5738" cy="2835"/>
            </a:xfrm>
            <a:prstGeom prst="flowChartDocumen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96" y="7725"/>
              <a:ext cx="5665" cy="2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航模小组的人数是摄影小组的</a:t>
              </a:r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</a:t>
              </a:r>
              <a:r>
                <a:rPr lang="zh-CN" altLang="en-US" sz="21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</a:t>
              </a:r>
              <a:r>
                <a:rPr lang="zh-CN" altLang="en-US" sz="18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，可以先算出摄影小组的人数......</a:t>
              </a:r>
            </a:p>
          </p:txBody>
        </p:sp>
      </p:grpSp>
      <p:pic>
        <p:nvPicPr>
          <p:cNvPr id="11" name="内容占位符 1" descr="e74c5e9e27ad746d55fba4356ca86c7c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4554" y="10478"/>
            <a:ext cx="4907756" cy="13101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70835" y="792957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探究问题，理清关系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16" name="矩形 15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graphicFrame>
        <p:nvGraphicFramePr>
          <p:cNvPr id="9" name="内容占位符 8">
            <a:hlinkClick r:id="" action="ppaction://ole?verb=0"/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5885974" y="2563654"/>
          <a:ext cx="185738" cy="47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5974" y="2563654"/>
                        <a:ext cx="185738" cy="471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7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59719" y="1371124"/>
            <a:ext cx="6260783" cy="1348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28" descr="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36634" y="1389460"/>
            <a:ext cx="1364456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31" descr="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23561" y="1285399"/>
            <a:ext cx="1453753" cy="11263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30"/>
          <p:cNvGrpSpPr/>
          <p:nvPr/>
        </p:nvGrpSpPr>
        <p:grpSpPr>
          <a:xfrm>
            <a:off x="3900727" y="3192066"/>
            <a:ext cx="3240881" cy="141684"/>
            <a:chOff x="2977277" y="3468539"/>
            <a:chExt cx="4320000" cy="189885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2977277" y="3642467"/>
              <a:ext cx="4320000" cy="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982038" y="3478113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86167" y="3468539"/>
              <a:ext cx="0" cy="1803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632711" y="3070622"/>
            <a:ext cx="1241822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气象小组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32711" y="3375423"/>
            <a:ext cx="1241822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摄影小组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974670" y="3192066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053376" y="3199210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906679" y="3645932"/>
            <a:ext cx="1079897" cy="119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903107" y="3514725"/>
            <a:ext cx="0" cy="134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974670" y="3504010"/>
            <a:ext cx="0" cy="134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454366" y="3505201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178141" y="3506392"/>
            <a:ext cx="0" cy="135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716304" y="3500438"/>
            <a:ext cx="0" cy="134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913823" y="4093369"/>
            <a:ext cx="0" cy="135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713923" y="4099322"/>
            <a:ext cx="0" cy="1345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左大括号 48"/>
          <p:cNvSpPr/>
          <p:nvPr/>
        </p:nvSpPr>
        <p:spPr>
          <a:xfrm rot="5400000">
            <a:off x="5397341" y="1456135"/>
            <a:ext cx="234554" cy="3213497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5411" y="2622948"/>
            <a:ext cx="784622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32711" y="3948113"/>
            <a:ext cx="1241822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航模小组</a:t>
            </a:r>
          </a:p>
        </p:txBody>
      </p:sp>
      <p:sp>
        <p:nvSpPr>
          <p:cNvPr id="52" name="左大括号 51"/>
          <p:cNvSpPr/>
          <p:nvPr/>
        </p:nvSpPr>
        <p:spPr>
          <a:xfrm rot="16200000" flipV="1">
            <a:off x="4190881" y="3939183"/>
            <a:ext cx="234554" cy="809625"/>
          </a:xfrm>
          <a:prstGeom prst="leftBrace">
            <a:avLst>
              <a:gd name="adj1" fmla="val 45759"/>
              <a:gd name="adj2" fmla="val 50000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18598" y="4461273"/>
            <a:ext cx="783431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？人</a:t>
            </a:r>
          </a:p>
        </p:txBody>
      </p:sp>
      <p:sp>
        <p:nvSpPr>
          <p:cNvPr id="9" name="云形 8"/>
          <p:cNvSpPr/>
          <p:nvPr/>
        </p:nvSpPr>
        <p:spPr>
          <a:xfrm>
            <a:off x="5661661" y="1346835"/>
            <a:ext cx="2222897" cy="1112044"/>
          </a:xfrm>
          <a:prstGeom prst="cloud">
            <a:avLst/>
          </a:prstGeom>
          <a:solidFill>
            <a:srgbClr val="FBEFDE"/>
          </a:solidFill>
          <a:ln>
            <a:solidFill>
              <a:srgbClr val="FBD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9484" name="组合 7"/>
          <p:cNvGrpSpPr/>
          <p:nvPr/>
        </p:nvGrpSpPr>
        <p:grpSpPr>
          <a:xfrm>
            <a:off x="5940706" y="1573054"/>
            <a:ext cx="2051909" cy="674370"/>
            <a:chOff x="8258" y="3611"/>
            <a:chExt cx="4307" cy="1416"/>
          </a:xfrm>
        </p:grpSpPr>
        <p:sp>
          <p:nvSpPr>
            <p:cNvPr id="19485" name="TextBox 5"/>
            <p:cNvSpPr txBox="1"/>
            <p:nvPr/>
          </p:nvSpPr>
          <p:spPr>
            <a:xfrm>
              <a:off x="8258" y="3611"/>
              <a:ext cx="4307" cy="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zh-CN" altLang="en-US" sz="15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我们航模小组的人数是摄影小组的</a:t>
              </a:r>
            </a:p>
          </p:txBody>
        </p:sp>
        <p:graphicFrame>
          <p:nvGraphicFramePr>
            <p:cNvPr id="19486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601" y="4168"/>
            <a:ext cx="279" cy="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r:id="rId6" imgW="177165" imgH="545465" progId="Equation.KSEE3">
                    <p:embed/>
                  </p:oleObj>
                </mc:Choice>
                <mc:Fallback>
                  <p:oleObj r:id="rId6" imgW="177165" imgH="545465" progId="Equation.KSEE3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601" y="4168"/>
                          <a:ext cx="279" cy="85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" name="直接连接符 3"/>
          <p:cNvCxnSpPr/>
          <p:nvPr/>
        </p:nvCxnSpPr>
        <p:spPr>
          <a:xfrm flipV="1">
            <a:off x="3892868" y="4136708"/>
            <a:ext cx="787241" cy="19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内容占位符 1" descr="e74c5e9e27ad746d55fba4356ca86c7c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49317" y="29052"/>
            <a:ext cx="4907756" cy="13101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70835" y="846773"/>
            <a:ext cx="3389948" cy="437674"/>
          </a:xfrm>
          <a:prstGeom prst="rect">
            <a:avLst/>
          </a:prstGeom>
          <a:solidFill>
            <a:srgbClr val="FF9B01"/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 algn="dist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画图分析，帮助理解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10" name="矩形 9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4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9" grpId="0" bldLvl="0" animBg="1"/>
      <p:bldP spid="50" grpId="0"/>
      <p:bldP spid="51" grpId="0"/>
      <p:bldP spid="52" grpId="0" bldLvl="0" animBg="1"/>
      <p:bldP spid="53" grpId="0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9"/>
          <p:cNvSpPr txBox="1"/>
          <p:nvPr/>
        </p:nvSpPr>
        <p:spPr>
          <a:xfrm>
            <a:off x="5299949" y="181927"/>
            <a:ext cx="783431" cy="30003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15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</a:p>
        </p:txBody>
      </p:sp>
      <p:grpSp>
        <p:nvGrpSpPr>
          <p:cNvPr id="21506" name="组合 53"/>
          <p:cNvGrpSpPr/>
          <p:nvPr/>
        </p:nvGrpSpPr>
        <p:grpSpPr>
          <a:xfrm>
            <a:off x="1447797" y="442912"/>
            <a:ext cx="5746675" cy="1736323"/>
            <a:chOff x="-364398" y="645053"/>
            <a:chExt cx="7661675" cy="2314556"/>
          </a:xfrm>
        </p:grpSpPr>
        <p:grpSp>
          <p:nvGrpSpPr>
            <p:cNvPr id="21507" name="组合 30"/>
            <p:cNvGrpSpPr/>
            <p:nvPr/>
          </p:nvGrpSpPr>
          <p:grpSpPr>
            <a:xfrm>
              <a:off x="2977277" y="972923"/>
              <a:ext cx="4320000" cy="181934"/>
              <a:chOff x="2977277" y="3468539"/>
              <a:chExt cx="4320000" cy="181934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2978004" y="3642203"/>
                <a:ext cx="4319273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982767" y="3470793"/>
                <a:ext cx="0" cy="1793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7286165" y="3469207"/>
                <a:ext cx="0" cy="1793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1" name="TextBox 32"/>
            <p:cNvSpPr txBox="1"/>
            <p:nvPr/>
          </p:nvSpPr>
          <p:spPr>
            <a:xfrm>
              <a:off x="-364398" y="883679"/>
              <a:ext cx="1656001" cy="4307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5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气象小组</a:t>
              </a:r>
            </a:p>
          </p:txBody>
        </p:sp>
        <p:sp>
          <p:nvSpPr>
            <p:cNvPr id="21512" name="TextBox 33"/>
            <p:cNvSpPr txBox="1"/>
            <p:nvPr/>
          </p:nvSpPr>
          <p:spPr>
            <a:xfrm>
              <a:off x="-364398" y="1400460"/>
              <a:ext cx="1656001" cy="4307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5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摄影小组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408237" y="973591"/>
              <a:ext cx="0" cy="17934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5847995" y="973591"/>
              <a:ext cx="0" cy="18093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968479" y="1698909"/>
              <a:ext cx="1439758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979592" y="1514802"/>
              <a:ext cx="0" cy="180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400300" y="1517976"/>
              <a:ext cx="0" cy="17934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714550" y="1503692"/>
              <a:ext cx="0" cy="17934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346277" y="1503692"/>
              <a:ext cx="0" cy="18093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060603" y="1503374"/>
              <a:ext cx="0" cy="17934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984353" y="2206790"/>
              <a:ext cx="1079421" cy="158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993878" y="2038554"/>
              <a:ext cx="0" cy="1793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060600" y="2035380"/>
              <a:ext cx="0" cy="1809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左大括号 48"/>
            <p:cNvSpPr/>
            <p:nvPr/>
          </p:nvSpPr>
          <p:spPr>
            <a:xfrm rot="5400000">
              <a:off x="4972577" y="-1339996"/>
              <a:ext cx="312665" cy="4282763"/>
            </a:xfrm>
            <a:prstGeom prst="leftBrace">
              <a:avLst>
                <a:gd name="adj1" fmla="val 45759"/>
                <a:gd name="adj2" fmla="val 50000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525" name="TextBox 50"/>
            <p:cNvSpPr txBox="1"/>
            <p:nvPr/>
          </p:nvSpPr>
          <p:spPr>
            <a:xfrm>
              <a:off x="-364398" y="1916692"/>
              <a:ext cx="1656001" cy="4307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500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航模小组</a:t>
              </a:r>
            </a:p>
          </p:txBody>
        </p:sp>
        <p:sp>
          <p:nvSpPr>
            <p:cNvPr id="52" name="左大括号 51"/>
            <p:cNvSpPr/>
            <p:nvPr/>
          </p:nvSpPr>
          <p:spPr>
            <a:xfrm rot="16200000" flipV="1">
              <a:off x="3377255" y="1874199"/>
              <a:ext cx="312665" cy="1079421"/>
            </a:xfrm>
            <a:prstGeom prst="leftBrace">
              <a:avLst>
                <a:gd name="adj1" fmla="val 45759"/>
                <a:gd name="adj2" fmla="val 50000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5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527" name="TextBox 52"/>
            <p:cNvSpPr txBox="1"/>
            <p:nvPr/>
          </p:nvSpPr>
          <p:spPr>
            <a:xfrm>
              <a:off x="3221985" y="2528823"/>
              <a:ext cx="1045214" cy="4307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1500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？人</a:t>
              </a:r>
            </a:p>
          </p:txBody>
        </p:sp>
      </p:grpSp>
      <p:graphicFrame>
        <p:nvGraphicFramePr>
          <p:cNvPr id="125954" name="Object 2"/>
          <p:cNvGraphicFramePr/>
          <p:nvPr/>
        </p:nvGraphicFramePr>
        <p:xfrm>
          <a:off x="2615089" y="2424113"/>
          <a:ext cx="1044179" cy="67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r:id="rId3" imgW="609600" imgH="393700" progId="Equation.DSMT4">
                  <p:embed/>
                </p:oleObj>
              </mc:Choice>
              <mc:Fallback>
                <p:oleObj r:id="rId3" imgW="6096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5089" y="2424113"/>
                        <a:ext cx="1044179" cy="6750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/>
          <p:nvPr/>
        </p:nvGraphicFramePr>
        <p:xfrm>
          <a:off x="2311480" y="3161110"/>
          <a:ext cx="1197769" cy="67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5" imgW="698500" imgH="393700" progId="Equation.DSMT4">
                  <p:embed/>
                </p:oleObj>
              </mc:Choice>
              <mc:Fallback>
                <p:oleObj r:id="rId5" imgW="698500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1480" y="3161110"/>
                        <a:ext cx="1197769" cy="6750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/>
          <p:nvPr/>
        </p:nvGraphicFramePr>
        <p:xfrm>
          <a:off x="2365296" y="3841433"/>
          <a:ext cx="1009650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7" imgW="584200" imgH="203200" progId="Equation.DSMT4">
                  <p:embed/>
                </p:oleObj>
              </mc:Choice>
              <mc:Fallback>
                <p:oleObj r:id="rId7" imgW="584200" imgH="203200" progId="Equation.DSMT4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5296" y="3841433"/>
                        <a:ext cx="1009650" cy="351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直接连接符 55"/>
          <p:cNvCxnSpPr/>
          <p:nvPr/>
        </p:nvCxnSpPr>
        <p:spPr>
          <a:xfrm rot="16200000" flipH="1">
            <a:off x="2496622" y="3428405"/>
            <a:ext cx="270272" cy="1619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16200000" flipH="1">
            <a:off x="2881194" y="3622477"/>
            <a:ext cx="270272" cy="1619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98407" y="3134916"/>
            <a:ext cx="3762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15139" y="3643313"/>
            <a:ext cx="3762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rot="16200000" flipH="1">
            <a:off x="2497813" y="3197423"/>
            <a:ext cx="270272" cy="1619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rot="16200000" flipH="1">
            <a:off x="3274100" y="3641527"/>
            <a:ext cx="270272" cy="1619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48414" y="3022997"/>
            <a:ext cx="377429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00901" y="3633788"/>
            <a:ext cx="376238" cy="284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2629376" y="3076575"/>
            <a:ext cx="647700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图片 65" descr="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84660" y="1896666"/>
            <a:ext cx="1408509" cy="70365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75"/>
          <p:cNvGrpSpPr/>
          <p:nvPr/>
        </p:nvGrpSpPr>
        <p:grpSpPr>
          <a:xfrm>
            <a:off x="6411754" y="2175987"/>
            <a:ext cx="1958816" cy="1975961"/>
            <a:chOff x="4989224" y="2979087"/>
            <a:chExt cx="2611913" cy="2955938"/>
          </a:xfrm>
        </p:grpSpPr>
        <p:graphicFrame>
          <p:nvGraphicFramePr>
            <p:cNvPr id="21542" name="Object 9"/>
            <p:cNvGraphicFramePr/>
            <p:nvPr/>
          </p:nvGraphicFramePr>
          <p:xfrm>
            <a:off x="5270986" y="4136636"/>
            <a:ext cx="1086964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r:id="rId10" imgW="495300" imgH="393700" progId="Equation.DSMT4">
                    <p:embed/>
                  </p:oleObj>
                </mc:Choice>
                <mc:Fallback>
                  <p:oleObj r:id="rId10" imgW="495300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70986" y="4136636"/>
                          <a:ext cx="1086964" cy="864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43" name="Object 10"/>
            <p:cNvGraphicFramePr/>
            <p:nvPr/>
          </p:nvGraphicFramePr>
          <p:xfrm>
            <a:off x="5307158" y="5175265"/>
            <a:ext cx="134620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r:id="rId12" imgW="584200" imgH="203200" progId="Equation.DSMT4">
                    <p:embed/>
                  </p:oleObj>
                </mc:Choice>
                <mc:Fallback>
                  <p:oleObj r:id="rId12" imgW="584200" imgH="2032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07158" y="5175265"/>
                          <a:ext cx="1346200" cy="4683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9" name="直接连接符 68"/>
            <p:cNvCxnSpPr/>
            <p:nvPr/>
          </p:nvCxnSpPr>
          <p:spPr>
            <a:xfrm rot="16200000" flipH="1">
              <a:off x="5509256" y="4476880"/>
              <a:ext cx="360365" cy="21593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6200000" flipH="1">
              <a:off x="5984005" y="4741995"/>
              <a:ext cx="360364" cy="21593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6" name="TextBox 70"/>
            <p:cNvSpPr txBox="1"/>
            <p:nvPr/>
          </p:nvSpPr>
          <p:spPr>
            <a:xfrm>
              <a:off x="5552822" y="4119630"/>
              <a:ext cx="502609" cy="4604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1547" name="TextBox 71"/>
            <p:cNvSpPr txBox="1"/>
            <p:nvPr/>
          </p:nvSpPr>
          <p:spPr>
            <a:xfrm>
              <a:off x="6191324" y="4732202"/>
              <a:ext cx="502609" cy="4604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21548" name="图片 72" descr="2.pn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4989224" y="2979087"/>
              <a:ext cx="2611913" cy="295593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21549" name="Object 11"/>
            <p:cNvGraphicFramePr/>
            <p:nvPr/>
          </p:nvGraphicFramePr>
          <p:xfrm>
            <a:off x="5496461" y="3303505"/>
            <a:ext cx="1575869" cy="82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r:id="rId14" imgW="749300" imgH="393700" progId="Equation.DSMT4">
                    <p:embed/>
                  </p:oleObj>
                </mc:Choice>
                <mc:Fallback>
                  <p:oleObj r:id="rId14" imgW="749300" imgH="3937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496461" y="3303505"/>
                          <a:ext cx="1575869" cy="82800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7" name="直接连接符 76"/>
          <p:cNvCxnSpPr/>
          <p:nvPr/>
        </p:nvCxnSpPr>
        <p:spPr>
          <a:xfrm>
            <a:off x="7223760" y="2972276"/>
            <a:ext cx="728663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77" descr="3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6281500" y="1234916"/>
            <a:ext cx="1800225" cy="1162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9" name="直接连接符 78"/>
          <p:cNvCxnSpPr/>
          <p:nvPr/>
        </p:nvCxnSpPr>
        <p:spPr>
          <a:xfrm>
            <a:off x="3958114" y="1599962"/>
            <a:ext cx="810816" cy="11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965258" y="1527572"/>
            <a:ext cx="0" cy="1345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766549" y="1525192"/>
            <a:ext cx="0" cy="1357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516517" y="667703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240292" y="668894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588080" y="678419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313045" y="679609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855970" y="667465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669167" y="678419"/>
            <a:ext cx="0" cy="13573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392942" y="679609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6937058" y="678419"/>
            <a:ext cx="0" cy="13573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704511" y="3564494"/>
            <a:ext cx="2689622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答：摄影小组有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754406" y="697706"/>
            <a:ext cx="0" cy="13454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9026" y="302701"/>
            <a:ext cx="1584809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21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</a:p>
        </p:txBody>
      </p:sp>
      <p:pic>
        <p:nvPicPr>
          <p:cNvPr id="19" name="图片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25531" y="3919508"/>
            <a:ext cx="952381" cy="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2" grpId="0"/>
      <p:bldP spid="63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&#10;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658</Words>
  <Application>Microsoft Office PowerPoint</Application>
  <PresentationFormat>全屏显示(16:9)</PresentationFormat>
  <Paragraphs>115</Paragraphs>
  <Slides>21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WWW.2PPT.COM
</vt:lpstr>
      <vt:lpstr>1_Office 主题​​</vt:lpstr>
      <vt:lpstr>Equation.KSEE3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2019-12-29T04:12:00Z</dcterms:created>
  <dcterms:modified xsi:type="dcterms:W3CDTF">2023-01-16T16:35:46Z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EAB6DF3064994B50B1782C07F78C94CC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