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8" r:id="rId2"/>
    <p:sldId id="269" r:id="rId3"/>
    <p:sldId id="292" r:id="rId4"/>
    <p:sldId id="353" r:id="rId5"/>
    <p:sldId id="295" r:id="rId6"/>
    <p:sldId id="296" r:id="rId7"/>
    <p:sldId id="354" r:id="rId8"/>
    <p:sldId id="271" r:id="rId9"/>
    <p:sldId id="343" r:id="rId10"/>
    <p:sldId id="277" r:id="rId11"/>
    <p:sldId id="303" r:id="rId12"/>
    <p:sldId id="302" r:id="rId13"/>
    <p:sldId id="355" r:id="rId14"/>
    <p:sldId id="315" r:id="rId15"/>
    <p:sldId id="347" r:id="rId16"/>
    <p:sldId id="356" r:id="rId17"/>
    <p:sldId id="318" r:id="rId18"/>
    <p:sldId id="357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51" r:id="rId29"/>
    <p:sldId id="367" r:id="rId30"/>
    <p:sldId id="369" r:id="rId31"/>
    <p:sldId id="368" r:id="rId32"/>
    <p:sldId id="370" r:id="rId3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 autoAdjust="0"/>
    <p:restoredTop sz="99443" autoAdjust="0"/>
  </p:normalViewPr>
  <p:slideViewPr>
    <p:cSldViewPr snapToGrid="0">
      <p:cViewPr>
        <p:scale>
          <a:sx n="100" d="100"/>
          <a:sy n="100" d="100"/>
        </p:scale>
        <p:origin x="-1458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3990" y="-84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6DAAD-E82B-4AC8-9072-D111CE1BAAD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B2390-9506-4613-A765-6972427FAA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43171" y="1806277"/>
            <a:ext cx="9539516" cy="2298015"/>
            <a:chOff x="2567" y="1702"/>
            <a:chExt cx="11101" cy="3343"/>
          </a:xfrm>
        </p:grpSpPr>
        <p:sp>
          <p:nvSpPr>
            <p:cNvPr id="3" name="Rectangle 5"/>
            <p:cNvSpPr/>
            <p:nvPr/>
          </p:nvSpPr>
          <p:spPr>
            <a:xfrm>
              <a:off x="5009" y="3926"/>
              <a:ext cx="6216" cy="11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4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Grammar</a:t>
              </a:r>
              <a:endParaRPr lang="zh-CN" altLang="en-US" sz="44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567" y="1702"/>
              <a:ext cx="11101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3</a:t>
              </a:r>
              <a:r>
                <a:rPr lang="zh-CN" altLang="en-US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Robots</a:t>
              </a:r>
              <a:endParaRPr lang="zh-CN" altLang="en-US" sz="6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1508" y="1893578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-4072" y="5611470"/>
            <a:ext cx="12196072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437" y="2112184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宜宾  我们一直忙于准备今天的考试。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________ preparing for ________ exam all the time.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303509" y="3734259"/>
            <a:ext cx="8018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busy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056110" y="3722383"/>
            <a:ext cx="11256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today's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27971" y="135587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unsure adj.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不确定，没把握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828156" y="2073720"/>
            <a:ext cx="10809662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are always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unsure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where you could find your clothes.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你总是不确定在哪里可以找到你的衣服。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06252" y="1176354"/>
            <a:ext cx="11214337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unsure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作形容词，意为“不确定，没把握”，反义词为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，同义词为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uncertain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unsure of/about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没有把握；对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不确定”；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unsure of oneself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意为“缺乏自信”。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Fifty­three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 cent of the people were unsure about the result.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53%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的人对这个结果没有把握。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many women, she was unsure of herself.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和许多女性一样，她缺乏自信。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437" y="2112184"/>
            <a:ext cx="1075550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用括号内所给单词的适当形式填空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2017•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无锡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still ________ (sure) now when the UK will leave the European Union at last.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他对下一步该做什么不确定。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__________________ what to do next.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4658780" y="3057366"/>
            <a:ext cx="10863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unsure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393067" y="5764938"/>
            <a:ext cx="31222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was/is unsure of/about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936448" y="1875579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教材典句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5583" y="19864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49630" y="2428021"/>
            <a:ext cx="11110452" cy="4159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saw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robot was making breakfast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→He saw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robot making breakfast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他看见机器人正在做早餐。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thinks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it is too much trouble to own a robot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→He thinks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too much trouble to own a robot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他认为拥有一个机器人麻烦太多。</a:t>
            </a:r>
          </a:p>
        </p:txBody>
      </p:sp>
      <p:sp>
        <p:nvSpPr>
          <p:cNvPr id="11" name="矩形 10"/>
          <p:cNvSpPr/>
          <p:nvPr/>
        </p:nvSpPr>
        <p:spPr>
          <a:xfrm>
            <a:off x="4660972" y="928415"/>
            <a:ext cx="17299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zh-CN" altLang="en-US" sz="3000" b="1" dirty="0" smtClean="0">
                <a:solidFill>
                  <a:srgbClr val="F1AF00"/>
                </a:solidFill>
                <a:latin typeface="+mn-ea"/>
              </a:rPr>
              <a:t>语法聚焦</a:t>
            </a:r>
          </a:p>
        </p:txBody>
      </p:sp>
      <p:sp>
        <p:nvSpPr>
          <p:cNvPr id="12" name="矩形 11"/>
          <p:cNvSpPr/>
          <p:nvPr/>
        </p:nvSpPr>
        <p:spPr>
          <a:xfrm>
            <a:off x="3690326" y="1522898"/>
            <a:ext cx="391645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动词的一般现在时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47752" y="1121742"/>
            <a:ext cx="11101941" cy="49398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Jiang did not know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he should do with the robot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Jiang did not know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to do with the robot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江先生不知道他应该怎么处理这个机器人。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Jiang is always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he does not have any time for hobbies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Jiang is always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busy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have any time for hobbies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江先生总是太忙，没有时间培养业余爱好。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71503" y="1715508"/>
            <a:ext cx="11196944" cy="2169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robot is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smart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it can do a lot of things for Mr Jiang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→The robot is smart </a:t>
            </a:r>
            <a:r>
              <a:rPr lang="en-US" altLang="zh-CN" sz="3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enough to do a lot of things for Mr Jiang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那个机器人那么聪明，能为江先生做很多事情。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53320" y="117328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r>
              <a:rPr lang="zh-CN" altLang="en-US" sz="2400" b="1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3080" y="130389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51069" y="1773827"/>
            <a:ext cx="1075550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．宾语从句转换成简单句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引导的宾语从句，当主句的主语和从句的主语相同时，宾语从句可以简化为动词不定式作宾语的结构。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hopes that he will go to college one day.</a:t>
            </a:r>
          </a:p>
          <a:p>
            <a:pPr>
              <a:lnSpc>
                <a:spcPct val="150000"/>
              </a:lnSpc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→He hopes to go to college one day. </a:t>
            </a:r>
          </a:p>
          <a:p>
            <a:pPr>
              <a:lnSpc>
                <a:spcPct val="150000"/>
              </a:lnSpc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他希望有一天能上大学。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42757" y="1644256"/>
            <a:ext cx="11196944" cy="35548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引导的宾语从句，当主句的主语和从句的主语相同时，宾语从句有时可以简化为动名词短语。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forget that I have turned off the lights.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→I forget turning off the lights.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我忘记已经关灯了。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83378" y="1228621"/>
            <a:ext cx="11196944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由疑问词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what, when, where, how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等引导的宾语从句，当主句的主语和从句的主语相同时，宾语从句可以改为“疑问词＋动词不定式”结构。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 doesn't know what he should do next.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→Jack doesn't know what to do next.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杰克不知道接下来该做什么。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2481943"/>
          <a:ext cx="9962339" cy="3198387"/>
        </p:xfrm>
        <a:graphic>
          <a:graphicData uri="http://schemas.openxmlformats.org/drawingml/2006/table">
            <a:tbl>
              <a:tblPr/>
              <a:tblGrid>
                <a:gridCol w="1241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不确定，没把握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确信的；可靠的；必定的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健忘的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adj.________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→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忘记 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vt.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&amp; vi.________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507373" y="2772357"/>
            <a:ext cx="10863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unsure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8312420" y="3556128"/>
            <a:ext cx="7433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sure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4832951" y="4292399"/>
            <a:ext cx="13292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forgetful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272337" y="5088046"/>
            <a:ext cx="9701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2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59627" y="1014866"/>
            <a:ext cx="11196944" cy="55446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当主句的谓语动词为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notice, see, watch, hear, find 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等， 且主句的主语和从句的主语不一致时， 宾语从句可以改为“宾语＋宾语补足语”结构。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found that the girl was crying in the room just now.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→I found the girl crying in the room just now.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我刚才发现那个女孩正在房间里哭。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 found that the box was heavy.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→Tom found the box heavy.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汤姆发现那个箱子很重。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83378" y="1228621"/>
            <a:ext cx="11196944" cy="4852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在一些宾语从句中，可以把从句改成名词或名词短语形式。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believe what he said.→I believe his words.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我相信他所说的话。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宾语从句有时可以转换为“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＋形容词＋动词不定式”结构。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think it is impossible to finish the work in such a short time.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→I think it impossible to finish the work in such a short time.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我认为在这么短的时间内完成这项工作是不可能的。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83378" y="1228621"/>
            <a:ext cx="11196944" cy="4159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动词引导的宾语从句，有时可以转换为动词不定式结构或系表结构。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seems that Kate is clever and confident.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→Kate seems to be clever and confident.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→Kate seems clever and confident.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凯特看起来聪明且自信。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83378" y="1228621"/>
            <a:ext cx="11090066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．状语从句转换成简单句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so…that”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引导的结果状语从句可以转换成含有动词不定式的简单句，即可转换为“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…enough to”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…too…to”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句型，但这种转换必须符合下列条件：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83378" y="1228621"/>
            <a:ext cx="11090066" cy="4852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主句和从句的主语一致，可与“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…enough to do sth”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转换。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man is so strong that he can lift the heavy box.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→The man is strong enough to lift the heavy box.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这个人很强壮，能够举起这个重箱子。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boy is so young that he can't go to school.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→The boy is not old enough to go to school.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这个男孩年纪太小，不能上学。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95253" y="1466127"/>
            <a:ext cx="11090066" cy="34671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主句和从句的主语不一致，可以用“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…enough for sb to do sth”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来替换，但需注意动词不定式的宾语要省略。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 is so easy that I can work it out.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→The question is easy enough for me to work out.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这个问题如此简单，我能解决。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83378" y="1228621"/>
            <a:ext cx="11090066" cy="34671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主句和从句的主语一致，且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从句是否定句时，可以用“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too…to”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来替换。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girl is so young that she can't dress herself.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→The girl is too young to dress herself.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这个女孩年纪太小，不能自己穿衣服。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83378" y="1228621"/>
            <a:ext cx="11090066" cy="4852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主句和从句的主语不一致，且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从句是否定句时，如果要用“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too…to”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替换“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so…that”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，则需用介词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引出动词不定式的逻辑主语，即可以用“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too…for sb to do sth”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来替换，但需注意动词不定式的宾语要省略。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bag is so heavy that she can't carry it.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→The bag is too heavy for her to carry.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这个袋子是如此重，以至于她搬不动。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1367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1444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649071"/>
            <a:ext cx="1075550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南京 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Alice tell you ________ to get to the station?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—Yes, she said we would meet there at ten.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．翻译句子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迈克，别忘了告诉我咱们在哪里碰面。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796292" y="1895437"/>
            <a:ext cx="4001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93768" y="5254178"/>
            <a:ext cx="8453252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Mike, don't forget to tell me where to meet.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/Mike, don't forget to tell me where we'll meet.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78381" y="1359250"/>
            <a:ext cx="11090066" cy="34671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．同义句转换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(1)I feel that it is comfortable to live with a robot.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feel ________ ___________ ________ live with a robot.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(2)I noticed that he was entering the classroom.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noticed ________ ________ ________ 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2259956" y="2974238"/>
            <a:ext cx="42947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            comfortable              to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709231" y="4326045"/>
            <a:ext cx="62047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him           entering           the             classroom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466344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各种各样的家务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和某人散步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在我的日常生活中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感到孤独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离开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忙于某事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751860" y="1786704"/>
            <a:ext cx="31534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all kinds of housework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5051216" y="2570475"/>
            <a:ext cx="27174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 a walk with sb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167497" y="3342372"/>
            <a:ext cx="21403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my daily life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4979964" y="4138018"/>
            <a:ext cx="15071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feel lonely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255570" y="4898039"/>
            <a:ext cx="12538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away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683077" y="5681811"/>
            <a:ext cx="23166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busy with sth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47753" y="1216746"/>
            <a:ext cx="11090066" cy="35548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I wonder how I should deal with these problems.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wonder ________ ________ ________ ________ these problems.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wonder ________ ________ ________ ________ these problems.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(4)Let's discuss where we will go after the exam.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Let's discuss where ________ ________ after the exam.</a:t>
            </a: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2649853" y="2140985"/>
            <a:ext cx="55803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              to               deal               with</a:t>
            </a: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2887359" y="2853505"/>
            <a:ext cx="56236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              to                 do              with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431150" y="4195418"/>
            <a:ext cx="20569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                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47752" y="1573006"/>
            <a:ext cx="11090066" cy="34718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．根据汉语意思完成句子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上海的公寓太贵了， 年轻人买不起。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flats in Shanghai are ____________________________.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flats in Shanghai are________________the young can't afford them.</a:t>
            </a: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4929913" y="3150387"/>
            <a:ext cx="50009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too expensive for the young to afford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402947" y="3872803"/>
            <a:ext cx="24080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 expensive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95254" y="1751135"/>
            <a:ext cx="11090066" cy="35548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那道数学题太难了，没有人能计算出来。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maths problem is ____________________________.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maths problem isn't ___________________________.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maths problem is ________________ nobody can ________________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4405420" y="2637770"/>
            <a:ext cx="49848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too difficult for anybody to work out</a:t>
            </a: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5153565" y="3338414"/>
            <a:ext cx="50554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easy enough for anybody to work out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963560" y="4062809"/>
            <a:ext cx="21852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 difficult that</a:t>
            </a: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1448464" y="4704077"/>
            <a:ext cx="16385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work it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/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4663440"/>
        </p:xfrm>
        <a:graphic>
          <a:graphicData uri="http://schemas.openxmlformats.org/drawingml/2006/table">
            <a:tbl>
              <a:tblPr/>
              <a:tblGrid>
                <a:gridCol w="116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 have a poor memory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8. at the right time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9. go on a business trip____________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10.remind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sb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to do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sth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11. go up and down the stairs____________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12.take pills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6709254" y="1774829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记忆力差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5699853" y="2582352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在恰当的时间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911135" y="3354247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出差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127363" y="4114266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提醒某人做某事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623653" y="4898039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上下楼梯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201087" y="5669935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吃药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97980" y="1143511"/>
          <a:ext cx="10916088" cy="4663440"/>
        </p:xfrm>
        <a:graphic>
          <a:graphicData uri="http://schemas.openxmlformats.org/drawingml/2006/table">
            <a:tbl>
              <a:tblPr/>
              <a:tblGrid>
                <a:gridCol w="1107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09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当我起床时，我发现我的早餐准备好了。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When I get up, I______________________.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我认为机器人在我的日常生活中有很大的帮助。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consider the robot ________________________.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明天我要去深圳出差。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am _____________________Shenzhen tomorrow.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904203" y="2161309"/>
            <a:ext cx="33458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find my breakfast ready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497969" y="3681349"/>
            <a:ext cx="37666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great help in my daily life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849770" y="5237019"/>
            <a:ext cx="36150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going on a business trip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63630" y="1475128"/>
          <a:ext cx="11013216" cy="3773762"/>
        </p:xfrm>
        <a:graphic>
          <a:graphicData uri="http://schemas.openxmlformats.org/drawingml/2006/table">
            <a:tbl>
              <a:tblPr/>
              <a:tblGrid>
                <a:gridCol w="109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4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37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我已经让机器人在我离开的时候照顾你。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have asked my robot ____________ you while I ________.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我的机器人会提醒你在恰当的时间服用它们。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My robot will _____________ take them at the ______ time.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616723" y="2867360"/>
            <a:ext cx="17908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look after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9773088" y="2855485"/>
            <a:ext cx="13564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am away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262937" y="4411154"/>
            <a:ext cx="20257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remind you to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9393078" y="4423028"/>
            <a:ext cx="8338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63630" y="1320752"/>
          <a:ext cx="11013216" cy="4060709"/>
        </p:xfrm>
        <a:graphic>
          <a:graphicData uri="http://schemas.openxmlformats.org/drawingml/2006/table">
            <a:tbl>
              <a:tblPr/>
              <a:tblGrid>
                <a:gridCol w="109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4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 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你总是不确定在哪里可以找到你的衣服。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You are always ____________________ find your clothes.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 </a:t>
                      </a:r>
                      <a:r>
                        <a:rPr kumimoji="0" lang="zh-CN" altLang="en-US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我很健忘，以至于昨晚没锁门。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was ________________ I didn't lock the door last night.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571696" y="2796107"/>
            <a:ext cx="33121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unsure where you could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146657" y="4363650"/>
            <a:ext cx="22878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 forgetful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3343972" cy="637837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71751" y="958018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busy with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忙于某事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2970705"/>
            <a:ext cx="10206502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day, I notice that the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robot is busy with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kinds of housework.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每天我注意到机器人忙于各种家务。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busy with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busy doing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father seldom exercises because he is busy with his work.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我爸爸很少锻炼，因为他忙于工作。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students are busy preparing for the coming exam.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学生们正忙着为即将来临的考试做准备。</a:t>
            </a: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6091735" y="1525448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忙于某事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719145" y="2190467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忙于做某事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1918</Words>
  <Application>Microsoft Office PowerPoint</Application>
  <PresentationFormat>宽屏</PresentationFormat>
  <Paragraphs>235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9" baseType="lpstr"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B323B4BCA63E405DABACDEFD2774D048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