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525" r:id="rId2"/>
    <p:sldId id="458" r:id="rId3"/>
    <p:sldId id="515" r:id="rId4"/>
    <p:sldId id="513" r:id="rId5"/>
    <p:sldId id="516" r:id="rId6"/>
    <p:sldId id="523" r:id="rId7"/>
    <p:sldId id="517" r:id="rId8"/>
    <p:sldId id="499" r:id="rId9"/>
    <p:sldId id="519" r:id="rId10"/>
    <p:sldId id="520" r:id="rId11"/>
    <p:sldId id="500" r:id="rId12"/>
    <p:sldId id="501" r:id="rId13"/>
    <p:sldId id="480" r:id="rId14"/>
    <p:sldId id="494" r:id="rId15"/>
    <p:sldId id="522" r:id="rId16"/>
    <p:sldId id="528" r:id="rId17"/>
    <p:sldId id="454" r:id="rId18"/>
    <p:sldId id="459" r:id="rId19"/>
    <p:sldId id="503" r:id="rId20"/>
    <p:sldId id="505" r:id="rId21"/>
    <p:sldId id="506" r:id="rId22"/>
    <p:sldId id="507" r:id="rId23"/>
    <p:sldId id="508" r:id="rId24"/>
    <p:sldId id="524" r:id="rId25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panose="020B0604020202020204" pitchFamily="34" charset="0"/>
        <a:ea typeface="楷体_GB2312" pitchFamily="49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panose="020B0604020202020204" pitchFamily="34" charset="0"/>
        <a:ea typeface="楷体_GB2312" pitchFamily="49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panose="020B0604020202020204" pitchFamily="34" charset="0"/>
        <a:ea typeface="楷体_GB2312" pitchFamily="49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panose="020B0604020202020204" pitchFamily="34" charset="0"/>
        <a:ea typeface="楷体_GB2312" pitchFamily="49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panose="020B0604020202020204" pitchFamily="34" charset="0"/>
        <a:ea typeface="楷体_GB2312" pitchFamily="49" charset="-122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Arial" panose="020B0604020202020204" pitchFamily="34" charset="0"/>
        <a:ea typeface="楷体_GB2312" pitchFamily="49" charset="-122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Arial" panose="020B0604020202020204" pitchFamily="34" charset="0"/>
        <a:ea typeface="楷体_GB2312" pitchFamily="49" charset="-122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Arial" panose="020B0604020202020204" pitchFamily="34" charset="0"/>
        <a:ea typeface="楷体_GB2312" pitchFamily="49" charset="-122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Arial" panose="020B0604020202020204" pitchFamily="34" charset="0"/>
        <a:ea typeface="楷体_GB2312" pitchFamily="49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35">
          <p15:clr>
            <a:srgbClr val="A4A3A4"/>
          </p15:clr>
        </p15:guide>
        <p15:guide id="2" pos="65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CC66"/>
    <a:srgbClr val="DDDDDD"/>
    <a:srgbClr val="FF9966"/>
    <a:srgbClr val="CB8855"/>
    <a:srgbClr val="F6D4C6"/>
    <a:srgbClr val="C9F1AD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14" autoAdjust="0"/>
    <p:restoredTop sz="94660"/>
  </p:normalViewPr>
  <p:slideViewPr>
    <p:cSldViewPr>
      <p:cViewPr>
        <p:scale>
          <a:sx n="100" d="100"/>
          <a:sy n="100" d="100"/>
        </p:scale>
        <p:origin x="-324" y="-264"/>
      </p:cViewPr>
      <p:guideLst>
        <p:guide orient="horz" pos="935"/>
        <p:guide pos="65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7" d="100"/>
        <a:sy n="97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 b="0">
                <a:ea typeface="宋体" panose="02010600030101010101" pitchFamily="2" charset="-122"/>
              </a:defRPr>
            </a:lvl1pPr>
          </a:lstStyle>
          <a:p>
            <a:endParaRPr lang="zh-CN" altLang="zh-CN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 b="0">
                <a:ea typeface="宋体" panose="02010600030101010101" pitchFamily="2" charset="-122"/>
              </a:defRPr>
            </a:lvl1pPr>
          </a:lstStyle>
          <a:p>
            <a:endParaRPr lang="zh-CN" altLang="zh-CN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3" name="Rectangle 5"/>
          <p:cNvSpPr>
            <a:spLocks noGrp="1" noRot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 b="0">
                <a:ea typeface="宋体" panose="02010600030101010101" pitchFamily="2" charset="-122"/>
              </a:defRPr>
            </a:lvl1pPr>
          </a:lstStyle>
          <a:p>
            <a:endParaRPr lang="zh-CN" altLang="zh-CN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b="0">
                <a:ea typeface="宋体" panose="02010600030101010101" pitchFamily="2" charset="-122"/>
              </a:defRPr>
            </a:lvl1pPr>
          </a:lstStyle>
          <a:p>
            <a:fld id="{BFFFA430-F0A9-4E2F-A08E-05564637899B}" type="slidenum">
              <a:rPr lang="zh-CN" altLang="zh-CN"/>
              <a:t>‹#›</a:t>
            </a:fld>
            <a:endParaRPr lang="zh-CN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FFA430-F0A9-4E2F-A08E-05564637899B}" type="slidenum">
              <a:rPr lang="zh-CN" altLang="zh-CN" smtClean="0"/>
              <a:t>5</a:t>
            </a:fld>
            <a:endParaRPr lang="zh-CN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B589C1-EC4B-405D-8AF3-F5E7EC46F9A8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E07E1F-ABB4-44F9-96CF-87C442428B26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6C80E17-4EF2-42E9-83BE-C201964D2C39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标题，一项大型内容和两项小型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67CC5F6-305A-4E1F-B1DB-52929173B517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D3413A-B6EF-4569-8FBF-585729CD6FFD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77B5EC-38CB-40E0-9873-8247EDC1064C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407726-A0FB-46AC-9D5F-A6D76980A50C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120CD4-0D4C-4DB3-9D55-7DFE11F54148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B11B82-A2DF-4F55-A4F1-75B730068714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C65620-6E36-4CCE-BED5-2E54457A5FC2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AE3D2E-0EF0-4593-8F04-DD50D736CC6B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05A004-539B-4366-BEFA-56CAAAC320A5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5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 b="0">
                <a:ea typeface="+mn-ea"/>
              </a:defRPr>
            </a:lvl1pPr>
          </a:lstStyle>
          <a:p>
            <a:endParaRPr lang="zh-CN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 b="0">
                <a:ea typeface="+mn-ea"/>
              </a:defRPr>
            </a:lvl1pPr>
          </a:lstStyle>
          <a:p>
            <a:endParaRPr lang="zh-CN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b="0">
                <a:ea typeface="+mn-ea"/>
              </a:defRPr>
            </a:lvl1pPr>
          </a:lstStyle>
          <a:p>
            <a:fld id="{CF48975B-82C8-43AD-A4FB-7E9A04847741}" type="slidenum">
              <a:rPr lang="zh-CN" altLang="zh-CN"/>
              <a:t>‹#›</a:t>
            </a:fld>
            <a:endParaRPr lang="zh-CN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7.xml"/><Relationship Id="rId4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2"/>
          <p:cNvSpPr>
            <a:spLocks noChangeArrowheads="1" noChangeShapeType="1"/>
          </p:cNvSpPr>
          <p:nvPr/>
        </p:nvSpPr>
        <p:spPr bwMode="auto">
          <a:xfrm>
            <a:off x="3198292" y="3140968"/>
            <a:ext cx="2790242" cy="64807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dirty="0"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华文新魏" panose="02010800040101010101" charset="-122"/>
                <a:ea typeface="华文新魏" panose="02010800040101010101" charset="-122"/>
              </a:rPr>
              <a:t>圆的面积</a:t>
            </a:r>
          </a:p>
        </p:txBody>
      </p:sp>
      <p:sp>
        <p:nvSpPr>
          <p:cNvPr id="3075" name="Oval 3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99592" y="4581128"/>
            <a:ext cx="2298700" cy="590550"/>
          </a:xfrm>
          <a:prstGeom prst="ellipse">
            <a:avLst/>
          </a:prstGeom>
          <a:gradFill rotWithShape="1">
            <a:gsLst>
              <a:gs pos="0">
                <a:srgbClr val="4D9A00"/>
              </a:gs>
              <a:gs pos="100000">
                <a:srgbClr val="172F00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lIns="90000" tIns="46800" rIns="90000" bIns="46800" anchor="ctr"/>
          <a:lstStyle/>
          <a:p>
            <a:pPr algn="ctr"/>
            <a:r>
              <a:rPr lang="zh-CN" altLang="en-US" sz="2400">
                <a:solidFill>
                  <a:srgbClr val="FFFF00"/>
                </a:solidFill>
              </a:rPr>
              <a:t>圆面积定义</a:t>
            </a:r>
          </a:p>
        </p:txBody>
      </p:sp>
      <p:sp>
        <p:nvSpPr>
          <p:cNvPr id="3076" name="Oval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620096" y="4581128"/>
            <a:ext cx="2298700" cy="590550"/>
          </a:xfrm>
          <a:prstGeom prst="ellipse">
            <a:avLst/>
          </a:prstGeom>
          <a:gradFill rotWithShape="1">
            <a:gsLst>
              <a:gs pos="0">
                <a:srgbClr val="4D9A00"/>
              </a:gs>
              <a:gs pos="100000">
                <a:srgbClr val="172F00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lIns="90000" tIns="46800" rIns="90000" bIns="46800" anchor="ctr"/>
          <a:lstStyle/>
          <a:p>
            <a:pPr algn="ctr"/>
            <a:r>
              <a:rPr lang="zh-CN" altLang="en-US" sz="2400">
                <a:solidFill>
                  <a:srgbClr val="FFFF00"/>
                </a:solidFill>
              </a:rPr>
              <a:t>面积公式推导</a:t>
            </a:r>
          </a:p>
        </p:txBody>
      </p:sp>
      <p:sp>
        <p:nvSpPr>
          <p:cNvPr id="3077" name="Oval 5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6373292" y="4581128"/>
            <a:ext cx="1722437" cy="590550"/>
          </a:xfrm>
          <a:prstGeom prst="ellipse">
            <a:avLst/>
          </a:prstGeom>
          <a:gradFill rotWithShape="1">
            <a:gsLst>
              <a:gs pos="0">
                <a:srgbClr val="4D9A00"/>
              </a:gs>
              <a:gs pos="100000">
                <a:srgbClr val="172F00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lIns="90000" tIns="46800" rIns="90000" bIns="46800" anchor="ctr"/>
          <a:lstStyle/>
          <a:p>
            <a:pPr algn="ctr"/>
            <a:r>
              <a:rPr lang="zh-CN" altLang="en-US" sz="2400">
                <a:solidFill>
                  <a:srgbClr val="FFFF00"/>
                </a:solidFill>
              </a:rPr>
              <a:t>实践应用</a:t>
            </a:r>
          </a:p>
        </p:txBody>
      </p:sp>
      <p:sp>
        <p:nvSpPr>
          <p:cNvPr id="6" name="矩形 5"/>
          <p:cNvSpPr/>
          <p:nvPr/>
        </p:nvSpPr>
        <p:spPr>
          <a:xfrm>
            <a:off x="2984349" y="5668178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kern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kern="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974456" y="1052736"/>
            <a:ext cx="5314276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8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细行楷简" pitchFamily="49" charset="-122"/>
                <a:ea typeface="汉仪细行楷简" pitchFamily="49" charset="-122"/>
              </a:rPr>
              <a:t>完美的图形</a:t>
            </a: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900113" y="3860800"/>
            <a:ext cx="91440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endParaRPr lang="zh-CN" altLang="en-US" sz="4000" dirty="0">
              <a:solidFill>
                <a:schemeClr val="tx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zh-CN" altLang="en-US" sz="4000" dirty="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所以:  圆 的 面 积 =</a:t>
            </a:r>
            <a:endParaRPr lang="zh-CN" altLang="en-US" baseline="44000" dirty="0">
              <a:solidFill>
                <a:srgbClr val="0000FF"/>
              </a:solidFill>
            </a:endParaRPr>
          </a:p>
        </p:txBody>
      </p: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5339879" y="4705471"/>
            <a:ext cx="156120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zh-CN" altLang="en-US" sz="4000" dirty="0" smtClean="0">
                <a:solidFill>
                  <a:srgbClr val="FF3300"/>
                </a:solidFill>
              </a:rPr>
              <a:t>π</a:t>
            </a:r>
            <a:r>
              <a:rPr lang="zh-CN" altLang="en-US" sz="4000" dirty="0" smtClean="0">
                <a:solidFill>
                  <a:srgbClr val="FF3300"/>
                </a:solidFill>
                <a:latin typeface="Monotype Corsiva" panose="03010101010201010101" pitchFamily="66" charset="0"/>
              </a:rPr>
              <a:t>r</a:t>
            </a:r>
            <a:r>
              <a:rPr lang="zh-CN" altLang="en-US" sz="4000" dirty="0" smtClean="0">
                <a:solidFill>
                  <a:srgbClr val="FF3300"/>
                </a:solidFill>
                <a:latin typeface="Lucida Console" panose="020B0609040504020204" pitchFamily="49" charset="0"/>
              </a:rPr>
              <a:t> </a:t>
            </a:r>
            <a:r>
              <a:rPr lang="zh-CN" altLang="en-US" sz="4000" dirty="0" smtClean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×</a:t>
            </a:r>
            <a:endParaRPr lang="zh-CN" altLang="en-US" sz="4000" dirty="0">
              <a:solidFill>
                <a:srgbClr val="FF33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6840611" y="4732971"/>
            <a:ext cx="431651" cy="486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zh-CN" altLang="en-US" dirty="0" smtClean="0">
                <a:solidFill>
                  <a:srgbClr val="FF3300"/>
                </a:solidFill>
              </a:rPr>
              <a:t>r</a:t>
            </a:r>
            <a:r>
              <a:rPr lang="zh-CN" altLang="en-US" sz="3200" dirty="0" smtClean="0"/>
              <a:t>                       </a:t>
            </a:r>
            <a:endParaRPr lang="zh-CN" altLang="en-US" baseline="44000" dirty="0">
              <a:solidFill>
                <a:srgbClr val="0000FF"/>
              </a:solidFill>
            </a:endParaRPr>
          </a:p>
        </p:txBody>
      </p:sp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5554663" y="1922463"/>
            <a:ext cx="457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400">
                <a:latin typeface="Times New Roman" panose="02020603050405020304" pitchFamily="18" charset="0"/>
                <a:ea typeface="宋体" panose="02010600030101010101" pitchFamily="2" charset="-122"/>
              </a:rPr>
              <a:t>r</a:t>
            </a:r>
          </a:p>
        </p:txBody>
      </p:sp>
      <p:grpSp>
        <p:nvGrpSpPr>
          <p:cNvPr id="12291" name="Group 3"/>
          <p:cNvGrpSpPr/>
          <p:nvPr/>
        </p:nvGrpSpPr>
        <p:grpSpPr bwMode="auto">
          <a:xfrm>
            <a:off x="2700338" y="836613"/>
            <a:ext cx="474662" cy="984250"/>
            <a:chOff x="0" y="0"/>
            <a:chExt cx="299" cy="620"/>
          </a:xfrm>
        </p:grpSpPr>
        <p:sp>
          <p:nvSpPr>
            <p:cNvPr id="12292" name="Text Box 4"/>
            <p:cNvSpPr txBox="1">
              <a:spLocks noChangeArrowheads="1"/>
            </p:cNvSpPr>
            <p:nvPr/>
          </p:nvSpPr>
          <p:spPr bwMode="auto">
            <a:xfrm>
              <a:off x="0" y="0"/>
              <a:ext cx="299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altLang="zh-CN" sz="3200"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12293" name="Text Box 5"/>
            <p:cNvSpPr txBox="1">
              <a:spLocks noChangeArrowheads="1"/>
            </p:cNvSpPr>
            <p:nvPr/>
          </p:nvSpPr>
          <p:spPr bwMode="auto">
            <a:xfrm>
              <a:off x="46" y="255"/>
              <a:ext cx="243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altLang="zh-CN" sz="3200">
                  <a:latin typeface="黑体" panose="02010609060101010101" pitchFamily="49" charset="-122"/>
                  <a:ea typeface="黑体" panose="02010609060101010101" pitchFamily="49" charset="-122"/>
                </a:rPr>
                <a:t>2</a:t>
              </a:r>
            </a:p>
          </p:txBody>
        </p:sp>
        <p:sp>
          <p:nvSpPr>
            <p:cNvPr id="12294" name="Line 6"/>
            <p:cNvSpPr>
              <a:spLocks noChangeShapeType="1"/>
            </p:cNvSpPr>
            <p:nvPr/>
          </p:nvSpPr>
          <p:spPr bwMode="auto">
            <a:xfrm>
              <a:off x="46" y="319"/>
              <a:ext cx="22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/>
            <a:p>
              <a:endParaRPr lang="zh-CN" altLang="en-US"/>
            </a:p>
          </p:txBody>
        </p:sp>
      </p:grpSp>
      <p:grpSp>
        <p:nvGrpSpPr>
          <p:cNvPr id="12295" name="Group 7"/>
          <p:cNvGrpSpPr/>
          <p:nvPr/>
        </p:nvGrpSpPr>
        <p:grpSpPr bwMode="auto">
          <a:xfrm>
            <a:off x="1412875" y="1628775"/>
            <a:ext cx="4238625" cy="1439863"/>
            <a:chOff x="0" y="0"/>
            <a:chExt cx="2670" cy="907"/>
          </a:xfrm>
        </p:grpSpPr>
        <p:pic>
          <p:nvPicPr>
            <p:cNvPr id="12296" name="Picture 8"/>
            <p:cNvPicPr>
              <a:picLocks noChangeAspect="1" noChangeArrowheads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0"/>
              <a:ext cx="2670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297" name="Rectangle 9"/>
            <p:cNvSpPr>
              <a:spLocks noChangeArrowheads="1"/>
            </p:cNvSpPr>
            <p:nvPr/>
          </p:nvSpPr>
          <p:spPr bwMode="auto">
            <a:xfrm>
              <a:off x="45" y="91"/>
              <a:ext cx="2495" cy="771"/>
            </a:xfrm>
            <a:prstGeom prst="rect">
              <a:avLst/>
            </a:prstGeom>
            <a:noFill/>
            <a:ln w="50800">
              <a:solidFill>
                <a:srgbClr val="FF0000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zh-CN" altLang="en-US"/>
            </a:p>
          </p:txBody>
        </p:sp>
      </p:grpSp>
      <p:grpSp>
        <p:nvGrpSpPr>
          <p:cNvPr id="12298" name="Group 10"/>
          <p:cNvGrpSpPr/>
          <p:nvPr/>
        </p:nvGrpSpPr>
        <p:grpSpPr bwMode="auto">
          <a:xfrm>
            <a:off x="3135313" y="1049338"/>
            <a:ext cx="1004887" cy="579437"/>
            <a:chOff x="0" y="0"/>
            <a:chExt cx="633" cy="365"/>
          </a:xfrm>
        </p:grpSpPr>
        <p:sp>
          <p:nvSpPr>
            <p:cNvPr id="12299" name="Text Box 11"/>
            <p:cNvSpPr txBox="1">
              <a:spLocks noChangeArrowheads="1"/>
            </p:cNvSpPr>
            <p:nvPr/>
          </p:nvSpPr>
          <p:spPr bwMode="auto">
            <a:xfrm>
              <a:off x="0" y="51"/>
              <a:ext cx="30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r>
                <a:rPr lang="zh-CN" altLang="en-US" sz="2400">
                  <a:solidFill>
                    <a:srgbClr val="0000FF"/>
                  </a:solidFill>
                </a:rPr>
                <a:t>＝</a:t>
              </a:r>
            </a:p>
          </p:txBody>
        </p:sp>
        <p:sp>
          <p:nvSpPr>
            <p:cNvPr id="12300" name="Rectangle 12"/>
            <p:cNvSpPr>
              <a:spLocks noChangeArrowheads="1"/>
            </p:cNvSpPr>
            <p:nvPr/>
          </p:nvSpPr>
          <p:spPr bwMode="auto">
            <a:xfrm>
              <a:off x="217" y="0"/>
              <a:ext cx="41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altLang="zh-CN">
                  <a:solidFill>
                    <a:srgbClr val="0000FF"/>
                  </a:solidFill>
                </a:rPr>
                <a:t>π</a:t>
              </a:r>
              <a:r>
                <a:rPr lang="en-US" altLang="zh-CN" sz="3200">
                  <a:solidFill>
                    <a:srgbClr val="0000FF"/>
                  </a:solidFill>
                  <a:latin typeface="Monotype Corsiva" panose="03010101010201010101" pitchFamily="66" charset="0"/>
                </a:rPr>
                <a:t>r</a:t>
              </a:r>
            </a:p>
          </p:txBody>
        </p:sp>
      </p:grp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541338" y="2492375"/>
            <a:ext cx="91440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endParaRPr lang="zh-CN" altLang="en-US" sz="4400" dirty="0">
              <a:solidFill>
                <a:schemeClr val="tx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zh-CN" altLang="en-US" sz="3600" dirty="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因为:   长方形面积  =  </a:t>
            </a:r>
            <a:r>
              <a:rPr lang="zh-CN" altLang="en-US" sz="3600" dirty="0">
                <a:solidFill>
                  <a:srgbClr val="0099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长  ×  宽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endParaRPr lang="zh-CN" altLang="en-US" sz="3600" dirty="0">
              <a:solidFill>
                <a:schemeClr val="tx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302" name="AutoShape 14"/>
          <p:cNvSpPr>
            <a:spLocks noChangeArrowheads="1"/>
          </p:cNvSpPr>
          <p:nvPr/>
        </p:nvSpPr>
        <p:spPr bwMode="auto">
          <a:xfrm>
            <a:off x="3563938" y="3860800"/>
            <a:ext cx="358775" cy="431800"/>
          </a:xfrm>
          <a:prstGeom prst="downArrow">
            <a:avLst>
              <a:gd name="adj1" fmla="val 50000"/>
              <a:gd name="adj2" fmla="val 30088"/>
            </a:avLst>
          </a:prstGeom>
          <a:noFill/>
          <a:ln w="25400">
            <a:solidFill>
              <a:srgbClr val="FF00FF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12303" name="AutoShape 15"/>
          <p:cNvSpPr>
            <a:spLocks noChangeArrowheads="1"/>
          </p:cNvSpPr>
          <p:nvPr/>
        </p:nvSpPr>
        <p:spPr bwMode="auto">
          <a:xfrm>
            <a:off x="5435600" y="3860800"/>
            <a:ext cx="358775" cy="431800"/>
          </a:xfrm>
          <a:prstGeom prst="downArrow">
            <a:avLst>
              <a:gd name="adj1" fmla="val 50000"/>
              <a:gd name="adj2" fmla="val 30088"/>
            </a:avLst>
          </a:prstGeom>
          <a:noFill/>
          <a:ln w="25400">
            <a:solidFill>
              <a:srgbClr val="FF00FF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12304" name="AutoShape 16"/>
          <p:cNvSpPr>
            <a:spLocks noChangeArrowheads="1"/>
          </p:cNvSpPr>
          <p:nvPr/>
        </p:nvSpPr>
        <p:spPr bwMode="auto">
          <a:xfrm>
            <a:off x="6877050" y="3860800"/>
            <a:ext cx="358775" cy="431800"/>
          </a:xfrm>
          <a:prstGeom prst="downArrow">
            <a:avLst>
              <a:gd name="adj1" fmla="val 50000"/>
              <a:gd name="adj2" fmla="val 30088"/>
            </a:avLst>
          </a:prstGeom>
          <a:noFill/>
          <a:ln w="25400">
            <a:solidFill>
              <a:srgbClr val="FF00FF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4894263" y="5297488"/>
            <a:ext cx="16224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zh-CN" altLang="en-US" sz="2400" dirty="0"/>
              <a:t>＝</a:t>
            </a:r>
            <a:r>
              <a:rPr lang="zh-CN" altLang="en-US" sz="4000" dirty="0"/>
              <a:t> </a:t>
            </a:r>
            <a:r>
              <a:rPr lang="zh-CN" altLang="en-US" sz="4000" dirty="0">
                <a:solidFill>
                  <a:srgbClr val="FF3300"/>
                </a:solidFill>
              </a:rPr>
              <a:t>π</a:t>
            </a:r>
            <a:r>
              <a:rPr lang="zh-CN" altLang="en-US" sz="4000" dirty="0">
                <a:solidFill>
                  <a:srgbClr val="FF3300"/>
                </a:solidFill>
                <a:latin typeface="Monotype Corsiva" panose="03010101010201010101" pitchFamily="66" charset="0"/>
              </a:rPr>
              <a:t>r</a:t>
            </a:r>
            <a:r>
              <a:rPr lang="zh-CN" altLang="en-US" sz="4000" dirty="0">
                <a:solidFill>
                  <a:srgbClr val="FF3300"/>
                </a:solidFill>
              </a:rPr>
              <a:t> </a:t>
            </a:r>
            <a:r>
              <a:rPr lang="zh-CN" altLang="en-US" sz="4000" baseline="36000" dirty="0">
                <a:solidFill>
                  <a:srgbClr val="FF3300"/>
                </a:solidFill>
              </a:rPr>
              <a:t>2</a:t>
            </a:r>
          </a:p>
        </p:txBody>
      </p:sp>
      <p:sp>
        <p:nvSpPr>
          <p:cNvPr id="12307" name="Rectangle 19"/>
          <p:cNvSpPr>
            <a:spLocks noChangeArrowheads="1"/>
          </p:cNvSpPr>
          <p:nvPr/>
        </p:nvSpPr>
        <p:spPr bwMode="auto">
          <a:xfrm>
            <a:off x="827088" y="4365625"/>
            <a:ext cx="6985000" cy="1511300"/>
          </a:xfrm>
          <a:prstGeom prst="rect">
            <a:avLst/>
          </a:prstGeom>
          <a:noFill/>
          <a:ln w="50800">
            <a:solidFill>
              <a:srgbClr val="FF00FF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rAng="0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10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5" grpId="0" autoUpdateAnimBg="0"/>
      <p:bldP spid="12308" grpId="0" autoUpdateAnimBg="0"/>
      <p:bldP spid="12309" grpId="0" autoUpdateAnimBg="0"/>
      <p:bldP spid="12290" grpId="0" autoUpdateAnimBg="0"/>
      <p:bldP spid="12301" grpId="0" autoUpdateAnimBg="0"/>
      <p:bldP spid="12302" grpId="0" animBg="1"/>
      <p:bldP spid="12303" grpId="0" animBg="1"/>
      <p:bldP spid="12304" grpId="0" animBg="1"/>
      <p:bldP spid="12306" grpId="0" autoUpdateAnimBg="0"/>
      <p:bldP spid="1230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215900" y="188913"/>
            <a:ext cx="8820150" cy="652462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/>
            <a:endParaRPr lang="zh-CN" altLang="en-US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1258888" y="1773238"/>
            <a:ext cx="7885112" cy="1263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E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zh-CN" altLang="en-US" sz="9600" i="1">
                <a:solidFill>
                  <a:srgbClr val="FFFF00"/>
                </a:solidFill>
                <a:latin typeface="Times New Roman" panose="02020603050405020304" pitchFamily="18" charset="0"/>
              </a:rPr>
              <a:t>S </a:t>
            </a:r>
            <a:r>
              <a:rPr lang="zh-CN" altLang="en-US" sz="9600">
                <a:solidFill>
                  <a:srgbClr val="FFFF00"/>
                </a:solidFill>
              </a:rPr>
              <a:t>＝ </a:t>
            </a:r>
            <a:r>
              <a:rPr lang="zh-CN" altLang="en-US" sz="8000" i="1">
                <a:solidFill>
                  <a:srgbClr val="FFFF00"/>
                </a:solidFill>
                <a:latin typeface="Times New Roman" panose="02020603050405020304" pitchFamily="18" charset="0"/>
              </a:rPr>
              <a:t>π</a:t>
            </a:r>
            <a:r>
              <a:rPr lang="zh-CN" altLang="en-US" sz="9600" i="1">
                <a:solidFill>
                  <a:srgbClr val="FFFF00"/>
                </a:solidFill>
                <a:latin typeface="Times New Roman" panose="02020603050405020304" pitchFamily="18" charset="0"/>
              </a:rPr>
              <a:t>r</a:t>
            </a:r>
            <a:r>
              <a:rPr lang="zh-CN" altLang="en-US" sz="6600" i="1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6600" baseline="36000">
                <a:solidFill>
                  <a:srgbClr val="FFFF00"/>
                </a:solidFill>
              </a:rPr>
              <a:t>2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2051050" y="836613"/>
            <a:ext cx="43100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zh-CN" altLang="en-US" sz="3600">
                <a:solidFill>
                  <a:srgbClr val="FFFF00"/>
                </a:solidFill>
              </a:rPr>
              <a:t>圆的面积计算公式：</a:t>
            </a:r>
          </a:p>
        </p:txBody>
      </p:sp>
      <p:grpSp>
        <p:nvGrpSpPr>
          <p:cNvPr id="13323" name="Group 11"/>
          <p:cNvGrpSpPr/>
          <p:nvPr/>
        </p:nvGrpSpPr>
        <p:grpSpPr bwMode="auto">
          <a:xfrm>
            <a:off x="4716463" y="2997200"/>
            <a:ext cx="2879725" cy="2879725"/>
            <a:chOff x="2971" y="1888"/>
            <a:chExt cx="1814" cy="1814"/>
          </a:xfrm>
        </p:grpSpPr>
        <p:grpSp>
          <p:nvGrpSpPr>
            <p:cNvPr id="13321" name="Group 9"/>
            <p:cNvGrpSpPr/>
            <p:nvPr/>
          </p:nvGrpSpPr>
          <p:grpSpPr bwMode="auto">
            <a:xfrm>
              <a:off x="2971" y="1888"/>
              <a:ext cx="1814" cy="1814"/>
              <a:chOff x="2971" y="1888"/>
              <a:chExt cx="1814" cy="1814"/>
            </a:xfrm>
          </p:grpSpPr>
          <p:grpSp>
            <p:nvGrpSpPr>
              <p:cNvPr id="13319" name="Group 7"/>
              <p:cNvGrpSpPr/>
              <p:nvPr/>
            </p:nvGrpSpPr>
            <p:grpSpPr bwMode="auto">
              <a:xfrm>
                <a:off x="2971" y="1888"/>
                <a:ext cx="1814" cy="1814"/>
                <a:chOff x="2925" y="1933"/>
                <a:chExt cx="1814" cy="1814"/>
              </a:xfrm>
            </p:grpSpPr>
            <p:sp>
              <p:nvSpPr>
                <p:cNvPr id="13317" name="Oval 5"/>
                <p:cNvSpPr>
                  <a:spLocks noChangeArrowheads="1"/>
                </p:cNvSpPr>
                <p:nvPr/>
              </p:nvSpPr>
              <p:spPr bwMode="auto">
                <a:xfrm>
                  <a:off x="2925" y="1933"/>
                  <a:ext cx="1814" cy="1814"/>
                </a:xfrm>
                <a:prstGeom prst="ellipse">
                  <a:avLst/>
                </a:prstGeom>
                <a:solidFill>
                  <a:srgbClr val="FFFF99"/>
                </a:solidFill>
                <a:ln w="57150">
                  <a:solidFill>
                    <a:srgbClr val="FF9966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/>
                <a:lstStyle/>
                <a:p>
                  <a:endParaRPr lang="zh-CN" altLang="en-US"/>
                </a:p>
              </p:txBody>
            </p:sp>
            <p:sp>
              <p:nvSpPr>
                <p:cNvPr id="13318" name="Oval 6"/>
                <p:cNvSpPr>
                  <a:spLocks noChangeArrowheads="1"/>
                </p:cNvSpPr>
                <p:nvPr/>
              </p:nvSpPr>
              <p:spPr bwMode="auto">
                <a:xfrm>
                  <a:off x="3788" y="2795"/>
                  <a:ext cx="90" cy="90"/>
                </a:xfrm>
                <a:prstGeom prst="ellipse">
                  <a:avLst/>
                </a:prstGeom>
                <a:solidFill>
                  <a:srgbClr val="FF9966"/>
                </a:solidFill>
                <a:ln w="9525">
                  <a:solidFill>
                    <a:srgbClr val="FF9966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13320" name="Freeform 8"/>
              <p:cNvSpPr/>
              <p:nvPr/>
            </p:nvSpPr>
            <p:spPr bwMode="auto">
              <a:xfrm>
                <a:off x="3872" y="2483"/>
                <a:ext cx="848" cy="312"/>
              </a:xfrm>
              <a:custGeom>
                <a:avLst/>
                <a:gdLst>
                  <a:gd name="T0" fmla="*/ 0 w 848"/>
                  <a:gd name="T1" fmla="*/ 312 h 312"/>
                  <a:gd name="T2" fmla="*/ 848 w 848"/>
                  <a:gd name="T3" fmla="*/ 0 h 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848" h="312">
                    <a:moveTo>
                      <a:pt x="0" y="312"/>
                    </a:moveTo>
                    <a:lnTo>
                      <a:pt x="848" y="0"/>
                    </a:lnTo>
                  </a:path>
                </a:pathLst>
              </a:custGeom>
              <a:solidFill>
                <a:srgbClr val="FFFF99"/>
              </a:solidFill>
              <a:ln w="38100" cap="flat" cmpd="sng">
                <a:solidFill>
                  <a:srgbClr val="FF9966"/>
                </a:solidFill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 anchor="ctr"/>
              <a:lstStyle/>
              <a:p>
                <a:endParaRPr lang="zh-CN" altLang="en-US"/>
              </a:p>
            </p:txBody>
          </p:sp>
        </p:grpSp>
        <p:sp>
          <p:nvSpPr>
            <p:cNvPr id="13322" name="Text Box 10"/>
            <p:cNvSpPr txBox="1">
              <a:spLocks noChangeArrowheads="1"/>
            </p:cNvSpPr>
            <p:nvPr/>
          </p:nvSpPr>
          <p:spPr bwMode="auto">
            <a:xfrm>
              <a:off x="4105" y="2115"/>
              <a:ext cx="363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6000" i="1">
                  <a:solidFill>
                    <a:srgbClr val="FF00FF"/>
                  </a:solidFill>
                  <a:latin typeface="Times New Roman" panose="02020603050405020304" pitchFamily="18" charset="0"/>
                </a:rPr>
                <a:t>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500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500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500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50"/>
                            </p:stCondLst>
                            <p:childTnLst>
                              <p:par>
                                <p:cTn id="17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33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autoUpdateAnimBg="0"/>
      <p:bldP spid="13315" grpId="1" autoUpdateAnimBg="0"/>
      <p:bldP spid="13316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3059113" y="1196975"/>
            <a:ext cx="5688012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zh-CN" altLang="en-US" sz="3600" dirty="0"/>
              <a:t>一个圆的半径是</a:t>
            </a:r>
            <a:r>
              <a:rPr lang="en-US" altLang="zh-CN" sz="3600" dirty="0"/>
              <a:t>4</a:t>
            </a:r>
            <a:r>
              <a:rPr lang="zh-CN" altLang="en-US" sz="3600" dirty="0"/>
              <a:t>厘米。它的面积是多少平方厘米？</a:t>
            </a:r>
          </a:p>
        </p:txBody>
      </p:sp>
      <p:grpSp>
        <p:nvGrpSpPr>
          <p:cNvPr id="15363" name="Group 3"/>
          <p:cNvGrpSpPr/>
          <p:nvPr/>
        </p:nvGrpSpPr>
        <p:grpSpPr bwMode="auto">
          <a:xfrm>
            <a:off x="503238" y="2384425"/>
            <a:ext cx="2844800" cy="2844800"/>
            <a:chOff x="0" y="0"/>
            <a:chExt cx="1792" cy="1792"/>
          </a:xfrm>
        </p:grpSpPr>
        <p:grpSp>
          <p:nvGrpSpPr>
            <p:cNvPr id="15364" name="Group 4"/>
            <p:cNvGrpSpPr/>
            <p:nvPr/>
          </p:nvGrpSpPr>
          <p:grpSpPr bwMode="auto">
            <a:xfrm>
              <a:off x="0" y="0"/>
              <a:ext cx="1792" cy="1792"/>
              <a:chOff x="0" y="0"/>
              <a:chExt cx="1600" cy="1600"/>
            </a:xfrm>
          </p:grpSpPr>
          <p:sp>
            <p:nvSpPr>
              <p:cNvPr id="15365" name="Oval 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600" cy="1600"/>
              </a:xfrm>
              <a:prstGeom prst="ellipse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5366" name="Oval 6"/>
              <p:cNvSpPr>
                <a:spLocks noChangeArrowheads="1"/>
              </p:cNvSpPr>
              <p:nvPr/>
            </p:nvSpPr>
            <p:spPr bwMode="auto">
              <a:xfrm>
                <a:off x="767" y="766"/>
                <a:ext cx="66" cy="6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zh-CN" altLang="en-US"/>
              </a:p>
            </p:txBody>
          </p:sp>
        </p:grpSp>
        <p:sp>
          <p:nvSpPr>
            <p:cNvPr id="15367" name="Line 7"/>
            <p:cNvSpPr>
              <a:spLocks noChangeShapeType="1"/>
            </p:cNvSpPr>
            <p:nvPr/>
          </p:nvSpPr>
          <p:spPr bwMode="auto">
            <a:xfrm flipH="1" flipV="1">
              <a:off x="335" y="186"/>
              <a:ext cx="545" cy="68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/>
            <a:p>
              <a:endParaRPr lang="zh-CN" altLang="en-US"/>
            </a:p>
          </p:txBody>
        </p:sp>
        <p:sp>
          <p:nvSpPr>
            <p:cNvPr id="15368" name="Text Box 8"/>
            <p:cNvSpPr txBox="1">
              <a:spLocks noChangeArrowheads="1"/>
            </p:cNvSpPr>
            <p:nvPr/>
          </p:nvSpPr>
          <p:spPr bwMode="auto">
            <a:xfrm rot="3055321">
              <a:off x="403" y="345"/>
              <a:ext cx="75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altLang="zh-CN"/>
                <a:t>4</a:t>
              </a:r>
              <a:r>
                <a:rPr lang="zh-CN" altLang="en-US"/>
                <a:t>厘 米</a:t>
              </a:r>
            </a:p>
          </p:txBody>
        </p:sp>
      </p:grp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4570413" y="2562225"/>
            <a:ext cx="2628900" cy="579438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zh-CN" altLang="en-US" sz="4000" i="1" dirty="0">
                <a:solidFill>
                  <a:srgbClr val="FF3300"/>
                </a:solidFill>
                <a:latin typeface="Times New Roman" panose="02020603050405020304" pitchFamily="18" charset="0"/>
              </a:rPr>
              <a:t>S</a:t>
            </a:r>
            <a:r>
              <a:rPr lang="zh-CN" altLang="en-US" sz="4000" dirty="0">
                <a:solidFill>
                  <a:srgbClr val="FF3300"/>
                </a:solidFill>
              </a:rPr>
              <a:t> ＝ π</a:t>
            </a:r>
            <a:r>
              <a:rPr lang="zh-CN" altLang="en-US" sz="4000" dirty="0">
                <a:solidFill>
                  <a:srgbClr val="FF3300"/>
                </a:solidFill>
                <a:latin typeface="Monotype Corsiva" panose="03010101010201010101" pitchFamily="66" charset="0"/>
              </a:rPr>
              <a:t>r</a:t>
            </a:r>
            <a:r>
              <a:rPr lang="zh-CN" altLang="en-US" sz="4000" dirty="0">
                <a:solidFill>
                  <a:srgbClr val="FF3300"/>
                </a:solidFill>
              </a:rPr>
              <a:t> </a:t>
            </a:r>
            <a:r>
              <a:rPr lang="zh-CN" altLang="en-US" baseline="36000" dirty="0">
                <a:solidFill>
                  <a:srgbClr val="FF3300"/>
                </a:solidFill>
              </a:rPr>
              <a:t>2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4687888" y="3500438"/>
            <a:ext cx="19716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en-US" altLang="zh-CN" sz="3200" dirty="0">
                <a:latin typeface="Lucida Console" panose="020B0609040504020204" pitchFamily="49" charset="0"/>
              </a:rPr>
              <a:t>3.14×4</a:t>
            </a:r>
            <a:r>
              <a:rPr lang="en-US" altLang="zh-CN" sz="3200" baseline="44000" dirty="0">
                <a:latin typeface="Lucida Console" panose="020B0609040504020204" pitchFamily="49" charset="0"/>
              </a:rPr>
              <a:t>2</a:t>
            </a:r>
          </a:p>
        </p:txBody>
      </p:sp>
      <p:grpSp>
        <p:nvGrpSpPr>
          <p:cNvPr id="15371" name="Group 11"/>
          <p:cNvGrpSpPr/>
          <p:nvPr/>
        </p:nvGrpSpPr>
        <p:grpSpPr bwMode="auto">
          <a:xfrm>
            <a:off x="2987675" y="4149725"/>
            <a:ext cx="6340475" cy="2138363"/>
            <a:chOff x="0" y="0"/>
            <a:chExt cx="3994" cy="1347"/>
          </a:xfrm>
        </p:grpSpPr>
        <p:sp>
          <p:nvSpPr>
            <p:cNvPr id="15372" name="Text Box 12"/>
            <p:cNvSpPr txBox="1">
              <a:spLocks noChangeArrowheads="1"/>
            </p:cNvSpPr>
            <p:nvPr/>
          </p:nvSpPr>
          <p:spPr bwMode="auto">
            <a:xfrm>
              <a:off x="907" y="0"/>
              <a:ext cx="152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3200" dirty="0"/>
                <a:t>＝</a:t>
              </a:r>
              <a:r>
                <a:rPr lang="zh-CN" altLang="en-US" sz="3200" dirty="0">
                  <a:latin typeface="Lucida Console" panose="020B0609040504020204" pitchFamily="49" charset="0"/>
                </a:rPr>
                <a:t>3.14</a:t>
              </a:r>
              <a:r>
                <a:rPr lang="en-US" dirty="0"/>
                <a:t>×</a:t>
              </a:r>
              <a:r>
                <a:rPr lang="zh-CN" altLang="en-US" sz="3200" dirty="0">
                  <a:latin typeface="Lucida Console" panose="020B0609040504020204" pitchFamily="49" charset="0"/>
                </a:rPr>
                <a:t>16</a:t>
              </a:r>
            </a:p>
          </p:txBody>
        </p:sp>
        <p:sp>
          <p:nvSpPr>
            <p:cNvPr id="15373" name="Text Box 13"/>
            <p:cNvSpPr txBox="1">
              <a:spLocks noChangeArrowheads="1"/>
            </p:cNvSpPr>
            <p:nvPr/>
          </p:nvSpPr>
          <p:spPr bwMode="auto">
            <a:xfrm>
              <a:off x="0" y="357"/>
              <a:ext cx="3994" cy="9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r>
                <a:rPr lang="zh-CN" altLang="en-US" sz="3200" dirty="0"/>
                <a:t>             </a:t>
              </a:r>
              <a:r>
                <a:rPr lang="en-US" sz="3200" dirty="0"/>
                <a:t>＝</a:t>
              </a:r>
              <a:r>
                <a:rPr lang="zh-CN" altLang="en-US" sz="3200" dirty="0">
                  <a:latin typeface="Lucida Console" panose="020B0609040504020204" pitchFamily="49" charset="0"/>
                </a:rPr>
                <a:t>50.24</a:t>
              </a:r>
              <a:r>
                <a:rPr lang="zh-CN" altLang="en-US" sz="3200" b="0" dirty="0">
                  <a:latin typeface="Lucida Console" panose="020B0609040504020204" pitchFamily="49" charset="0"/>
                </a:rPr>
                <a:t>(</a:t>
              </a:r>
              <a:r>
                <a:rPr lang="zh-CN" altLang="en-US" sz="3200" dirty="0">
                  <a:latin typeface="Lucida Console" panose="020B0609040504020204" pitchFamily="49" charset="0"/>
                </a:rPr>
                <a:t>平方厘米</a:t>
              </a:r>
              <a:r>
                <a:rPr lang="zh-CN" altLang="en-US" sz="3200" b="0" dirty="0" smtClean="0">
                  <a:latin typeface="Lucida Console" panose="020B0609040504020204" pitchFamily="49" charset="0"/>
                </a:rPr>
                <a:t>)</a:t>
              </a:r>
              <a:endParaRPr lang="en-US" altLang="zh-CN" sz="3200" b="0" dirty="0" smtClean="0">
                <a:latin typeface="Lucida Console" panose="020B0609040504020204" pitchFamily="49" charset="0"/>
              </a:endParaRPr>
            </a:p>
            <a:p>
              <a:endParaRPr lang="zh-CN" altLang="en-US" sz="3200" b="0" dirty="0">
                <a:latin typeface="Lucida Console" panose="020B0609040504020204" pitchFamily="49" charset="0"/>
              </a:endParaRPr>
            </a:p>
            <a:p>
              <a:r>
                <a:rPr lang="zh-CN" altLang="en-US" sz="3200" b="0" dirty="0">
                  <a:latin typeface="Lucida Console" panose="020B0609040504020204" pitchFamily="49" charset="0"/>
                </a:rPr>
                <a:t>答：它的面积是50.24平方厘米。</a:t>
              </a:r>
            </a:p>
          </p:txBody>
        </p:sp>
      </p:grpSp>
      <p:sp>
        <p:nvSpPr>
          <p:cNvPr id="15374" name="Oval 14"/>
          <p:cNvSpPr>
            <a:spLocks noChangeArrowheads="1"/>
          </p:cNvSpPr>
          <p:nvPr/>
        </p:nvSpPr>
        <p:spPr bwMode="auto">
          <a:xfrm>
            <a:off x="1979613" y="1268413"/>
            <a:ext cx="1008062" cy="504825"/>
          </a:xfrm>
          <a:prstGeom prst="ellipse">
            <a:avLst/>
          </a:prstGeom>
          <a:solidFill>
            <a:srgbClr val="FFFFCC"/>
          </a:solidFill>
          <a:ln w="9525">
            <a:solidFill>
              <a:srgbClr val="FFCC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/>
            <a:r>
              <a:rPr lang="zh-CN" altLang="en-US" dirty="0">
                <a:solidFill>
                  <a:srgbClr val="FF9933"/>
                </a:solidFill>
              </a:rPr>
              <a:t>例</a:t>
            </a:r>
            <a:r>
              <a:rPr lang="en-US" altLang="zh-CN" dirty="0">
                <a:solidFill>
                  <a:srgbClr val="FF9933"/>
                </a:solidFill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10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utoUpdateAnimBg="0"/>
      <p:bldP spid="15369" grpId="0" animBg="1" autoUpdateAnimBg="0"/>
      <p:bldP spid="15370" grpId="0" autoUpdateAnimBg="0"/>
      <p:bldP spid="15374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179388" y="260350"/>
            <a:ext cx="8820150" cy="626427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/>
            <a:endParaRPr lang="zh-CN" altLang="en-US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539750" y="3906937"/>
            <a:ext cx="8064500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r>
              <a:rPr lang="zh-CN" altLang="en-US" sz="3200" b="0" dirty="0">
                <a:solidFill>
                  <a:srgbClr val="FFFF00"/>
                </a:solidFill>
              </a:rPr>
              <a:t>“神舟”七号飞船预先设定的降落范围是半径</a:t>
            </a:r>
            <a:r>
              <a:rPr lang="en-US" altLang="zh-CN" sz="3200" b="0" dirty="0">
                <a:solidFill>
                  <a:srgbClr val="FFFF00"/>
                </a:solidFill>
              </a:rPr>
              <a:t>10</a:t>
            </a:r>
            <a:r>
              <a:rPr lang="zh-CN" altLang="en-US" sz="3200" b="0" dirty="0">
                <a:solidFill>
                  <a:srgbClr val="FFFF00"/>
                </a:solidFill>
              </a:rPr>
              <a:t>千米的圆实际降落在半径</a:t>
            </a:r>
            <a:r>
              <a:rPr lang="en-US" altLang="zh-CN" sz="3200" b="0" dirty="0">
                <a:solidFill>
                  <a:srgbClr val="FFFF00"/>
                </a:solidFill>
              </a:rPr>
              <a:t>5</a:t>
            </a:r>
            <a:r>
              <a:rPr lang="zh-CN" altLang="en-US" sz="3200" b="0" dirty="0">
                <a:solidFill>
                  <a:srgbClr val="FFFF00"/>
                </a:solidFill>
              </a:rPr>
              <a:t>千米的范围内。神舟飞船预先设定的降落范围是多大？实际降落范围比预定范围小了多少平方米？</a:t>
            </a:r>
            <a:endParaRPr lang="zh-CN" altLang="en-US" dirty="0"/>
          </a:p>
        </p:txBody>
      </p:sp>
      <p:grpSp>
        <p:nvGrpSpPr>
          <p:cNvPr id="17413" name="Group 5"/>
          <p:cNvGrpSpPr/>
          <p:nvPr/>
        </p:nvGrpSpPr>
        <p:grpSpPr bwMode="auto">
          <a:xfrm>
            <a:off x="3203575" y="5865813"/>
            <a:ext cx="3024188" cy="1006475"/>
            <a:chOff x="0" y="0"/>
            <a:chExt cx="1905" cy="634"/>
          </a:xfrm>
        </p:grpSpPr>
        <p:sp>
          <p:nvSpPr>
            <p:cNvPr id="17414" name="Rectangle 6"/>
            <p:cNvSpPr>
              <a:spLocks noChangeArrowheads="1"/>
            </p:cNvSpPr>
            <p:nvPr/>
          </p:nvSpPr>
          <p:spPr bwMode="auto">
            <a:xfrm>
              <a:off x="0" y="0"/>
              <a:ext cx="590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r>
                <a:rPr lang="en-US" altLang="zh-CN" sz="6000">
                  <a:solidFill>
                    <a:srgbClr val="FF0000"/>
                  </a:solidFill>
                </a:rPr>
                <a:t>﹋</a:t>
              </a:r>
            </a:p>
          </p:txBody>
        </p:sp>
        <p:sp>
          <p:nvSpPr>
            <p:cNvPr id="17415" name="Rectangle 7"/>
            <p:cNvSpPr>
              <a:spLocks noChangeArrowheads="1"/>
            </p:cNvSpPr>
            <p:nvPr/>
          </p:nvSpPr>
          <p:spPr bwMode="auto">
            <a:xfrm>
              <a:off x="454" y="0"/>
              <a:ext cx="590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r>
                <a:rPr lang="en-US" altLang="zh-CN" sz="6000">
                  <a:solidFill>
                    <a:srgbClr val="FF0000"/>
                  </a:solidFill>
                </a:rPr>
                <a:t>﹋</a:t>
              </a:r>
            </a:p>
          </p:txBody>
        </p:sp>
        <p:sp>
          <p:nvSpPr>
            <p:cNvPr id="17416" name="Rectangle 8"/>
            <p:cNvSpPr>
              <a:spLocks noChangeArrowheads="1"/>
            </p:cNvSpPr>
            <p:nvPr/>
          </p:nvSpPr>
          <p:spPr bwMode="auto">
            <a:xfrm>
              <a:off x="907" y="0"/>
              <a:ext cx="590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r>
                <a:rPr lang="en-US" altLang="zh-CN" sz="6000">
                  <a:solidFill>
                    <a:srgbClr val="FF0000"/>
                  </a:solidFill>
                </a:rPr>
                <a:t>﹋</a:t>
              </a:r>
            </a:p>
          </p:txBody>
        </p:sp>
        <p:sp>
          <p:nvSpPr>
            <p:cNvPr id="17417" name="Rectangle 9"/>
            <p:cNvSpPr>
              <a:spLocks noChangeArrowheads="1"/>
            </p:cNvSpPr>
            <p:nvPr/>
          </p:nvSpPr>
          <p:spPr bwMode="auto">
            <a:xfrm>
              <a:off x="1315" y="0"/>
              <a:ext cx="590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r>
                <a:rPr lang="en-US" altLang="zh-CN" sz="6000">
                  <a:solidFill>
                    <a:srgbClr val="FF0000"/>
                  </a:solidFill>
                </a:rPr>
                <a:t>﹋</a:t>
              </a:r>
            </a:p>
          </p:txBody>
        </p:sp>
      </p:grpSp>
      <p:pic>
        <p:nvPicPr>
          <p:cNvPr id="17419" name="Picture 11" descr="tn_T10-89613857_2807455328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93479" y="620688"/>
            <a:ext cx="4341812" cy="306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1331913" y="1196975"/>
            <a:ext cx="73088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zh-CN" altLang="en-US" sz="3600" dirty="0"/>
              <a:t>街心花园中圆形花坛的周长是</a:t>
            </a:r>
            <a:r>
              <a:rPr lang="en-US" altLang="zh-CN" sz="3600" dirty="0"/>
              <a:t>18.84</a:t>
            </a:r>
            <a:r>
              <a:rPr lang="zh-CN" altLang="en-US" sz="3600" dirty="0"/>
              <a:t>米。花坛的面积是多少平方米？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6011863" y="1557338"/>
            <a:ext cx="9461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en-US" altLang="zh-CN" sz="6000">
                <a:solidFill>
                  <a:srgbClr val="FF0000"/>
                </a:solidFill>
              </a:rPr>
              <a:t>﹋</a:t>
            </a:r>
          </a:p>
        </p:txBody>
      </p:sp>
      <p:sp>
        <p:nvSpPr>
          <p:cNvPr id="16388" name="Oval 4"/>
          <p:cNvSpPr>
            <a:spLocks noChangeArrowheads="1"/>
          </p:cNvSpPr>
          <p:nvPr/>
        </p:nvSpPr>
        <p:spPr bwMode="auto">
          <a:xfrm>
            <a:off x="539750" y="2708275"/>
            <a:ext cx="2592388" cy="2592388"/>
          </a:xfrm>
          <a:prstGeom prst="ellipse">
            <a:avLst/>
          </a:prstGeom>
          <a:solidFill>
            <a:srgbClr val="99CC00"/>
          </a:solidFill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4570413" y="2921000"/>
            <a:ext cx="2628900" cy="579438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zh-CN" altLang="en-US" sz="4000" i="1" dirty="0">
                <a:solidFill>
                  <a:srgbClr val="FF3300"/>
                </a:solidFill>
                <a:latin typeface="Times New Roman" panose="02020603050405020304" pitchFamily="18" charset="0"/>
              </a:rPr>
              <a:t>S</a:t>
            </a:r>
            <a:r>
              <a:rPr lang="zh-CN" altLang="en-US" sz="4000" dirty="0">
                <a:solidFill>
                  <a:srgbClr val="FF3300"/>
                </a:solidFill>
              </a:rPr>
              <a:t> ＝ π</a:t>
            </a:r>
            <a:r>
              <a:rPr lang="zh-CN" altLang="en-US" sz="4000" dirty="0">
                <a:solidFill>
                  <a:srgbClr val="FF3300"/>
                </a:solidFill>
                <a:latin typeface="Monotype Corsiva" panose="03010101010201010101" pitchFamily="66" charset="0"/>
              </a:rPr>
              <a:t>r</a:t>
            </a:r>
            <a:r>
              <a:rPr lang="zh-CN" altLang="en-US" sz="4000" dirty="0">
                <a:solidFill>
                  <a:srgbClr val="FF3300"/>
                </a:solidFill>
              </a:rPr>
              <a:t> </a:t>
            </a:r>
            <a:r>
              <a:rPr lang="zh-CN" altLang="en-US" baseline="36000" dirty="0">
                <a:solidFill>
                  <a:srgbClr val="FF3300"/>
                </a:solidFill>
              </a:rPr>
              <a:t>2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4168775" y="4141788"/>
            <a:ext cx="38385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zh-CN" altLang="en-US" sz="3200" dirty="0">
                <a:solidFill>
                  <a:srgbClr val="0000FF"/>
                </a:solidFill>
                <a:ea typeface="华文新魏" panose="02010800040101010101" charset="-122"/>
              </a:rPr>
              <a:t>第一步求花坛半径；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4189413" y="4865688"/>
            <a:ext cx="38385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zh-CN" altLang="en-US" sz="3200" dirty="0">
                <a:solidFill>
                  <a:srgbClr val="0000FF"/>
                </a:solidFill>
                <a:ea typeface="华文新魏" panose="02010800040101010101" charset="-122"/>
              </a:rPr>
              <a:t>第二步求花坛面积；</a:t>
            </a:r>
          </a:p>
        </p:txBody>
      </p:sp>
      <p:sp>
        <p:nvSpPr>
          <p:cNvPr id="16392" name="Oval 8"/>
          <p:cNvSpPr>
            <a:spLocks noChangeArrowheads="1"/>
          </p:cNvSpPr>
          <p:nvPr/>
        </p:nvSpPr>
        <p:spPr bwMode="auto">
          <a:xfrm>
            <a:off x="323850" y="1268413"/>
            <a:ext cx="1008063" cy="504825"/>
          </a:xfrm>
          <a:prstGeom prst="ellipse">
            <a:avLst/>
          </a:prstGeom>
          <a:solidFill>
            <a:srgbClr val="FFFFCC"/>
          </a:solidFill>
          <a:ln w="9525">
            <a:solidFill>
              <a:srgbClr val="FFCC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/>
            <a:r>
              <a:rPr lang="zh-CN" altLang="en-US" dirty="0">
                <a:solidFill>
                  <a:srgbClr val="FF9933"/>
                </a:solidFill>
              </a:rPr>
              <a:t>例</a:t>
            </a:r>
            <a:r>
              <a:rPr lang="en-US" altLang="zh-CN" dirty="0">
                <a:solidFill>
                  <a:srgbClr val="FF9933"/>
                </a:solidFill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utoUpdateAnimBg="0"/>
      <p:bldP spid="16387" grpId="0" autoUpdateAnimBg="0"/>
      <p:bldP spid="16389" grpId="0" animBg="1" autoUpdateAnimBg="0"/>
      <p:bldP spid="16390" grpId="0" autoUpdateAnimBg="0"/>
      <p:bldP spid="16391" grpId="0" autoUpdateAnimBg="0"/>
      <p:bldP spid="16392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2627313" y="981075"/>
            <a:ext cx="6264275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zh-CN" sz="3600" dirty="0"/>
              <a:t>光盘的银色部分是一个圆环，内圆半径是</a:t>
            </a:r>
            <a:r>
              <a:rPr lang="zh-CN" altLang="zh-CN" sz="3600" dirty="0"/>
              <a:t>2cm</a:t>
            </a:r>
            <a:r>
              <a:rPr lang="zh-CN" sz="3600" dirty="0"/>
              <a:t>，外圆半径是</a:t>
            </a:r>
            <a:r>
              <a:rPr lang="zh-CN" altLang="zh-CN" sz="3600" dirty="0"/>
              <a:t>6cm</a:t>
            </a:r>
            <a:r>
              <a:rPr lang="zh-CN" sz="3600" dirty="0"/>
              <a:t>。它的面积是多少？</a:t>
            </a:r>
          </a:p>
        </p:txBody>
      </p:sp>
      <p:sp>
        <p:nvSpPr>
          <p:cNvPr id="18435" name="Oval 3"/>
          <p:cNvSpPr>
            <a:spLocks noChangeArrowheads="1"/>
          </p:cNvSpPr>
          <p:nvPr/>
        </p:nvSpPr>
        <p:spPr bwMode="auto">
          <a:xfrm>
            <a:off x="1547813" y="1125538"/>
            <a:ext cx="1008062" cy="504825"/>
          </a:xfrm>
          <a:prstGeom prst="ellipse">
            <a:avLst/>
          </a:prstGeom>
          <a:solidFill>
            <a:srgbClr val="FFFFCC"/>
          </a:solidFill>
          <a:ln w="9525" cmpd="sng">
            <a:solidFill>
              <a:srgbClr val="FFCC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/>
            <a:r>
              <a:rPr lang="zh-CN" dirty="0">
                <a:solidFill>
                  <a:srgbClr val="FF9933"/>
                </a:solidFill>
              </a:rPr>
              <a:t>例</a:t>
            </a:r>
            <a:r>
              <a:rPr lang="zh-CN" altLang="zh-CN" dirty="0">
                <a:solidFill>
                  <a:srgbClr val="FF9933"/>
                </a:solidFill>
              </a:rPr>
              <a:t>3</a:t>
            </a:r>
          </a:p>
        </p:txBody>
      </p:sp>
      <p:sp>
        <p:nvSpPr>
          <p:cNvPr id="18436" name="Oval 4"/>
          <p:cNvSpPr>
            <a:spLocks noChangeArrowheads="1"/>
          </p:cNvSpPr>
          <p:nvPr/>
        </p:nvSpPr>
        <p:spPr bwMode="auto">
          <a:xfrm>
            <a:off x="539750" y="2420938"/>
            <a:ext cx="2592388" cy="2592387"/>
          </a:xfrm>
          <a:prstGeom prst="ellipse">
            <a:avLst/>
          </a:prstGeom>
          <a:solidFill>
            <a:srgbClr val="FF00FF"/>
          </a:solidFill>
          <a:ln w="9525" cmpd="sng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18437" name="Oval 5"/>
          <p:cNvSpPr>
            <a:spLocks noChangeArrowheads="1"/>
          </p:cNvSpPr>
          <p:nvPr/>
        </p:nvSpPr>
        <p:spPr bwMode="auto">
          <a:xfrm>
            <a:off x="1370013" y="3251200"/>
            <a:ext cx="898525" cy="898525"/>
          </a:xfrm>
          <a:prstGeom prst="ellipse">
            <a:avLst/>
          </a:prstGeom>
          <a:solidFill>
            <a:schemeClr val="bg1"/>
          </a:solidFill>
          <a:ln w="9525" cmpd="sng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 rot="18960304">
            <a:off x="1819275" y="3511550"/>
            <a:ext cx="365125" cy="1588"/>
          </a:xfrm>
          <a:prstGeom prst="line">
            <a:avLst/>
          </a:prstGeom>
          <a:noFill/>
          <a:ln w="25400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endParaRPr lang="zh-CN" altLang="en-US"/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 rot="19102328">
            <a:off x="1465263" y="3155950"/>
            <a:ext cx="7921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zh-CN" altLang="zh-CN" sz="2400"/>
              <a:t>2cm</a:t>
            </a:r>
          </a:p>
        </p:txBody>
      </p:sp>
      <p:sp>
        <p:nvSpPr>
          <p:cNvPr id="18440" name="Oval 8"/>
          <p:cNvSpPr>
            <a:spLocks noChangeArrowheads="1"/>
          </p:cNvSpPr>
          <p:nvPr/>
        </p:nvSpPr>
        <p:spPr bwMode="auto">
          <a:xfrm>
            <a:off x="539750" y="2420938"/>
            <a:ext cx="2592388" cy="2592387"/>
          </a:xfrm>
          <a:prstGeom prst="ellipse">
            <a:avLst/>
          </a:prstGeom>
          <a:solidFill>
            <a:srgbClr val="00CC00"/>
          </a:solidFill>
          <a:ln w="9525" cmpd="sng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18441" name="Oval 9"/>
          <p:cNvSpPr>
            <a:spLocks noChangeArrowheads="1"/>
          </p:cNvSpPr>
          <p:nvPr/>
        </p:nvSpPr>
        <p:spPr bwMode="auto">
          <a:xfrm>
            <a:off x="1408113" y="3286125"/>
            <a:ext cx="860425" cy="863600"/>
          </a:xfrm>
          <a:prstGeom prst="ellipse">
            <a:avLst/>
          </a:prstGeom>
          <a:solidFill>
            <a:srgbClr val="FFFF00"/>
          </a:solidFill>
          <a:ln w="9525" cmpd="sng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>
            <a:off x="1835150" y="3716338"/>
            <a:ext cx="1296988" cy="0"/>
          </a:xfrm>
          <a:prstGeom prst="line">
            <a:avLst/>
          </a:prstGeom>
          <a:noFill/>
          <a:ln w="25400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endParaRPr lang="zh-CN" altLang="en-US"/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1998663" y="3692525"/>
            <a:ext cx="7921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zh-CN" altLang="zh-CN" sz="2400"/>
              <a:t>6cm</a:t>
            </a:r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3192140" y="3429000"/>
            <a:ext cx="40846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zh-CN" sz="3200" dirty="0">
                <a:solidFill>
                  <a:srgbClr val="FF33CC"/>
                </a:solidFill>
                <a:ea typeface="华文新魏" panose="02010800040101010101" charset="-122"/>
              </a:rPr>
              <a:t>圆环面积＝             －</a:t>
            </a:r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4168775" y="4141788"/>
            <a:ext cx="38385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zh-CN" sz="3200">
                <a:solidFill>
                  <a:srgbClr val="0000FF"/>
                </a:solidFill>
                <a:ea typeface="华文新魏" panose="02010800040101010101" charset="-122"/>
              </a:rPr>
              <a:t>第一步求外圆面积；</a:t>
            </a:r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4189413" y="4865688"/>
            <a:ext cx="38385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zh-CN" sz="3200">
                <a:solidFill>
                  <a:srgbClr val="0000FF"/>
                </a:solidFill>
                <a:ea typeface="华文新魏" panose="02010800040101010101" charset="-122"/>
              </a:rPr>
              <a:t>第二步求内圆面积；</a:t>
            </a:r>
          </a:p>
        </p:txBody>
      </p:sp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4211638" y="5516563"/>
            <a:ext cx="42449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zh-CN" sz="3200">
                <a:solidFill>
                  <a:srgbClr val="0000FF"/>
                </a:solidFill>
                <a:ea typeface="华文新魏" panose="02010800040101010101" charset="-122"/>
              </a:rPr>
              <a:t>第三步求环形的面积；</a:t>
            </a:r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5267325" y="3468688"/>
            <a:ext cx="16033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zh-CN">
                <a:solidFill>
                  <a:srgbClr val="FF33CC"/>
                </a:solidFill>
                <a:ea typeface="华文新魏" panose="02010800040101010101" charset="-122"/>
              </a:rPr>
              <a:t>外圆面积</a:t>
            </a:r>
          </a:p>
        </p:txBody>
      </p:sp>
      <p:sp>
        <p:nvSpPr>
          <p:cNvPr id="18449" name="Rectangle 17"/>
          <p:cNvSpPr>
            <a:spLocks noChangeArrowheads="1"/>
          </p:cNvSpPr>
          <p:nvPr/>
        </p:nvSpPr>
        <p:spPr bwMode="auto">
          <a:xfrm>
            <a:off x="7019925" y="3468688"/>
            <a:ext cx="16033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zh-CN">
                <a:solidFill>
                  <a:srgbClr val="FF33CC"/>
                </a:solidFill>
                <a:ea typeface="华文新魏" panose="02010800040101010101" charset="-122"/>
              </a:rPr>
              <a:t>内圆面积</a:t>
            </a:r>
          </a:p>
        </p:txBody>
      </p:sp>
      <p:sp>
        <p:nvSpPr>
          <p:cNvPr id="18450" name="Oval 18"/>
          <p:cNvSpPr>
            <a:spLocks noChangeArrowheads="1"/>
          </p:cNvSpPr>
          <p:nvPr/>
        </p:nvSpPr>
        <p:spPr bwMode="auto">
          <a:xfrm>
            <a:off x="1763713" y="3644900"/>
            <a:ext cx="144462" cy="144463"/>
          </a:xfrm>
          <a:prstGeom prst="ellipse">
            <a:avLst/>
          </a:prstGeom>
          <a:solidFill>
            <a:schemeClr val="tx1"/>
          </a:solidFill>
          <a:ln w="9525" cmpd="sng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18451" name="Line 19"/>
          <p:cNvSpPr>
            <a:spLocks noChangeShapeType="1"/>
          </p:cNvSpPr>
          <p:nvPr/>
        </p:nvSpPr>
        <p:spPr bwMode="auto">
          <a:xfrm rot="18960304">
            <a:off x="1797050" y="3505200"/>
            <a:ext cx="384175" cy="3175"/>
          </a:xfrm>
          <a:prstGeom prst="line">
            <a:avLst/>
          </a:prstGeom>
          <a:noFill/>
          <a:ln w="25400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endParaRPr lang="zh-CN" altLang="en-US"/>
          </a:p>
        </p:txBody>
      </p:sp>
      <p:sp>
        <p:nvSpPr>
          <p:cNvPr id="18452" name="Text Box 20"/>
          <p:cNvSpPr txBox="1">
            <a:spLocks noChangeArrowheads="1"/>
          </p:cNvSpPr>
          <p:nvPr/>
        </p:nvSpPr>
        <p:spPr bwMode="auto">
          <a:xfrm rot="19102328">
            <a:off x="1446213" y="3155950"/>
            <a:ext cx="7921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zh-CN" altLang="zh-CN" sz="2400"/>
              <a:t>2cm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84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84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4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7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0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2" dur="80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3" dur="80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80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9" dur="80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0" dur="80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80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6" dur="80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7" dur="80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80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439"/>
                            </p:stCondLst>
                            <p:childTnLst>
                              <p:par>
                                <p:cTn id="100" presetID="22" presetClass="entr" presetSubtype="8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18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939"/>
                            </p:stCondLst>
                            <p:childTnLst>
                              <p:par>
                                <p:cTn id="10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18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utoUpdateAnimBg="0"/>
      <p:bldP spid="18435" grpId="0" animBg="1" autoUpdateAnimBg="0"/>
      <p:bldP spid="18438" grpId="0" animBg="1"/>
      <p:bldP spid="18439" grpId="0" autoUpdateAnimBg="0"/>
      <p:bldP spid="18440" grpId="0" animBg="1"/>
      <p:bldP spid="18440" grpId="1" animBg="1"/>
      <p:bldP spid="18441" grpId="0" animBg="1"/>
      <p:bldP spid="18441" grpId="1" animBg="1"/>
      <p:bldP spid="18442" grpId="0" animBg="1"/>
      <p:bldP spid="18443" grpId="0" autoUpdateAnimBg="0"/>
      <p:bldP spid="18444" grpId="0" autoUpdateAnimBg="0"/>
      <p:bldP spid="18445" grpId="0" autoUpdateAnimBg="0"/>
      <p:bldP spid="18446" grpId="0" autoUpdateAnimBg="0"/>
      <p:bldP spid="18447" grpId="0" autoUpdateAnimBg="0"/>
      <p:bldP spid="18448" grpId="0" autoUpdateAnimBg="0"/>
      <p:bldP spid="18449" grpId="0" autoUpdateAnimBg="0"/>
      <p:bldP spid="18450" grpId="0" animBg="1"/>
      <p:bldP spid="18451" grpId="0" animBg="1"/>
      <p:bldP spid="18451" grpId="1" animBg="1"/>
      <p:bldP spid="18451" grpId="2" animBg="1"/>
      <p:bldP spid="18452" grpId="0" autoUpdateAnimBg="0"/>
      <p:bldP spid="18452" grpId="1" autoUpdateAnimBg="0"/>
      <p:bldP spid="18452" grpId="2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2627313" y="981075"/>
            <a:ext cx="6264275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zh-CN" sz="3600" dirty="0"/>
              <a:t>光盘的银色部分是一个圆环，内圆半径是</a:t>
            </a:r>
            <a:r>
              <a:rPr lang="zh-CN" altLang="zh-CN" sz="3600" dirty="0"/>
              <a:t>2cm</a:t>
            </a:r>
            <a:r>
              <a:rPr lang="zh-CN" sz="3600" dirty="0"/>
              <a:t>，外圆半径是</a:t>
            </a:r>
            <a:r>
              <a:rPr lang="zh-CN" altLang="zh-CN" sz="3600" dirty="0"/>
              <a:t>6cm</a:t>
            </a:r>
            <a:r>
              <a:rPr lang="zh-CN" sz="3600" dirty="0"/>
              <a:t>。它的面积是多少？</a:t>
            </a:r>
          </a:p>
        </p:txBody>
      </p:sp>
      <p:sp>
        <p:nvSpPr>
          <p:cNvPr id="19459" name="Oval 3"/>
          <p:cNvSpPr>
            <a:spLocks noChangeArrowheads="1"/>
          </p:cNvSpPr>
          <p:nvPr/>
        </p:nvSpPr>
        <p:spPr bwMode="auto">
          <a:xfrm>
            <a:off x="1547813" y="1125538"/>
            <a:ext cx="1008062" cy="504825"/>
          </a:xfrm>
          <a:prstGeom prst="ellipse">
            <a:avLst/>
          </a:prstGeom>
          <a:solidFill>
            <a:srgbClr val="FFFFCC"/>
          </a:solidFill>
          <a:ln w="9525" cmpd="sng">
            <a:solidFill>
              <a:srgbClr val="FFCC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/>
            <a:r>
              <a:rPr lang="zh-CN">
                <a:solidFill>
                  <a:srgbClr val="FF9933"/>
                </a:solidFill>
              </a:rPr>
              <a:t>例</a:t>
            </a:r>
            <a:r>
              <a:rPr lang="zh-CN" altLang="zh-CN">
                <a:solidFill>
                  <a:srgbClr val="FF9933"/>
                </a:solidFill>
              </a:rPr>
              <a:t>3</a:t>
            </a:r>
          </a:p>
        </p:txBody>
      </p:sp>
      <p:sp>
        <p:nvSpPr>
          <p:cNvPr id="19460" name="Oval 4"/>
          <p:cNvSpPr>
            <a:spLocks noChangeArrowheads="1"/>
          </p:cNvSpPr>
          <p:nvPr/>
        </p:nvSpPr>
        <p:spPr bwMode="auto">
          <a:xfrm>
            <a:off x="539750" y="2420938"/>
            <a:ext cx="2592388" cy="2592387"/>
          </a:xfrm>
          <a:prstGeom prst="ellipse">
            <a:avLst/>
          </a:prstGeom>
          <a:solidFill>
            <a:srgbClr val="FF00FF"/>
          </a:solidFill>
          <a:ln w="9525" cmpd="sng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19461" name="Oval 5"/>
          <p:cNvSpPr>
            <a:spLocks noChangeArrowheads="1"/>
          </p:cNvSpPr>
          <p:nvPr/>
        </p:nvSpPr>
        <p:spPr bwMode="auto">
          <a:xfrm>
            <a:off x="1370013" y="3251200"/>
            <a:ext cx="898525" cy="898525"/>
          </a:xfrm>
          <a:prstGeom prst="ellipse">
            <a:avLst/>
          </a:prstGeom>
          <a:solidFill>
            <a:schemeClr val="bg1"/>
          </a:solidFill>
          <a:ln w="9525" cmpd="sng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 rot="18960304">
            <a:off x="1819275" y="3511550"/>
            <a:ext cx="365125" cy="1588"/>
          </a:xfrm>
          <a:prstGeom prst="line">
            <a:avLst/>
          </a:prstGeom>
          <a:noFill/>
          <a:ln w="25400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endParaRPr lang="zh-CN" altLang="en-US"/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 rot="19102328">
            <a:off x="1465263" y="3155950"/>
            <a:ext cx="7921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zh-CN" altLang="zh-CN" sz="2400"/>
              <a:t>2cm</a:t>
            </a:r>
          </a:p>
        </p:txBody>
      </p:sp>
      <p:sp>
        <p:nvSpPr>
          <p:cNvPr id="19464" name="Oval 8"/>
          <p:cNvSpPr>
            <a:spLocks noChangeArrowheads="1"/>
          </p:cNvSpPr>
          <p:nvPr/>
        </p:nvSpPr>
        <p:spPr bwMode="auto">
          <a:xfrm>
            <a:off x="539750" y="2420938"/>
            <a:ext cx="2592388" cy="2592387"/>
          </a:xfrm>
          <a:prstGeom prst="ellipse">
            <a:avLst/>
          </a:prstGeom>
          <a:solidFill>
            <a:srgbClr val="00CC00"/>
          </a:solidFill>
          <a:ln w="9525" cmpd="sng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19465" name="Oval 9"/>
          <p:cNvSpPr>
            <a:spLocks noChangeArrowheads="1"/>
          </p:cNvSpPr>
          <p:nvPr/>
        </p:nvSpPr>
        <p:spPr bwMode="auto">
          <a:xfrm>
            <a:off x="1408113" y="3286125"/>
            <a:ext cx="860425" cy="863600"/>
          </a:xfrm>
          <a:prstGeom prst="ellipse">
            <a:avLst/>
          </a:prstGeom>
          <a:solidFill>
            <a:srgbClr val="FFFF00"/>
          </a:solidFill>
          <a:ln w="9525" cmpd="sng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>
            <a:off x="1835150" y="3716338"/>
            <a:ext cx="1296988" cy="0"/>
          </a:xfrm>
          <a:prstGeom prst="line">
            <a:avLst/>
          </a:prstGeom>
          <a:noFill/>
          <a:ln w="25400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endParaRPr lang="zh-CN" altLang="en-US"/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1998663" y="3692525"/>
            <a:ext cx="7921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zh-CN" altLang="zh-CN" sz="2400"/>
              <a:t>6cm</a:t>
            </a:r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3165475" y="3413125"/>
            <a:ext cx="40846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zh-CN" sz="3200" dirty="0">
                <a:solidFill>
                  <a:srgbClr val="FF33CC"/>
                </a:solidFill>
                <a:ea typeface="华文新魏" panose="02010800040101010101" charset="-122"/>
              </a:rPr>
              <a:t>圆环面积＝             －</a:t>
            </a:r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3995738" y="4375150"/>
            <a:ext cx="4084637" cy="64135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zh-CN" altLang="zh-CN" sz="3600" dirty="0">
                <a:solidFill>
                  <a:srgbClr val="0000FF"/>
                </a:solidFill>
                <a:ea typeface="华文新魏" panose="02010800040101010101" charset="-122"/>
              </a:rPr>
              <a:t>3.14×6</a:t>
            </a:r>
            <a:r>
              <a:rPr lang="zh-CN" altLang="zh-CN" sz="3600" baseline="30000" dirty="0">
                <a:solidFill>
                  <a:srgbClr val="0000FF"/>
                </a:solidFill>
                <a:ea typeface="华文新魏" panose="02010800040101010101" charset="-122"/>
              </a:rPr>
              <a:t>2 </a:t>
            </a:r>
            <a:r>
              <a:rPr lang="zh-CN" altLang="zh-CN" sz="3600" dirty="0">
                <a:solidFill>
                  <a:srgbClr val="0000FF"/>
                </a:solidFill>
                <a:ea typeface="华文新魏" panose="02010800040101010101" charset="-122"/>
              </a:rPr>
              <a:t>- 3.14×2</a:t>
            </a:r>
            <a:r>
              <a:rPr lang="zh-CN" altLang="zh-CN" sz="3600" baseline="30000" dirty="0">
                <a:solidFill>
                  <a:srgbClr val="0000FF"/>
                </a:solidFill>
                <a:ea typeface="华文新魏" panose="02010800040101010101" charset="-122"/>
              </a:rPr>
              <a:t>2</a:t>
            </a:r>
          </a:p>
        </p:txBody>
      </p:sp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5267325" y="3468688"/>
            <a:ext cx="16033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zh-CN" dirty="0">
                <a:solidFill>
                  <a:srgbClr val="FF33CC"/>
                </a:solidFill>
                <a:ea typeface="华文新魏" panose="02010800040101010101" charset="-122"/>
              </a:rPr>
              <a:t>外圆面积</a:t>
            </a:r>
          </a:p>
        </p:txBody>
      </p:sp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7019925" y="3468688"/>
            <a:ext cx="16033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zh-CN" dirty="0">
                <a:solidFill>
                  <a:srgbClr val="FF33CC"/>
                </a:solidFill>
                <a:ea typeface="华文新魏" panose="02010800040101010101" charset="-122"/>
              </a:rPr>
              <a:t>内圆面积</a:t>
            </a:r>
          </a:p>
        </p:txBody>
      </p:sp>
      <p:sp>
        <p:nvSpPr>
          <p:cNvPr id="19472" name="Oval 16"/>
          <p:cNvSpPr>
            <a:spLocks noChangeArrowheads="1"/>
          </p:cNvSpPr>
          <p:nvPr/>
        </p:nvSpPr>
        <p:spPr bwMode="auto">
          <a:xfrm>
            <a:off x="1763713" y="3644900"/>
            <a:ext cx="144462" cy="144463"/>
          </a:xfrm>
          <a:prstGeom prst="ellipse">
            <a:avLst/>
          </a:prstGeom>
          <a:solidFill>
            <a:schemeClr val="tx1"/>
          </a:solidFill>
          <a:ln w="9525" cmpd="sng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19473" name="Line 17"/>
          <p:cNvSpPr>
            <a:spLocks noChangeShapeType="1"/>
          </p:cNvSpPr>
          <p:nvPr/>
        </p:nvSpPr>
        <p:spPr bwMode="auto">
          <a:xfrm rot="18960304">
            <a:off x="1797050" y="3505200"/>
            <a:ext cx="384175" cy="3175"/>
          </a:xfrm>
          <a:prstGeom prst="line">
            <a:avLst/>
          </a:prstGeom>
          <a:noFill/>
          <a:ln w="25400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endParaRPr lang="zh-CN" altLang="en-US"/>
          </a:p>
        </p:txBody>
      </p:sp>
      <p:sp>
        <p:nvSpPr>
          <p:cNvPr id="19474" name="Text Box 18"/>
          <p:cNvSpPr txBox="1">
            <a:spLocks noChangeArrowheads="1"/>
          </p:cNvSpPr>
          <p:nvPr/>
        </p:nvSpPr>
        <p:spPr bwMode="auto">
          <a:xfrm rot="19102328">
            <a:off x="1446213" y="3155950"/>
            <a:ext cx="7921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zh-CN" altLang="zh-CN" sz="2400"/>
              <a:t>2cm</a:t>
            </a:r>
          </a:p>
        </p:txBody>
      </p:sp>
      <p:sp>
        <p:nvSpPr>
          <p:cNvPr id="19475" name="Text Box 19"/>
          <p:cNvSpPr txBox="1">
            <a:spLocks noChangeArrowheads="1"/>
          </p:cNvSpPr>
          <p:nvPr/>
        </p:nvSpPr>
        <p:spPr bwMode="auto">
          <a:xfrm>
            <a:off x="4043363" y="5235575"/>
            <a:ext cx="3841750" cy="64135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zh-CN" altLang="zh-CN" sz="3600" dirty="0">
                <a:solidFill>
                  <a:srgbClr val="0000FF"/>
                </a:solidFill>
                <a:ea typeface="华文新魏" panose="02010800040101010101" charset="-122"/>
              </a:rPr>
              <a:t>3.14×</a:t>
            </a:r>
            <a:r>
              <a:rPr lang="zh-CN" sz="3600" dirty="0">
                <a:solidFill>
                  <a:srgbClr val="0000FF"/>
                </a:solidFill>
                <a:ea typeface="黑体" panose="02010609060101010101" pitchFamily="49" charset="-122"/>
              </a:rPr>
              <a:t>（</a:t>
            </a:r>
            <a:r>
              <a:rPr lang="zh-CN" altLang="zh-CN" sz="3600" dirty="0">
                <a:solidFill>
                  <a:srgbClr val="0000FF"/>
                </a:solidFill>
                <a:ea typeface="华文新魏" panose="02010800040101010101" charset="-122"/>
              </a:rPr>
              <a:t>6</a:t>
            </a:r>
            <a:r>
              <a:rPr lang="zh-CN" altLang="zh-CN" sz="3600" baseline="30000" dirty="0">
                <a:solidFill>
                  <a:srgbClr val="0000FF"/>
                </a:solidFill>
                <a:ea typeface="华文新魏" panose="02010800040101010101" charset="-122"/>
              </a:rPr>
              <a:t>2 </a:t>
            </a:r>
            <a:r>
              <a:rPr lang="zh-CN" altLang="zh-CN" sz="3600" dirty="0">
                <a:solidFill>
                  <a:srgbClr val="0000FF"/>
                </a:solidFill>
                <a:ea typeface="华文新魏" panose="02010800040101010101" charset="-122"/>
              </a:rPr>
              <a:t>– 2</a:t>
            </a:r>
            <a:r>
              <a:rPr lang="zh-CN" altLang="zh-CN" sz="3600" baseline="30000" dirty="0">
                <a:solidFill>
                  <a:srgbClr val="0000FF"/>
                </a:solidFill>
                <a:ea typeface="华文新魏" panose="02010800040101010101" charset="-122"/>
              </a:rPr>
              <a:t>2 </a:t>
            </a:r>
            <a:r>
              <a:rPr lang="zh-CN" sz="3600" dirty="0">
                <a:solidFill>
                  <a:srgbClr val="0000FF"/>
                </a:solidFill>
                <a:ea typeface="黑体" panose="02010609060101010101" pitchFamily="49" charset="-122"/>
              </a:rPr>
              <a:t>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500"/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500"/>
                                        <p:tgtEl>
                                          <p:spTgt spid="194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500"/>
                                        <p:tgtEl>
                                          <p:spTgt spid="194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9" grpId="0" animBg="1" autoUpdateAnimBg="0"/>
      <p:bldP spid="19475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144463" y="260350"/>
            <a:ext cx="8820150" cy="6264275"/>
          </a:xfrm>
          <a:prstGeom prst="rect">
            <a:avLst/>
          </a:prstGeom>
          <a:solidFill>
            <a:srgbClr val="66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/>
            <a:endParaRPr lang="zh-CN" altLang="zh-CN"/>
          </a:p>
        </p:txBody>
      </p:sp>
      <p:pic>
        <p:nvPicPr>
          <p:cNvPr id="20483" name="Picture 3" descr="76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7700" y="549275"/>
            <a:ext cx="8496300" cy="630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484" name="Group 4"/>
          <p:cNvGrpSpPr/>
          <p:nvPr/>
        </p:nvGrpSpPr>
        <p:grpSpPr bwMode="auto">
          <a:xfrm>
            <a:off x="4067175" y="5516563"/>
            <a:ext cx="3529013" cy="1008062"/>
            <a:chOff x="0" y="0"/>
            <a:chExt cx="2223" cy="635"/>
          </a:xfrm>
        </p:grpSpPr>
        <p:sp>
          <p:nvSpPr>
            <p:cNvPr id="20485" name="未知"/>
            <p:cNvSpPr/>
            <p:nvPr/>
          </p:nvSpPr>
          <p:spPr bwMode="auto">
            <a:xfrm>
              <a:off x="0" y="0"/>
              <a:ext cx="2087" cy="635"/>
            </a:xfrm>
            <a:custGeom>
              <a:avLst/>
              <a:gdLst>
                <a:gd name="T0" fmla="*/ 0 w 2087"/>
                <a:gd name="T1" fmla="*/ 635 h 635"/>
                <a:gd name="T2" fmla="*/ 2087 w 2087"/>
                <a:gd name="T3" fmla="*/ 635 h 635"/>
                <a:gd name="T4" fmla="*/ 1860 w 2087"/>
                <a:gd name="T5" fmla="*/ 227 h 635"/>
                <a:gd name="T6" fmla="*/ 1044 w 2087"/>
                <a:gd name="T7" fmla="*/ 0 h 635"/>
                <a:gd name="T8" fmla="*/ 273 w 2087"/>
                <a:gd name="T9" fmla="*/ 227 h 635"/>
                <a:gd name="T10" fmla="*/ 0 w 2087"/>
                <a:gd name="T11" fmla="*/ 635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87" h="635">
                  <a:moveTo>
                    <a:pt x="0" y="635"/>
                  </a:moveTo>
                  <a:lnTo>
                    <a:pt x="2087" y="635"/>
                  </a:lnTo>
                  <a:lnTo>
                    <a:pt x="1860" y="227"/>
                  </a:lnTo>
                  <a:lnTo>
                    <a:pt x="1044" y="0"/>
                  </a:lnTo>
                  <a:lnTo>
                    <a:pt x="273" y="227"/>
                  </a:lnTo>
                  <a:lnTo>
                    <a:pt x="0" y="635"/>
                  </a:lnTo>
                  <a:close/>
                </a:path>
              </a:pathLst>
            </a:custGeom>
            <a:gradFill rotWithShape="1">
              <a:gsLst>
                <a:gs pos="0">
                  <a:srgbClr val="008000"/>
                </a:gs>
                <a:gs pos="100000">
                  <a:srgbClr val="0080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 cap="flat" cmpd="sng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/>
            <a:p>
              <a:endParaRPr lang="zh-CN" altLang="en-US"/>
            </a:p>
          </p:txBody>
        </p:sp>
        <p:sp>
          <p:nvSpPr>
            <p:cNvPr id="20486" name="Text Box 6"/>
            <p:cNvSpPr txBox="1">
              <a:spLocks noChangeArrowheads="1"/>
            </p:cNvSpPr>
            <p:nvPr/>
          </p:nvSpPr>
          <p:spPr bwMode="auto">
            <a:xfrm>
              <a:off x="227" y="155"/>
              <a:ext cx="1996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r>
                <a:rPr lang="zh-CN" sz="4400">
                  <a:solidFill>
                    <a:srgbClr val="FFFF99"/>
                  </a:solidFill>
                  <a:ea typeface="华文新魏" panose="02010800040101010101" charset="-122"/>
                </a:rPr>
                <a:t>我的收获</a:t>
              </a:r>
            </a:p>
          </p:txBody>
        </p:sp>
      </p:grp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1116013" y="1125538"/>
            <a:ext cx="7058025" cy="2227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zh-CN" altLang="zh-CN">
                <a:solidFill>
                  <a:srgbClr val="FFFF00"/>
                </a:solidFill>
                <a:latin typeface="楷体_GB2312" pitchFamily="49" charset="-122"/>
              </a:rPr>
              <a:t>     </a:t>
            </a:r>
            <a:r>
              <a:rPr lang="zh-CN">
                <a:solidFill>
                  <a:srgbClr val="FFFF00"/>
                </a:solidFill>
                <a:latin typeface="楷体_GB2312" pitchFamily="49" charset="-122"/>
              </a:rPr>
              <a:t>今天我学习了圆的面积。我知道了</a:t>
            </a:r>
          </a:p>
          <a:p>
            <a:r>
              <a:rPr lang="zh-CN">
                <a:solidFill>
                  <a:srgbClr val="FFFF00"/>
                </a:solidFill>
                <a:latin typeface="楷体_GB2312" pitchFamily="49" charset="-122"/>
              </a:rPr>
              <a:t>把一个圆平均分成若干等分，然后拼在一</a:t>
            </a:r>
          </a:p>
          <a:p>
            <a:r>
              <a:rPr lang="zh-CN">
                <a:solidFill>
                  <a:srgbClr val="FFFF00"/>
                </a:solidFill>
                <a:latin typeface="楷体_GB2312" pitchFamily="49" charset="-122"/>
              </a:rPr>
              <a:t>起，可以拼成一个近似（     ）。长方形</a:t>
            </a:r>
          </a:p>
          <a:p>
            <a:r>
              <a:rPr lang="zh-CN">
                <a:solidFill>
                  <a:srgbClr val="FFFF00"/>
                </a:solidFill>
                <a:latin typeface="楷体_GB2312" pitchFamily="49" charset="-122"/>
              </a:rPr>
              <a:t>的宽是圆的（    ）</a:t>
            </a:r>
            <a:r>
              <a:rPr lang="zh-CN" altLang="zh-CN">
                <a:solidFill>
                  <a:srgbClr val="FFFF00"/>
                </a:solidFill>
                <a:latin typeface="楷体_GB2312" pitchFamily="49" charset="-122"/>
              </a:rPr>
              <a:t>,</a:t>
            </a:r>
            <a:r>
              <a:rPr lang="zh-CN">
                <a:solidFill>
                  <a:srgbClr val="FFFF00"/>
                </a:solidFill>
                <a:latin typeface="楷体_GB2312" pitchFamily="49" charset="-122"/>
              </a:rPr>
              <a:t>长是圆的（       ）</a:t>
            </a:r>
            <a:r>
              <a:rPr lang="zh-CN" altLang="zh-CN">
                <a:solidFill>
                  <a:srgbClr val="FFFF00"/>
                </a:solidFill>
                <a:latin typeface="楷体_GB2312" pitchFamily="49" charset="-122"/>
              </a:rPr>
              <a:t>,</a:t>
            </a:r>
          </a:p>
          <a:p>
            <a:r>
              <a:rPr lang="zh-CN">
                <a:solidFill>
                  <a:srgbClr val="FFFF00"/>
                </a:solidFill>
                <a:latin typeface="楷体_GB2312" pitchFamily="49" charset="-122"/>
              </a:rPr>
              <a:t>求圆面积用公式表示（         ）。</a:t>
            </a:r>
          </a:p>
        </p:txBody>
      </p:sp>
      <p:pic>
        <p:nvPicPr>
          <p:cNvPr id="20488" name="Picture 8" descr="图片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88225" y="5157788"/>
            <a:ext cx="1504950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4964113" y="1984375"/>
            <a:ext cx="12525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zh-CN">
                <a:solidFill>
                  <a:srgbClr val="FF33CC"/>
                </a:solidFill>
              </a:rPr>
              <a:t>长方形</a:t>
            </a: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6259513" y="2416175"/>
            <a:ext cx="16097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zh-CN">
                <a:solidFill>
                  <a:srgbClr val="FF33CC"/>
                </a:solidFill>
              </a:rPr>
              <a:t>周长一半</a:t>
            </a:r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4751388" y="2990850"/>
            <a:ext cx="2628900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zh-CN" altLang="en-US">
                <a:solidFill>
                  <a:srgbClr val="FF33CC"/>
                </a:solidFill>
              </a:rPr>
              <a:t>S ＝ π</a:t>
            </a:r>
            <a:r>
              <a:rPr lang="zh-CN" altLang="en-US">
                <a:solidFill>
                  <a:srgbClr val="FF33CC"/>
                </a:solidFill>
                <a:latin typeface="Monotype Corsiva" panose="03010101010201010101" pitchFamily="66" charset="0"/>
              </a:rPr>
              <a:t>r</a:t>
            </a:r>
            <a:r>
              <a:rPr lang="zh-CN" altLang="en-US">
                <a:solidFill>
                  <a:srgbClr val="FF33CC"/>
                </a:solidFill>
              </a:rPr>
              <a:t> </a:t>
            </a:r>
            <a:r>
              <a:rPr lang="zh-CN" altLang="en-US" baseline="36000">
                <a:solidFill>
                  <a:srgbClr val="FF33CC"/>
                </a:solidFill>
              </a:rPr>
              <a:t>2</a:t>
            </a: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3276600" y="2416175"/>
            <a:ext cx="8953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zh-CN">
                <a:solidFill>
                  <a:srgbClr val="FF33CC"/>
                </a:solidFill>
              </a:rPr>
              <a:t>半径</a:t>
            </a: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6315075" y="4422775"/>
            <a:ext cx="3937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r</a:t>
            </a:r>
          </a:p>
        </p:txBody>
      </p:sp>
      <p:grpSp>
        <p:nvGrpSpPr>
          <p:cNvPr id="20494" name="Group 14"/>
          <p:cNvGrpSpPr/>
          <p:nvPr/>
        </p:nvGrpSpPr>
        <p:grpSpPr bwMode="auto">
          <a:xfrm>
            <a:off x="2771775" y="4060825"/>
            <a:ext cx="3649663" cy="1239838"/>
            <a:chOff x="0" y="0"/>
            <a:chExt cx="2670" cy="907"/>
          </a:xfrm>
        </p:grpSpPr>
        <p:pic>
          <p:nvPicPr>
            <p:cNvPr id="20495" name="Picture 15"/>
            <p:cNvPicPr>
              <a:picLocks noChangeAspect="1" noChangeArrowheads="1"/>
            </p:cNvPicPr>
            <p:nvPr/>
          </p:nvPicPr>
          <p:blipFill>
            <a:blip r:embed="rId4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0"/>
              <a:ext cx="2670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496" name="Rectangle 16"/>
            <p:cNvSpPr>
              <a:spLocks noChangeArrowheads="1"/>
            </p:cNvSpPr>
            <p:nvPr/>
          </p:nvSpPr>
          <p:spPr bwMode="auto">
            <a:xfrm>
              <a:off x="45" y="91"/>
              <a:ext cx="2495" cy="771"/>
            </a:xfrm>
            <a:prstGeom prst="rect">
              <a:avLst/>
            </a:prstGeom>
            <a:noFill/>
            <a:ln w="50800" cmpd="sng">
              <a:solidFill>
                <a:srgbClr val="FF0000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zh-CN" altLang="en-US"/>
            </a:p>
          </p:txBody>
        </p:sp>
      </p:grpSp>
      <p:grpSp>
        <p:nvGrpSpPr>
          <p:cNvPr id="20497" name="Group 17"/>
          <p:cNvGrpSpPr/>
          <p:nvPr/>
        </p:nvGrpSpPr>
        <p:grpSpPr bwMode="auto">
          <a:xfrm>
            <a:off x="4044950" y="3370263"/>
            <a:ext cx="1258888" cy="850900"/>
            <a:chOff x="0" y="0"/>
            <a:chExt cx="793" cy="536"/>
          </a:xfrm>
        </p:grpSpPr>
        <p:grpSp>
          <p:nvGrpSpPr>
            <p:cNvPr id="20498" name="Group 18"/>
            <p:cNvGrpSpPr/>
            <p:nvPr/>
          </p:nvGrpSpPr>
          <p:grpSpPr bwMode="auto">
            <a:xfrm>
              <a:off x="0" y="0"/>
              <a:ext cx="253" cy="536"/>
              <a:chOff x="0" y="0"/>
              <a:chExt cx="253" cy="536"/>
            </a:xfrm>
          </p:grpSpPr>
          <p:sp>
            <p:nvSpPr>
              <p:cNvPr id="20499" name="Text Box 19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25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zh-CN" altLang="zh-CN" sz="2400">
                    <a:solidFill>
                      <a:schemeClr val="bg1"/>
                    </a:solidFill>
                    <a:latin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20500" name="Text Box 20"/>
              <p:cNvSpPr txBox="1">
                <a:spLocks noChangeArrowheads="1"/>
              </p:cNvSpPr>
              <p:nvPr/>
            </p:nvSpPr>
            <p:spPr bwMode="auto">
              <a:xfrm>
                <a:off x="8" y="209"/>
                <a:ext cx="227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zh-CN" altLang="zh-CN">
                    <a:solidFill>
                      <a:schemeClr val="bg1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2</a:t>
                </a:r>
              </a:p>
            </p:txBody>
          </p:sp>
          <p:sp>
            <p:nvSpPr>
              <p:cNvPr id="20501" name="Line 21"/>
              <p:cNvSpPr>
                <a:spLocks noChangeShapeType="1"/>
              </p:cNvSpPr>
              <p:nvPr/>
            </p:nvSpPr>
            <p:spPr bwMode="auto">
              <a:xfrm>
                <a:off x="21" y="274"/>
                <a:ext cx="232" cy="0"/>
              </a:xfrm>
              <a:prstGeom prst="line">
                <a:avLst/>
              </a:prstGeom>
              <a:noFill/>
              <a:ln w="38100" cmpd="sng">
                <a:solidFill>
                  <a:schemeClr val="bg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 anchor="ctr"/>
              <a:lstStyle/>
              <a:p>
                <a:endParaRPr lang="zh-CN" altLang="en-US"/>
              </a:p>
            </p:txBody>
          </p:sp>
        </p:grpSp>
        <p:grpSp>
          <p:nvGrpSpPr>
            <p:cNvPr id="20502" name="Group 22"/>
            <p:cNvGrpSpPr/>
            <p:nvPr/>
          </p:nvGrpSpPr>
          <p:grpSpPr bwMode="auto">
            <a:xfrm>
              <a:off x="190" y="83"/>
              <a:ext cx="603" cy="365"/>
              <a:chOff x="0" y="0"/>
              <a:chExt cx="700" cy="424"/>
            </a:xfrm>
          </p:grpSpPr>
          <p:sp>
            <p:nvSpPr>
              <p:cNvPr id="20503" name="Text Box 23"/>
              <p:cNvSpPr txBox="1">
                <a:spLocks noChangeArrowheads="1"/>
              </p:cNvSpPr>
              <p:nvPr/>
            </p:nvSpPr>
            <p:spPr bwMode="auto">
              <a:xfrm>
                <a:off x="0" y="51"/>
                <a:ext cx="356" cy="3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zh-CN" sz="2400">
                    <a:solidFill>
                      <a:srgbClr val="0000FF"/>
                    </a:solidFill>
                  </a:rPr>
                  <a:t>＝</a:t>
                </a:r>
              </a:p>
            </p:txBody>
          </p:sp>
          <p:sp>
            <p:nvSpPr>
              <p:cNvPr id="20504" name="Rectangle 24"/>
              <p:cNvSpPr>
                <a:spLocks noChangeArrowheads="1"/>
              </p:cNvSpPr>
              <p:nvPr/>
            </p:nvSpPr>
            <p:spPr bwMode="auto">
              <a:xfrm>
                <a:off x="217" y="0"/>
                <a:ext cx="483" cy="4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zh-CN" altLang="zh-CN">
                    <a:solidFill>
                      <a:srgbClr val="0000FF"/>
                    </a:solidFill>
                  </a:rPr>
                  <a:t>π</a:t>
                </a:r>
                <a:r>
                  <a:rPr lang="zh-CN" altLang="zh-CN" sz="3200">
                    <a:solidFill>
                      <a:srgbClr val="0000FF"/>
                    </a:solidFill>
                    <a:latin typeface="Monotype Corsiva" panose="03010101010201010101" pitchFamily="66" charset="0"/>
                  </a:rPr>
                  <a:t>r</a:t>
                </a:r>
              </a:p>
            </p:txBody>
          </p:sp>
        </p:grpSp>
      </p:grpSp>
      <p:sp>
        <p:nvSpPr>
          <p:cNvPr id="20505" name="Oval 25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23850" y="5862638"/>
            <a:ext cx="1295400" cy="590550"/>
          </a:xfrm>
          <a:prstGeom prst="ellipse">
            <a:avLst/>
          </a:prstGeom>
          <a:gradFill rotWithShape="1">
            <a:gsLst>
              <a:gs pos="0">
                <a:srgbClr val="DDDDDD"/>
              </a:gs>
              <a:gs pos="100000">
                <a:srgbClr val="DDDDDD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lIns="90000" tIns="46800" rIns="90000" bIns="46800" anchor="ctr"/>
          <a:lstStyle/>
          <a:p>
            <a:pPr algn="ctr"/>
            <a:r>
              <a:rPr lang="zh-CN" sz="2400">
                <a:solidFill>
                  <a:srgbClr val="FFCC66"/>
                </a:solidFill>
              </a:rPr>
              <a:t>返 回</a:t>
            </a: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048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0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7" grpId="0" autoUpdateAnimBg="0"/>
      <p:bldP spid="20489" grpId="0" autoUpdateAnimBg="0"/>
      <p:bldP spid="20490" grpId="0" autoUpdateAnimBg="0"/>
      <p:bldP spid="20491" grpId="0" autoUpdateAnimBg="0"/>
      <p:bldP spid="20492" grpId="0" autoUpdateAnimBg="0"/>
      <p:bldP spid="20493" grpId="0" autoUpdateAnimBg="0"/>
      <p:bldP spid="20505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900113" y="1141413"/>
            <a:ext cx="42957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zh-CN" sz="3600" dirty="0">
                <a:solidFill>
                  <a:srgbClr val="0000FF"/>
                </a:solidFill>
                <a:ea typeface="华文新魏" panose="02010800040101010101" charset="-122"/>
              </a:rPr>
              <a:t>求下面各圆的面积。</a:t>
            </a:r>
          </a:p>
        </p:txBody>
      </p:sp>
      <p:grpSp>
        <p:nvGrpSpPr>
          <p:cNvPr id="22531" name="Group 3"/>
          <p:cNvGrpSpPr/>
          <p:nvPr/>
        </p:nvGrpSpPr>
        <p:grpSpPr bwMode="auto">
          <a:xfrm>
            <a:off x="2987675" y="2413000"/>
            <a:ext cx="2844800" cy="2844800"/>
            <a:chOff x="0" y="0"/>
            <a:chExt cx="1600" cy="1600"/>
          </a:xfrm>
        </p:grpSpPr>
        <p:sp>
          <p:nvSpPr>
            <p:cNvPr id="22532" name="Oval 4"/>
            <p:cNvSpPr>
              <a:spLocks noChangeArrowheads="1"/>
            </p:cNvSpPr>
            <p:nvPr/>
          </p:nvSpPr>
          <p:spPr bwMode="auto">
            <a:xfrm>
              <a:off x="0" y="0"/>
              <a:ext cx="1600" cy="1600"/>
            </a:xfrm>
            <a:prstGeom prst="ellipse">
              <a:avLst/>
            </a:prstGeom>
            <a:solidFill>
              <a:srgbClr val="99CC00"/>
            </a:solidFill>
            <a:ln w="9525" cmpd="sng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ctr"/>
              <a:endParaRPr lang="zh-CN" altLang="zh-CN"/>
            </a:p>
          </p:txBody>
        </p:sp>
        <p:sp>
          <p:nvSpPr>
            <p:cNvPr id="22533" name="Oval 5"/>
            <p:cNvSpPr>
              <a:spLocks noChangeArrowheads="1"/>
            </p:cNvSpPr>
            <p:nvPr/>
          </p:nvSpPr>
          <p:spPr bwMode="auto">
            <a:xfrm>
              <a:off x="767" y="766"/>
              <a:ext cx="66" cy="6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zh-CN" altLang="en-US"/>
            </a:p>
          </p:txBody>
        </p:sp>
      </p:grpSp>
      <p:grpSp>
        <p:nvGrpSpPr>
          <p:cNvPr id="22534" name="Group 6"/>
          <p:cNvGrpSpPr/>
          <p:nvPr/>
        </p:nvGrpSpPr>
        <p:grpSpPr bwMode="auto">
          <a:xfrm>
            <a:off x="842963" y="3032125"/>
            <a:ext cx="1644650" cy="1644650"/>
            <a:chOff x="0" y="0"/>
            <a:chExt cx="1600" cy="1600"/>
          </a:xfrm>
        </p:grpSpPr>
        <p:sp>
          <p:nvSpPr>
            <p:cNvPr id="22535" name="Oval 7"/>
            <p:cNvSpPr>
              <a:spLocks noChangeArrowheads="1"/>
            </p:cNvSpPr>
            <p:nvPr/>
          </p:nvSpPr>
          <p:spPr bwMode="auto">
            <a:xfrm>
              <a:off x="0" y="0"/>
              <a:ext cx="1600" cy="1600"/>
            </a:xfrm>
            <a:prstGeom prst="ellipse">
              <a:avLst/>
            </a:prstGeom>
            <a:solidFill>
              <a:srgbClr val="3399FF"/>
            </a:solidFill>
            <a:ln w="9525" cmpd="sng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ctr"/>
              <a:endParaRPr lang="zh-CN" altLang="zh-CN"/>
            </a:p>
          </p:txBody>
        </p:sp>
        <p:sp>
          <p:nvSpPr>
            <p:cNvPr id="22536" name="Oval 8"/>
            <p:cNvSpPr>
              <a:spLocks noChangeArrowheads="1"/>
            </p:cNvSpPr>
            <p:nvPr/>
          </p:nvSpPr>
          <p:spPr bwMode="auto">
            <a:xfrm>
              <a:off x="767" y="766"/>
              <a:ext cx="66" cy="6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zh-CN" altLang="en-US"/>
            </a:p>
          </p:txBody>
        </p:sp>
      </p:grp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1692275" y="3857625"/>
            <a:ext cx="792163" cy="3175"/>
          </a:xfrm>
          <a:prstGeom prst="line">
            <a:avLst/>
          </a:prstGeom>
          <a:noFill/>
          <a:ln w="25400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endParaRPr lang="zh-CN" altLang="en-US"/>
          </a:p>
        </p:txBody>
      </p:sp>
      <p:grpSp>
        <p:nvGrpSpPr>
          <p:cNvPr id="22538" name="Group 10"/>
          <p:cNvGrpSpPr/>
          <p:nvPr/>
        </p:nvGrpSpPr>
        <p:grpSpPr bwMode="auto">
          <a:xfrm>
            <a:off x="6345238" y="2794000"/>
            <a:ext cx="2120900" cy="2120900"/>
            <a:chOff x="0" y="0"/>
            <a:chExt cx="1600" cy="1600"/>
          </a:xfrm>
        </p:grpSpPr>
        <p:sp>
          <p:nvSpPr>
            <p:cNvPr id="22539" name="Oval 11"/>
            <p:cNvSpPr>
              <a:spLocks noChangeArrowheads="1"/>
            </p:cNvSpPr>
            <p:nvPr/>
          </p:nvSpPr>
          <p:spPr bwMode="auto">
            <a:xfrm>
              <a:off x="0" y="0"/>
              <a:ext cx="1600" cy="1600"/>
            </a:xfrm>
            <a:prstGeom prst="ellipse">
              <a:avLst/>
            </a:prstGeom>
            <a:solidFill>
              <a:srgbClr val="FF99CC"/>
            </a:solidFill>
            <a:ln w="9525" cmpd="sng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ctr"/>
              <a:endParaRPr lang="zh-CN" altLang="zh-CN"/>
            </a:p>
          </p:txBody>
        </p:sp>
        <p:sp>
          <p:nvSpPr>
            <p:cNvPr id="22540" name="Oval 12"/>
            <p:cNvSpPr>
              <a:spLocks noChangeArrowheads="1"/>
            </p:cNvSpPr>
            <p:nvPr/>
          </p:nvSpPr>
          <p:spPr bwMode="auto">
            <a:xfrm>
              <a:off x="767" y="766"/>
              <a:ext cx="66" cy="6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zh-CN" altLang="en-US"/>
            </a:p>
          </p:txBody>
        </p:sp>
      </p:grpSp>
      <p:sp>
        <p:nvSpPr>
          <p:cNvPr id="22541" name="Text Box 13"/>
          <p:cNvSpPr txBox="1">
            <a:spLocks noChangeArrowheads="1"/>
          </p:cNvSpPr>
          <p:nvPr/>
        </p:nvSpPr>
        <p:spPr bwMode="auto">
          <a:xfrm>
            <a:off x="1547813" y="3403600"/>
            <a:ext cx="963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zh-CN" altLang="zh-CN" sz="2400"/>
              <a:t>3</a:t>
            </a:r>
            <a:r>
              <a:rPr lang="zh-CN" sz="2400"/>
              <a:t>厘米</a:t>
            </a:r>
          </a:p>
        </p:txBody>
      </p:sp>
      <p:sp>
        <p:nvSpPr>
          <p:cNvPr id="22542" name="Line 14"/>
          <p:cNvSpPr>
            <a:spLocks noChangeShapeType="1"/>
          </p:cNvSpPr>
          <p:nvPr/>
        </p:nvSpPr>
        <p:spPr bwMode="auto">
          <a:xfrm flipH="1" flipV="1">
            <a:off x="3519488" y="2708275"/>
            <a:ext cx="865187" cy="1081088"/>
          </a:xfrm>
          <a:prstGeom prst="line">
            <a:avLst/>
          </a:prstGeom>
          <a:noFill/>
          <a:ln w="25400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endParaRPr lang="zh-CN" altLang="en-US"/>
          </a:p>
        </p:txBody>
      </p:sp>
      <p:sp>
        <p:nvSpPr>
          <p:cNvPr id="22543" name="Text Box 15"/>
          <p:cNvSpPr txBox="1">
            <a:spLocks noChangeArrowheads="1"/>
          </p:cNvSpPr>
          <p:nvPr/>
        </p:nvSpPr>
        <p:spPr bwMode="auto">
          <a:xfrm rot="3055321">
            <a:off x="3660775" y="2901950"/>
            <a:ext cx="1033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zh-CN" altLang="zh-CN"/>
              <a:t>1.2</a:t>
            </a:r>
            <a:r>
              <a:rPr lang="zh-CN"/>
              <a:t>米</a:t>
            </a:r>
          </a:p>
        </p:txBody>
      </p:sp>
      <p:sp>
        <p:nvSpPr>
          <p:cNvPr id="22544" name="Line 16"/>
          <p:cNvSpPr>
            <a:spLocks noChangeShapeType="1"/>
          </p:cNvSpPr>
          <p:nvPr/>
        </p:nvSpPr>
        <p:spPr bwMode="auto">
          <a:xfrm flipH="1">
            <a:off x="6372225" y="3860800"/>
            <a:ext cx="1008063" cy="288925"/>
          </a:xfrm>
          <a:prstGeom prst="line">
            <a:avLst/>
          </a:prstGeom>
          <a:noFill/>
          <a:ln w="25400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endParaRPr lang="zh-CN" altLang="en-US"/>
          </a:p>
        </p:txBody>
      </p:sp>
      <p:sp>
        <p:nvSpPr>
          <p:cNvPr id="22545" name="Text Box 17"/>
          <p:cNvSpPr txBox="1">
            <a:spLocks noChangeArrowheads="1"/>
          </p:cNvSpPr>
          <p:nvPr/>
        </p:nvSpPr>
        <p:spPr bwMode="auto">
          <a:xfrm rot="20709877">
            <a:off x="6276975" y="3598863"/>
            <a:ext cx="1217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zh-CN" altLang="zh-CN" sz="2400"/>
              <a:t>3.5</a:t>
            </a:r>
            <a:r>
              <a:rPr lang="zh-CN" sz="2400"/>
              <a:t>分米</a:t>
            </a: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2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2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22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2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autoUpdateAnimBg="0"/>
      <p:bldP spid="22537" grpId="0" animBg="1"/>
      <p:bldP spid="22541" grpId="0" autoUpdateAnimBg="0"/>
      <p:bldP spid="22542" grpId="0" animBg="1"/>
      <p:bldP spid="22543" grpId="0" autoUpdateAnimBg="0"/>
      <p:bldP spid="22544" grpId="0" animBg="1"/>
      <p:bldP spid="22545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ChangeArrowheads="1"/>
          </p:cNvSpPr>
          <p:nvPr/>
        </p:nvSpPr>
        <p:spPr bwMode="auto">
          <a:xfrm>
            <a:off x="6950075" y="3357563"/>
            <a:ext cx="1943100" cy="1279525"/>
          </a:xfrm>
          <a:prstGeom prst="plus">
            <a:avLst>
              <a:gd name="adj" fmla="val 25000"/>
            </a:avLst>
          </a:prstGeom>
          <a:solidFill>
            <a:schemeClr val="bg1"/>
          </a:solidFill>
          <a:ln w="25400" cmpd="sng">
            <a:solidFill>
              <a:srgbClr val="FF0000"/>
            </a:solidFill>
            <a:miter lim="800000"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6996113" y="3692525"/>
            <a:ext cx="1806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zh-CN" sz="3200" dirty="0">
                <a:solidFill>
                  <a:srgbClr val="FF0000"/>
                </a:solidFill>
                <a:ea typeface="华文新魏" panose="02010800040101010101" charset="-122"/>
              </a:rPr>
              <a:t>数学诊所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492125" y="1844675"/>
            <a:ext cx="81835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zh-CN" sz="2400" dirty="0">
                <a:solidFill>
                  <a:srgbClr val="0000FF"/>
                </a:solidFill>
              </a:rPr>
              <a:t>（</a:t>
            </a:r>
            <a:r>
              <a:rPr lang="zh-CN" altLang="zh-CN" sz="2400" dirty="0">
                <a:solidFill>
                  <a:srgbClr val="0000FF"/>
                </a:solidFill>
              </a:rPr>
              <a:t>1</a:t>
            </a:r>
            <a:r>
              <a:rPr lang="zh-CN" sz="2400" dirty="0">
                <a:solidFill>
                  <a:srgbClr val="0000FF"/>
                </a:solidFill>
              </a:rPr>
              <a:t>）</a:t>
            </a:r>
            <a:r>
              <a:rPr lang="zh-CN" dirty="0">
                <a:solidFill>
                  <a:srgbClr val="0000FF"/>
                </a:solidFill>
              </a:rPr>
              <a:t>圆的半径扩大</a:t>
            </a:r>
            <a:r>
              <a:rPr lang="zh-CN" altLang="zh-CN" dirty="0">
                <a:solidFill>
                  <a:srgbClr val="0000FF"/>
                </a:solidFill>
              </a:rPr>
              <a:t>5</a:t>
            </a:r>
            <a:r>
              <a:rPr lang="zh-CN" dirty="0">
                <a:solidFill>
                  <a:srgbClr val="0000FF"/>
                </a:solidFill>
              </a:rPr>
              <a:t>倍</a:t>
            </a:r>
            <a:r>
              <a:rPr lang="zh-CN" altLang="zh-CN" dirty="0">
                <a:solidFill>
                  <a:srgbClr val="0000FF"/>
                </a:solidFill>
              </a:rPr>
              <a:t>, </a:t>
            </a:r>
            <a:r>
              <a:rPr lang="zh-CN" dirty="0">
                <a:solidFill>
                  <a:srgbClr val="0000FF"/>
                </a:solidFill>
              </a:rPr>
              <a:t>圆的面积也扩大</a:t>
            </a:r>
            <a:r>
              <a:rPr lang="zh-CN" altLang="zh-CN" dirty="0">
                <a:solidFill>
                  <a:srgbClr val="0000FF"/>
                </a:solidFill>
              </a:rPr>
              <a:t>5</a:t>
            </a:r>
            <a:r>
              <a:rPr lang="zh-CN" dirty="0">
                <a:solidFill>
                  <a:srgbClr val="0000FF"/>
                </a:solidFill>
              </a:rPr>
              <a:t>倍。（  ）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492125" y="2636838"/>
            <a:ext cx="77882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zh-CN" sz="2400" dirty="0">
                <a:solidFill>
                  <a:srgbClr val="0000FF"/>
                </a:solidFill>
              </a:rPr>
              <a:t>（</a:t>
            </a:r>
            <a:r>
              <a:rPr lang="zh-CN" altLang="zh-CN" sz="2400" dirty="0">
                <a:solidFill>
                  <a:srgbClr val="0000FF"/>
                </a:solidFill>
              </a:rPr>
              <a:t>2</a:t>
            </a:r>
            <a:r>
              <a:rPr lang="zh-CN" sz="2400" dirty="0">
                <a:solidFill>
                  <a:srgbClr val="0000FF"/>
                </a:solidFill>
              </a:rPr>
              <a:t>）</a:t>
            </a:r>
            <a:r>
              <a:rPr lang="zh-CN" dirty="0">
                <a:solidFill>
                  <a:srgbClr val="0000FF"/>
                </a:solidFill>
              </a:rPr>
              <a:t>半径是</a:t>
            </a:r>
            <a:r>
              <a:rPr lang="zh-CN" altLang="zh-CN" dirty="0">
                <a:solidFill>
                  <a:srgbClr val="0000FF"/>
                </a:solidFill>
              </a:rPr>
              <a:t>2</a:t>
            </a:r>
            <a:r>
              <a:rPr lang="zh-CN" dirty="0">
                <a:solidFill>
                  <a:srgbClr val="0000FF"/>
                </a:solidFill>
              </a:rPr>
              <a:t>厘米的圆，周长和面积相等。（  ）</a:t>
            </a: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506413" y="3414713"/>
            <a:ext cx="52879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zh-CN" sz="2400" dirty="0">
                <a:solidFill>
                  <a:srgbClr val="0000FF"/>
                </a:solidFill>
              </a:rPr>
              <a:t>（</a:t>
            </a:r>
            <a:r>
              <a:rPr lang="zh-CN" altLang="zh-CN" sz="2400" dirty="0">
                <a:solidFill>
                  <a:srgbClr val="0000FF"/>
                </a:solidFill>
              </a:rPr>
              <a:t>3</a:t>
            </a:r>
            <a:r>
              <a:rPr lang="zh-CN" sz="2400" dirty="0">
                <a:solidFill>
                  <a:srgbClr val="0000FF"/>
                </a:solidFill>
              </a:rPr>
              <a:t>）</a:t>
            </a:r>
            <a:r>
              <a:rPr lang="zh-CN" dirty="0">
                <a:solidFill>
                  <a:srgbClr val="0000FF"/>
                </a:solidFill>
              </a:rPr>
              <a:t>一个圆的面积是</a:t>
            </a:r>
            <a:r>
              <a:rPr lang="zh-CN" altLang="zh-CN" dirty="0">
                <a:solidFill>
                  <a:srgbClr val="0000FF"/>
                </a:solidFill>
              </a:rPr>
              <a:t>3</a:t>
            </a:r>
            <a:r>
              <a:rPr lang="zh-CN" dirty="0">
                <a:solidFill>
                  <a:srgbClr val="0000FF"/>
                </a:solidFill>
              </a:rPr>
              <a:t>米。（  ）</a:t>
            </a:r>
          </a:p>
        </p:txBody>
      </p:sp>
      <p:pic>
        <p:nvPicPr>
          <p:cNvPr id="23559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80"/>
              </a:clrFrom>
              <a:clrTo>
                <a:srgbClr val="FFFF8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513" y="4221163"/>
            <a:ext cx="1295400" cy="230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0" name="Picture 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E1F2FE"/>
              </a:clrFrom>
              <a:clrTo>
                <a:srgbClr val="E1F2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45175" y="4268788"/>
            <a:ext cx="3190875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7748588" y="1773238"/>
            <a:ext cx="6397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zh-CN" altLang="zh-CN" sz="3600">
                <a:solidFill>
                  <a:srgbClr val="FF0000"/>
                </a:solidFill>
              </a:rPr>
              <a:t>×</a:t>
            </a:r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7388225" y="2565400"/>
            <a:ext cx="6397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zh-CN" altLang="zh-CN" sz="3600">
                <a:solidFill>
                  <a:srgbClr val="FF0000"/>
                </a:solidFill>
              </a:rPr>
              <a:t>×</a:t>
            </a:r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4932363" y="3357563"/>
            <a:ext cx="6397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zh-CN" altLang="zh-CN" sz="3600">
                <a:solidFill>
                  <a:srgbClr val="FF0000"/>
                </a:solidFill>
              </a:rPr>
              <a:t>×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355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autoUpdateAnimBg="0"/>
      <p:bldP spid="23556" grpId="0" autoUpdateAnimBg="0"/>
      <p:bldP spid="23557" grpId="0" autoUpdateAnimBg="0"/>
      <p:bldP spid="23558" grpId="0" autoUpdateAnimBg="0"/>
      <p:bldP spid="23561" grpId="0" autoUpdateAnimBg="0"/>
      <p:bldP spid="23562" grpId="0" autoUpdateAnimBg="0"/>
      <p:bldP spid="23563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620713"/>
            <a:ext cx="8820150" cy="590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7667625" y="1628775"/>
            <a:ext cx="760413" cy="2298700"/>
          </a:xfrm>
          <a:prstGeom prst="rect">
            <a:avLst/>
          </a:prstGeom>
          <a:solidFill>
            <a:srgbClr val="FFFF66"/>
          </a:solidFill>
          <a:ln w="9525" cmpd="sng">
            <a:solidFill>
              <a:srgbClr val="3333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zh-CN" sz="3600">
                <a:solidFill>
                  <a:srgbClr val="3333FF"/>
                </a:solidFill>
                <a:latin typeface="华文新魏" panose="02010800040101010101" charset="-122"/>
                <a:ea typeface="华文新魏" panose="02010800040101010101" charset="-122"/>
              </a:rPr>
              <a:t>记</a:t>
            </a:r>
          </a:p>
          <a:p>
            <a:r>
              <a:rPr lang="zh-CN" sz="3600">
                <a:solidFill>
                  <a:srgbClr val="3333FF"/>
                </a:solidFill>
                <a:latin typeface="华文新魏" panose="02010800040101010101" charset="-122"/>
                <a:ea typeface="华文新魏" panose="02010800040101010101" charset="-122"/>
              </a:rPr>
              <a:t>忆</a:t>
            </a:r>
          </a:p>
          <a:p>
            <a:r>
              <a:rPr lang="zh-CN" sz="3600">
                <a:solidFill>
                  <a:srgbClr val="3333FF"/>
                </a:solidFill>
                <a:latin typeface="华文新魏" panose="02010800040101010101" charset="-122"/>
                <a:ea typeface="华文新魏" panose="02010800040101010101" charset="-122"/>
              </a:rPr>
              <a:t>宝 </a:t>
            </a:r>
          </a:p>
          <a:p>
            <a:r>
              <a:rPr lang="zh-CN" sz="3600">
                <a:solidFill>
                  <a:srgbClr val="3333FF"/>
                </a:solidFill>
                <a:latin typeface="华文新魏" panose="02010800040101010101" charset="-122"/>
                <a:ea typeface="华文新魏" panose="02010800040101010101" charset="-122"/>
              </a:rPr>
              <a:t>库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2268538" y="4889500"/>
            <a:ext cx="34448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zh-CN" sz="3200" dirty="0">
                <a:solidFill>
                  <a:srgbClr val="FF0066"/>
                </a:solidFill>
              </a:rPr>
              <a:t>面积指的是什么？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971550" y="2565400"/>
            <a:ext cx="2808288" cy="1366838"/>
          </a:xfrm>
          <a:prstGeom prst="rect">
            <a:avLst/>
          </a:prstGeom>
          <a:solidFill>
            <a:srgbClr val="99CC00"/>
          </a:solidFill>
          <a:ln w="12700" cmpd="sng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4572000" y="2292350"/>
            <a:ext cx="1728788" cy="1641475"/>
          </a:xfrm>
          <a:prstGeom prst="rect">
            <a:avLst/>
          </a:prstGeom>
          <a:solidFill>
            <a:srgbClr val="99CC00"/>
          </a:solidFill>
          <a:ln w="12700" cmpd="sng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971550" y="2566988"/>
            <a:ext cx="2808288" cy="1366837"/>
          </a:xfrm>
          <a:prstGeom prst="rect">
            <a:avLst/>
          </a:prstGeom>
          <a:solidFill>
            <a:srgbClr val="FF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971550" y="2565400"/>
            <a:ext cx="2808288" cy="1366838"/>
          </a:xfrm>
          <a:prstGeom prst="rect">
            <a:avLst/>
          </a:prstGeom>
          <a:noFill/>
          <a:ln w="25400" cmpd="sng">
            <a:solidFill>
              <a:srgbClr val="0000FF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4572000" y="2292350"/>
            <a:ext cx="1728788" cy="1641475"/>
          </a:xfrm>
          <a:prstGeom prst="rect">
            <a:avLst/>
          </a:prstGeom>
          <a:solidFill>
            <a:srgbClr val="FF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4572000" y="2292350"/>
            <a:ext cx="1728788" cy="1641475"/>
          </a:xfrm>
          <a:prstGeom prst="rect">
            <a:avLst/>
          </a:prstGeom>
          <a:noFill/>
          <a:ln w="25400" cmpd="sng">
            <a:solidFill>
              <a:srgbClr val="0000FF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09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1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2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utoUpdateAnimBg="0"/>
      <p:bldP spid="4101" grpId="0" animBg="1"/>
      <p:bldP spid="4102" grpId="0" animBg="1"/>
      <p:bldP spid="4103" grpId="0" animBg="1"/>
      <p:bldP spid="4104" grpId="0" animBg="1"/>
      <p:bldP spid="4104" grpId="1" animBg="1"/>
      <p:bldP spid="4104" grpId="2" animBg="1"/>
      <p:bldP spid="4105" grpId="0" animBg="1"/>
      <p:bldP spid="4106" grpId="0" animBg="1"/>
      <p:bldP spid="4106" grpId="1" animBg="1"/>
      <p:bldP spid="4106" grpId="2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648494" y="4154488"/>
            <a:ext cx="7955954" cy="2227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r>
              <a:rPr lang="zh-CN" dirty="0">
                <a:solidFill>
                  <a:srgbClr val="0000FF"/>
                </a:solidFill>
              </a:rPr>
              <a:t>上图中，</a:t>
            </a:r>
            <a:r>
              <a:rPr lang="zh-CN" altLang="zh-CN" dirty="0">
                <a:solidFill>
                  <a:srgbClr val="0000FF"/>
                </a:solidFill>
                <a:latin typeface="Comic Sans MS" panose="030F0702030302020204" pitchFamily="66" charset="0"/>
              </a:rPr>
              <a:t>O</a:t>
            </a:r>
            <a:r>
              <a:rPr lang="zh-CN" dirty="0">
                <a:solidFill>
                  <a:srgbClr val="0000FF"/>
                </a:solidFill>
              </a:rPr>
              <a:t>表示（     ），</a:t>
            </a:r>
            <a:r>
              <a:rPr lang="zh-CN" altLang="zh-CN" dirty="0">
                <a:solidFill>
                  <a:srgbClr val="0000FF"/>
                </a:solidFill>
                <a:latin typeface="Comic Sans MS" panose="030F0702030302020204" pitchFamily="66" charset="0"/>
              </a:rPr>
              <a:t>OA</a:t>
            </a:r>
            <a:r>
              <a:rPr lang="zh-CN" dirty="0">
                <a:solidFill>
                  <a:srgbClr val="0000FF"/>
                </a:solidFill>
                <a:latin typeface="Comic Sans MS" panose="030F0702030302020204" pitchFamily="66" charset="0"/>
              </a:rPr>
              <a:t>表示（   ）， </a:t>
            </a:r>
          </a:p>
          <a:p>
            <a:r>
              <a:rPr lang="zh-CN" altLang="zh-CN" dirty="0">
                <a:solidFill>
                  <a:srgbClr val="0000FF"/>
                </a:solidFill>
                <a:latin typeface="Comic Sans MS" panose="030F0702030302020204" pitchFamily="66" charset="0"/>
              </a:rPr>
              <a:t>AC</a:t>
            </a:r>
            <a:r>
              <a:rPr lang="zh-CN" dirty="0">
                <a:solidFill>
                  <a:srgbClr val="0000FF"/>
                </a:solidFill>
                <a:latin typeface="Comic Sans MS" panose="030F0702030302020204" pitchFamily="66" charset="0"/>
              </a:rPr>
              <a:t>表示（   ）。如果</a:t>
            </a:r>
            <a:r>
              <a:rPr lang="zh-CN" altLang="zh-CN" dirty="0">
                <a:solidFill>
                  <a:srgbClr val="0000FF"/>
                </a:solidFill>
                <a:latin typeface="Comic Sans MS" panose="030F0702030302020204" pitchFamily="66" charset="0"/>
              </a:rPr>
              <a:t>BO</a:t>
            </a:r>
            <a:r>
              <a:rPr lang="zh-CN" sz="2400" dirty="0">
                <a:solidFill>
                  <a:srgbClr val="0000FF"/>
                </a:solidFill>
              </a:rPr>
              <a:t>＝</a:t>
            </a:r>
            <a:r>
              <a:rPr lang="zh-CN" altLang="zh-CN" dirty="0">
                <a:solidFill>
                  <a:srgbClr val="0000FF"/>
                </a:solidFill>
                <a:latin typeface="Comic Sans MS" panose="030F0702030302020204" pitchFamily="66" charset="0"/>
              </a:rPr>
              <a:t>4</a:t>
            </a:r>
            <a:r>
              <a:rPr lang="zh-CN" dirty="0">
                <a:solidFill>
                  <a:srgbClr val="0000FF"/>
                </a:solidFill>
                <a:latin typeface="Comic Sans MS" panose="030F0702030302020204" pitchFamily="66" charset="0"/>
              </a:rPr>
              <a:t>厘米，那么，</a:t>
            </a:r>
          </a:p>
          <a:p>
            <a:r>
              <a:rPr lang="zh-CN" dirty="0">
                <a:solidFill>
                  <a:srgbClr val="0000FF"/>
                </a:solidFill>
                <a:latin typeface="Comic Sans MS" panose="030F0702030302020204" pitchFamily="66" charset="0"/>
              </a:rPr>
              <a:t>直径</a:t>
            </a:r>
            <a:r>
              <a:rPr lang="zh-CN" altLang="zh-CN" dirty="0">
                <a:solidFill>
                  <a:srgbClr val="0000FF"/>
                </a:solidFill>
                <a:latin typeface="Comic Sans MS" panose="030F0702030302020204" pitchFamily="66" charset="0"/>
              </a:rPr>
              <a:t>AC </a:t>
            </a:r>
            <a:r>
              <a:rPr lang="zh-CN" sz="2400" dirty="0">
                <a:solidFill>
                  <a:srgbClr val="0000FF"/>
                </a:solidFill>
              </a:rPr>
              <a:t>＝</a:t>
            </a:r>
            <a:r>
              <a:rPr lang="zh-CN" dirty="0">
                <a:solidFill>
                  <a:srgbClr val="0000FF"/>
                </a:solidFill>
              </a:rPr>
              <a:t>（     ）厘米，圆的周长</a:t>
            </a:r>
            <a:r>
              <a:rPr lang="zh-CN" altLang="zh-CN" dirty="0">
                <a:solidFill>
                  <a:srgbClr val="0000FF"/>
                </a:solidFill>
                <a:latin typeface="Comic Sans MS" panose="030F0702030302020204" pitchFamily="66" charset="0"/>
              </a:rPr>
              <a:t>C</a:t>
            </a:r>
            <a:r>
              <a:rPr lang="zh-CN" sz="2400" dirty="0">
                <a:solidFill>
                  <a:srgbClr val="0000FF"/>
                </a:solidFill>
              </a:rPr>
              <a:t>＝</a:t>
            </a:r>
            <a:r>
              <a:rPr lang="zh-CN" dirty="0">
                <a:solidFill>
                  <a:srgbClr val="0000FF"/>
                </a:solidFill>
              </a:rPr>
              <a:t>（       ）厘米，圆的面积</a:t>
            </a:r>
            <a:r>
              <a:rPr lang="zh-CN" altLang="zh-CN" dirty="0">
                <a:solidFill>
                  <a:srgbClr val="0000FF"/>
                </a:solidFill>
                <a:latin typeface="Comic Sans MS" panose="030F0702030302020204" pitchFamily="66" charset="0"/>
              </a:rPr>
              <a:t>S</a:t>
            </a:r>
            <a:r>
              <a:rPr lang="zh-CN" sz="2400" dirty="0">
                <a:solidFill>
                  <a:srgbClr val="0000FF"/>
                </a:solidFill>
              </a:rPr>
              <a:t>＝</a:t>
            </a:r>
            <a:r>
              <a:rPr lang="zh-CN" dirty="0">
                <a:solidFill>
                  <a:srgbClr val="0000FF"/>
                </a:solidFill>
              </a:rPr>
              <a:t>（     ）平方厘米，半圆的面积为（     ）平方厘米。</a:t>
            </a:r>
            <a:endParaRPr lang="zh-CN" sz="2400" dirty="0">
              <a:solidFill>
                <a:srgbClr val="0000FF"/>
              </a:solidFill>
            </a:endParaRPr>
          </a:p>
        </p:txBody>
      </p:sp>
      <p:pic>
        <p:nvPicPr>
          <p:cNvPr id="24579" name="Picture 3" descr="5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339975" y="869950"/>
            <a:ext cx="3816350" cy="313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98033" y="4509120"/>
            <a:ext cx="3168650" cy="221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828674" y="1125538"/>
            <a:ext cx="7487741" cy="1941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r>
              <a:rPr lang="zh-CN" sz="4000" dirty="0">
                <a:solidFill>
                  <a:srgbClr val="0000FF"/>
                </a:solidFill>
              </a:rPr>
              <a:t>小力量得一棵树干的周长是</a:t>
            </a:r>
            <a:r>
              <a:rPr lang="zh-CN" altLang="zh-CN" sz="4000" dirty="0">
                <a:solidFill>
                  <a:srgbClr val="0000FF"/>
                </a:solidFill>
              </a:rPr>
              <a:t>125.6</a:t>
            </a:r>
            <a:r>
              <a:rPr lang="zh-CN" sz="4000" dirty="0">
                <a:solidFill>
                  <a:srgbClr val="0000FF"/>
                </a:solidFill>
              </a:rPr>
              <a:t>厘米。这棵树干的横截面积约是多少？</a:t>
            </a:r>
          </a:p>
        </p:txBody>
      </p:sp>
      <p:pic>
        <p:nvPicPr>
          <p:cNvPr id="25604" name="Picture 4" descr="O054s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07904" y="3429000"/>
            <a:ext cx="1749425" cy="273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3563888" y="1052736"/>
            <a:ext cx="5003800" cy="3172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just"/>
            <a:r>
              <a:rPr lang="zh-CN" altLang="zh-CN" sz="4000" b="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        </a:t>
            </a:r>
            <a:r>
              <a:rPr lang="zh-CN" sz="4000" b="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有一个圆环，它的内圆直径是</a:t>
            </a:r>
            <a:r>
              <a:rPr lang="zh-CN" altLang="zh-CN" sz="4000" b="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6</a:t>
            </a:r>
            <a:r>
              <a:rPr lang="zh-CN" sz="4000" b="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米，外圆直径是</a:t>
            </a:r>
            <a:r>
              <a:rPr lang="zh-CN" altLang="zh-CN" sz="4000" b="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8</a:t>
            </a:r>
            <a:r>
              <a:rPr lang="zh-CN" sz="4000" b="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米，如果圆环部分种草，种草的面积是多少？</a:t>
            </a:r>
          </a:p>
        </p:txBody>
      </p:sp>
      <p:grpSp>
        <p:nvGrpSpPr>
          <p:cNvPr id="26627" name="Group 3"/>
          <p:cNvGrpSpPr/>
          <p:nvPr/>
        </p:nvGrpSpPr>
        <p:grpSpPr bwMode="auto">
          <a:xfrm>
            <a:off x="684213" y="3068638"/>
            <a:ext cx="3024187" cy="3024187"/>
            <a:chOff x="0" y="0"/>
            <a:chExt cx="2223" cy="2223"/>
          </a:xfrm>
        </p:grpSpPr>
        <p:sp>
          <p:nvSpPr>
            <p:cNvPr id="26628" name="Oval 4" descr="90%"/>
            <p:cNvSpPr>
              <a:spLocks noChangeArrowheads="1"/>
            </p:cNvSpPr>
            <p:nvPr/>
          </p:nvSpPr>
          <p:spPr bwMode="auto">
            <a:xfrm>
              <a:off x="0" y="0"/>
              <a:ext cx="2223" cy="2223"/>
            </a:xfrm>
            <a:prstGeom prst="ellipse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9525" cmpd="sng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zh-CN" altLang="en-US"/>
            </a:p>
          </p:txBody>
        </p:sp>
        <p:sp>
          <p:nvSpPr>
            <p:cNvPr id="26629" name="Oval 5"/>
            <p:cNvSpPr>
              <a:spLocks noChangeArrowheads="1"/>
            </p:cNvSpPr>
            <p:nvPr/>
          </p:nvSpPr>
          <p:spPr bwMode="auto">
            <a:xfrm>
              <a:off x="323" y="323"/>
              <a:ext cx="1576" cy="1576"/>
            </a:xfrm>
            <a:prstGeom prst="ellipse">
              <a:avLst/>
            </a:prstGeom>
            <a:gradFill rotWithShape="1">
              <a:gsLst>
                <a:gs pos="0">
                  <a:srgbClr val="FFFF99"/>
                </a:gs>
                <a:gs pos="100000">
                  <a:srgbClr val="E8F56B"/>
                </a:gs>
              </a:gsLst>
              <a:lin ang="5400000" scaled="1"/>
            </a:gradFill>
            <a:ln w="9525" cmpd="sng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468313" y="1117600"/>
            <a:ext cx="7682209" cy="586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zh-CN" sz="3200" dirty="0">
                <a:solidFill>
                  <a:srgbClr val="0000FF"/>
                </a:solidFill>
                <a:ea typeface="华文新魏" panose="02010800040101010101" charset="-122"/>
              </a:rPr>
              <a:t>求下图中涂色部分的面积。（单位：米</a:t>
            </a:r>
            <a:r>
              <a:rPr lang="zh-CN" sz="3200" dirty="0" smtClean="0">
                <a:solidFill>
                  <a:srgbClr val="0000FF"/>
                </a:solidFill>
                <a:ea typeface="华文新魏" panose="02010800040101010101" charset="-122"/>
              </a:rPr>
              <a:t>）</a:t>
            </a:r>
            <a:r>
              <a:rPr lang="en-US" altLang="zh-CN" sz="3200" dirty="0" smtClean="0">
                <a:solidFill>
                  <a:srgbClr val="0000FF"/>
                </a:solidFill>
                <a:ea typeface="华文新魏" panose="02010800040101010101" charset="-122"/>
              </a:rPr>
              <a:t> </a:t>
            </a:r>
            <a:endParaRPr lang="zh-CN" sz="3200" dirty="0">
              <a:solidFill>
                <a:srgbClr val="0000FF"/>
              </a:solidFill>
              <a:ea typeface="华文新魏" panose="02010800040101010101" charset="-122"/>
            </a:endParaRPr>
          </a:p>
        </p:txBody>
      </p:sp>
      <p:grpSp>
        <p:nvGrpSpPr>
          <p:cNvPr id="28675" name="Group 3"/>
          <p:cNvGrpSpPr/>
          <p:nvPr/>
        </p:nvGrpSpPr>
        <p:grpSpPr bwMode="auto">
          <a:xfrm>
            <a:off x="323850" y="2781300"/>
            <a:ext cx="4103688" cy="1992313"/>
            <a:chOff x="0" y="0"/>
            <a:chExt cx="3175" cy="1542"/>
          </a:xfrm>
        </p:grpSpPr>
        <p:sp>
          <p:nvSpPr>
            <p:cNvPr id="28676" name="PubChord"/>
            <p:cNvSpPr>
              <a:spLocks noEditPoints="1" noChangeArrowheads="1"/>
            </p:cNvSpPr>
            <p:nvPr/>
          </p:nvSpPr>
          <p:spPr bwMode="auto">
            <a:xfrm rot="8075240" flipH="1">
              <a:off x="-22" y="21"/>
              <a:ext cx="1542" cy="1497"/>
            </a:xfrm>
            <a:custGeom>
              <a:avLst/>
              <a:gdLst>
                <a:gd name="G0" fmla="+- 0 0 0"/>
                <a:gd name="G1" fmla="sin 10800 14745600"/>
                <a:gd name="G2" fmla="cos 10800 14745600"/>
                <a:gd name="G3" fmla="sin 10800 2949120"/>
                <a:gd name="G4" fmla="cos 10800 2949120"/>
                <a:gd name="G5" fmla="+- G1 10800 0"/>
                <a:gd name="G6" fmla="+- G2 10800 0"/>
                <a:gd name="G7" fmla="+- G3 10800 0"/>
                <a:gd name="G8" fmla="+- G4 10800 0"/>
                <a:gd name="G9" fmla="+- 10800 0 0"/>
                <a:gd name="G10" fmla="+/ G5 G7 2"/>
                <a:gd name="G11" fmla="+/ G6 G8 2"/>
                <a:gd name="T0" fmla="*/ 3163 w 21600"/>
                <a:gd name="T1" fmla="*/ 3163 h 21600"/>
                <a:gd name="T2" fmla="*/ 10799 w 21600"/>
                <a:gd name="T3" fmla="*/ 10799 h 21600"/>
                <a:gd name="T4" fmla="*/ 18436 w 21600"/>
                <a:gd name="T5" fmla="*/ 18436 h 21600"/>
                <a:gd name="T6" fmla="*/ 3163 w 21600"/>
                <a:gd name="T7" fmla="*/ 3163 h 21600"/>
                <a:gd name="T8" fmla="*/ 18437 w 21600"/>
                <a:gd name="T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T6" t="T7" r="T8" b="T9"/>
              <a:pathLst>
                <a:path w="21600" h="21600">
                  <a:moveTo>
                    <a:pt x="3163" y="3163"/>
                  </a:moveTo>
                  <a:cubicBezTo>
                    <a:pt x="1137" y="5188"/>
                    <a:pt x="0" y="7935"/>
                    <a:pt x="0" y="10799"/>
                  </a:cubicBezTo>
                  <a:cubicBezTo>
                    <a:pt x="0" y="16764"/>
                    <a:pt x="4835" y="21600"/>
                    <a:pt x="10800" y="21600"/>
                  </a:cubicBezTo>
                  <a:cubicBezTo>
                    <a:pt x="13664" y="21600"/>
                    <a:pt x="16411" y="20462"/>
                    <a:pt x="18436" y="18436"/>
                  </a:cubicBezTo>
                  <a:close/>
                </a:path>
              </a:pathLst>
            </a:custGeom>
            <a:solidFill>
              <a:srgbClr val="008000"/>
            </a:solidFill>
            <a:ln w="12700" cmpd="sng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677" name="PubChord"/>
            <p:cNvSpPr>
              <a:spLocks noEditPoints="1" noChangeArrowheads="1"/>
            </p:cNvSpPr>
            <p:nvPr/>
          </p:nvSpPr>
          <p:spPr bwMode="auto">
            <a:xfrm rot="13510961">
              <a:off x="1660" y="24"/>
              <a:ext cx="1532" cy="1497"/>
            </a:xfrm>
            <a:custGeom>
              <a:avLst/>
              <a:gdLst>
                <a:gd name="G0" fmla="+- 0 0 0"/>
                <a:gd name="G1" fmla="sin 10800 14745600"/>
                <a:gd name="G2" fmla="cos 10800 14745600"/>
                <a:gd name="G3" fmla="sin 10800 2949120"/>
                <a:gd name="G4" fmla="cos 10800 2949120"/>
                <a:gd name="G5" fmla="+- G1 10800 0"/>
                <a:gd name="G6" fmla="+- G2 10800 0"/>
                <a:gd name="G7" fmla="+- G3 10800 0"/>
                <a:gd name="G8" fmla="+- G4 10800 0"/>
                <a:gd name="G9" fmla="+- 10800 0 0"/>
                <a:gd name="G10" fmla="+/ G5 G7 2"/>
                <a:gd name="G11" fmla="+/ G6 G8 2"/>
                <a:gd name="T0" fmla="*/ 3163 w 21600"/>
                <a:gd name="T1" fmla="*/ 3163 h 21600"/>
                <a:gd name="T2" fmla="*/ 10799 w 21600"/>
                <a:gd name="T3" fmla="*/ 10799 h 21600"/>
                <a:gd name="T4" fmla="*/ 18436 w 21600"/>
                <a:gd name="T5" fmla="*/ 18436 h 21600"/>
                <a:gd name="T6" fmla="*/ 3163 w 21600"/>
                <a:gd name="T7" fmla="*/ 3163 h 21600"/>
                <a:gd name="T8" fmla="*/ 18437 w 21600"/>
                <a:gd name="T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T6" t="T7" r="T8" b="T9"/>
              <a:pathLst>
                <a:path w="21600" h="21600">
                  <a:moveTo>
                    <a:pt x="3163" y="3163"/>
                  </a:moveTo>
                  <a:cubicBezTo>
                    <a:pt x="1137" y="5188"/>
                    <a:pt x="0" y="7935"/>
                    <a:pt x="0" y="10799"/>
                  </a:cubicBezTo>
                  <a:cubicBezTo>
                    <a:pt x="0" y="16764"/>
                    <a:pt x="4835" y="21600"/>
                    <a:pt x="10800" y="21600"/>
                  </a:cubicBezTo>
                  <a:cubicBezTo>
                    <a:pt x="13664" y="21600"/>
                    <a:pt x="16411" y="20462"/>
                    <a:pt x="18436" y="18436"/>
                  </a:cubicBezTo>
                  <a:close/>
                </a:path>
              </a:pathLst>
            </a:custGeom>
            <a:solidFill>
              <a:srgbClr val="008000"/>
            </a:solidFill>
            <a:ln w="12700" cmpd="sng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678" name="Rectangle 6"/>
            <p:cNvSpPr>
              <a:spLocks noChangeArrowheads="1"/>
            </p:cNvSpPr>
            <p:nvPr/>
          </p:nvSpPr>
          <p:spPr bwMode="auto">
            <a:xfrm>
              <a:off x="728" y="14"/>
              <a:ext cx="1721" cy="1522"/>
            </a:xfrm>
            <a:prstGeom prst="rect">
              <a:avLst/>
            </a:prstGeom>
            <a:solidFill>
              <a:srgbClr val="008000"/>
            </a:solidFill>
            <a:ln w="12700" cmpd="sng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zh-CN" altLang="en-US"/>
            </a:p>
          </p:txBody>
        </p:sp>
      </p:grpSp>
      <p:grpSp>
        <p:nvGrpSpPr>
          <p:cNvPr id="28679" name="Group 7"/>
          <p:cNvGrpSpPr/>
          <p:nvPr/>
        </p:nvGrpSpPr>
        <p:grpSpPr bwMode="auto">
          <a:xfrm>
            <a:off x="1260475" y="4725988"/>
            <a:ext cx="2232025" cy="519112"/>
            <a:chOff x="0" y="0"/>
            <a:chExt cx="1406" cy="327"/>
          </a:xfrm>
        </p:grpSpPr>
        <p:sp>
          <p:nvSpPr>
            <p:cNvPr id="28680" name="Line 8"/>
            <p:cNvSpPr>
              <a:spLocks noChangeShapeType="1"/>
            </p:cNvSpPr>
            <p:nvPr/>
          </p:nvSpPr>
          <p:spPr bwMode="auto">
            <a:xfrm>
              <a:off x="0" y="9"/>
              <a:ext cx="0" cy="227"/>
            </a:xfrm>
            <a:prstGeom prst="line">
              <a:avLst/>
            </a:prstGeom>
            <a:noFill/>
            <a:ln w="25400" cmpd="sng">
              <a:solidFill>
                <a:srgbClr val="0000CC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/>
            <a:p>
              <a:endParaRPr lang="zh-CN" altLang="en-US"/>
            </a:p>
          </p:txBody>
        </p:sp>
        <p:sp>
          <p:nvSpPr>
            <p:cNvPr id="28681" name="Line 9"/>
            <p:cNvSpPr>
              <a:spLocks noChangeShapeType="1"/>
            </p:cNvSpPr>
            <p:nvPr/>
          </p:nvSpPr>
          <p:spPr bwMode="auto">
            <a:xfrm>
              <a:off x="1406" y="9"/>
              <a:ext cx="0" cy="227"/>
            </a:xfrm>
            <a:prstGeom prst="line">
              <a:avLst/>
            </a:prstGeom>
            <a:noFill/>
            <a:ln w="25400" cmpd="sng">
              <a:solidFill>
                <a:srgbClr val="0000CC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/>
            <a:p>
              <a:endParaRPr lang="zh-CN" altLang="en-US"/>
            </a:p>
          </p:txBody>
        </p:sp>
        <p:sp>
          <p:nvSpPr>
            <p:cNvPr id="28682" name="Line 10"/>
            <p:cNvSpPr>
              <a:spLocks noChangeShapeType="1"/>
            </p:cNvSpPr>
            <p:nvPr/>
          </p:nvSpPr>
          <p:spPr bwMode="auto">
            <a:xfrm>
              <a:off x="1043" y="145"/>
              <a:ext cx="363" cy="0"/>
            </a:xfrm>
            <a:prstGeom prst="line">
              <a:avLst/>
            </a:prstGeom>
            <a:noFill/>
            <a:ln w="25400" cmpd="sng">
              <a:solidFill>
                <a:srgbClr val="0000CC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/>
            <a:p>
              <a:endParaRPr lang="zh-CN" altLang="en-US"/>
            </a:p>
          </p:txBody>
        </p:sp>
        <p:sp>
          <p:nvSpPr>
            <p:cNvPr id="28683" name="Line 11"/>
            <p:cNvSpPr>
              <a:spLocks noChangeShapeType="1"/>
            </p:cNvSpPr>
            <p:nvPr/>
          </p:nvSpPr>
          <p:spPr bwMode="auto">
            <a:xfrm flipH="1">
              <a:off x="0" y="145"/>
              <a:ext cx="408" cy="0"/>
            </a:xfrm>
            <a:prstGeom prst="line">
              <a:avLst/>
            </a:prstGeom>
            <a:noFill/>
            <a:ln w="25400" cmpd="sng">
              <a:solidFill>
                <a:srgbClr val="0000CC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/>
            <a:p>
              <a:endParaRPr lang="zh-CN" altLang="en-US"/>
            </a:p>
          </p:txBody>
        </p:sp>
        <p:sp>
          <p:nvSpPr>
            <p:cNvPr id="28684" name="Text Box 12"/>
            <p:cNvSpPr txBox="1">
              <a:spLocks noChangeArrowheads="1"/>
            </p:cNvSpPr>
            <p:nvPr/>
          </p:nvSpPr>
          <p:spPr bwMode="auto">
            <a:xfrm>
              <a:off x="351" y="0"/>
              <a:ext cx="61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r>
                <a:rPr lang="zh-CN" altLang="zh-CN">
                  <a:solidFill>
                    <a:srgbClr val="0000CC"/>
                  </a:solidFill>
                </a:rPr>
                <a:t>  100</a:t>
              </a:r>
            </a:p>
          </p:txBody>
        </p:sp>
      </p:grpSp>
      <p:grpSp>
        <p:nvGrpSpPr>
          <p:cNvPr id="28685" name="Group 13"/>
          <p:cNvGrpSpPr/>
          <p:nvPr/>
        </p:nvGrpSpPr>
        <p:grpSpPr bwMode="auto">
          <a:xfrm>
            <a:off x="4429125" y="2782888"/>
            <a:ext cx="519113" cy="1943100"/>
            <a:chOff x="0" y="0"/>
            <a:chExt cx="327" cy="1224"/>
          </a:xfrm>
        </p:grpSpPr>
        <p:sp>
          <p:nvSpPr>
            <p:cNvPr id="28686" name="Line 14"/>
            <p:cNvSpPr>
              <a:spLocks noChangeShapeType="1"/>
            </p:cNvSpPr>
            <p:nvPr/>
          </p:nvSpPr>
          <p:spPr bwMode="auto">
            <a:xfrm rot="16200000">
              <a:off x="119" y="1116"/>
              <a:ext cx="0" cy="213"/>
            </a:xfrm>
            <a:prstGeom prst="line">
              <a:avLst/>
            </a:prstGeom>
            <a:noFill/>
            <a:ln w="25400" cmpd="sng">
              <a:solidFill>
                <a:srgbClr val="0000CC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/>
            <a:p>
              <a:endParaRPr lang="zh-CN" altLang="en-US"/>
            </a:p>
          </p:txBody>
        </p:sp>
        <p:sp>
          <p:nvSpPr>
            <p:cNvPr id="28687" name="Line 15"/>
            <p:cNvSpPr>
              <a:spLocks noChangeShapeType="1"/>
            </p:cNvSpPr>
            <p:nvPr/>
          </p:nvSpPr>
          <p:spPr bwMode="auto">
            <a:xfrm rot="16200000">
              <a:off x="113" y="-107"/>
              <a:ext cx="0" cy="213"/>
            </a:xfrm>
            <a:prstGeom prst="line">
              <a:avLst/>
            </a:prstGeom>
            <a:noFill/>
            <a:ln w="25400" cmpd="sng">
              <a:solidFill>
                <a:srgbClr val="0000CC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/>
            <a:p>
              <a:endParaRPr lang="zh-CN" altLang="en-US"/>
            </a:p>
          </p:txBody>
        </p:sp>
        <p:sp>
          <p:nvSpPr>
            <p:cNvPr id="28688" name="Line 16"/>
            <p:cNvSpPr>
              <a:spLocks noChangeShapeType="1"/>
            </p:cNvSpPr>
            <p:nvPr/>
          </p:nvSpPr>
          <p:spPr bwMode="auto">
            <a:xfrm rot="16200000">
              <a:off x="-24" y="158"/>
              <a:ext cx="316" cy="0"/>
            </a:xfrm>
            <a:prstGeom prst="line">
              <a:avLst/>
            </a:prstGeom>
            <a:noFill/>
            <a:ln w="25400" cmpd="sng">
              <a:solidFill>
                <a:srgbClr val="0000CC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/>
            <a:p>
              <a:endParaRPr lang="zh-CN" altLang="en-US"/>
            </a:p>
          </p:txBody>
        </p:sp>
        <p:sp>
          <p:nvSpPr>
            <p:cNvPr id="28689" name="Line 17"/>
            <p:cNvSpPr>
              <a:spLocks noChangeShapeType="1"/>
            </p:cNvSpPr>
            <p:nvPr/>
          </p:nvSpPr>
          <p:spPr bwMode="auto">
            <a:xfrm rot="16200000" flipH="1">
              <a:off x="-44" y="1046"/>
              <a:ext cx="355" cy="0"/>
            </a:xfrm>
            <a:prstGeom prst="line">
              <a:avLst/>
            </a:prstGeom>
            <a:noFill/>
            <a:ln w="25400" cmpd="sng">
              <a:solidFill>
                <a:srgbClr val="0000CC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/>
            <a:p>
              <a:endParaRPr lang="zh-CN" altLang="en-US"/>
            </a:p>
          </p:txBody>
        </p:sp>
        <p:sp>
          <p:nvSpPr>
            <p:cNvPr id="28690" name="Text Box 18"/>
            <p:cNvSpPr txBox="1">
              <a:spLocks noChangeArrowheads="1"/>
            </p:cNvSpPr>
            <p:nvPr/>
          </p:nvSpPr>
          <p:spPr bwMode="auto">
            <a:xfrm rot="16200000">
              <a:off x="-80" y="504"/>
              <a:ext cx="48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r>
                <a:rPr lang="zh-CN" altLang="zh-CN">
                  <a:solidFill>
                    <a:srgbClr val="0000CC"/>
                  </a:solidFill>
                </a:rPr>
                <a:t>  80</a:t>
              </a:r>
            </a:p>
          </p:txBody>
        </p:sp>
      </p:grpSp>
      <p:grpSp>
        <p:nvGrpSpPr>
          <p:cNvPr id="28691" name="Group 19"/>
          <p:cNvGrpSpPr/>
          <p:nvPr/>
        </p:nvGrpSpPr>
        <p:grpSpPr bwMode="auto">
          <a:xfrm>
            <a:off x="5580063" y="2487613"/>
            <a:ext cx="3024187" cy="2957512"/>
            <a:chOff x="0" y="0"/>
            <a:chExt cx="1905" cy="1863"/>
          </a:xfrm>
        </p:grpSpPr>
        <p:sp>
          <p:nvSpPr>
            <p:cNvPr id="28692" name="PubChord"/>
            <p:cNvSpPr>
              <a:spLocks noEditPoints="1" noChangeArrowheads="1"/>
            </p:cNvSpPr>
            <p:nvPr/>
          </p:nvSpPr>
          <p:spPr bwMode="auto">
            <a:xfrm rot="13464567" flipV="1">
              <a:off x="998" y="486"/>
              <a:ext cx="907" cy="836"/>
            </a:xfrm>
            <a:custGeom>
              <a:avLst/>
              <a:gdLst>
                <a:gd name="G0" fmla="+- 0 0 0"/>
                <a:gd name="G1" fmla="sin 10800 14745600"/>
                <a:gd name="G2" fmla="cos 10800 14745600"/>
                <a:gd name="G3" fmla="sin 10800 2949120"/>
                <a:gd name="G4" fmla="cos 10800 2949120"/>
                <a:gd name="G5" fmla="+- G1 10800 0"/>
                <a:gd name="G6" fmla="+- G2 10800 0"/>
                <a:gd name="G7" fmla="+- G3 10800 0"/>
                <a:gd name="G8" fmla="+- G4 10800 0"/>
                <a:gd name="G9" fmla="+- 10800 0 0"/>
                <a:gd name="G10" fmla="+/ G5 G7 2"/>
                <a:gd name="G11" fmla="+/ G6 G8 2"/>
                <a:gd name="T0" fmla="*/ 3163 w 21600"/>
                <a:gd name="T1" fmla="*/ 3163 h 21600"/>
                <a:gd name="T2" fmla="*/ 10799 w 21600"/>
                <a:gd name="T3" fmla="*/ 10799 h 21600"/>
                <a:gd name="T4" fmla="*/ 18436 w 21600"/>
                <a:gd name="T5" fmla="*/ 18436 h 21600"/>
                <a:gd name="T6" fmla="*/ 3163 w 21600"/>
                <a:gd name="T7" fmla="*/ 3163 h 21600"/>
                <a:gd name="T8" fmla="*/ 18437 w 21600"/>
                <a:gd name="T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T6" t="T7" r="T8" b="T9"/>
              <a:pathLst>
                <a:path w="21600" h="21600">
                  <a:moveTo>
                    <a:pt x="3163" y="3163"/>
                  </a:moveTo>
                  <a:cubicBezTo>
                    <a:pt x="1137" y="5188"/>
                    <a:pt x="0" y="7935"/>
                    <a:pt x="0" y="10799"/>
                  </a:cubicBezTo>
                  <a:cubicBezTo>
                    <a:pt x="0" y="16764"/>
                    <a:pt x="4835" y="21600"/>
                    <a:pt x="10800" y="21600"/>
                  </a:cubicBezTo>
                  <a:cubicBezTo>
                    <a:pt x="13664" y="21600"/>
                    <a:pt x="16411" y="20462"/>
                    <a:pt x="18436" y="18436"/>
                  </a:cubicBezTo>
                  <a:close/>
                </a:path>
              </a:pathLst>
            </a:custGeom>
            <a:solidFill>
              <a:srgbClr val="CC3399"/>
            </a:solidFill>
            <a:ln w="12700" cmpd="sng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693" name="PubChord"/>
            <p:cNvSpPr>
              <a:spLocks noEditPoints="1" noChangeArrowheads="1"/>
            </p:cNvSpPr>
            <p:nvPr/>
          </p:nvSpPr>
          <p:spPr bwMode="auto">
            <a:xfrm rot="8110961">
              <a:off x="0" y="0"/>
              <a:ext cx="1905" cy="1863"/>
            </a:xfrm>
            <a:custGeom>
              <a:avLst/>
              <a:gdLst>
                <a:gd name="G0" fmla="+- 0 0 0"/>
                <a:gd name="G1" fmla="sin 10800 14745600"/>
                <a:gd name="G2" fmla="cos 10800 14745600"/>
                <a:gd name="G3" fmla="sin 10800 2949120"/>
                <a:gd name="G4" fmla="cos 10800 2949120"/>
                <a:gd name="G5" fmla="+- G1 10800 0"/>
                <a:gd name="G6" fmla="+- G2 10800 0"/>
                <a:gd name="G7" fmla="+- G3 10800 0"/>
                <a:gd name="G8" fmla="+- G4 10800 0"/>
                <a:gd name="G9" fmla="+- 10800 0 0"/>
                <a:gd name="G10" fmla="+/ G5 G7 2"/>
                <a:gd name="G11" fmla="+/ G6 G8 2"/>
                <a:gd name="T0" fmla="*/ 3163 w 21600"/>
                <a:gd name="T1" fmla="*/ 3163 h 21600"/>
                <a:gd name="T2" fmla="*/ 10799 w 21600"/>
                <a:gd name="T3" fmla="*/ 10799 h 21600"/>
                <a:gd name="T4" fmla="*/ 18436 w 21600"/>
                <a:gd name="T5" fmla="*/ 18436 h 21600"/>
                <a:gd name="T6" fmla="*/ 3163 w 21600"/>
                <a:gd name="T7" fmla="*/ 3163 h 21600"/>
                <a:gd name="T8" fmla="*/ 18437 w 21600"/>
                <a:gd name="T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T6" t="T7" r="T8" b="T9"/>
              <a:pathLst>
                <a:path w="21600" h="21600">
                  <a:moveTo>
                    <a:pt x="3163" y="3163"/>
                  </a:moveTo>
                  <a:cubicBezTo>
                    <a:pt x="1137" y="5188"/>
                    <a:pt x="0" y="7935"/>
                    <a:pt x="0" y="10799"/>
                  </a:cubicBezTo>
                  <a:cubicBezTo>
                    <a:pt x="0" y="16764"/>
                    <a:pt x="4835" y="21600"/>
                    <a:pt x="10800" y="21600"/>
                  </a:cubicBezTo>
                  <a:cubicBezTo>
                    <a:pt x="13664" y="21600"/>
                    <a:pt x="16411" y="20462"/>
                    <a:pt x="18436" y="18436"/>
                  </a:cubicBezTo>
                  <a:close/>
                </a:path>
              </a:pathLst>
            </a:custGeom>
            <a:solidFill>
              <a:srgbClr val="CC3399"/>
            </a:solidFill>
            <a:ln w="12700" cmpd="sng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694" name="PubChord"/>
            <p:cNvSpPr>
              <a:spLocks noEditPoints="1" noChangeArrowheads="1"/>
            </p:cNvSpPr>
            <p:nvPr/>
          </p:nvSpPr>
          <p:spPr bwMode="auto">
            <a:xfrm rot="13489039" flipH="1">
              <a:off x="0" y="416"/>
              <a:ext cx="986" cy="1043"/>
            </a:xfrm>
            <a:custGeom>
              <a:avLst/>
              <a:gdLst>
                <a:gd name="G0" fmla="+- 0 0 0"/>
                <a:gd name="G1" fmla="sin 10800 14745600"/>
                <a:gd name="G2" fmla="cos 10800 14745600"/>
                <a:gd name="G3" fmla="sin 10800 2949120"/>
                <a:gd name="G4" fmla="cos 10800 2949120"/>
                <a:gd name="G5" fmla="+- G1 10800 0"/>
                <a:gd name="G6" fmla="+- G2 10800 0"/>
                <a:gd name="G7" fmla="+- G3 10800 0"/>
                <a:gd name="G8" fmla="+- G4 10800 0"/>
                <a:gd name="G9" fmla="+- 10800 0 0"/>
                <a:gd name="G10" fmla="+/ G5 G7 2"/>
                <a:gd name="G11" fmla="+/ G6 G8 2"/>
                <a:gd name="T0" fmla="*/ 3163 w 21600"/>
                <a:gd name="T1" fmla="*/ 3163 h 21600"/>
                <a:gd name="T2" fmla="*/ 10799 w 21600"/>
                <a:gd name="T3" fmla="*/ 10799 h 21600"/>
                <a:gd name="T4" fmla="*/ 18436 w 21600"/>
                <a:gd name="T5" fmla="*/ 18436 h 21600"/>
                <a:gd name="T6" fmla="*/ 3163 w 21600"/>
                <a:gd name="T7" fmla="*/ 3163 h 21600"/>
                <a:gd name="T8" fmla="*/ 18437 w 21600"/>
                <a:gd name="T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T6" t="T7" r="T8" b="T9"/>
              <a:pathLst>
                <a:path w="21600" h="21600">
                  <a:moveTo>
                    <a:pt x="3163" y="3163"/>
                  </a:moveTo>
                  <a:cubicBezTo>
                    <a:pt x="1137" y="5188"/>
                    <a:pt x="0" y="7935"/>
                    <a:pt x="0" y="10799"/>
                  </a:cubicBezTo>
                  <a:cubicBezTo>
                    <a:pt x="0" y="16764"/>
                    <a:pt x="4835" y="21600"/>
                    <a:pt x="10800" y="21600"/>
                  </a:cubicBezTo>
                  <a:cubicBezTo>
                    <a:pt x="13664" y="21600"/>
                    <a:pt x="16411" y="20462"/>
                    <a:pt x="18436" y="18436"/>
                  </a:cubicBezTo>
                  <a:close/>
                </a:path>
              </a:pathLst>
            </a:custGeom>
            <a:solidFill>
              <a:schemeClr val="bg1"/>
            </a:solidFill>
            <a:ln w="12700" cmpd="sng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8695" name="Group 23"/>
          <p:cNvGrpSpPr/>
          <p:nvPr/>
        </p:nvGrpSpPr>
        <p:grpSpPr bwMode="auto">
          <a:xfrm>
            <a:off x="7164388" y="4652963"/>
            <a:ext cx="1439862" cy="560387"/>
            <a:chOff x="0" y="0"/>
            <a:chExt cx="998" cy="353"/>
          </a:xfrm>
        </p:grpSpPr>
        <p:sp>
          <p:nvSpPr>
            <p:cNvPr id="28696" name="Line 24"/>
            <p:cNvSpPr>
              <a:spLocks noChangeShapeType="1"/>
            </p:cNvSpPr>
            <p:nvPr/>
          </p:nvSpPr>
          <p:spPr bwMode="auto">
            <a:xfrm>
              <a:off x="0" y="35"/>
              <a:ext cx="0" cy="227"/>
            </a:xfrm>
            <a:prstGeom prst="line">
              <a:avLst/>
            </a:prstGeom>
            <a:noFill/>
            <a:ln w="25400" cmpd="sng">
              <a:solidFill>
                <a:srgbClr val="0000CC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/>
            <a:p>
              <a:endParaRPr lang="zh-CN" altLang="en-US"/>
            </a:p>
          </p:txBody>
        </p:sp>
        <p:sp>
          <p:nvSpPr>
            <p:cNvPr id="28697" name="Line 25"/>
            <p:cNvSpPr>
              <a:spLocks noChangeShapeType="1"/>
            </p:cNvSpPr>
            <p:nvPr/>
          </p:nvSpPr>
          <p:spPr bwMode="auto">
            <a:xfrm>
              <a:off x="998" y="0"/>
              <a:ext cx="0" cy="263"/>
            </a:xfrm>
            <a:prstGeom prst="line">
              <a:avLst/>
            </a:prstGeom>
            <a:noFill/>
            <a:ln w="25400" cmpd="sng">
              <a:solidFill>
                <a:srgbClr val="0000CC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/>
            <a:p>
              <a:endParaRPr lang="zh-CN" altLang="en-US"/>
            </a:p>
          </p:txBody>
        </p:sp>
        <p:sp>
          <p:nvSpPr>
            <p:cNvPr id="28698" name="Line 26"/>
            <p:cNvSpPr>
              <a:spLocks noChangeShapeType="1"/>
            </p:cNvSpPr>
            <p:nvPr/>
          </p:nvSpPr>
          <p:spPr bwMode="auto">
            <a:xfrm>
              <a:off x="726" y="172"/>
              <a:ext cx="272" cy="0"/>
            </a:xfrm>
            <a:prstGeom prst="line">
              <a:avLst/>
            </a:prstGeom>
            <a:noFill/>
            <a:ln w="25400" cmpd="sng">
              <a:solidFill>
                <a:srgbClr val="0000CC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/>
            <a:p>
              <a:endParaRPr lang="zh-CN" altLang="en-US"/>
            </a:p>
          </p:txBody>
        </p:sp>
        <p:sp>
          <p:nvSpPr>
            <p:cNvPr id="28699" name="Line 27"/>
            <p:cNvSpPr>
              <a:spLocks noChangeShapeType="1"/>
            </p:cNvSpPr>
            <p:nvPr/>
          </p:nvSpPr>
          <p:spPr bwMode="auto">
            <a:xfrm flipH="1">
              <a:off x="0" y="171"/>
              <a:ext cx="271" cy="0"/>
            </a:xfrm>
            <a:prstGeom prst="line">
              <a:avLst/>
            </a:prstGeom>
            <a:noFill/>
            <a:ln w="25400" cmpd="sng">
              <a:solidFill>
                <a:srgbClr val="0000CC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/>
            <a:p>
              <a:endParaRPr lang="zh-CN" altLang="en-US"/>
            </a:p>
          </p:txBody>
        </p:sp>
        <p:sp>
          <p:nvSpPr>
            <p:cNvPr id="28700" name="Text Box 28"/>
            <p:cNvSpPr txBox="1">
              <a:spLocks noChangeArrowheads="1"/>
            </p:cNvSpPr>
            <p:nvPr/>
          </p:nvSpPr>
          <p:spPr bwMode="auto">
            <a:xfrm>
              <a:off x="317" y="26"/>
              <a:ext cx="40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r>
                <a:rPr lang="zh-CN" altLang="zh-CN">
                  <a:solidFill>
                    <a:srgbClr val="0000CC"/>
                  </a:solidFill>
                </a:rPr>
                <a:t>10</a:t>
              </a:r>
            </a:p>
          </p:txBody>
        </p:sp>
      </p:grpSp>
      <p:grpSp>
        <p:nvGrpSpPr>
          <p:cNvPr id="28701" name="Group 29"/>
          <p:cNvGrpSpPr/>
          <p:nvPr/>
        </p:nvGrpSpPr>
        <p:grpSpPr bwMode="auto">
          <a:xfrm>
            <a:off x="5724525" y="4652963"/>
            <a:ext cx="1439863" cy="560387"/>
            <a:chOff x="0" y="0"/>
            <a:chExt cx="998" cy="353"/>
          </a:xfrm>
        </p:grpSpPr>
        <p:sp>
          <p:nvSpPr>
            <p:cNvPr id="28702" name="Line 30"/>
            <p:cNvSpPr>
              <a:spLocks noChangeShapeType="1"/>
            </p:cNvSpPr>
            <p:nvPr/>
          </p:nvSpPr>
          <p:spPr bwMode="auto">
            <a:xfrm>
              <a:off x="0" y="35"/>
              <a:ext cx="0" cy="227"/>
            </a:xfrm>
            <a:prstGeom prst="line">
              <a:avLst/>
            </a:prstGeom>
            <a:noFill/>
            <a:ln w="25400" cmpd="sng">
              <a:solidFill>
                <a:srgbClr val="0000CC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/>
            <a:p>
              <a:endParaRPr lang="zh-CN" altLang="en-US"/>
            </a:p>
          </p:txBody>
        </p:sp>
        <p:sp>
          <p:nvSpPr>
            <p:cNvPr id="28703" name="Line 31"/>
            <p:cNvSpPr>
              <a:spLocks noChangeShapeType="1"/>
            </p:cNvSpPr>
            <p:nvPr/>
          </p:nvSpPr>
          <p:spPr bwMode="auto">
            <a:xfrm>
              <a:off x="998" y="0"/>
              <a:ext cx="0" cy="263"/>
            </a:xfrm>
            <a:prstGeom prst="line">
              <a:avLst/>
            </a:prstGeom>
            <a:noFill/>
            <a:ln w="25400" cmpd="sng">
              <a:solidFill>
                <a:srgbClr val="0000CC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/>
            <a:p>
              <a:endParaRPr lang="zh-CN" altLang="en-US"/>
            </a:p>
          </p:txBody>
        </p:sp>
        <p:sp>
          <p:nvSpPr>
            <p:cNvPr id="28704" name="Line 32"/>
            <p:cNvSpPr>
              <a:spLocks noChangeShapeType="1"/>
            </p:cNvSpPr>
            <p:nvPr/>
          </p:nvSpPr>
          <p:spPr bwMode="auto">
            <a:xfrm>
              <a:off x="726" y="172"/>
              <a:ext cx="272" cy="0"/>
            </a:xfrm>
            <a:prstGeom prst="line">
              <a:avLst/>
            </a:prstGeom>
            <a:noFill/>
            <a:ln w="25400" cmpd="sng">
              <a:solidFill>
                <a:srgbClr val="0000CC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/>
            <a:p>
              <a:endParaRPr lang="zh-CN" altLang="en-US"/>
            </a:p>
          </p:txBody>
        </p:sp>
        <p:sp>
          <p:nvSpPr>
            <p:cNvPr id="28705" name="Line 33"/>
            <p:cNvSpPr>
              <a:spLocks noChangeShapeType="1"/>
            </p:cNvSpPr>
            <p:nvPr/>
          </p:nvSpPr>
          <p:spPr bwMode="auto">
            <a:xfrm flipH="1">
              <a:off x="0" y="171"/>
              <a:ext cx="271" cy="0"/>
            </a:xfrm>
            <a:prstGeom prst="line">
              <a:avLst/>
            </a:prstGeom>
            <a:noFill/>
            <a:ln w="25400" cmpd="sng">
              <a:solidFill>
                <a:srgbClr val="0000CC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/>
            <a:p>
              <a:endParaRPr lang="zh-CN" altLang="en-US"/>
            </a:p>
          </p:txBody>
        </p:sp>
        <p:sp>
          <p:nvSpPr>
            <p:cNvPr id="28706" name="Text Box 34"/>
            <p:cNvSpPr txBox="1">
              <a:spLocks noChangeArrowheads="1"/>
            </p:cNvSpPr>
            <p:nvPr/>
          </p:nvSpPr>
          <p:spPr bwMode="auto">
            <a:xfrm>
              <a:off x="317" y="26"/>
              <a:ext cx="40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r>
                <a:rPr lang="zh-CN" altLang="zh-CN">
                  <a:solidFill>
                    <a:srgbClr val="0000CC"/>
                  </a:solidFill>
                </a:rPr>
                <a:t>10</a:t>
              </a:r>
            </a:p>
          </p:txBody>
        </p:sp>
      </p:grp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8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8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8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8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698" name="Group 2"/>
          <p:cNvGraphicFramePr>
            <a:graphicFrameLocks noGrp="1"/>
          </p:cNvGraphicFramePr>
          <p:nvPr/>
        </p:nvGraphicFramePr>
        <p:xfrm>
          <a:off x="468313" y="2173288"/>
          <a:ext cx="8172450" cy="3627440"/>
        </p:xfrm>
        <a:graphic>
          <a:graphicData uri="http://schemas.openxmlformats.org/drawingml/2006/table">
            <a:tbl>
              <a:tblPr/>
              <a:tblGrid>
                <a:gridCol w="16557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16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46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003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15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r(</a:t>
                      </a:r>
                      <a:r>
                        <a:rPr kumimoji="0" lang="zh-CN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米</a:t>
                      </a:r>
                      <a:r>
                        <a:rPr kumimoji="0" lang="zh-CN" altLang="zh-CN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1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d(</a:t>
                      </a:r>
                      <a:r>
                        <a:rPr kumimoji="0" lang="zh-CN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米</a:t>
                      </a:r>
                      <a:r>
                        <a:rPr kumimoji="0" lang="zh-CN" altLang="zh-CN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1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C(</a:t>
                      </a:r>
                      <a:r>
                        <a:rPr kumimoji="0" lang="zh-CN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米</a:t>
                      </a:r>
                      <a:r>
                        <a:rPr kumimoji="0" lang="zh-CN" altLang="zh-CN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1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S(</a:t>
                      </a:r>
                      <a:r>
                        <a:rPr kumimoji="0" lang="zh-CN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平方米</a:t>
                      </a:r>
                      <a:r>
                        <a:rPr kumimoji="0" lang="zh-CN" altLang="zh-CN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1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9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1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1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1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1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5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1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1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1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1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9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1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1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18.84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1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1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5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1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1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1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1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9730" name="Text Box 34"/>
          <p:cNvSpPr txBox="1">
            <a:spLocks noChangeArrowheads="1"/>
          </p:cNvSpPr>
          <p:nvPr/>
        </p:nvSpPr>
        <p:spPr bwMode="auto">
          <a:xfrm>
            <a:off x="554038" y="1181100"/>
            <a:ext cx="2362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>
                <a:latin typeface="Times New Roman" panose="02020603050405020304" pitchFamily="18" charset="0"/>
                <a:ea typeface="黑体" panose="02010609060101010101" pitchFamily="49" charset="-122"/>
              </a:rPr>
              <a:t>填表：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231775" y="298450"/>
            <a:ext cx="8748713" cy="626427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/>
            <a:endParaRPr lang="zh-CN" altLang="en-US"/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924525" y="5013175"/>
            <a:ext cx="7363211" cy="710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zh-CN" altLang="en-US" sz="4000" b="0" dirty="0">
                <a:solidFill>
                  <a:srgbClr val="FFFF00"/>
                </a:solidFill>
                <a:ea typeface="华文新魏" panose="02010800040101010101" charset="-122"/>
              </a:rPr>
              <a:t>圆所占平面的大小就是</a:t>
            </a:r>
            <a:r>
              <a:rPr lang="zh-CN" altLang="en-US" sz="4000" b="0" dirty="0">
                <a:solidFill>
                  <a:srgbClr val="FF0066"/>
                </a:solidFill>
                <a:ea typeface="华文新魏" panose="02010800040101010101" charset="-122"/>
              </a:rPr>
              <a:t>圆的面</a:t>
            </a:r>
            <a:r>
              <a:rPr lang="zh-CN" altLang="en-US" sz="4000" b="0" dirty="0" smtClean="0">
                <a:solidFill>
                  <a:srgbClr val="FF0066"/>
                </a:solidFill>
                <a:ea typeface="华文新魏" panose="02010800040101010101" charset="-122"/>
              </a:rPr>
              <a:t>积</a:t>
            </a:r>
            <a:endParaRPr lang="zh-CN" altLang="en-US" sz="4000" b="0" dirty="0">
              <a:ea typeface="华文新魏" panose="02010800040101010101" charset="-122"/>
            </a:endParaRPr>
          </a:p>
        </p:txBody>
      </p:sp>
      <p:sp>
        <p:nvSpPr>
          <p:cNvPr id="5124" name="Oval 4"/>
          <p:cNvSpPr>
            <a:spLocks noChangeArrowheads="1"/>
          </p:cNvSpPr>
          <p:nvPr/>
        </p:nvSpPr>
        <p:spPr bwMode="auto">
          <a:xfrm>
            <a:off x="2667000" y="1066800"/>
            <a:ext cx="3581400" cy="3581400"/>
          </a:xfrm>
          <a:prstGeom prst="ellipse">
            <a:avLst/>
          </a:prstGeom>
          <a:solidFill>
            <a:schemeClr val="accent2"/>
          </a:solidFill>
          <a:ln w="12700">
            <a:solidFill>
              <a:srgbClr val="00FF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25" name="Oval 5"/>
          <p:cNvSpPr>
            <a:spLocks noChangeArrowheads="1"/>
          </p:cNvSpPr>
          <p:nvPr/>
        </p:nvSpPr>
        <p:spPr bwMode="auto">
          <a:xfrm>
            <a:off x="2646363" y="1071563"/>
            <a:ext cx="3581400" cy="3581400"/>
          </a:xfrm>
          <a:prstGeom prst="ellipse">
            <a:avLst/>
          </a:prstGeom>
          <a:solidFill>
            <a:srgbClr val="FF0000"/>
          </a:solidFill>
          <a:ln w="12700">
            <a:solidFill>
              <a:srgbClr val="00FF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26" name="Oval 6"/>
          <p:cNvSpPr>
            <a:spLocks noChangeArrowheads="1"/>
          </p:cNvSpPr>
          <p:nvPr/>
        </p:nvSpPr>
        <p:spPr bwMode="auto">
          <a:xfrm>
            <a:off x="2646363" y="1071563"/>
            <a:ext cx="3581400" cy="3581400"/>
          </a:xfrm>
          <a:prstGeom prst="ellipse">
            <a:avLst/>
          </a:prstGeom>
          <a:solidFill>
            <a:srgbClr val="FFFF00"/>
          </a:solidFill>
          <a:ln w="12700">
            <a:solidFill>
              <a:srgbClr val="33CC33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27" name="Oval 7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23850" y="5805488"/>
            <a:ext cx="1295400" cy="590550"/>
          </a:xfrm>
          <a:prstGeom prst="ellipse">
            <a:avLst/>
          </a:prstGeom>
          <a:gradFill rotWithShape="1">
            <a:gsLst>
              <a:gs pos="0">
                <a:srgbClr val="DDDDDD"/>
              </a:gs>
              <a:gs pos="100000">
                <a:srgbClr val="DDDDDD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lIns="90000" tIns="46800" rIns="90000" bIns="46800" anchor="ctr"/>
          <a:lstStyle/>
          <a:p>
            <a:pPr algn="ctr"/>
            <a:r>
              <a:rPr lang="zh-CN" altLang="en-US" sz="2400">
                <a:solidFill>
                  <a:srgbClr val="FFCC66"/>
                </a:solidFill>
              </a:rPr>
              <a:t>返 回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utoUpdateAnimBg="0"/>
      <p:bldP spid="5125" grpId="0" animBg="1"/>
      <p:bldP spid="5126" grpId="0" animBg="1"/>
      <p:bldP spid="5127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7667625" y="1628775"/>
            <a:ext cx="760413" cy="2298700"/>
          </a:xfrm>
          <a:prstGeom prst="rect">
            <a:avLst/>
          </a:prstGeom>
          <a:solidFill>
            <a:srgbClr val="FFFF66"/>
          </a:solidFill>
          <a:ln w="9525" cmpd="sng">
            <a:solidFill>
              <a:srgbClr val="3333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zh-CN" sz="3600">
                <a:solidFill>
                  <a:srgbClr val="3333FF"/>
                </a:solidFill>
                <a:latin typeface="华文新魏" panose="02010800040101010101" charset="-122"/>
                <a:ea typeface="华文新魏" panose="02010800040101010101" charset="-122"/>
              </a:rPr>
              <a:t>记</a:t>
            </a:r>
          </a:p>
          <a:p>
            <a:r>
              <a:rPr lang="zh-CN" sz="3600">
                <a:solidFill>
                  <a:srgbClr val="3333FF"/>
                </a:solidFill>
                <a:latin typeface="华文新魏" panose="02010800040101010101" charset="-122"/>
                <a:ea typeface="华文新魏" panose="02010800040101010101" charset="-122"/>
              </a:rPr>
              <a:t>忆</a:t>
            </a:r>
          </a:p>
          <a:p>
            <a:r>
              <a:rPr lang="zh-CN" sz="3600">
                <a:solidFill>
                  <a:srgbClr val="3333FF"/>
                </a:solidFill>
                <a:latin typeface="华文新魏" panose="02010800040101010101" charset="-122"/>
                <a:ea typeface="华文新魏" panose="02010800040101010101" charset="-122"/>
              </a:rPr>
              <a:t>宝 </a:t>
            </a:r>
          </a:p>
          <a:p>
            <a:r>
              <a:rPr lang="zh-CN" sz="3600">
                <a:solidFill>
                  <a:srgbClr val="3333FF"/>
                </a:solidFill>
                <a:latin typeface="华文新魏" panose="02010800040101010101" charset="-122"/>
                <a:ea typeface="华文新魏" panose="02010800040101010101" charset="-122"/>
              </a:rPr>
              <a:t>库</a:t>
            </a:r>
          </a:p>
        </p:txBody>
      </p:sp>
      <p:sp>
        <p:nvSpPr>
          <p:cNvPr id="6147" name="未知"/>
          <p:cNvSpPr/>
          <p:nvPr/>
        </p:nvSpPr>
        <p:spPr bwMode="auto">
          <a:xfrm>
            <a:off x="1620838" y="2349500"/>
            <a:ext cx="3095625" cy="1690688"/>
          </a:xfrm>
          <a:custGeom>
            <a:avLst/>
            <a:gdLst>
              <a:gd name="T0" fmla="*/ 1088 w 2948"/>
              <a:gd name="T1" fmla="*/ 0 h 1134"/>
              <a:gd name="T2" fmla="*/ 0 w 2948"/>
              <a:gd name="T3" fmla="*/ 1134 h 1134"/>
              <a:gd name="T4" fmla="*/ 2948 w 2948"/>
              <a:gd name="T5" fmla="*/ 1134 h 1134"/>
              <a:gd name="T6" fmla="*/ 1088 w 2948"/>
              <a:gd name="T7" fmla="*/ 0 h 1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948" h="1134">
                <a:moveTo>
                  <a:pt x="1088" y="0"/>
                </a:moveTo>
                <a:lnTo>
                  <a:pt x="0" y="1134"/>
                </a:lnTo>
                <a:lnTo>
                  <a:pt x="2948" y="1134"/>
                </a:lnTo>
                <a:lnTo>
                  <a:pt x="1088" y="0"/>
                </a:lnTo>
                <a:close/>
              </a:path>
            </a:pathLst>
          </a:custGeom>
          <a:solidFill>
            <a:srgbClr val="00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endParaRPr lang="zh-CN" altLang="en-US"/>
          </a:p>
        </p:txBody>
      </p:sp>
      <p:sp>
        <p:nvSpPr>
          <p:cNvPr id="6148" name="未知"/>
          <p:cNvSpPr/>
          <p:nvPr/>
        </p:nvSpPr>
        <p:spPr bwMode="auto">
          <a:xfrm rot="10800000">
            <a:off x="2771775" y="2349500"/>
            <a:ext cx="3095625" cy="1690688"/>
          </a:xfrm>
          <a:custGeom>
            <a:avLst/>
            <a:gdLst>
              <a:gd name="T0" fmla="*/ 1088 w 2948"/>
              <a:gd name="T1" fmla="*/ 0 h 1134"/>
              <a:gd name="T2" fmla="*/ 0 w 2948"/>
              <a:gd name="T3" fmla="*/ 1134 h 1134"/>
              <a:gd name="T4" fmla="*/ 2948 w 2948"/>
              <a:gd name="T5" fmla="*/ 1134 h 1134"/>
              <a:gd name="T6" fmla="*/ 1088 w 2948"/>
              <a:gd name="T7" fmla="*/ 0 h 1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948" h="1134">
                <a:moveTo>
                  <a:pt x="1088" y="0"/>
                </a:moveTo>
                <a:lnTo>
                  <a:pt x="0" y="1134"/>
                </a:lnTo>
                <a:lnTo>
                  <a:pt x="2948" y="1134"/>
                </a:lnTo>
                <a:lnTo>
                  <a:pt x="1088" y="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endParaRPr lang="zh-CN" altLang="en-US"/>
          </a:p>
        </p:txBody>
      </p:sp>
      <p:sp>
        <p:nvSpPr>
          <p:cNvPr id="6149" name="未知"/>
          <p:cNvSpPr/>
          <p:nvPr/>
        </p:nvSpPr>
        <p:spPr bwMode="auto">
          <a:xfrm rot="10800000" flipH="1" flipV="1">
            <a:off x="1619250" y="2349500"/>
            <a:ext cx="3095625" cy="1690688"/>
          </a:xfrm>
          <a:custGeom>
            <a:avLst/>
            <a:gdLst>
              <a:gd name="T0" fmla="*/ 1088 w 2948"/>
              <a:gd name="T1" fmla="*/ 0 h 1134"/>
              <a:gd name="T2" fmla="*/ 0 w 2948"/>
              <a:gd name="T3" fmla="*/ 1134 h 1134"/>
              <a:gd name="T4" fmla="*/ 2948 w 2948"/>
              <a:gd name="T5" fmla="*/ 1134 h 1134"/>
              <a:gd name="T6" fmla="*/ 1088 w 2948"/>
              <a:gd name="T7" fmla="*/ 0 h 1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948" h="1134">
                <a:moveTo>
                  <a:pt x="1088" y="0"/>
                </a:moveTo>
                <a:lnTo>
                  <a:pt x="0" y="1134"/>
                </a:lnTo>
                <a:lnTo>
                  <a:pt x="2948" y="1134"/>
                </a:lnTo>
                <a:lnTo>
                  <a:pt x="1088" y="0"/>
                </a:lnTo>
                <a:close/>
              </a:path>
            </a:pathLst>
          </a:cu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endParaRPr lang="zh-CN" altLang="en-US"/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1908175" y="4724400"/>
            <a:ext cx="46799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zh-CN" dirty="0">
                <a:solidFill>
                  <a:srgbClr val="FF0066"/>
                </a:solidFill>
              </a:rPr>
              <a:t>你还记得三角形、梯形</a:t>
            </a:r>
          </a:p>
          <a:p>
            <a:r>
              <a:rPr lang="zh-CN" dirty="0">
                <a:solidFill>
                  <a:srgbClr val="FF0066"/>
                </a:solidFill>
              </a:rPr>
              <a:t>面积的推导过程吗？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7.40741E-7 L 0.13767 0.00278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00" y="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2" presetClass="exit" presetSubtype="1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Top)">
                                      <p:cBhvr>
                                        <p:cTn id="26" dur="1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1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nimBg="1"/>
      <p:bldP spid="6148" grpId="0" animBg="1"/>
      <p:bldP spid="6149" grpId="0" animBg="1"/>
      <p:bldP spid="6149" grpId="1" animBg="1"/>
      <p:bldP spid="6149" grpId="2" animBg="1"/>
      <p:bldP spid="6150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7667625" y="1628775"/>
            <a:ext cx="760413" cy="2298700"/>
          </a:xfrm>
          <a:prstGeom prst="rect">
            <a:avLst/>
          </a:prstGeom>
          <a:solidFill>
            <a:srgbClr val="FFFF66"/>
          </a:solidFill>
          <a:ln w="9525" cmpd="sng">
            <a:solidFill>
              <a:srgbClr val="3333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zh-CN" sz="3600" dirty="0">
                <a:solidFill>
                  <a:srgbClr val="3333FF"/>
                </a:solidFill>
                <a:latin typeface="华文新魏" panose="02010800040101010101" charset="-122"/>
                <a:ea typeface="华文新魏" panose="02010800040101010101" charset="-122"/>
              </a:rPr>
              <a:t>记</a:t>
            </a:r>
          </a:p>
          <a:p>
            <a:r>
              <a:rPr lang="zh-CN" sz="3600" dirty="0">
                <a:solidFill>
                  <a:srgbClr val="3333FF"/>
                </a:solidFill>
                <a:latin typeface="华文新魏" panose="02010800040101010101" charset="-122"/>
                <a:ea typeface="华文新魏" panose="02010800040101010101" charset="-122"/>
              </a:rPr>
              <a:t>忆</a:t>
            </a:r>
          </a:p>
          <a:p>
            <a:r>
              <a:rPr lang="zh-CN" sz="3600" dirty="0">
                <a:solidFill>
                  <a:srgbClr val="3333FF"/>
                </a:solidFill>
                <a:latin typeface="华文新魏" panose="02010800040101010101" charset="-122"/>
                <a:ea typeface="华文新魏" panose="02010800040101010101" charset="-122"/>
              </a:rPr>
              <a:t>宝 </a:t>
            </a:r>
          </a:p>
          <a:p>
            <a:r>
              <a:rPr lang="zh-CN" sz="3600" dirty="0">
                <a:solidFill>
                  <a:srgbClr val="3333FF"/>
                </a:solidFill>
                <a:latin typeface="华文新魏" panose="02010800040101010101" charset="-122"/>
                <a:ea typeface="华文新魏" panose="02010800040101010101" charset="-122"/>
              </a:rPr>
              <a:t>库</a:t>
            </a:r>
          </a:p>
        </p:txBody>
      </p:sp>
      <p:sp>
        <p:nvSpPr>
          <p:cNvPr id="7171" name="AutoShape 3"/>
          <p:cNvSpPr>
            <a:spLocks noChangeArrowheads="1"/>
          </p:cNvSpPr>
          <p:nvPr/>
        </p:nvSpPr>
        <p:spPr bwMode="auto">
          <a:xfrm flipV="1">
            <a:off x="1331913" y="2276475"/>
            <a:ext cx="4319587" cy="2014538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00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7172" name="AutoShape 4"/>
          <p:cNvSpPr>
            <a:spLocks noChangeArrowheads="1"/>
          </p:cNvSpPr>
          <p:nvPr/>
        </p:nvSpPr>
        <p:spPr bwMode="auto">
          <a:xfrm flipH="1" flipV="1">
            <a:off x="4572000" y="2276475"/>
            <a:ext cx="1081088" cy="2016125"/>
          </a:xfrm>
          <a:prstGeom prst="rtTriangl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2411413" y="2276475"/>
            <a:ext cx="0" cy="2016125"/>
          </a:xfrm>
          <a:prstGeom prst="line">
            <a:avLst/>
          </a:prstGeom>
          <a:noFill/>
          <a:ln w="25400" cmpd="sng">
            <a:solidFill>
              <a:schemeClr val="tx1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endParaRPr lang="zh-CN" altLang="en-US"/>
          </a:p>
        </p:txBody>
      </p:sp>
      <p:sp>
        <p:nvSpPr>
          <p:cNvPr id="7174" name="AutoShape 6"/>
          <p:cNvSpPr>
            <a:spLocks noChangeArrowheads="1"/>
          </p:cNvSpPr>
          <p:nvPr/>
        </p:nvSpPr>
        <p:spPr bwMode="auto">
          <a:xfrm flipH="1">
            <a:off x="1185863" y="2205038"/>
            <a:ext cx="1225550" cy="2159000"/>
          </a:xfrm>
          <a:prstGeom prst="rtTriangl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7175" name="AutoShape 7"/>
          <p:cNvSpPr>
            <a:spLocks noChangeArrowheads="1"/>
          </p:cNvSpPr>
          <p:nvPr/>
        </p:nvSpPr>
        <p:spPr bwMode="auto">
          <a:xfrm flipH="1">
            <a:off x="1330325" y="2276475"/>
            <a:ext cx="1081088" cy="2016125"/>
          </a:xfrm>
          <a:prstGeom prst="rtTriangl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1908175" y="4724400"/>
            <a:ext cx="46799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zh-CN" dirty="0">
                <a:solidFill>
                  <a:srgbClr val="FF0066"/>
                </a:solidFill>
              </a:rPr>
              <a:t>你还记得三角形、梯形</a:t>
            </a:r>
          </a:p>
          <a:p>
            <a:r>
              <a:rPr lang="zh-CN" dirty="0">
                <a:solidFill>
                  <a:srgbClr val="FF0066"/>
                </a:solidFill>
              </a:rPr>
              <a:t>面积的推导过程吗？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921 4.81481E-6 L 0.35851 4.81481E-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0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39" presetClass="exit" presetSubtype="0" decel="10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nimBg="1"/>
      <p:bldP spid="7172" grpId="0" animBg="1"/>
      <p:bldP spid="7173" grpId="0" animBg="1"/>
      <p:bldP spid="7174" grpId="0" animBg="1"/>
      <p:bldP spid="7175" grpId="0" animBg="1"/>
      <p:bldP spid="7175" grpId="1" animBg="1"/>
      <p:bldP spid="7175" grpId="2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900113" y="2060575"/>
            <a:ext cx="2232025" cy="2232025"/>
          </a:xfrm>
          <a:prstGeom prst="rect">
            <a:avLst/>
          </a:prstGeom>
          <a:solidFill>
            <a:srgbClr val="FFFFCC"/>
          </a:solidFill>
          <a:ln w="9525" cmpd="sng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4572000" y="1557338"/>
            <a:ext cx="3168650" cy="3168650"/>
          </a:xfrm>
          <a:prstGeom prst="rect">
            <a:avLst/>
          </a:prstGeom>
          <a:solidFill>
            <a:srgbClr val="FFFFCC"/>
          </a:solidFill>
          <a:ln w="9525" cmpd="sng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8196" name="Oval 4"/>
          <p:cNvSpPr>
            <a:spLocks noChangeArrowheads="1"/>
          </p:cNvSpPr>
          <p:nvPr/>
        </p:nvSpPr>
        <p:spPr bwMode="auto">
          <a:xfrm>
            <a:off x="900113" y="2060575"/>
            <a:ext cx="2232025" cy="2232025"/>
          </a:xfrm>
          <a:prstGeom prst="ellipse">
            <a:avLst/>
          </a:prstGeom>
          <a:solidFill>
            <a:srgbClr val="009900"/>
          </a:solidFill>
          <a:ln w="9525" cmpd="sng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8197" name="Oval 5"/>
          <p:cNvSpPr>
            <a:spLocks noChangeArrowheads="1"/>
          </p:cNvSpPr>
          <p:nvPr/>
        </p:nvSpPr>
        <p:spPr bwMode="auto">
          <a:xfrm>
            <a:off x="4572000" y="1557338"/>
            <a:ext cx="3168650" cy="3168650"/>
          </a:xfrm>
          <a:prstGeom prst="ellipse">
            <a:avLst/>
          </a:prstGeom>
          <a:solidFill>
            <a:srgbClr val="009900"/>
          </a:solidFill>
          <a:ln w="9525" cmpd="sng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grpSp>
        <p:nvGrpSpPr>
          <p:cNvPr id="8198" name="Group 6"/>
          <p:cNvGrpSpPr/>
          <p:nvPr/>
        </p:nvGrpSpPr>
        <p:grpSpPr bwMode="auto">
          <a:xfrm>
            <a:off x="900113" y="3141663"/>
            <a:ext cx="2232025" cy="144462"/>
            <a:chOff x="0" y="0"/>
            <a:chExt cx="1406" cy="91"/>
          </a:xfrm>
        </p:grpSpPr>
        <p:sp>
          <p:nvSpPr>
            <p:cNvPr id="8199" name="Line 7"/>
            <p:cNvSpPr>
              <a:spLocks noChangeShapeType="1"/>
            </p:cNvSpPr>
            <p:nvPr/>
          </p:nvSpPr>
          <p:spPr bwMode="auto">
            <a:xfrm>
              <a:off x="0" y="45"/>
              <a:ext cx="1406" cy="0"/>
            </a:xfrm>
            <a:prstGeom prst="line">
              <a:avLst/>
            </a:prstGeom>
            <a:noFill/>
            <a:ln w="254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/>
            <a:p>
              <a:endParaRPr lang="zh-CN" altLang="en-US"/>
            </a:p>
          </p:txBody>
        </p:sp>
        <p:sp>
          <p:nvSpPr>
            <p:cNvPr id="8200" name="Oval 8"/>
            <p:cNvSpPr>
              <a:spLocks noChangeArrowheads="1"/>
            </p:cNvSpPr>
            <p:nvPr/>
          </p:nvSpPr>
          <p:spPr bwMode="auto">
            <a:xfrm>
              <a:off x="680" y="0"/>
              <a:ext cx="91" cy="91"/>
            </a:xfrm>
            <a:prstGeom prst="ellipse">
              <a:avLst/>
            </a:prstGeom>
            <a:solidFill>
              <a:schemeClr val="tx1"/>
            </a:solidFill>
            <a:ln w="9525" cmpd="sng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zh-CN" altLang="en-US"/>
            </a:p>
          </p:txBody>
        </p:sp>
      </p:grpSp>
      <p:grpSp>
        <p:nvGrpSpPr>
          <p:cNvPr id="8201" name="Group 9"/>
          <p:cNvGrpSpPr/>
          <p:nvPr/>
        </p:nvGrpSpPr>
        <p:grpSpPr bwMode="auto">
          <a:xfrm>
            <a:off x="4572000" y="3141663"/>
            <a:ext cx="3168650" cy="144462"/>
            <a:chOff x="0" y="0"/>
            <a:chExt cx="1996" cy="91"/>
          </a:xfrm>
        </p:grpSpPr>
        <p:sp>
          <p:nvSpPr>
            <p:cNvPr id="8202" name="Line 10"/>
            <p:cNvSpPr>
              <a:spLocks noChangeShapeType="1"/>
            </p:cNvSpPr>
            <p:nvPr/>
          </p:nvSpPr>
          <p:spPr bwMode="auto">
            <a:xfrm>
              <a:off x="0" y="45"/>
              <a:ext cx="1996" cy="0"/>
            </a:xfrm>
            <a:prstGeom prst="line">
              <a:avLst/>
            </a:prstGeom>
            <a:noFill/>
            <a:ln w="254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/>
            <a:p>
              <a:endParaRPr lang="zh-CN" altLang="en-US"/>
            </a:p>
          </p:txBody>
        </p:sp>
        <p:sp>
          <p:nvSpPr>
            <p:cNvPr id="8203" name="Oval 11"/>
            <p:cNvSpPr>
              <a:spLocks noChangeArrowheads="1"/>
            </p:cNvSpPr>
            <p:nvPr/>
          </p:nvSpPr>
          <p:spPr bwMode="auto">
            <a:xfrm>
              <a:off x="953" y="0"/>
              <a:ext cx="91" cy="91"/>
            </a:xfrm>
            <a:prstGeom prst="ellipse">
              <a:avLst/>
            </a:prstGeom>
            <a:solidFill>
              <a:schemeClr val="tx1"/>
            </a:solidFill>
            <a:ln w="9525" cmpd="sng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zh-CN" altLang="en-US"/>
            </a:p>
          </p:txBody>
        </p:sp>
      </p:grp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1331913" y="5286375"/>
            <a:ext cx="73072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zh-CN" sz="3600" dirty="0">
                <a:solidFill>
                  <a:srgbClr val="FF0066"/>
                </a:solidFill>
              </a:rPr>
              <a:t>猜一猜：圆的面积和什么有关？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rAng="0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rAng="0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nimBg="1"/>
      <p:bldP spid="8197" grpId="0" animBg="1"/>
      <p:bldP spid="820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Oval 2"/>
          <p:cNvSpPr>
            <a:spLocks noChangeArrowheads="1"/>
          </p:cNvSpPr>
          <p:nvPr/>
        </p:nvSpPr>
        <p:spPr bwMode="auto">
          <a:xfrm>
            <a:off x="2484438" y="1773238"/>
            <a:ext cx="3887787" cy="38877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9219" name="PubChord"/>
          <p:cNvSpPr>
            <a:spLocks noEditPoints="1" noChangeArrowheads="1"/>
          </p:cNvSpPr>
          <p:nvPr/>
        </p:nvSpPr>
        <p:spPr bwMode="auto">
          <a:xfrm rot="18928781">
            <a:off x="2484438" y="1773238"/>
            <a:ext cx="3887787" cy="3887787"/>
          </a:xfrm>
          <a:custGeom>
            <a:avLst/>
            <a:gdLst>
              <a:gd name="G0" fmla="+- 0 0 0"/>
              <a:gd name="G1" fmla="sin 10800 14745600"/>
              <a:gd name="G2" fmla="cos 10800 14745600"/>
              <a:gd name="G3" fmla="sin 10800 2949120"/>
              <a:gd name="G4" fmla="cos 10800 2949120"/>
              <a:gd name="G5" fmla="+- G1 10800 0"/>
              <a:gd name="G6" fmla="+- G2 10800 0"/>
              <a:gd name="G7" fmla="+- G3 10800 0"/>
              <a:gd name="G8" fmla="+- G4 10800 0"/>
              <a:gd name="G9" fmla="+- 10800 0 0"/>
              <a:gd name="G10" fmla="+/ G5 G7 2"/>
              <a:gd name="G11" fmla="+/ G6 G8 2"/>
              <a:gd name="T0" fmla="*/ 3163 w 21600"/>
              <a:gd name="T1" fmla="*/ 3163 h 21600"/>
              <a:gd name="T2" fmla="*/ 10799 w 21600"/>
              <a:gd name="T3" fmla="*/ 10799 h 21600"/>
              <a:gd name="T4" fmla="*/ 18436 w 21600"/>
              <a:gd name="T5" fmla="*/ 18436 h 21600"/>
              <a:gd name="T6" fmla="*/ 3163 w 21600"/>
              <a:gd name="T7" fmla="*/ 3163 h 21600"/>
              <a:gd name="T8" fmla="*/ 18437 w 21600"/>
              <a:gd name="T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T6" t="T7" r="T8" b="T9"/>
            <a:pathLst>
              <a:path w="21600" h="21600">
                <a:moveTo>
                  <a:pt x="3163" y="3163"/>
                </a:moveTo>
                <a:cubicBezTo>
                  <a:pt x="1137" y="5188"/>
                  <a:pt x="0" y="7935"/>
                  <a:pt x="0" y="10799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3664" y="21600"/>
                  <a:pt x="16411" y="20462"/>
                  <a:pt x="18436" y="18436"/>
                </a:cubicBezTo>
                <a:close/>
              </a:path>
            </a:pathLst>
          </a:custGeom>
          <a:solidFill>
            <a:srgbClr val="009900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9220" name="Group 4"/>
          <p:cNvGrpSpPr/>
          <p:nvPr/>
        </p:nvGrpSpPr>
        <p:grpSpPr bwMode="auto">
          <a:xfrm>
            <a:off x="2627313" y="1773238"/>
            <a:ext cx="3600450" cy="3887787"/>
            <a:chOff x="0" y="0"/>
            <a:chExt cx="2268" cy="2449"/>
          </a:xfrm>
        </p:grpSpPr>
        <p:sp>
          <p:nvSpPr>
            <p:cNvPr id="9221" name="Line 5"/>
            <p:cNvSpPr>
              <a:spLocks noChangeShapeType="1"/>
            </p:cNvSpPr>
            <p:nvPr/>
          </p:nvSpPr>
          <p:spPr bwMode="auto">
            <a:xfrm>
              <a:off x="1134" y="0"/>
              <a:ext cx="0" cy="2449"/>
            </a:xfrm>
            <a:prstGeom prst="line">
              <a:avLst/>
            </a:prstGeom>
            <a:noFill/>
            <a:ln w="12700">
              <a:solidFill>
                <a:srgbClr val="FF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/>
            <a:p>
              <a:endParaRPr lang="zh-CN" altLang="en-US"/>
            </a:p>
          </p:txBody>
        </p:sp>
        <p:sp>
          <p:nvSpPr>
            <p:cNvPr id="9222" name="Line 6"/>
            <p:cNvSpPr>
              <a:spLocks noChangeShapeType="1"/>
            </p:cNvSpPr>
            <p:nvPr/>
          </p:nvSpPr>
          <p:spPr bwMode="auto">
            <a:xfrm flipH="1">
              <a:off x="272" y="363"/>
              <a:ext cx="1724" cy="1724"/>
            </a:xfrm>
            <a:prstGeom prst="line">
              <a:avLst/>
            </a:prstGeom>
            <a:noFill/>
            <a:ln w="12700">
              <a:solidFill>
                <a:srgbClr val="FF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/>
            <a:p>
              <a:endParaRPr lang="zh-CN" altLang="en-US"/>
            </a:p>
          </p:txBody>
        </p:sp>
        <p:sp>
          <p:nvSpPr>
            <p:cNvPr id="9223" name="Line 7"/>
            <p:cNvSpPr>
              <a:spLocks noChangeShapeType="1"/>
            </p:cNvSpPr>
            <p:nvPr/>
          </p:nvSpPr>
          <p:spPr bwMode="auto">
            <a:xfrm>
              <a:off x="272" y="363"/>
              <a:ext cx="1724" cy="17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/>
            <a:p>
              <a:endParaRPr lang="zh-CN" altLang="en-US"/>
            </a:p>
          </p:txBody>
        </p:sp>
        <p:sp>
          <p:nvSpPr>
            <p:cNvPr id="9224" name="Line 8"/>
            <p:cNvSpPr>
              <a:spLocks noChangeShapeType="1"/>
            </p:cNvSpPr>
            <p:nvPr/>
          </p:nvSpPr>
          <p:spPr bwMode="auto">
            <a:xfrm flipV="1">
              <a:off x="635" y="91"/>
              <a:ext cx="998" cy="2268"/>
            </a:xfrm>
            <a:prstGeom prst="line">
              <a:avLst/>
            </a:prstGeom>
            <a:noFill/>
            <a:ln w="12700">
              <a:solidFill>
                <a:srgbClr val="FF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/>
            <a:p>
              <a:endParaRPr lang="zh-CN" altLang="en-US"/>
            </a:p>
          </p:txBody>
        </p:sp>
        <p:sp>
          <p:nvSpPr>
            <p:cNvPr id="9225" name="Line 9"/>
            <p:cNvSpPr>
              <a:spLocks noChangeShapeType="1"/>
            </p:cNvSpPr>
            <p:nvPr/>
          </p:nvSpPr>
          <p:spPr bwMode="auto">
            <a:xfrm>
              <a:off x="681" y="91"/>
              <a:ext cx="907" cy="2268"/>
            </a:xfrm>
            <a:prstGeom prst="line">
              <a:avLst/>
            </a:prstGeom>
            <a:noFill/>
            <a:ln w="12700">
              <a:solidFill>
                <a:srgbClr val="FF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/>
            <a:p>
              <a:endParaRPr lang="zh-CN" altLang="en-US"/>
            </a:p>
          </p:txBody>
        </p:sp>
        <p:sp>
          <p:nvSpPr>
            <p:cNvPr id="9226" name="Line 10"/>
            <p:cNvSpPr>
              <a:spLocks noChangeShapeType="1"/>
            </p:cNvSpPr>
            <p:nvPr/>
          </p:nvSpPr>
          <p:spPr bwMode="auto">
            <a:xfrm>
              <a:off x="272" y="363"/>
              <a:ext cx="1724" cy="1724"/>
            </a:xfrm>
            <a:prstGeom prst="line">
              <a:avLst/>
            </a:prstGeom>
            <a:noFill/>
            <a:ln w="12700">
              <a:solidFill>
                <a:srgbClr val="FF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/>
            <a:p>
              <a:endParaRPr lang="zh-CN" altLang="en-US"/>
            </a:p>
          </p:txBody>
        </p:sp>
        <p:sp>
          <p:nvSpPr>
            <p:cNvPr id="9227" name="Line 11"/>
            <p:cNvSpPr>
              <a:spLocks noChangeShapeType="1"/>
            </p:cNvSpPr>
            <p:nvPr/>
          </p:nvSpPr>
          <p:spPr bwMode="auto">
            <a:xfrm flipV="1">
              <a:off x="0" y="726"/>
              <a:ext cx="2268" cy="998"/>
            </a:xfrm>
            <a:prstGeom prst="line">
              <a:avLst/>
            </a:prstGeom>
            <a:noFill/>
            <a:ln w="12700">
              <a:solidFill>
                <a:srgbClr val="FF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/>
            <a:p>
              <a:endParaRPr lang="zh-CN" altLang="en-US"/>
            </a:p>
          </p:txBody>
        </p:sp>
        <p:sp>
          <p:nvSpPr>
            <p:cNvPr id="9228" name="Line 12"/>
            <p:cNvSpPr>
              <a:spLocks noChangeShapeType="1"/>
            </p:cNvSpPr>
            <p:nvPr/>
          </p:nvSpPr>
          <p:spPr bwMode="auto">
            <a:xfrm>
              <a:off x="0" y="771"/>
              <a:ext cx="2268" cy="907"/>
            </a:xfrm>
            <a:prstGeom prst="line">
              <a:avLst/>
            </a:prstGeom>
            <a:noFill/>
            <a:ln w="12700">
              <a:solidFill>
                <a:srgbClr val="FF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/>
            <a:p>
              <a:endParaRPr lang="zh-CN" altLang="en-US"/>
            </a:p>
          </p:txBody>
        </p:sp>
      </p:grp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684213" y="765175"/>
            <a:ext cx="38512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zh-CN" altLang="en-US" sz="3600">
                <a:solidFill>
                  <a:srgbClr val="D60093"/>
                </a:solidFill>
              </a:rPr>
              <a:t>将圆分成若干等分</a:t>
            </a: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2743200" y="3136900"/>
            <a:ext cx="53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>
                <a:solidFill>
                  <a:srgbClr val="FF66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endParaRPr lang="en-US" altLang="zh-CN" sz="32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3030538" y="2565400"/>
            <a:ext cx="53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>
                <a:solidFill>
                  <a:srgbClr val="FF66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3386138" y="2212975"/>
            <a:ext cx="53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>
                <a:solidFill>
                  <a:srgbClr val="FF66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3919538" y="2060575"/>
            <a:ext cx="53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>
                <a:solidFill>
                  <a:srgbClr val="FF66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4</a:t>
            </a:r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4529138" y="2060575"/>
            <a:ext cx="53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>
                <a:solidFill>
                  <a:srgbClr val="FF66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5</a:t>
            </a:r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5062538" y="2136775"/>
            <a:ext cx="53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>
                <a:solidFill>
                  <a:srgbClr val="FF66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6</a:t>
            </a:r>
          </a:p>
        </p:txBody>
      </p:sp>
      <p:sp>
        <p:nvSpPr>
          <p:cNvPr id="9236" name="Text Box 20"/>
          <p:cNvSpPr txBox="1">
            <a:spLocks noChangeArrowheads="1"/>
          </p:cNvSpPr>
          <p:nvPr/>
        </p:nvSpPr>
        <p:spPr bwMode="auto">
          <a:xfrm>
            <a:off x="5407025" y="2633663"/>
            <a:ext cx="533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>
                <a:solidFill>
                  <a:srgbClr val="FF66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7</a:t>
            </a:r>
          </a:p>
        </p:txBody>
      </p:sp>
      <p:sp>
        <p:nvSpPr>
          <p:cNvPr id="9237" name="Text Box 21"/>
          <p:cNvSpPr txBox="1">
            <a:spLocks noChangeArrowheads="1"/>
          </p:cNvSpPr>
          <p:nvPr/>
        </p:nvSpPr>
        <p:spPr bwMode="auto">
          <a:xfrm>
            <a:off x="5622925" y="3136900"/>
            <a:ext cx="53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>
                <a:solidFill>
                  <a:srgbClr val="FF66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8</a:t>
            </a:r>
          </a:p>
        </p:txBody>
      </p:sp>
      <p:sp>
        <p:nvSpPr>
          <p:cNvPr id="9238" name="Text Box 22"/>
          <p:cNvSpPr txBox="1">
            <a:spLocks noChangeArrowheads="1"/>
          </p:cNvSpPr>
          <p:nvPr/>
        </p:nvSpPr>
        <p:spPr bwMode="auto">
          <a:xfrm>
            <a:off x="5672138" y="3713163"/>
            <a:ext cx="533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>
                <a:solidFill>
                  <a:srgbClr val="FF66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9</a:t>
            </a:r>
          </a:p>
        </p:txBody>
      </p: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5364163" y="4217988"/>
            <a:ext cx="762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>
                <a:solidFill>
                  <a:srgbClr val="FF66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10</a:t>
            </a:r>
          </a:p>
        </p:txBody>
      </p:sp>
      <p:sp>
        <p:nvSpPr>
          <p:cNvPr id="9240" name="Text Box 24"/>
          <p:cNvSpPr txBox="1">
            <a:spLocks noChangeArrowheads="1"/>
          </p:cNvSpPr>
          <p:nvPr/>
        </p:nvSpPr>
        <p:spPr bwMode="auto">
          <a:xfrm>
            <a:off x="4932363" y="4649788"/>
            <a:ext cx="914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>
                <a:solidFill>
                  <a:srgbClr val="FF66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11</a:t>
            </a:r>
          </a:p>
        </p:txBody>
      </p:sp>
      <p:sp>
        <p:nvSpPr>
          <p:cNvPr id="9241" name="Text Box 25"/>
          <p:cNvSpPr txBox="1">
            <a:spLocks noChangeArrowheads="1"/>
          </p:cNvSpPr>
          <p:nvPr/>
        </p:nvSpPr>
        <p:spPr bwMode="auto">
          <a:xfrm>
            <a:off x="4356100" y="4865688"/>
            <a:ext cx="762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>
                <a:solidFill>
                  <a:srgbClr val="FF66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12</a:t>
            </a:r>
          </a:p>
        </p:txBody>
      </p:sp>
      <p:sp>
        <p:nvSpPr>
          <p:cNvPr id="9242" name="Text Box 26"/>
          <p:cNvSpPr txBox="1">
            <a:spLocks noChangeArrowheads="1"/>
          </p:cNvSpPr>
          <p:nvPr/>
        </p:nvSpPr>
        <p:spPr bwMode="auto">
          <a:xfrm>
            <a:off x="3851275" y="4865688"/>
            <a:ext cx="685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>
                <a:solidFill>
                  <a:srgbClr val="FF66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13</a:t>
            </a:r>
          </a:p>
        </p:txBody>
      </p:sp>
      <p:sp>
        <p:nvSpPr>
          <p:cNvPr id="9243" name="Text Box 27"/>
          <p:cNvSpPr txBox="1">
            <a:spLocks noChangeArrowheads="1"/>
          </p:cNvSpPr>
          <p:nvPr/>
        </p:nvSpPr>
        <p:spPr bwMode="auto">
          <a:xfrm>
            <a:off x="3276600" y="4649788"/>
            <a:ext cx="762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>
                <a:solidFill>
                  <a:srgbClr val="FF66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14</a:t>
            </a:r>
          </a:p>
        </p:txBody>
      </p:sp>
      <p:sp>
        <p:nvSpPr>
          <p:cNvPr id="9244" name="Text Box 28"/>
          <p:cNvSpPr txBox="1">
            <a:spLocks noChangeArrowheads="1"/>
          </p:cNvSpPr>
          <p:nvPr/>
        </p:nvSpPr>
        <p:spPr bwMode="auto">
          <a:xfrm>
            <a:off x="2949575" y="4217988"/>
            <a:ext cx="685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>
                <a:solidFill>
                  <a:srgbClr val="FF66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15</a:t>
            </a:r>
          </a:p>
        </p:txBody>
      </p:sp>
      <p:sp>
        <p:nvSpPr>
          <p:cNvPr id="9245" name="Text Box 29"/>
          <p:cNvSpPr txBox="1">
            <a:spLocks noChangeArrowheads="1"/>
          </p:cNvSpPr>
          <p:nvPr/>
        </p:nvSpPr>
        <p:spPr bwMode="auto">
          <a:xfrm>
            <a:off x="2700338" y="3713163"/>
            <a:ext cx="762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>
                <a:solidFill>
                  <a:srgbClr val="FF66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16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922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6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5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0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5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00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5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700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nimBg="1"/>
      <p:bldP spid="9219" grpId="0" animBg="1"/>
      <p:bldP spid="9229" grpId="0" autoUpdateAnimBg="0"/>
      <p:bldP spid="9230" grpId="0" autoUpdateAnimBg="0"/>
      <p:bldP spid="9231" grpId="0" autoUpdateAnimBg="0"/>
      <p:bldP spid="9232" grpId="0" autoUpdateAnimBg="0"/>
      <p:bldP spid="9233" grpId="0" autoUpdateAnimBg="0"/>
      <p:bldP spid="9234" grpId="0" autoUpdateAnimBg="0"/>
      <p:bldP spid="9235" grpId="0" autoUpdateAnimBg="0"/>
      <p:bldP spid="9236" grpId="0" autoUpdateAnimBg="0"/>
      <p:bldP spid="9237" grpId="0" autoUpdateAnimBg="0"/>
      <p:bldP spid="9238" grpId="0" autoUpdateAnimBg="0"/>
      <p:bldP spid="9239" grpId="0" autoUpdateAnimBg="0"/>
      <p:bldP spid="9240" grpId="0" autoUpdateAnimBg="0"/>
      <p:bldP spid="9241" grpId="0" autoUpdateAnimBg="0"/>
      <p:bldP spid="9242" grpId="0" autoUpdateAnimBg="0"/>
      <p:bldP spid="9243" grpId="0" autoUpdateAnimBg="0"/>
      <p:bldP spid="9244" grpId="0" autoUpdateAnimBg="0"/>
      <p:bldP spid="9245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81263" y="1782763"/>
            <a:ext cx="4467225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81263" y="3714750"/>
            <a:ext cx="4124325" cy="201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244" name="Group 4"/>
          <p:cNvGrpSpPr/>
          <p:nvPr/>
        </p:nvGrpSpPr>
        <p:grpSpPr bwMode="auto">
          <a:xfrm>
            <a:off x="1404938" y="1330325"/>
            <a:ext cx="6335712" cy="2603500"/>
            <a:chOff x="0" y="0"/>
            <a:chExt cx="3991" cy="1640"/>
          </a:xfrm>
        </p:grpSpPr>
        <p:pic>
          <p:nvPicPr>
            <p:cNvPr id="10245" name="Picture 5" descr="df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0"/>
              <a:ext cx="3991" cy="1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0246" name="Group 6"/>
            <p:cNvGrpSpPr/>
            <p:nvPr/>
          </p:nvGrpSpPr>
          <p:grpSpPr bwMode="auto">
            <a:xfrm>
              <a:off x="258" y="390"/>
              <a:ext cx="3597" cy="342"/>
              <a:chOff x="0" y="0"/>
              <a:chExt cx="3597" cy="342"/>
            </a:xfrm>
          </p:grpSpPr>
          <p:sp>
            <p:nvSpPr>
              <p:cNvPr id="10247" name="Text Box 7"/>
              <p:cNvSpPr txBox="1">
                <a:spLocks noChangeArrowheads="1"/>
              </p:cNvSpPr>
              <p:nvPr/>
            </p:nvSpPr>
            <p:spPr bwMode="auto">
              <a:xfrm>
                <a:off x="0" y="15"/>
                <a:ext cx="55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CN" altLang="zh-CN">
                    <a:solidFill>
                      <a:srgbClr val="FF00FF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1</a:t>
                </a:r>
              </a:p>
            </p:txBody>
          </p:sp>
          <p:sp>
            <p:nvSpPr>
              <p:cNvPr id="10248" name="Text Box 8"/>
              <p:cNvSpPr txBox="1">
                <a:spLocks noChangeArrowheads="1"/>
              </p:cNvSpPr>
              <p:nvPr/>
            </p:nvSpPr>
            <p:spPr bwMode="auto">
              <a:xfrm>
                <a:off x="453" y="0"/>
                <a:ext cx="55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CN" altLang="zh-CN">
                    <a:solidFill>
                      <a:srgbClr val="FF00FF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2</a:t>
                </a:r>
              </a:p>
            </p:txBody>
          </p:sp>
          <p:sp>
            <p:nvSpPr>
              <p:cNvPr id="10249" name="Text Box 9"/>
              <p:cNvSpPr txBox="1">
                <a:spLocks noChangeArrowheads="1"/>
              </p:cNvSpPr>
              <p:nvPr/>
            </p:nvSpPr>
            <p:spPr bwMode="auto">
              <a:xfrm>
                <a:off x="907" y="0"/>
                <a:ext cx="55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CN" altLang="zh-CN">
                    <a:solidFill>
                      <a:srgbClr val="FF00FF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3</a:t>
                </a:r>
              </a:p>
            </p:txBody>
          </p:sp>
          <p:sp>
            <p:nvSpPr>
              <p:cNvPr id="10250" name="Text Box 10"/>
              <p:cNvSpPr txBox="1">
                <a:spLocks noChangeArrowheads="1"/>
              </p:cNvSpPr>
              <p:nvPr/>
            </p:nvSpPr>
            <p:spPr bwMode="auto">
              <a:xfrm>
                <a:off x="1315" y="0"/>
                <a:ext cx="55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CN" altLang="zh-CN">
                    <a:solidFill>
                      <a:srgbClr val="FF00FF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4</a:t>
                </a:r>
              </a:p>
            </p:txBody>
          </p:sp>
          <p:sp>
            <p:nvSpPr>
              <p:cNvPr id="10251" name="Text Box 11"/>
              <p:cNvSpPr txBox="1">
                <a:spLocks noChangeArrowheads="1"/>
              </p:cNvSpPr>
              <p:nvPr/>
            </p:nvSpPr>
            <p:spPr bwMode="auto">
              <a:xfrm>
                <a:off x="1769" y="0"/>
                <a:ext cx="55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CN" altLang="zh-CN">
                    <a:solidFill>
                      <a:srgbClr val="FF00FF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5</a:t>
                </a:r>
              </a:p>
            </p:txBody>
          </p:sp>
          <p:sp>
            <p:nvSpPr>
              <p:cNvPr id="10252" name="Text Box 12"/>
              <p:cNvSpPr txBox="1">
                <a:spLocks noChangeArrowheads="1"/>
              </p:cNvSpPr>
              <p:nvPr/>
            </p:nvSpPr>
            <p:spPr bwMode="auto">
              <a:xfrm>
                <a:off x="2177" y="15"/>
                <a:ext cx="55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CN" altLang="zh-CN">
                    <a:solidFill>
                      <a:srgbClr val="FF00FF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6</a:t>
                </a:r>
              </a:p>
            </p:txBody>
          </p:sp>
          <p:sp>
            <p:nvSpPr>
              <p:cNvPr id="10253" name="Text Box 13"/>
              <p:cNvSpPr txBox="1">
                <a:spLocks noChangeArrowheads="1"/>
              </p:cNvSpPr>
              <p:nvPr/>
            </p:nvSpPr>
            <p:spPr bwMode="auto">
              <a:xfrm>
                <a:off x="2585" y="15"/>
                <a:ext cx="55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CN" altLang="zh-CN">
                    <a:solidFill>
                      <a:srgbClr val="FF00FF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7</a:t>
                </a:r>
              </a:p>
            </p:txBody>
          </p:sp>
          <p:sp>
            <p:nvSpPr>
              <p:cNvPr id="10254" name="Text Box 14"/>
              <p:cNvSpPr txBox="1">
                <a:spLocks noChangeArrowheads="1"/>
              </p:cNvSpPr>
              <p:nvPr/>
            </p:nvSpPr>
            <p:spPr bwMode="auto">
              <a:xfrm>
                <a:off x="3039" y="15"/>
                <a:ext cx="55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CN" altLang="zh-CN">
                    <a:solidFill>
                      <a:srgbClr val="FF00FF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8</a:t>
                </a:r>
              </a:p>
            </p:txBody>
          </p:sp>
        </p:grpSp>
      </p:grpSp>
      <p:grpSp>
        <p:nvGrpSpPr>
          <p:cNvPr id="10255" name="Group 15"/>
          <p:cNvGrpSpPr/>
          <p:nvPr/>
        </p:nvGrpSpPr>
        <p:grpSpPr bwMode="auto">
          <a:xfrm>
            <a:off x="1042988" y="3429000"/>
            <a:ext cx="6335712" cy="2601913"/>
            <a:chOff x="0" y="0"/>
            <a:chExt cx="3991" cy="1639"/>
          </a:xfrm>
        </p:grpSpPr>
        <p:pic>
          <p:nvPicPr>
            <p:cNvPr id="10256" name="Picture 16" descr="rgf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0" y="0"/>
              <a:ext cx="3991" cy="16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0257" name="Group 17"/>
            <p:cNvGrpSpPr/>
            <p:nvPr/>
          </p:nvGrpSpPr>
          <p:grpSpPr bwMode="auto">
            <a:xfrm>
              <a:off x="181" y="862"/>
              <a:ext cx="3674" cy="342"/>
              <a:chOff x="0" y="0"/>
              <a:chExt cx="3674" cy="342"/>
            </a:xfrm>
          </p:grpSpPr>
          <p:sp>
            <p:nvSpPr>
              <p:cNvPr id="10258" name="Text Box 18"/>
              <p:cNvSpPr txBox="1">
                <a:spLocks noChangeArrowheads="1"/>
              </p:cNvSpPr>
              <p:nvPr/>
            </p:nvSpPr>
            <p:spPr bwMode="auto">
              <a:xfrm>
                <a:off x="0" y="15"/>
                <a:ext cx="55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CN" altLang="zh-CN">
                    <a:solidFill>
                      <a:srgbClr val="FF00FF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16</a:t>
                </a:r>
              </a:p>
            </p:txBody>
          </p:sp>
          <p:sp>
            <p:nvSpPr>
              <p:cNvPr id="10259" name="Text Box 19"/>
              <p:cNvSpPr txBox="1">
                <a:spLocks noChangeArrowheads="1"/>
              </p:cNvSpPr>
              <p:nvPr/>
            </p:nvSpPr>
            <p:spPr bwMode="auto">
              <a:xfrm>
                <a:off x="453" y="0"/>
                <a:ext cx="55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CN" altLang="zh-CN">
                    <a:solidFill>
                      <a:srgbClr val="FF00FF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15</a:t>
                </a:r>
              </a:p>
            </p:txBody>
          </p:sp>
          <p:sp>
            <p:nvSpPr>
              <p:cNvPr id="10260" name="Text Box 20"/>
              <p:cNvSpPr txBox="1">
                <a:spLocks noChangeArrowheads="1"/>
              </p:cNvSpPr>
              <p:nvPr/>
            </p:nvSpPr>
            <p:spPr bwMode="auto">
              <a:xfrm>
                <a:off x="907" y="0"/>
                <a:ext cx="55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CN" altLang="zh-CN">
                    <a:solidFill>
                      <a:srgbClr val="FF00FF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14</a:t>
                </a:r>
              </a:p>
            </p:txBody>
          </p:sp>
          <p:sp>
            <p:nvSpPr>
              <p:cNvPr id="10261" name="Text Box 21"/>
              <p:cNvSpPr txBox="1">
                <a:spLocks noChangeArrowheads="1"/>
              </p:cNvSpPr>
              <p:nvPr/>
            </p:nvSpPr>
            <p:spPr bwMode="auto">
              <a:xfrm>
                <a:off x="1315" y="0"/>
                <a:ext cx="55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CN" altLang="zh-CN">
                    <a:solidFill>
                      <a:srgbClr val="FF00FF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13</a:t>
                </a:r>
              </a:p>
            </p:txBody>
          </p:sp>
          <p:sp>
            <p:nvSpPr>
              <p:cNvPr id="10262" name="Text Box 22"/>
              <p:cNvSpPr txBox="1">
                <a:spLocks noChangeArrowheads="1"/>
              </p:cNvSpPr>
              <p:nvPr/>
            </p:nvSpPr>
            <p:spPr bwMode="auto">
              <a:xfrm>
                <a:off x="1769" y="0"/>
                <a:ext cx="55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CN" altLang="zh-CN">
                    <a:solidFill>
                      <a:srgbClr val="FF00FF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12</a:t>
                </a:r>
              </a:p>
            </p:txBody>
          </p:sp>
          <p:sp>
            <p:nvSpPr>
              <p:cNvPr id="10263" name="Text Box 23"/>
              <p:cNvSpPr txBox="1">
                <a:spLocks noChangeArrowheads="1"/>
              </p:cNvSpPr>
              <p:nvPr/>
            </p:nvSpPr>
            <p:spPr bwMode="auto">
              <a:xfrm>
                <a:off x="2177" y="15"/>
                <a:ext cx="55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CN" altLang="zh-CN">
                    <a:solidFill>
                      <a:srgbClr val="FF00FF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11</a:t>
                </a:r>
              </a:p>
            </p:txBody>
          </p:sp>
          <p:sp>
            <p:nvSpPr>
              <p:cNvPr id="10264" name="Text Box 24"/>
              <p:cNvSpPr txBox="1">
                <a:spLocks noChangeArrowheads="1"/>
              </p:cNvSpPr>
              <p:nvPr/>
            </p:nvSpPr>
            <p:spPr bwMode="auto">
              <a:xfrm>
                <a:off x="2617" y="15"/>
                <a:ext cx="55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CN" altLang="zh-CN">
                    <a:solidFill>
                      <a:srgbClr val="FF00FF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10</a:t>
                </a:r>
              </a:p>
            </p:txBody>
          </p:sp>
          <p:sp>
            <p:nvSpPr>
              <p:cNvPr id="10265" name="Text Box 25"/>
              <p:cNvSpPr txBox="1">
                <a:spLocks noChangeArrowheads="1"/>
              </p:cNvSpPr>
              <p:nvPr/>
            </p:nvSpPr>
            <p:spPr bwMode="auto">
              <a:xfrm>
                <a:off x="3116" y="15"/>
                <a:ext cx="55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CN" altLang="zh-CN">
                    <a:solidFill>
                      <a:srgbClr val="FF00FF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9</a:t>
                </a:r>
              </a:p>
            </p:txBody>
          </p:sp>
        </p:grpSp>
      </p:grpSp>
      <p:grpSp>
        <p:nvGrpSpPr>
          <p:cNvPr id="10266" name="Group 26"/>
          <p:cNvGrpSpPr/>
          <p:nvPr/>
        </p:nvGrpSpPr>
        <p:grpSpPr bwMode="auto">
          <a:xfrm>
            <a:off x="1404938" y="2409825"/>
            <a:ext cx="6335712" cy="2603500"/>
            <a:chOff x="0" y="0"/>
            <a:chExt cx="3991" cy="1640"/>
          </a:xfrm>
        </p:grpSpPr>
        <p:pic>
          <p:nvPicPr>
            <p:cNvPr id="10267" name="Picture 27" descr="df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0"/>
              <a:ext cx="3991" cy="1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0268" name="Group 28"/>
            <p:cNvGrpSpPr/>
            <p:nvPr/>
          </p:nvGrpSpPr>
          <p:grpSpPr bwMode="auto">
            <a:xfrm>
              <a:off x="258" y="390"/>
              <a:ext cx="3597" cy="342"/>
              <a:chOff x="0" y="0"/>
              <a:chExt cx="3597" cy="342"/>
            </a:xfrm>
          </p:grpSpPr>
          <p:sp>
            <p:nvSpPr>
              <p:cNvPr id="10269" name="Text Box 29"/>
              <p:cNvSpPr txBox="1">
                <a:spLocks noChangeArrowheads="1"/>
              </p:cNvSpPr>
              <p:nvPr/>
            </p:nvSpPr>
            <p:spPr bwMode="auto">
              <a:xfrm>
                <a:off x="0" y="15"/>
                <a:ext cx="55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CN" altLang="zh-CN">
                    <a:solidFill>
                      <a:srgbClr val="FF00FF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1</a:t>
                </a:r>
              </a:p>
            </p:txBody>
          </p:sp>
          <p:sp>
            <p:nvSpPr>
              <p:cNvPr id="10270" name="Text Box 30"/>
              <p:cNvSpPr txBox="1">
                <a:spLocks noChangeArrowheads="1"/>
              </p:cNvSpPr>
              <p:nvPr/>
            </p:nvSpPr>
            <p:spPr bwMode="auto">
              <a:xfrm>
                <a:off x="453" y="0"/>
                <a:ext cx="55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CN" altLang="zh-CN">
                    <a:solidFill>
                      <a:srgbClr val="FF00FF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2</a:t>
                </a:r>
              </a:p>
            </p:txBody>
          </p:sp>
          <p:sp>
            <p:nvSpPr>
              <p:cNvPr id="10271" name="Text Box 31"/>
              <p:cNvSpPr txBox="1">
                <a:spLocks noChangeArrowheads="1"/>
              </p:cNvSpPr>
              <p:nvPr/>
            </p:nvSpPr>
            <p:spPr bwMode="auto">
              <a:xfrm>
                <a:off x="907" y="0"/>
                <a:ext cx="55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CN" altLang="zh-CN">
                    <a:solidFill>
                      <a:srgbClr val="FF00FF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3</a:t>
                </a:r>
              </a:p>
            </p:txBody>
          </p:sp>
          <p:sp>
            <p:nvSpPr>
              <p:cNvPr id="10272" name="Text Box 32"/>
              <p:cNvSpPr txBox="1">
                <a:spLocks noChangeArrowheads="1"/>
              </p:cNvSpPr>
              <p:nvPr/>
            </p:nvSpPr>
            <p:spPr bwMode="auto">
              <a:xfrm>
                <a:off x="1315" y="0"/>
                <a:ext cx="55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CN" altLang="zh-CN">
                    <a:solidFill>
                      <a:srgbClr val="FF00FF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4</a:t>
                </a:r>
              </a:p>
            </p:txBody>
          </p:sp>
          <p:sp>
            <p:nvSpPr>
              <p:cNvPr id="10273" name="Text Box 33"/>
              <p:cNvSpPr txBox="1">
                <a:spLocks noChangeArrowheads="1"/>
              </p:cNvSpPr>
              <p:nvPr/>
            </p:nvSpPr>
            <p:spPr bwMode="auto">
              <a:xfrm>
                <a:off x="1769" y="0"/>
                <a:ext cx="55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CN" altLang="zh-CN">
                    <a:solidFill>
                      <a:srgbClr val="FF00FF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5</a:t>
                </a:r>
              </a:p>
            </p:txBody>
          </p:sp>
          <p:sp>
            <p:nvSpPr>
              <p:cNvPr id="10274" name="Text Box 34"/>
              <p:cNvSpPr txBox="1">
                <a:spLocks noChangeArrowheads="1"/>
              </p:cNvSpPr>
              <p:nvPr/>
            </p:nvSpPr>
            <p:spPr bwMode="auto">
              <a:xfrm>
                <a:off x="2177" y="15"/>
                <a:ext cx="55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CN" altLang="zh-CN">
                    <a:solidFill>
                      <a:srgbClr val="FF00FF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6</a:t>
                </a:r>
              </a:p>
            </p:txBody>
          </p:sp>
          <p:sp>
            <p:nvSpPr>
              <p:cNvPr id="10275" name="Text Box 35"/>
              <p:cNvSpPr txBox="1">
                <a:spLocks noChangeArrowheads="1"/>
              </p:cNvSpPr>
              <p:nvPr/>
            </p:nvSpPr>
            <p:spPr bwMode="auto">
              <a:xfrm>
                <a:off x="2585" y="15"/>
                <a:ext cx="55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CN" altLang="zh-CN">
                    <a:solidFill>
                      <a:srgbClr val="FF00FF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7</a:t>
                </a:r>
              </a:p>
            </p:txBody>
          </p:sp>
          <p:sp>
            <p:nvSpPr>
              <p:cNvPr id="10276" name="Text Box 36"/>
              <p:cNvSpPr txBox="1">
                <a:spLocks noChangeArrowheads="1"/>
              </p:cNvSpPr>
              <p:nvPr/>
            </p:nvSpPr>
            <p:spPr bwMode="auto">
              <a:xfrm>
                <a:off x="3039" y="15"/>
                <a:ext cx="55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CN" altLang="zh-CN">
                    <a:solidFill>
                      <a:srgbClr val="FF00FF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8</a:t>
                </a:r>
              </a:p>
            </p:txBody>
          </p:sp>
        </p:grpSp>
      </p:grpSp>
      <p:grpSp>
        <p:nvGrpSpPr>
          <p:cNvPr id="10277" name="Group 37"/>
          <p:cNvGrpSpPr/>
          <p:nvPr/>
        </p:nvGrpSpPr>
        <p:grpSpPr bwMode="auto">
          <a:xfrm>
            <a:off x="1044575" y="2565400"/>
            <a:ext cx="6335713" cy="2601913"/>
            <a:chOff x="0" y="0"/>
            <a:chExt cx="3991" cy="1639"/>
          </a:xfrm>
        </p:grpSpPr>
        <p:pic>
          <p:nvPicPr>
            <p:cNvPr id="10278" name="Picture 38" descr="rgf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0" y="0"/>
              <a:ext cx="3991" cy="16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0279" name="Group 39"/>
            <p:cNvGrpSpPr/>
            <p:nvPr/>
          </p:nvGrpSpPr>
          <p:grpSpPr bwMode="auto">
            <a:xfrm>
              <a:off x="181" y="862"/>
              <a:ext cx="3674" cy="342"/>
              <a:chOff x="0" y="0"/>
              <a:chExt cx="3674" cy="342"/>
            </a:xfrm>
          </p:grpSpPr>
          <p:sp>
            <p:nvSpPr>
              <p:cNvPr id="10280" name="Text Box 40"/>
              <p:cNvSpPr txBox="1">
                <a:spLocks noChangeArrowheads="1"/>
              </p:cNvSpPr>
              <p:nvPr/>
            </p:nvSpPr>
            <p:spPr bwMode="auto">
              <a:xfrm>
                <a:off x="0" y="15"/>
                <a:ext cx="55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CN" altLang="zh-CN">
                    <a:solidFill>
                      <a:srgbClr val="FF00FF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16</a:t>
                </a:r>
              </a:p>
            </p:txBody>
          </p:sp>
          <p:sp>
            <p:nvSpPr>
              <p:cNvPr id="10281" name="Text Box 41"/>
              <p:cNvSpPr txBox="1">
                <a:spLocks noChangeArrowheads="1"/>
              </p:cNvSpPr>
              <p:nvPr/>
            </p:nvSpPr>
            <p:spPr bwMode="auto">
              <a:xfrm>
                <a:off x="453" y="0"/>
                <a:ext cx="55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CN" altLang="zh-CN">
                    <a:solidFill>
                      <a:srgbClr val="FF00FF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15</a:t>
                </a:r>
              </a:p>
            </p:txBody>
          </p:sp>
          <p:sp>
            <p:nvSpPr>
              <p:cNvPr id="10282" name="Text Box 42"/>
              <p:cNvSpPr txBox="1">
                <a:spLocks noChangeArrowheads="1"/>
              </p:cNvSpPr>
              <p:nvPr/>
            </p:nvSpPr>
            <p:spPr bwMode="auto">
              <a:xfrm>
                <a:off x="907" y="0"/>
                <a:ext cx="55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CN" altLang="zh-CN">
                    <a:solidFill>
                      <a:srgbClr val="FF00FF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14</a:t>
                </a:r>
              </a:p>
            </p:txBody>
          </p:sp>
          <p:sp>
            <p:nvSpPr>
              <p:cNvPr id="10283" name="Text Box 43"/>
              <p:cNvSpPr txBox="1">
                <a:spLocks noChangeArrowheads="1"/>
              </p:cNvSpPr>
              <p:nvPr/>
            </p:nvSpPr>
            <p:spPr bwMode="auto">
              <a:xfrm>
                <a:off x="1315" y="0"/>
                <a:ext cx="55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CN" altLang="zh-CN">
                    <a:solidFill>
                      <a:srgbClr val="FF00FF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13</a:t>
                </a:r>
              </a:p>
            </p:txBody>
          </p:sp>
          <p:sp>
            <p:nvSpPr>
              <p:cNvPr id="10284" name="Text Box 44"/>
              <p:cNvSpPr txBox="1">
                <a:spLocks noChangeArrowheads="1"/>
              </p:cNvSpPr>
              <p:nvPr/>
            </p:nvSpPr>
            <p:spPr bwMode="auto">
              <a:xfrm>
                <a:off x="1769" y="0"/>
                <a:ext cx="55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CN" altLang="zh-CN">
                    <a:solidFill>
                      <a:srgbClr val="FF00FF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12</a:t>
                </a:r>
              </a:p>
            </p:txBody>
          </p:sp>
          <p:sp>
            <p:nvSpPr>
              <p:cNvPr id="10285" name="Text Box 45"/>
              <p:cNvSpPr txBox="1">
                <a:spLocks noChangeArrowheads="1"/>
              </p:cNvSpPr>
              <p:nvPr/>
            </p:nvSpPr>
            <p:spPr bwMode="auto">
              <a:xfrm>
                <a:off x="2177" y="15"/>
                <a:ext cx="55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CN" altLang="zh-CN">
                    <a:solidFill>
                      <a:srgbClr val="FF00FF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11</a:t>
                </a:r>
              </a:p>
            </p:txBody>
          </p:sp>
          <p:sp>
            <p:nvSpPr>
              <p:cNvPr id="10286" name="Text Box 46"/>
              <p:cNvSpPr txBox="1">
                <a:spLocks noChangeArrowheads="1"/>
              </p:cNvSpPr>
              <p:nvPr/>
            </p:nvSpPr>
            <p:spPr bwMode="auto">
              <a:xfrm>
                <a:off x="2617" y="15"/>
                <a:ext cx="55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CN" altLang="zh-CN">
                    <a:solidFill>
                      <a:srgbClr val="FF00FF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10</a:t>
                </a:r>
              </a:p>
            </p:txBody>
          </p:sp>
          <p:sp>
            <p:nvSpPr>
              <p:cNvPr id="10287" name="Text Box 47"/>
              <p:cNvSpPr txBox="1">
                <a:spLocks noChangeArrowheads="1"/>
              </p:cNvSpPr>
              <p:nvPr/>
            </p:nvSpPr>
            <p:spPr bwMode="auto">
              <a:xfrm>
                <a:off x="3116" y="15"/>
                <a:ext cx="55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CN" altLang="zh-CN">
                    <a:solidFill>
                      <a:srgbClr val="FF00FF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9</a:t>
                </a:r>
              </a:p>
            </p:txBody>
          </p:sp>
        </p:grpSp>
      </p:grpSp>
      <p:sp>
        <p:nvSpPr>
          <p:cNvPr id="10288" name="Line 48"/>
          <p:cNvSpPr>
            <a:spLocks noChangeShapeType="1"/>
          </p:cNvSpPr>
          <p:nvPr/>
        </p:nvSpPr>
        <p:spPr bwMode="auto">
          <a:xfrm>
            <a:off x="1619250" y="2852738"/>
            <a:ext cx="5616575" cy="0"/>
          </a:xfrm>
          <a:prstGeom prst="line">
            <a:avLst/>
          </a:prstGeom>
          <a:noFill/>
          <a:ln w="44450" cmpd="sng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89" name="Text Box 49"/>
          <p:cNvSpPr txBox="1">
            <a:spLocks noChangeArrowheads="1"/>
          </p:cNvSpPr>
          <p:nvPr/>
        </p:nvSpPr>
        <p:spPr bwMode="auto">
          <a:xfrm>
            <a:off x="7235825" y="3459163"/>
            <a:ext cx="457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4400">
                <a:latin typeface="Times New Roman" panose="02020603050405020304" pitchFamily="18" charset="0"/>
                <a:ea typeface="宋体" panose="02010600030101010101" pitchFamily="2" charset="-122"/>
              </a:rPr>
              <a:t>r</a:t>
            </a:r>
          </a:p>
        </p:txBody>
      </p:sp>
      <p:sp>
        <p:nvSpPr>
          <p:cNvPr id="10290" name="Line 50"/>
          <p:cNvSpPr>
            <a:spLocks noChangeShapeType="1"/>
          </p:cNvSpPr>
          <p:nvPr/>
        </p:nvSpPr>
        <p:spPr bwMode="auto">
          <a:xfrm flipH="1">
            <a:off x="6804025" y="2852738"/>
            <a:ext cx="393700" cy="1800225"/>
          </a:xfrm>
          <a:prstGeom prst="line">
            <a:avLst/>
          </a:prstGeom>
          <a:noFill/>
          <a:ln w="44450" cmpd="sng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10291" name="Group 51"/>
          <p:cNvGrpSpPr/>
          <p:nvPr/>
        </p:nvGrpSpPr>
        <p:grpSpPr bwMode="auto">
          <a:xfrm>
            <a:off x="3995738" y="1844675"/>
            <a:ext cx="474662" cy="984250"/>
            <a:chOff x="0" y="0"/>
            <a:chExt cx="299" cy="620"/>
          </a:xfrm>
        </p:grpSpPr>
        <p:sp>
          <p:nvSpPr>
            <p:cNvPr id="10292" name="Text Box 52"/>
            <p:cNvSpPr txBox="1">
              <a:spLocks noChangeArrowheads="1"/>
            </p:cNvSpPr>
            <p:nvPr/>
          </p:nvSpPr>
          <p:spPr bwMode="auto">
            <a:xfrm>
              <a:off x="0" y="0"/>
              <a:ext cx="299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r>
                <a:rPr lang="zh-CN" altLang="zh-CN" sz="3200"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10293" name="Text Box 53"/>
            <p:cNvSpPr txBox="1">
              <a:spLocks noChangeArrowheads="1"/>
            </p:cNvSpPr>
            <p:nvPr/>
          </p:nvSpPr>
          <p:spPr bwMode="auto">
            <a:xfrm>
              <a:off x="46" y="255"/>
              <a:ext cx="243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r>
                <a:rPr lang="zh-CN" altLang="zh-CN" sz="3200">
                  <a:latin typeface="黑体" panose="02010609060101010101" pitchFamily="49" charset="-122"/>
                  <a:ea typeface="黑体" panose="02010609060101010101" pitchFamily="49" charset="-122"/>
                </a:rPr>
                <a:t>2</a:t>
              </a:r>
            </a:p>
          </p:txBody>
        </p:sp>
        <p:sp>
          <p:nvSpPr>
            <p:cNvPr id="10294" name="Line 54"/>
            <p:cNvSpPr>
              <a:spLocks noChangeShapeType="1"/>
            </p:cNvSpPr>
            <p:nvPr/>
          </p:nvSpPr>
          <p:spPr bwMode="auto">
            <a:xfrm>
              <a:off x="46" y="319"/>
              <a:ext cx="226" cy="0"/>
            </a:xfrm>
            <a:prstGeom prst="line">
              <a:avLst/>
            </a:prstGeom>
            <a:noFill/>
            <a:ln w="381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/>
            <a:p>
              <a:endParaRPr lang="zh-CN" altLang="en-US"/>
            </a:p>
          </p:txBody>
        </p:sp>
      </p:grpSp>
      <p:sp>
        <p:nvSpPr>
          <p:cNvPr id="10295" name="Text Box 55"/>
          <p:cNvSpPr txBox="1">
            <a:spLocks noChangeArrowheads="1"/>
          </p:cNvSpPr>
          <p:nvPr/>
        </p:nvSpPr>
        <p:spPr bwMode="auto">
          <a:xfrm>
            <a:off x="652463" y="812800"/>
            <a:ext cx="38512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zh-CN" sz="3600">
                <a:solidFill>
                  <a:srgbClr val="D60093"/>
                </a:solidFill>
              </a:rPr>
              <a:t>将圆分成若干等分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10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0.14699 L -1.38889E-6 1.48148E-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0.13634 L -1.38889E-6 1.85185E-6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102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0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0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10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0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8" grpId="0" animBg="1"/>
      <p:bldP spid="10289" grpId="0" autoUpdateAnimBg="0"/>
      <p:bldP spid="1029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03350" y="2636838"/>
            <a:ext cx="6048375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611560" y="1052736"/>
            <a:ext cx="79327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zh-CN" sz="3200" dirty="0">
                <a:solidFill>
                  <a:srgbClr val="D60093"/>
                </a:solidFill>
              </a:rPr>
              <a:t>分的份数越多，拼成的图形越接近长方形。</a:t>
            </a:r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1547813" y="2852738"/>
            <a:ext cx="5616575" cy="0"/>
          </a:xfrm>
          <a:prstGeom prst="line">
            <a:avLst/>
          </a:prstGeom>
          <a:noFill/>
          <a:ln w="50800" cmpd="sng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7235825" y="3459163"/>
            <a:ext cx="457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4400">
                <a:latin typeface="Times New Roman" panose="02020603050405020304" pitchFamily="18" charset="0"/>
                <a:ea typeface="宋体" panose="02010600030101010101" pitchFamily="2" charset="-122"/>
              </a:rPr>
              <a:t>r</a:t>
            </a:r>
          </a:p>
        </p:txBody>
      </p:sp>
      <p:grpSp>
        <p:nvGrpSpPr>
          <p:cNvPr id="11270" name="Group 6"/>
          <p:cNvGrpSpPr/>
          <p:nvPr/>
        </p:nvGrpSpPr>
        <p:grpSpPr bwMode="auto">
          <a:xfrm>
            <a:off x="3995738" y="1844675"/>
            <a:ext cx="474662" cy="984250"/>
            <a:chOff x="0" y="0"/>
            <a:chExt cx="299" cy="620"/>
          </a:xfrm>
        </p:grpSpPr>
        <p:sp>
          <p:nvSpPr>
            <p:cNvPr id="11271" name="Text Box 7"/>
            <p:cNvSpPr txBox="1">
              <a:spLocks noChangeArrowheads="1"/>
            </p:cNvSpPr>
            <p:nvPr/>
          </p:nvSpPr>
          <p:spPr bwMode="auto">
            <a:xfrm>
              <a:off x="0" y="0"/>
              <a:ext cx="299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r>
                <a:rPr lang="zh-CN" altLang="zh-CN" sz="3200"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11272" name="Text Box 8"/>
            <p:cNvSpPr txBox="1">
              <a:spLocks noChangeArrowheads="1"/>
            </p:cNvSpPr>
            <p:nvPr/>
          </p:nvSpPr>
          <p:spPr bwMode="auto">
            <a:xfrm>
              <a:off x="46" y="255"/>
              <a:ext cx="243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r>
                <a:rPr lang="zh-CN" altLang="zh-CN" sz="3200">
                  <a:latin typeface="黑体" panose="02010609060101010101" pitchFamily="49" charset="-122"/>
                  <a:ea typeface="黑体" panose="02010609060101010101" pitchFamily="49" charset="-122"/>
                </a:rPr>
                <a:t>2</a:t>
              </a:r>
            </a:p>
          </p:txBody>
        </p:sp>
        <p:sp>
          <p:nvSpPr>
            <p:cNvPr id="11273" name="Line 9"/>
            <p:cNvSpPr>
              <a:spLocks noChangeShapeType="1"/>
            </p:cNvSpPr>
            <p:nvPr/>
          </p:nvSpPr>
          <p:spPr bwMode="auto">
            <a:xfrm>
              <a:off x="46" y="319"/>
              <a:ext cx="226" cy="0"/>
            </a:xfrm>
            <a:prstGeom prst="line">
              <a:avLst/>
            </a:prstGeom>
            <a:noFill/>
            <a:ln w="381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/>
            <a:p>
              <a:endParaRPr lang="zh-CN" altLang="en-US"/>
            </a:p>
          </p:txBody>
        </p:sp>
      </p:grpSp>
      <p:sp>
        <p:nvSpPr>
          <p:cNvPr id="11274" name="Line 10"/>
          <p:cNvSpPr>
            <a:spLocks noChangeShapeType="1"/>
          </p:cNvSpPr>
          <p:nvPr/>
        </p:nvSpPr>
        <p:spPr bwMode="auto">
          <a:xfrm rot="5400000">
            <a:off x="6264275" y="3752851"/>
            <a:ext cx="1800225" cy="0"/>
          </a:xfrm>
          <a:prstGeom prst="line">
            <a:avLst/>
          </a:prstGeom>
          <a:noFill/>
          <a:ln w="50800" cmpd="sng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1547813" y="2852738"/>
            <a:ext cx="5616575" cy="1871662"/>
          </a:xfrm>
          <a:prstGeom prst="rect">
            <a:avLst/>
          </a:prstGeom>
          <a:noFill/>
          <a:ln w="50800" cmpd="sng">
            <a:solidFill>
              <a:srgbClr val="FF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1126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9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2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35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5" dur="10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autoUpdateAnimBg="0"/>
      <p:bldP spid="11268" grpId="0" animBg="1"/>
      <p:bldP spid="11269" grpId="0" autoUpdateAnimBg="0"/>
      <p:bldP spid="11274" grpId="0" animBg="1"/>
      <p:bldP spid="11275" grpId="0" animBg="1"/>
      <p:bldP spid="11275" grpId="1" animBg="1"/>
      <p:bldP spid="11275" grpId="2" animBg="1"/>
      <p:bldP spid="11275" grpId="3" animBg="1"/>
    </p:bldLst>
  </p:timing>
</p:sld>
</file>

<file path=ppt/theme/theme1.xml><?xml version="1.0" encoding="utf-8"?>
<a:theme xmlns:a="http://schemas.openxmlformats.org/drawingml/2006/main" name="WWW.2PPT.COM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CC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0000" tIns="46800" rIns="90000" bIns="4680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CC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0000" tIns="46800" rIns="90000" bIns="4680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778</Words>
  <Application>Microsoft Office PowerPoint</Application>
  <PresentationFormat>全屏显示(4:3)</PresentationFormat>
  <Paragraphs>186</Paragraphs>
  <Slides>24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6" baseType="lpstr">
      <vt:lpstr>汉仪细行楷简</vt:lpstr>
      <vt:lpstr>黑体</vt:lpstr>
      <vt:lpstr>华文新魏</vt:lpstr>
      <vt:lpstr>楷体_GB2312</vt:lpstr>
      <vt:lpstr>宋体</vt:lpstr>
      <vt:lpstr>微软雅黑</vt:lpstr>
      <vt:lpstr>Arial</vt:lpstr>
      <vt:lpstr>Comic Sans MS</vt:lpstr>
      <vt:lpstr>Lucida Console</vt:lpstr>
      <vt:lpstr>Monotype Corsiva</vt:lpstr>
      <vt:lpstr>Times New Roman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2021-12-31T01:52:15Z</dcterms:created>
  <dcterms:modified xsi:type="dcterms:W3CDTF">2023-01-16T16:36:16Z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B88729CAE12E4B9CAC3FFC759D558D00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