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950FF-B302-45FD-B289-99C04EADC26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CE055-53C1-49D8-98E9-E88C149BB3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9BBCE3-7AE0-487A-876D-70E52C598133}" type="slidenum">
              <a:rPr lang="zh-CN" altLang="en-US">
                <a:solidFill>
                  <a:prstClr val="black"/>
                </a:solidFill>
              </a:rPr>
              <a:t>6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3BACA-3687-436F-BADE-C70579CD800E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A073B-B446-48B9-8C51-BFEE5ACFB8CE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27A66-A453-4A19-B2F6-D1AD28EA72B8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9C865-D781-4C9F-8D33-EC11FCF8189F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2C87A-311D-46C2-8B8B-EACE710F3F61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44CA9-991D-44E8-8D3F-98B87098455A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865D0-2295-400B-98BA-42077B2E3822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566A1-745C-40A7-B19E-8273DF1D984A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020A0-F65F-4BE1-888C-8C9BA435976F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23577-88AF-4B4F-BE24-4EC077A2F73B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4FD37-FDC8-45B7-B79C-091A1E4B51B3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04B08-2FDE-4843-A358-AC3840AA1007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21B4B-DDC0-494F-92AD-A59F091C7EC6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24132-B759-4C5C-8059-C33B6E95B258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1" smtClean="0"/>
              <a:t>单击图标添加图片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08BF1-9AAC-448B-988F-2510038ECCD3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7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  <a:latin typeface="GWIPA" pitchFamily="2" charset="2"/>
              <a:ea typeface="Gungsuh" pitchFamily="18" charset="-127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  <a:latin typeface="GWIPA" pitchFamily="2" charset="2"/>
              <a:ea typeface="Gungsuh" pitchFamily="18" charset="-127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A417FB-E813-45B9-9182-F81CD51CFFD6}" type="slidenum">
              <a:rPr lang="zh-CN" altLang="en-US">
                <a:solidFill>
                  <a:srgbClr val="000000"/>
                </a:solidFill>
                <a:latin typeface="GWIPA" pitchFamily="2" charset="2"/>
                <a:ea typeface="Gungsuh" pitchFamily="18" charset="-127"/>
              </a:rPr>
              <a:t>‹#›</a:t>
            </a:fld>
            <a:endParaRPr lang="en-US" altLang="zh-CN">
              <a:solidFill>
                <a:srgbClr val="000000"/>
              </a:solidFill>
              <a:latin typeface="GWIPA" pitchFamily="2" charset="2"/>
              <a:ea typeface="Gungsuh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tiff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2998243" y="955537"/>
            <a:ext cx="3229520" cy="707886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Gungsuh" pitchFamily="18" charset="-127"/>
              </a:rPr>
              <a:t>Unit5 Topic 1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" y="2000250"/>
            <a:ext cx="9144000" cy="58420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Gungsuh" pitchFamily="18" charset="-127"/>
              </a:rPr>
              <a:t>I usually come to school by subway.</a:t>
            </a: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3065463" y="3143250"/>
            <a:ext cx="3013075" cy="92392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ea typeface="Gungsuh" pitchFamily="18" charset="-127"/>
              </a:rPr>
              <a:t>Section C</a:t>
            </a:r>
          </a:p>
        </p:txBody>
      </p:sp>
      <p:sp>
        <p:nvSpPr>
          <p:cNvPr id="20" name="矩形 19"/>
          <p:cNvSpPr/>
          <p:nvPr/>
        </p:nvSpPr>
        <p:spPr>
          <a:xfrm>
            <a:off x="3075824" y="5389314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619250" y="48688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95288" y="4235451"/>
            <a:ext cx="7488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What does Wen Wei usually do after school?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95288" y="4868863"/>
            <a:ext cx="805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B: He usually </a:t>
            </a:r>
            <a:r>
              <a:rPr lang="en-US" altLang="zh-CN" sz="2400" b="1" i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goes swimming</a:t>
            </a:r>
            <a:r>
              <a:rPr lang="en-US" altLang="zh-CN" sz="2400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, but he doesn’t </a:t>
            </a:r>
            <a:r>
              <a:rPr lang="en-US" altLang="zh-CN" sz="2400" b="1" i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go fishing</a:t>
            </a:r>
            <a:r>
              <a:rPr lang="en-US" altLang="zh-CN" sz="2400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859338" y="1700213"/>
            <a:ext cx="3527425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9pPr>
          </a:lstStyle>
          <a:p>
            <a:pPr algn="ctr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Wen Wei</a:t>
            </a:r>
          </a:p>
          <a:p>
            <a:pPr algn="ctr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go swimming</a:t>
            </a:r>
          </a:p>
          <a:p>
            <a:pPr algn="ctr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go fishing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28625" y="4365104"/>
            <a:ext cx="7605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A:__________________________________________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95288" y="4868863"/>
            <a:ext cx="7945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B:____________________________________________</a:t>
            </a:r>
          </a:p>
        </p:txBody>
      </p:sp>
      <p:grpSp>
        <p:nvGrpSpPr>
          <p:cNvPr id="12296" name="Group 8"/>
          <p:cNvGrpSpPr/>
          <p:nvPr/>
        </p:nvGrpSpPr>
        <p:grpSpPr bwMode="auto">
          <a:xfrm>
            <a:off x="539750" y="549275"/>
            <a:ext cx="4824413" cy="3384550"/>
            <a:chOff x="0" y="0"/>
            <a:chExt cx="3039" cy="2132"/>
          </a:xfrm>
        </p:grpSpPr>
        <p:sp>
          <p:nvSpPr>
            <p:cNvPr id="12297" name="AutoShape 9"/>
            <p:cNvSpPr>
              <a:spLocks noChangeArrowheads="1"/>
            </p:cNvSpPr>
            <p:nvPr/>
          </p:nvSpPr>
          <p:spPr bwMode="auto">
            <a:xfrm>
              <a:off x="0" y="0"/>
              <a:ext cx="3039" cy="2132"/>
            </a:xfrm>
            <a:prstGeom prst="cloudCallout">
              <a:avLst>
                <a:gd name="adj1" fmla="val -16731"/>
                <a:gd name="adj2" fmla="val 24861"/>
              </a:avLst>
            </a:prstGeom>
            <a:solidFill>
              <a:schemeClr val="bg1"/>
            </a:solidFill>
            <a:ln w="9525">
              <a:solidFill>
                <a:srgbClr val="808000"/>
              </a:solidFill>
              <a:rou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GWIPA" pitchFamily="2" charset="2"/>
                <a:ea typeface="Gungsuh" pitchFamily="18" charset="-127"/>
              </a:endParaRPr>
            </a:p>
          </p:txBody>
        </p:sp>
        <p:pic>
          <p:nvPicPr>
            <p:cNvPr id="12298" name="Picture 10" descr="p6-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4" y="273"/>
              <a:ext cx="1996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utoUpdateAnimBg="0"/>
      <p:bldP spid="13316" grpId="0" autoUpdateAnimBg="0"/>
      <p:bldP spid="1331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619250" y="48688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95288" y="4292600"/>
            <a:ext cx="7488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A: What does Ellen</a:t>
            </a:r>
            <a:r>
              <a:rPr lang="en-US" altLang="zh-CN" sz="18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4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usually do after school?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95288" y="5013325"/>
            <a:ext cx="826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B: She usually </a:t>
            </a:r>
            <a:r>
              <a:rPr lang="en-US" altLang="zh-CN" sz="2400" b="1" i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listens to music</a:t>
            </a:r>
            <a:r>
              <a:rPr lang="en-US" altLang="zh-CN" sz="240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, but she doesn’t </a:t>
            </a:r>
            <a:r>
              <a:rPr lang="en-US" altLang="zh-CN" sz="2400" b="1" i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watch TV</a:t>
            </a:r>
            <a:r>
              <a:rPr lang="en-US" altLang="zh-CN" sz="240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859338" y="1700213"/>
            <a:ext cx="3313112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9pPr>
          </a:lstStyle>
          <a:p>
            <a:pPr algn="ctr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Ellen </a:t>
            </a:r>
          </a:p>
          <a:p>
            <a:pPr algn="ctr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listen to music</a:t>
            </a:r>
          </a:p>
          <a:p>
            <a:pPr algn="ctr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watch TV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95288" y="4292600"/>
            <a:ext cx="7605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A:__________________________________________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90525" y="5013325"/>
            <a:ext cx="828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B:______________________________________________</a:t>
            </a:r>
          </a:p>
        </p:txBody>
      </p:sp>
      <p:grpSp>
        <p:nvGrpSpPr>
          <p:cNvPr id="13320" name="Group 8"/>
          <p:cNvGrpSpPr/>
          <p:nvPr/>
        </p:nvGrpSpPr>
        <p:grpSpPr bwMode="auto">
          <a:xfrm>
            <a:off x="827088" y="476250"/>
            <a:ext cx="3889375" cy="3384550"/>
            <a:chOff x="0" y="0"/>
            <a:chExt cx="2450" cy="2132"/>
          </a:xfrm>
        </p:grpSpPr>
        <p:sp>
          <p:nvSpPr>
            <p:cNvPr id="13321" name="AutoShape 9"/>
            <p:cNvSpPr>
              <a:spLocks noChangeArrowheads="1"/>
            </p:cNvSpPr>
            <p:nvPr/>
          </p:nvSpPr>
          <p:spPr bwMode="auto">
            <a:xfrm>
              <a:off x="0" y="0"/>
              <a:ext cx="2450" cy="2132"/>
            </a:xfrm>
            <a:prstGeom prst="cloudCallout">
              <a:avLst>
                <a:gd name="adj1" fmla="val -11306"/>
                <a:gd name="adj2" fmla="val 17120"/>
              </a:avLst>
            </a:prstGeom>
            <a:solidFill>
              <a:schemeClr val="bg1"/>
            </a:solidFill>
            <a:ln w="9525">
              <a:solidFill>
                <a:srgbClr val="808000"/>
              </a:solidFill>
              <a:rou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GWIPA" pitchFamily="2" charset="2"/>
                <a:ea typeface="Gungsuh" pitchFamily="18" charset="-127"/>
              </a:endParaRPr>
            </a:p>
          </p:txBody>
        </p:sp>
        <p:pic>
          <p:nvPicPr>
            <p:cNvPr id="13322" name="Picture 10" descr="p6-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0" y="227"/>
              <a:ext cx="1179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  <p:bldP spid="1434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23850" y="5013325"/>
            <a:ext cx="76057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B:__________________________________________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_____________  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619250" y="48688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95288" y="4292600"/>
            <a:ext cx="7488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A: What does Wang Junfeng</a:t>
            </a:r>
            <a:r>
              <a:rPr lang="en-US" altLang="zh-CN" sz="18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4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usually do after school?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23850" y="5013325"/>
            <a:ext cx="70770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B: He usually </a:t>
            </a:r>
            <a:r>
              <a:rPr lang="en-US" altLang="zh-CN" sz="2400" b="1" i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does his homework</a:t>
            </a:r>
            <a:r>
              <a:rPr lang="en-US" altLang="zh-CN" sz="240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, but he doesn’t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en-US" altLang="zh-CN" sz="2400" b="1" i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go to the park</a:t>
            </a:r>
            <a:r>
              <a:rPr lang="en-US" altLang="zh-CN" sz="240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4427538" y="1916113"/>
            <a:ext cx="4643437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9pPr>
          </a:lstStyle>
          <a:p>
            <a:pPr algn="ctr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Wang Junfeng</a:t>
            </a:r>
          </a:p>
          <a:p>
            <a:pPr algn="ctr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do his homework</a:t>
            </a:r>
          </a:p>
          <a:p>
            <a:pPr algn="ctr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go to the park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95288" y="4292600"/>
            <a:ext cx="7605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A:__________________________________________</a:t>
            </a:r>
          </a:p>
        </p:txBody>
      </p:sp>
      <p:grpSp>
        <p:nvGrpSpPr>
          <p:cNvPr id="14344" name="Group 8"/>
          <p:cNvGrpSpPr/>
          <p:nvPr/>
        </p:nvGrpSpPr>
        <p:grpSpPr bwMode="auto">
          <a:xfrm>
            <a:off x="323850" y="547688"/>
            <a:ext cx="4895850" cy="3529012"/>
            <a:chOff x="0" y="0"/>
            <a:chExt cx="3084" cy="2223"/>
          </a:xfrm>
        </p:grpSpPr>
        <p:sp>
          <p:nvSpPr>
            <p:cNvPr id="14345" name="AutoShape 9"/>
            <p:cNvSpPr>
              <a:spLocks noChangeArrowheads="1"/>
            </p:cNvSpPr>
            <p:nvPr/>
          </p:nvSpPr>
          <p:spPr bwMode="auto">
            <a:xfrm>
              <a:off x="0" y="0"/>
              <a:ext cx="3084" cy="2223"/>
            </a:xfrm>
            <a:prstGeom prst="cloudCallout">
              <a:avLst>
                <a:gd name="adj1" fmla="val -12519"/>
                <a:gd name="adj2" fmla="val 15856"/>
              </a:avLst>
            </a:prstGeom>
            <a:solidFill>
              <a:schemeClr val="bg1"/>
            </a:solidFill>
            <a:ln w="9525">
              <a:solidFill>
                <a:srgbClr val="808000"/>
              </a:solidFill>
              <a:rou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GWIPA" pitchFamily="2" charset="2"/>
                <a:ea typeface="Gungsuh" pitchFamily="18" charset="-127"/>
              </a:endParaRPr>
            </a:p>
          </p:txBody>
        </p:sp>
        <p:pic>
          <p:nvPicPr>
            <p:cNvPr id="14346" name="Picture 10" descr="p6-2-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44" y="273"/>
              <a:ext cx="2041" cy="1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utoUpdateAnimBg="0"/>
      <p:bldP spid="15365" grpId="0" autoUpdateAnimBg="0"/>
      <p:bldP spid="1536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603250" y="4076700"/>
            <a:ext cx="8540750" cy="5048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CN" sz="2800"/>
              <a:t>Example:</a:t>
            </a:r>
            <a:endParaRPr lang="en-US" altLang="zh-CN" sz="2800" b="1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4925" y="1700213"/>
            <a:ext cx="9001125" cy="230346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solidFill>
              <a:srgbClr val="808000"/>
            </a:solidFill>
            <a:miter lim="800000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i="1" dirty="0">
                <a:solidFill>
                  <a:srgbClr val="0000FF"/>
                </a:solidFill>
              </a:rPr>
              <a:t>Activity:  meet friends    watch TV   listen to music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i="1" dirty="0">
                <a:solidFill>
                  <a:srgbClr val="0000FF"/>
                </a:solidFill>
              </a:rPr>
              <a:t>               read books    cook    go to the zoo    play soccer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i="1" dirty="0">
                <a:solidFill>
                  <a:srgbClr val="0000FF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i="1" dirty="0">
                <a:solidFill>
                  <a:srgbClr val="0000FF"/>
                </a:solidFill>
              </a:rPr>
              <a:t>Frequency:  once a week    twice a week   three times a week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i="1" dirty="0">
                <a:solidFill>
                  <a:srgbClr val="0000FF"/>
                </a:solidFill>
              </a:rPr>
              <a:t>                     very often    every day    seldom    never 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23850" y="692150"/>
            <a:ext cx="8351838" cy="9461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Make up new conversations with the words or phrases in the box.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39750" y="4389438"/>
            <a:ext cx="75787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i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A:    </a:t>
            </a:r>
            <a:r>
              <a:rPr lang="en-US" altLang="zh-CN" sz="28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Do you often</a:t>
            </a:r>
            <a:r>
              <a:rPr lang="en-US" altLang="zh-CN" sz="28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800" b="1" i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read books</a:t>
            </a:r>
            <a:r>
              <a:rPr lang="en-US" altLang="zh-CN" sz="28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8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in the library</a:t>
            </a:r>
            <a:r>
              <a:rPr lang="en-US" altLang="zh-CN" sz="28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?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39750" y="4894263"/>
            <a:ext cx="4546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i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B:   Yes, I do. / No, I don’t</a:t>
            </a:r>
            <a:r>
              <a:rPr lang="en-US" altLang="zh-CN" sz="28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39750" y="5373688"/>
            <a:ext cx="77771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zh-CN" sz="2800" b="1" i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A:    </a:t>
            </a:r>
            <a:r>
              <a:rPr lang="en-US" altLang="zh-CN" sz="2800" b="1" i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How often </a:t>
            </a:r>
            <a:r>
              <a:rPr lang="en-US" altLang="zh-CN" sz="2800" b="1" i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do you come to the library</a:t>
            </a:r>
            <a:r>
              <a:rPr lang="en-US" altLang="zh-CN" sz="28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?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539750" y="5829300"/>
            <a:ext cx="43164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Font typeface="Wingdings" panose="05000000000000000000" pitchFamily="2" charset="2"/>
              <a:buNone/>
            </a:pPr>
            <a:r>
              <a:rPr lang="en-US" altLang="zh-CN" sz="2800" b="1" i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B:    </a:t>
            </a:r>
            <a:r>
              <a:rPr lang="en-US" altLang="zh-CN" sz="2800" b="1" i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Three times a week.</a:t>
            </a:r>
            <a:endParaRPr lang="en-US" altLang="zh-CN" sz="2800" b="1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2916238" y="115888"/>
            <a:ext cx="2584450" cy="6461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36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cs typeface="Times New Roman" panose="02020603050405020304" pitchFamily="18" charset="0"/>
              </a:rPr>
              <a:t>Pair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utoUpdateAnimBg="0"/>
      <p:bldP spid="16391" grpId="0" autoUpdateAnimBg="0"/>
      <p:bldP spid="1639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5842" y="360363"/>
            <a:ext cx="7942262" cy="1143000"/>
          </a:xfrm>
        </p:spPr>
        <p:txBody>
          <a:bodyPr/>
          <a:lstStyle/>
          <a:p>
            <a:pPr algn="just"/>
            <a:r>
              <a:rPr lang="en-GB" altLang="en-US" sz="2800" b="1" dirty="0">
                <a:solidFill>
                  <a:srgbClr val="0000FF"/>
                </a:solidFill>
              </a:rPr>
              <a:t>Survey your classmates about how often they do the following things and fill in the table. Then report it to the class.</a:t>
            </a:r>
            <a:r>
              <a:rPr lang="en-GB" altLang="en-US" sz="2800" b="1" dirty="0"/>
              <a:t> </a:t>
            </a:r>
            <a:endParaRPr lang="zh-CN" altLang="en-US" sz="2800" b="1" dirty="0"/>
          </a:p>
        </p:txBody>
      </p:sp>
      <p:graphicFrame>
        <p:nvGraphicFramePr>
          <p:cNvPr id="17411" name="Group 3"/>
          <p:cNvGraphicFramePr>
            <a:graphicFrameLocks noGrp="1"/>
          </p:cNvGraphicFramePr>
          <p:nvPr>
            <p:ph type="tbl" idx="4294967295"/>
          </p:nvPr>
        </p:nvGraphicFramePr>
        <p:xfrm>
          <a:off x="251717" y="1630363"/>
          <a:ext cx="8640763" cy="4402286"/>
        </p:xfrm>
        <a:graphic>
          <a:graphicData uri="http://schemas.openxmlformats.org/drawingml/2006/table">
            <a:tbl>
              <a:tblPr/>
              <a:tblGrid>
                <a:gridCol w="1439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9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98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98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98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275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Activity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name 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watch TV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in the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evening 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walk to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school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play computer games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help your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parents 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play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basketball 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3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Wang Li 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once a week 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04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52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…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3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431" name="Line 47"/>
          <p:cNvSpPr>
            <a:spLocks noChangeShapeType="1"/>
          </p:cNvSpPr>
          <p:nvPr/>
        </p:nvSpPr>
        <p:spPr bwMode="auto">
          <a:xfrm>
            <a:off x="216792" y="1628775"/>
            <a:ext cx="1366837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4800">
              <a:solidFill>
                <a:srgbClr val="000000"/>
              </a:solidFill>
              <a:latin typeface="GWIPA" pitchFamily="2" charset="2"/>
              <a:ea typeface="Gungsuh" pitchFamily="18" charset="-127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683568" y="1556792"/>
            <a:ext cx="7920037" cy="3240087"/>
          </a:xfrm>
          <a:solidFill>
            <a:srgbClr val="FFFFCC">
              <a:alpha val="50195"/>
            </a:srgbClr>
          </a:solidFill>
        </p:spPr>
        <p:txBody>
          <a:bodyPr/>
          <a:lstStyle/>
          <a:p>
            <a:pPr>
              <a:buFontTx/>
              <a:buNone/>
            </a:pPr>
            <a:r>
              <a:rPr lang="en-GB" altLang="en-US" b="1" dirty="0"/>
              <a:t>You may report it like this:</a:t>
            </a:r>
          </a:p>
          <a:p>
            <a:pPr>
              <a:buFontTx/>
              <a:buNone/>
            </a:pPr>
            <a:r>
              <a:rPr lang="en-GB" altLang="en-US" b="1" dirty="0">
                <a:solidFill>
                  <a:srgbClr val="FF0000"/>
                </a:solidFill>
              </a:rPr>
              <a:t>       Wang Li watches TV in the evening once a week…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809354" y="653256"/>
            <a:ext cx="4957762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R</a:t>
            </a:r>
            <a:r>
              <a:rPr lang="en-GB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eport</a:t>
            </a:r>
            <a:r>
              <a:rPr lang="en-GB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it to the class.</a:t>
            </a:r>
            <a:r>
              <a:rPr lang="en-GB" alt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3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altLang="zh-CN" b="1">
                <a:solidFill>
                  <a:srgbClr val="0000FF"/>
                </a:solidFill>
              </a:rPr>
              <a:t>Read and write the words.</a:t>
            </a:r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600200"/>
            <a:ext cx="1828800" cy="2185988"/>
          </a:xfrm>
          <a:noFill/>
        </p:spPr>
      </p:pic>
      <p:pic>
        <p:nvPicPr>
          <p:cNvPr id="18436" name="Picture 4" descr="6-4-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773238"/>
            <a:ext cx="1946275" cy="1754187"/>
          </a:xfrm>
          <a:noFill/>
        </p:spPr>
      </p:pic>
      <p:pic>
        <p:nvPicPr>
          <p:cNvPr id="18437" name="Picture 5" descr="6-4-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0" y="1844675"/>
            <a:ext cx="1944688" cy="1860550"/>
          </a:xfrm>
          <a:noFill/>
        </p:spPr>
      </p:pic>
      <p:pic>
        <p:nvPicPr>
          <p:cNvPr id="18438" name="Picture 11" descr="6-4-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7307263" y="1844675"/>
            <a:ext cx="1836737" cy="1655763"/>
          </a:xfrm>
          <a:noFill/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6588125" y="1773238"/>
            <a:ext cx="1512888" cy="646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3600" dirty="0">
                <a:solidFill>
                  <a:srgbClr val="0000FF"/>
                </a:solidFill>
              </a:rPr>
              <a:t>r</a:t>
            </a:r>
            <a:r>
              <a:rPr lang="zh-CN" altLang="en-US" sz="3600" dirty="0">
                <a:solidFill>
                  <a:srgbClr val="0000FF"/>
                </a:solidFill>
                <a:ea typeface="Gungsuh" pitchFamily="18" charset="-127"/>
              </a:rPr>
              <a:t>ead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6661150" y="2420938"/>
            <a:ext cx="954088" cy="646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dirty="0">
                <a:solidFill>
                  <a:srgbClr val="0000FF"/>
                </a:solidFill>
                <a:ea typeface="Gungsuh" pitchFamily="18" charset="-127"/>
              </a:rPr>
              <a:t>feet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6661150" y="3140075"/>
            <a:ext cx="1211263" cy="646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dirty="0">
                <a:solidFill>
                  <a:srgbClr val="0000FF"/>
                </a:solidFill>
                <a:ea typeface="Gungsuh" pitchFamily="18" charset="-127"/>
              </a:rPr>
              <a:t>head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6732588" y="4652963"/>
            <a:ext cx="1539875" cy="646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3600" dirty="0">
                <a:solidFill>
                  <a:srgbClr val="0000FF"/>
                </a:solidFill>
                <a:ea typeface="Gungsuh" pitchFamily="18" charset="-127"/>
              </a:rPr>
              <a:t>bridge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6661150" y="3789363"/>
            <a:ext cx="1236663" cy="646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dirty="0">
                <a:solidFill>
                  <a:srgbClr val="0000FF"/>
                </a:solidFill>
                <a:ea typeface="Gungsuh" pitchFamily="18" charset="-127"/>
              </a:rPr>
              <a:t>great</a:t>
            </a:r>
          </a:p>
        </p:txBody>
      </p:sp>
      <p:pic>
        <p:nvPicPr>
          <p:cNvPr id="18444" name="Picture 12" descr="6-4-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5536" y="4325937"/>
            <a:ext cx="1800225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3" descr="6-4-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41563" y="3717925"/>
            <a:ext cx="22352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utoUpdateAnimBg="0"/>
      <p:bldP spid="1946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l"/>
            <a:r>
              <a:rPr lang="en-US" altLang="zh-CN" sz="2800">
                <a:solidFill>
                  <a:srgbClr val="0000FF"/>
                </a:solidFill>
              </a:rPr>
              <a:t>Read the following sentences aloud, paying attention to the rising tone(    ) and the falling tone (      ).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1"/>
            <a:ext cx="4038600" cy="355699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1. The Chinese judge needs cheese, meat and bread.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2. The girl in jeans can cook great beef.</a:t>
            </a:r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 rot="-1364597">
            <a:off x="4716463" y="765175"/>
            <a:ext cx="506412" cy="109538"/>
          </a:xfrm>
          <a:prstGeom prst="curvedUpArrow">
            <a:avLst>
              <a:gd name="adj1" fmla="val 38869"/>
              <a:gd name="adj2" fmla="val 190620"/>
              <a:gd name="adj3" fmla="val 5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4800">
              <a:solidFill>
                <a:srgbClr val="000000"/>
              </a:solidFill>
              <a:latin typeface="GWIPA" pitchFamily="2" charset="2"/>
              <a:ea typeface="Gungsuh" pitchFamily="18" charset="-127"/>
            </a:endParaRPr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 rot="1410446">
            <a:off x="684213" y="1268413"/>
            <a:ext cx="631825" cy="144462"/>
          </a:xfrm>
          <a:prstGeom prst="curvedDownArrow">
            <a:avLst>
              <a:gd name="adj1" fmla="val 42684"/>
              <a:gd name="adj2" fmla="val 173569"/>
              <a:gd name="adj3" fmla="val 297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4800">
              <a:solidFill>
                <a:srgbClr val="000000"/>
              </a:solidFill>
              <a:latin typeface="GWIPA" pitchFamily="2" charset="2"/>
              <a:ea typeface="Gungsuh" pitchFamily="18" charset="-127"/>
            </a:endParaRPr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 rot="-1364597">
            <a:off x="2266950" y="2420938"/>
            <a:ext cx="508000" cy="109537"/>
          </a:xfrm>
          <a:prstGeom prst="curvedUpArrow">
            <a:avLst>
              <a:gd name="adj1" fmla="val 38991"/>
              <a:gd name="adj2" fmla="val 191219"/>
              <a:gd name="adj3" fmla="val 5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4800">
              <a:solidFill>
                <a:srgbClr val="000000"/>
              </a:solidFill>
              <a:latin typeface="GWIPA" pitchFamily="2" charset="2"/>
              <a:ea typeface="Gungsuh" pitchFamily="18" charset="-127"/>
            </a:endParaRPr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 rot="-1364597">
            <a:off x="3492500" y="2349500"/>
            <a:ext cx="504825" cy="109538"/>
          </a:xfrm>
          <a:prstGeom prst="curvedUpArrow">
            <a:avLst>
              <a:gd name="adj1" fmla="val 38747"/>
              <a:gd name="adj2" fmla="val 190022"/>
              <a:gd name="adj3" fmla="val 5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4800">
              <a:solidFill>
                <a:srgbClr val="000000"/>
              </a:solidFill>
              <a:latin typeface="GWIPA" pitchFamily="2" charset="2"/>
              <a:ea typeface="Gungsuh" pitchFamily="18" charset="-127"/>
            </a:endParaRPr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 rot="1410446">
            <a:off x="1763713" y="2924175"/>
            <a:ext cx="631825" cy="146050"/>
          </a:xfrm>
          <a:prstGeom prst="curvedDownArrow">
            <a:avLst>
              <a:gd name="adj1" fmla="val 42219"/>
              <a:gd name="adj2" fmla="val 171682"/>
              <a:gd name="adj3" fmla="val 297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4800">
              <a:solidFill>
                <a:srgbClr val="000000"/>
              </a:solidFill>
              <a:latin typeface="GWIPA" pitchFamily="2" charset="2"/>
              <a:ea typeface="Gungsuh" pitchFamily="18" charset="-127"/>
            </a:endParaRPr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 rot="1410446">
            <a:off x="3348038" y="4365625"/>
            <a:ext cx="631825" cy="142875"/>
          </a:xfrm>
          <a:prstGeom prst="curvedDownArrow">
            <a:avLst>
              <a:gd name="adj1" fmla="val 43158"/>
              <a:gd name="adj2" fmla="val 175497"/>
              <a:gd name="adj3" fmla="val 297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4800">
              <a:solidFill>
                <a:srgbClr val="000000"/>
              </a:solidFill>
              <a:latin typeface="GWIPA" pitchFamily="2" charset="2"/>
              <a:ea typeface="Gungsuh" pitchFamily="18" charset="-127"/>
            </a:endParaRPr>
          </a:p>
        </p:txBody>
      </p:sp>
      <p:pic>
        <p:nvPicPr>
          <p:cNvPr id="19466" name="Picture 10" descr="6-4b-1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2420938"/>
            <a:ext cx="15113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3" descr="6-4b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4005263"/>
            <a:ext cx="223678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48263" y="1340644"/>
            <a:ext cx="3243072" cy="101193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910326" y="2668957"/>
            <a:ext cx="2371344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7" grpId="0" animBg="1"/>
      <p:bldP spid="20488" grpId="0" animBg="1"/>
      <p:bldP spid="2048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214438" y="2500313"/>
            <a:ext cx="6588125" cy="2528887"/>
          </a:xfrm>
          <a:prstGeom prst="rect">
            <a:avLst/>
          </a:prstGeom>
          <a:solidFill>
            <a:srgbClr val="FFFFCC">
              <a:alpha val="3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2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1. Learn adverbs of frequency</a:t>
            </a:r>
            <a:r>
              <a:rPr lang="zh-CN" altLang="en-US" sz="32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</a:p>
          <a:p>
            <a:pPr eaLnBrk="1" fontAlgn="t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2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2. Review the present simple                                                                         tense.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2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3. Talk about the daily activities.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2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endParaRPr lang="zh-CN" altLang="en-US" sz="32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00375" y="857250"/>
            <a:ext cx="2757488" cy="7699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400" b="1" dirty="0">
                <a:solidFill>
                  <a:srgbClr val="FF00FF"/>
                </a:solidFill>
                <a:ea typeface="Gungsuh" pitchFamily="18" charset="-127"/>
                <a:cs typeface="Times New Roman" panose="02020603050405020304" pitchFamily="18" charset="0"/>
              </a:rPr>
              <a:t>Summary</a:t>
            </a:r>
            <a:endParaRPr lang="zh-CN" altLang="en-US" sz="4400" b="1" dirty="0">
              <a:solidFill>
                <a:srgbClr val="FF00FF"/>
              </a:solidFill>
              <a:ea typeface="Gungsuh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571625" y="2357438"/>
            <a:ext cx="6429375" cy="15700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3200" b="1" dirty="0" smtClean="0">
                <a:solidFill>
                  <a:srgbClr val="0000FF"/>
                </a:solidFill>
                <a:ea typeface="Gungsuh" pitchFamily="18" charset="-127"/>
              </a:rPr>
              <a:t>Write </a:t>
            </a:r>
            <a:r>
              <a:rPr lang="en-US" altLang="zh-CN" sz="3200" b="1" dirty="0">
                <a:solidFill>
                  <a:srgbClr val="0000FF"/>
                </a:solidFill>
                <a:ea typeface="Gungsuh" pitchFamily="18" charset="-127"/>
              </a:rPr>
              <a:t>a passage about the daily activities of you and your best friends. (at least 50 words) </a:t>
            </a:r>
          </a:p>
        </p:txBody>
      </p:sp>
      <p:sp>
        <p:nvSpPr>
          <p:cNvPr id="6" name="矩形 5"/>
          <p:cNvSpPr/>
          <p:nvPr/>
        </p:nvSpPr>
        <p:spPr>
          <a:xfrm>
            <a:off x="3000375" y="857250"/>
            <a:ext cx="3070225" cy="7699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400" b="1" dirty="0">
                <a:solidFill>
                  <a:srgbClr val="FF00FF"/>
                </a:solidFill>
                <a:ea typeface="Gungsuh" pitchFamily="18" charset="-127"/>
                <a:cs typeface="Times New Roman" panose="02020603050405020304" pitchFamily="18" charset="0"/>
              </a:rPr>
              <a:t>Homework</a:t>
            </a:r>
            <a:endParaRPr lang="zh-CN" altLang="en-US" sz="4400" b="1" dirty="0">
              <a:solidFill>
                <a:srgbClr val="FF00FF"/>
              </a:solidFill>
              <a:ea typeface="Gungsuh" pitchFamily="18" charset="-127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979613" y="1412875"/>
            <a:ext cx="7164387" cy="452596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zh-CN" b="1" dirty="0">
                <a:solidFill>
                  <a:srgbClr val="0000FF"/>
                </a:solidFill>
              </a:rPr>
              <a:t>eight o’clock</a:t>
            </a:r>
          </a:p>
          <a:p>
            <a:pPr>
              <a:lnSpc>
                <a:spcPct val="110000"/>
              </a:lnSpc>
            </a:pPr>
            <a:r>
              <a:rPr lang="en-US" altLang="zh-CN" b="1" dirty="0">
                <a:solidFill>
                  <a:srgbClr val="0000FF"/>
                </a:solidFill>
              </a:rPr>
              <a:t>nine o five</a:t>
            </a:r>
          </a:p>
          <a:p>
            <a:pPr>
              <a:lnSpc>
                <a:spcPct val="110000"/>
              </a:lnSpc>
            </a:pPr>
            <a:r>
              <a:rPr lang="en-US" altLang="zh-CN" b="1" dirty="0">
                <a:solidFill>
                  <a:srgbClr val="0000FF"/>
                </a:solidFill>
              </a:rPr>
              <a:t>ten fifteen / a quarter past ten</a:t>
            </a:r>
          </a:p>
          <a:p>
            <a:pPr>
              <a:lnSpc>
                <a:spcPct val="110000"/>
              </a:lnSpc>
            </a:pPr>
            <a:r>
              <a:rPr lang="en-US" altLang="zh-CN" b="1" dirty="0">
                <a:solidFill>
                  <a:srgbClr val="0000FF"/>
                </a:solidFill>
              </a:rPr>
              <a:t>eleven thirty / half past eleven</a:t>
            </a:r>
          </a:p>
          <a:p>
            <a:pPr>
              <a:lnSpc>
                <a:spcPct val="110000"/>
              </a:lnSpc>
            </a:pPr>
            <a:r>
              <a:rPr lang="en-US" altLang="zh-CN" b="1" dirty="0">
                <a:solidFill>
                  <a:srgbClr val="0000FF"/>
                </a:solidFill>
              </a:rPr>
              <a:t>twelve forty-five/ a quarter to one </a:t>
            </a:r>
          </a:p>
          <a:p>
            <a:pPr>
              <a:lnSpc>
                <a:spcPct val="110000"/>
              </a:lnSpc>
            </a:pPr>
            <a:r>
              <a:rPr lang="en-US" altLang="zh-CN" b="1" dirty="0">
                <a:solidFill>
                  <a:srgbClr val="0000FF"/>
                </a:solidFill>
              </a:rPr>
              <a:t>seventeen fifty / ten to eighteen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68313" y="1984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800" b="1" dirty="0">
                <a:solidFill>
                  <a:srgbClr val="0000FF"/>
                </a:solidFill>
                <a:ea typeface="幼圆" panose="02010509060101010101" pitchFamily="49" charset="-122"/>
              </a:rPr>
              <a:t>Tell the time.</a:t>
            </a:r>
            <a:endParaRPr lang="en-US" altLang="zh-CN" sz="4800" b="1" dirty="0">
              <a:solidFill>
                <a:srgbClr val="0000FF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827088" y="1484313"/>
            <a:ext cx="1441450" cy="3719512"/>
          </a:xfrm>
          <a:prstGeom prst="rect">
            <a:avLst/>
          </a:prstGeom>
          <a:solidFill>
            <a:srgbClr val="FFFFF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9900"/>
                </a:solidFill>
                <a:latin typeface="Arial" panose="020B0604020202020204" pitchFamily="34" charset="0"/>
              </a:rPr>
              <a:t>8:00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9900"/>
                </a:solidFill>
                <a:latin typeface="Arial" panose="020B0604020202020204" pitchFamily="34" charset="0"/>
              </a:rPr>
              <a:t>9:05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9900"/>
                </a:solidFill>
                <a:latin typeface="Arial" panose="020B0604020202020204" pitchFamily="34" charset="0"/>
              </a:rPr>
              <a:t>10:15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9900"/>
                </a:solidFill>
                <a:latin typeface="Arial" panose="020B0604020202020204" pitchFamily="34" charset="0"/>
              </a:rPr>
              <a:t>11:30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9900"/>
                </a:solidFill>
                <a:latin typeface="Arial" panose="020B0604020202020204" pitchFamily="34" charset="0"/>
              </a:rPr>
              <a:t>12:45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9900"/>
                </a:solidFill>
                <a:latin typeface="Arial" panose="020B0604020202020204" pitchFamily="34" charset="0"/>
              </a:rPr>
              <a:t>17:50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473200" y="2997200"/>
            <a:ext cx="2006600" cy="579438"/>
          </a:xfrm>
          <a:prstGeom prst="rect">
            <a:avLst/>
          </a:prstGeom>
          <a:solidFill>
            <a:srgbClr val="CCECF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go to </a:t>
            </a: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bed</a:t>
            </a:r>
          </a:p>
        </p:txBody>
      </p:sp>
      <p:pic>
        <p:nvPicPr>
          <p:cNvPr id="6147" name="Picture 3" descr="8418_2008072116461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33375"/>
            <a:ext cx="4284663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508625" y="2994025"/>
            <a:ext cx="27765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go </a:t>
            </a: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swim</a:t>
            </a:r>
            <a:r>
              <a:rPr lang="en-US" altLang="zh-CN" sz="32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ming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79388" y="6021388"/>
            <a:ext cx="5035550" cy="5794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read books in the </a:t>
            </a: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library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724525" y="6021388"/>
            <a:ext cx="3022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3333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listen to</a:t>
            </a:r>
            <a:r>
              <a:rPr lang="en-US" altLang="zh-CN" sz="32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music</a:t>
            </a:r>
          </a:p>
        </p:txBody>
      </p:sp>
      <p:pic>
        <p:nvPicPr>
          <p:cNvPr id="5127" name="Picture 7" descr="201007281132084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33375"/>
            <a:ext cx="4176713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librar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3571875"/>
            <a:ext cx="4081463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 descr="musi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644900"/>
            <a:ext cx="4198937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ldLvl="0" animBg="1" autoUpdateAnimBg="0"/>
      <p:bldP spid="6148" grpId="0" autoUpdateAnimBg="0"/>
      <p:bldP spid="6149" grpId="0" animBg="1" autoUpdateAnimBg="0"/>
      <p:bldP spid="615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900113" y="5876925"/>
            <a:ext cx="3089275" cy="5794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play </a:t>
            </a: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basketball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508625" y="5876925"/>
            <a:ext cx="2414588" cy="5794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play soccer</a:t>
            </a:r>
          </a:p>
        </p:txBody>
      </p:sp>
      <p:pic>
        <p:nvPicPr>
          <p:cNvPr id="6148" name="Picture 4" descr="f3ccdd27d2_13068983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549275"/>
            <a:ext cx="3611562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footb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549275"/>
            <a:ext cx="3810000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 autoUpdateAnimBg="0"/>
      <p:bldP spid="7171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84213" y="257175"/>
            <a:ext cx="72723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Read  carefully and complete the table.</a:t>
            </a:r>
          </a:p>
        </p:txBody>
      </p:sp>
      <p:graphicFrame>
        <p:nvGraphicFramePr>
          <p:cNvPr id="8195" name="Group 3"/>
          <p:cNvGraphicFramePr>
            <a:graphicFrameLocks noGrp="1"/>
          </p:cNvGraphicFramePr>
          <p:nvPr/>
        </p:nvGraphicFramePr>
        <p:xfrm>
          <a:off x="611188" y="1125538"/>
          <a:ext cx="7740650" cy="4764146"/>
        </p:xfrm>
        <a:graphic>
          <a:graphicData uri="http://schemas.openxmlformats.org/drawingml/2006/table">
            <a:tbl>
              <a:tblPr/>
              <a:tblGrid>
                <a:gridCol w="3852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7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17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 </a:t>
                      </a: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Time  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B6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Activity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B6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7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 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6:20 a.m.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B6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gets up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B6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7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 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B6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has breakfast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B6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 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7:30 a.m.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B6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B6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7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 </a:t>
                      </a: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12:10 p.m.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B6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B6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7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 after school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B6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B6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7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 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B6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gets home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B6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0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 after dinner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B6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B6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9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B6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goes  to  bed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B6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203" name="Text Box 35"/>
          <p:cNvSpPr txBox="1">
            <a:spLocks noChangeArrowheads="1"/>
          </p:cNvSpPr>
          <p:nvPr/>
        </p:nvSpPr>
        <p:spPr bwMode="auto">
          <a:xfrm>
            <a:off x="3132138" y="2276475"/>
            <a:ext cx="1584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204" name="Text Box 36"/>
          <p:cNvSpPr txBox="1">
            <a:spLocks noChangeArrowheads="1"/>
          </p:cNvSpPr>
          <p:nvPr/>
        </p:nvSpPr>
        <p:spPr bwMode="auto">
          <a:xfrm>
            <a:off x="1187450" y="2276475"/>
            <a:ext cx="16557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29" name="Text Box 37"/>
          <p:cNvSpPr txBox="1">
            <a:spLocks noChangeArrowheads="1"/>
          </p:cNvSpPr>
          <p:nvPr/>
        </p:nvSpPr>
        <p:spPr bwMode="auto">
          <a:xfrm>
            <a:off x="1187450" y="2205038"/>
            <a:ext cx="16335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7:00 a.m</a:t>
            </a:r>
            <a:r>
              <a:rPr lang="en-US" altLang="zh-CN" sz="1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7206" name="Text Box 38"/>
          <p:cNvSpPr txBox="1">
            <a:spLocks noChangeArrowheads="1"/>
          </p:cNvSpPr>
          <p:nvPr/>
        </p:nvSpPr>
        <p:spPr bwMode="auto">
          <a:xfrm>
            <a:off x="4624388" y="27860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31" name="Text Box 39"/>
          <p:cNvSpPr txBox="1">
            <a:spLocks noChangeArrowheads="1"/>
          </p:cNvSpPr>
          <p:nvPr/>
        </p:nvSpPr>
        <p:spPr bwMode="auto">
          <a:xfrm>
            <a:off x="4645025" y="2708275"/>
            <a:ext cx="2578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goes to school</a:t>
            </a:r>
          </a:p>
        </p:txBody>
      </p:sp>
      <p:sp>
        <p:nvSpPr>
          <p:cNvPr id="8232" name="Text Box 40"/>
          <p:cNvSpPr txBox="1">
            <a:spLocks noChangeArrowheads="1"/>
          </p:cNvSpPr>
          <p:nvPr/>
        </p:nvSpPr>
        <p:spPr bwMode="auto">
          <a:xfrm>
            <a:off x="4716463" y="3284538"/>
            <a:ext cx="17716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has</a:t>
            </a:r>
            <a:r>
              <a:rPr lang="zh-CN" altLang="en-US" sz="1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lunch</a:t>
            </a:r>
          </a:p>
        </p:txBody>
      </p:sp>
      <p:sp>
        <p:nvSpPr>
          <p:cNvPr id="8233" name="Text Box 41"/>
          <p:cNvSpPr txBox="1">
            <a:spLocks noChangeArrowheads="1"/>
          </p:cNvSpPr>
          <p:nvPr/>
        </p:nvSpPr>
        <p:spPr bwMode="auto">
          <a:xfrm>
            <a:off x="4716463" y="3717925"/>
            <a:ext cx="30972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plays soccer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34" name="Text Box 42"/>
          <p:cNvSpPr txBox="1">
            <a:spLocks noChangeArrowheads="1"/>
          </p:cNvSpPr>
          <p:nvPr/>
        </p:nvSpPr>
        <p:spPr bwMode="auto">
          <a:xfrm>
            <a:off x="1258888" y="4365625"/>
            <a:ext cx="16684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5:30 p.m.</a:t>
            </a:r>
          </a:p>
        </p:txBody>
      </p:sp>
      <p:sp>
        <p:nvSpPr>
          <p:cNvPr id="8235" name="Text Box 43"/>
          <p:cNvSpPr txBox="1">
            <a:spLocks noChangeArrowheads="1"/>
          </p:cNvSpPr>
          <p:nvPr/>
        </p:nvSpPr>
        <p:spPr bwMode="auto">
          <a:xfrm>
            <a:off x="4645025" y="4868863"/>
            <a:ext cx="34115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does her homework</a:t>
            </a:r>
          </a:p>
        </p:txBody>
      </p:sp>
      <p:sp>
        <p:nvSpPr>
          <p:cNvPr id="8236" name="Text Box 44"/>
          <p:cNvSpPr txBox="1">
            <a:spLocks noChangeArrowheads="1"/>
          </p:cNvSpPr>
          <p:nvPr/>
        </p:nvSpPr>
        <p:spPr bwMode="auto">
          <a:xfrm>
            <a:off x="1258888" y="5373688"/>
            <a:ext cx="166846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9:45 p.m.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229" grpId="0" autoUpdateAnimBg="0"/>
      <p:bldP spid="8231" grpId="0" autoUpdateAnimBg="0"/>
      <p:bldP spid="8232" grpId="0" autoUpdateAnimBg="0"/>
      <p:bldP spid="8233" grpId="0" autoUpdateAnimBg="0"/>
      <p:bldP spid="8234" grpId="0" autoUpdateAnimBg="0"/>
      <p:bldP spid="8235" grpId="0" autoUpdateAnimBg="0"/>
      <p:bldP spid="823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" y="419100"/>
            <a:ext cx="8858250" cy="704850"/>
          </a:xfrm>
        </p:spPr>
        <p:txBody>
          <a:bodyPr/>
          <a:lstStyle/>
          <a:p>
            <a:pPr algn="just"/>
            <a:r>
              <a:rPr lang="en-US" altLang="zh-CN" sz="3200" b="1" dirty="0">
                <a:solidFill>
                  <a:srgbClr val="0000FF"/>
                </a:solidFill>
              </a:rPr>
              <a:t>Read the passage and answer the questions.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51147" y="1341438"/>
            <a:ext cx="8569325" cy="4525962"/>
          </a:xfrm>
          <a:solidFill>
            <a:srgbClr val="FFFF99">
              <a:alpha val="70195"/>
            </a:srgbClr>
          </a:solidFill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GB" altLang="en-US" sz="2400" b="1" dirty="0">
                <a:solidFill>
                  <a:srgbClr val="0000FF"/>
                </a:solidFill>
              </a:rPr>
              <a:t>(1)When do the classes begin?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400" b="1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400" b="1" dirty="0">
                <a:solidFill>
                  <a:srgbClr val="0000FF"/>
                </a:solidFill>
              </a:rPr>
              <a:t>(2)How many classes does she have in the morning?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400" b="1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400" b="1" dirty="0">
                <a:solidFill>
                  <a:srgbClr val="0000FF"/>
                </a:solidFill>
              </a:rPr>
              <a:t>(3)Where does she have lunch?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400" b="1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400" b="1" dirty="0">
                <a:solidFill>
                  <a:srgbClr val="0000FF"/>
                </a:solidFill>
              </a:rPr>
              <a:t>(4)When does she play soccer with her classmates?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400" b="1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400" b="1" dirty="0">
                <a:solidFill>
                  <a:srgbClr val="0000FF"/>
                </a:solidFill>
              </a:rPr>
              <a:t>(5) How does she go home? 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078235" y="1700213"/>
            <a:ext cx="3886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800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Classes begin at eight.</a:t>
            </a:r>
            <a:r>
              <a:rPr lang="en-GB" altLang="en-US" sz="28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28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021085" y="2492375"/>
            <a:ext cx="61071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800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She has four classes in the morning.</a:t>
            </a:r>
            <a:r>
              <a:rPr lang="en-GB" altLang="en-US" sz="18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18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151260" y="5084763"/>
            <a:ext cx="4756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800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She takes the subway home.</a:t>
            </a:r>
            <a:endParaRPr lang="zh-CN" altLang="en-US" sz="2800" dirty="0">
              <a:solidFill>
                <a:srgbClr val="FF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119510" y="3284538"/>
            <a:ext cx="406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800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She has lunch </a:t>
            </a:r>
            <a:r>
              <a:rPr lang="en-GB" altLang="en-US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at school</a:t>
            </a:r>
            <a:r>
              <a:rPr lang="en-GB" altLang="en-US" sz="2800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endParaRPr lang="zh-CN" altLang="en-US" sz="2800" dirty="0">
              <a:solidFill>
                <a:srgbClr val="FF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151260" y="4133850"/>
            <a:ext cx="4933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800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She plays soccer </a:t>
            </a:r>
            <a:r>
              <a:rPr lang="en-GB" altLang="en-US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after school</a:t>
            </a:r>
            <a:r>
              <a:rPr lang="en-GB" altLang="en-US" sz="2800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endParaRPr lang="zh-CN" altLang="en-US" sz="2800" dirty="0">
              <a:solidFill>
                <a:srgbClr val="FF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l"/>
            <a:r>
              <a:rPr lang="en-US" altLang="zh-CN" sz="2800" b="1">
                <a:solidFill>
                  <a:srgbClr val="0000FF"/>
                </a:solidFill>
              </a:rPr>
              <a:t>Work in groups of three. Discuss the following pictures and retell the passage in 1a.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1348264"/>
            <a:ext cx="8747760" cy="5492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1472" y="718095"/>
            <a:ext cx="8509000" cy="1428750"/>
          </a:xfrm>
          <a:solidFill>
            <a:srgbClr val="F5F5A9">
              <a:alpha val="70195"/>
            </a:srgbClr>
          </a:solidFill>
        </p:spPr>
        <p:txBody>
          <a:bodyPr/>
          <a:lstStyle/>
          <a:p>
            <a:pPr algn="l"/>
            <a:r>
              <a:rPr lang="en-US" altLang="zh-CN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Talk with your partner about your day with the help of 1a. Then report it to the class.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11472" y="2924720"/>
            <a:ext cx="7572375" cy="2376488"/>
          </a:xfrm>
          <a:solidFill>
            <a:srgbClr val="F5F5A9">
              <a:alpha val="70195"/>
            </a:srgbClr>
          </a:solidFill>
        </p:spPr>
        <p:txBody>
          <a:bodyPr/>
          <a:lstStyle/>
          <a:p>
            <a:r>
              <a:rPr lang="zh-CN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zh-CN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I usually get up at … in the morning. At … o’clock I have breakfast … … is my partner. </a:t>
            </a:r>
            <a:r>
              <a:rPr lang="en-US" altLang="zh-CN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He/She</a:t>
            </a:r>
            <a:r>
              <a:rPr lang="en-US" altLang="zh-CN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usually gets up at … in the morning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514725" y="333375"/>
            <a:ext cx="2638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Pair Work </a:t>
            </a: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395288" y="1196975"/>
            <a:ext cx="4537075" cy="2376488"/>
          </a:xfrm>
          <a:prstGeom prst="cloudCallout">
            <a:avLst>
              <a:gd name="adj1" fmla="val 40551"/>
              <a:gd name="adj2" fmla="val 85338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Qing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play soccer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play basketball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619250" y="48688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900113" y="4437063"/>
            <a:ext cx="7813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What does </a:t>
            </a:r>
            <a:r>
              <a:rPr lang="en-US" altLang="zh-CN" sz="2800" b="1" dirty="0" err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Hai</a:t>
            </a:r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Qing usually do after school?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42938" y="5214938"/>
            <a:ext cx="79375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8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He usually </a:t>
            </a:r>
            <a:r>
              <a:rPr lang="en-US" altLang="zh-CN" sz="2800" b="1" i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plays soccer</a:t>
            </a:r>
            <a:r>
              <a:rPr lang="en-US" altLang="zh-CN" sz="28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, but he doesn’t </a:t>
            </a:r>
            <a:r>
              <a:rPr lang="en-US" altLang="zh-CN" sz="2800" b="1" i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play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i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basketball</a:t>
            </a:r>
            <a:r>
              <a:rPr lang="en-US" altLang="zh-CN" sz="28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57188" y="4357688"/>
            <a:ext cx="7435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0066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A:</a:t>
            </a:r>
            <a:r>
              <a:rPr lang="en-US" altLang="zh-CN" sz="3600" dirty="0">
                <a:solidFill>
                  <a:srgbClr val="0066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________________</a:t>
            </a:r>
            <a:r>
              <a:rPr lang="en-US" altLang="zh-CN" sz="3600" b="1" dirty="0">
                <a:solidFill>
                  <a:srgbClr val="0066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__________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214313" y="5373216"/>
            <a:ext cx="83788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WIPA" pitchFamily="2" charset="2"/>
                <a:ea typeface="Gungsuh" pitchFamily="18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66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B:_______________________________________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66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_______</a:t>
            </a:r>
          </a:p>
        </p:txBody>
      </p:sp>
      <p:grpSp>
        <p:nvGrpSpPr>
          <p:cNvPr id="11273" name="Group 9"/>
          <p:cNvGrpSpPr/>
          <p:nvPr/>
        </p:nvGrpSpPr>
        <p:grpSpPr bwMode="auto">
          <a:xfrm>
            <a:off x="5076825" y="1341438"/>
            <a:ext cx="3816350" cy="3167062"/>
            <a:chOff x="0" y="0"/>
            <a:chExt cx="2404" cy="2086"/>
          </a:xfrm>
        </p:grpSpPr>
        <p:sp>
          <p:nvSpPr>
            <p:cNvPr id="11274" name="AutoShape 10"/>
            <p:cNvSpPr>
              <a:spLocks noChangeArrowheads="1"/>
            </p:cNvSpPr>
            <p:nvPr/>
          </p:nvSpPr>
          <p:spPr bwMode="auto">
            <a:xfrm>
              <a:off x="0" y="0"/>
              <a:ext cx="2404" cy="2086"/>
            </a:xfrm>
            <a:prstGeom prst="cloudCallout">
              <a:avLst>
                <a:gd name="adj1" fmla="val -14560"/>
                <a:gd name="adj2" fmla="val 27227"/>
              </a:avLst>
            </a:prstGeom>
            <a:solidFill>
              <a:schemeClr val="bg1"/>
            </a:solidFill>
            <a:ln w="9525">
              <a:solidFill>
                <a:srgbClr val="808000"/>
              </a:solidFill>
              <a:rou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GWIPA" pitchFamily="2" charset="2"/>
                <a:ea typeface="Gungsuh" pitchFamily="18" charset="-127"/>
              </a:endParaRPr>
            </a:p>
          </p:txBody>
        </p:sp>
        <p:pic>
          <p:nvPicPr>
            <p:cNvPr id="11275" name="Picture 11" descr="2-5-1-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63" y="272"/>
              <a:ext cx="1679" cy="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1" grpId="0" animBg="1"/>
      <p:bldP spid="12293" grpId="0" autoUpdateAnimBg="0"/>
      <p:bldP spid="12294" grpId="0" autoUpdateAnimBg="0"/>
    </p:bldLst>
  </p:timing>
</p:sld>
</file>

<file path=ppt/theme/theme1.xml><?xml version="1.0" encoding="utf-8"?>
<a:theme xmlns:a="http://schemas.openxmlformats.org/drawingml/2006/main" name="WWW.2PPT.COM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716</Words>
  <Application>Microsoft Office PowerPoint</Application>
  <PresentationFormat>全屏显示(4:3)</PresentationFormat>
  <Paragraphs>150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Gungsuh</vt:lpstr>
      <vt:lpstr>GWIPA</vt:lpstr>
      <vt:lpstr>宋体</vt:lpstr>
      <vt:lpstr>微软雅黑</vt:lpstr>
      <vt:lpstr>幼圆</vt:lpstr>
      <vt:lpstr>Arial</vt:lpstr>
      <vt:lpstr>Calibri</vt:lpstr>
      <vt:lpstr>Times New Roman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Read the passage and answer the questions.</vt:lpstr>
      <vt:lpstr>Work in groups of three. Discuss the following pictures and retell the passage in 1a.</vt:lpstr>
      <vt:lpstr>Talk with your partner about your day with the help of 1a. Then report it to the class.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Survey your classmates about how often they do the following things and fill in the table. Then report it to the class. </vt:lpstr>
      <vt:lpstr>PowerPoint 演示文稿</vt:lpstr>
      <vt:lpstr>Read and write the words.</vt:lpstr>
      <vt:lpstr>Read the following sentences aloud, paying attention to the rising tone(    ) and the falling tone (      ).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2018-08-30T09:24:00Z</dcterms:created>
  <dcterms:modified xsi:type="dcterms:W3CDTF">2023-01-16T16:36:38Z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E0688B7ADBE94D9080907D1698DD3141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