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338" r:id="rId3"/>
    <p:sldId id="317" r:id="rId4"/>
    <p:sldId id="310" r:id="rId5"/>
    <p:sldId id="327" r:id="rId6"/>
    <p:sldId id="293" r:id="rId7"/>
    <p:sldId id="263" r:id="rId8"/>
    <p:sldId id="269" r:id="rId9"/>
    <p:sldId id="334" r:id="rId10"/>
    <p:sldId id="264" r:id="rId11"/>
    <p:sldId id="292" r:id="rId12"/>
    <p:sldId id="329" r:id="rId13"/>
    <p:sldId id="335" r:id="rId14"/>
    <p:sldId id="291" r:id="rId15"/>
    <p:sldId id="299" r:id="rId16"/>
    <p:sldId id="322" r:id="rId17"/>
    <p:sldId id="336" r:id="rId18"/>
    <p:sldId id="323" r:id="rId19"/>
    <p:sldId id="324" r:id="rId20"/>
    <p:sldId id="326" r:id="rId21"/>
    <p:sldId id="332" r:id="rId22"/>
  </p:sldIdLst>
  <p:sldSz cx="9144000" cy="5400675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76" y="84"/>
      </p:cViewPr>
      <p:guideLst>
        <p:guide orient="horz" pos="17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8F70C054-B99E-4DA2-ACC9-22132A4CDC1E}" type="datetime1">
              <a:rPr lang="zh-CN" altLang="en-US"/>
              <a:t>2023-01-10</a:t>
            </a:fld>
            <a:endParaRPr lang="en-US" altLang="zh-CN"/>
          </a:p>
        </p:txBody>
      </p:sp>
      <p:sp>
        <p:nvSpPr>
          <p:cNvPr id="3584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527050" y="685800"/>
            <a:ext cx="58039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mtClean="0">
                <a:ea typeface="+mn-ea"/>
              </a:rPr>
              <a:t>单击此处编辑母版文本样式</a:t>
            </a:r>
          </a:p>
          <a:p>
            <a:pPr>
              <a:defRPr/>
            </a:pPr>
            <a:r>
              <a:rPr lang="zh-CN" altLang="en-US" smtClean="0">
                <a:ea typeface="+mn-ea"/>
              </a:rPr>
              <a:t>第二级</a:t>
            </a:r>
          </a:p>
          <a:p>
            <a:pPr>
              <a:defRPr/>
            </a:pPr>
            <a:r>
              <a:rPr lang="zh-CN" altLang="en-US" smtClean="0">
                <a:ea typeface="+mn-ea"/>
              </a:rPr>
              <a:t>第三级</a:t>
            </a:r>
          </a:p>
          <a:p>
            <a:pPr>
              <a:defRPr/>
            </a:pPr>
            <a:r>
              <a:rPr lang="zh-CN" altLang="en-US" smtClean="0">
                <a:ea typeface="+mn-ea"/>
              </a:rPr>
              <a:t>第四级</a:t>
            </a:r>
          </a:p>
          <a:p>
            <a:pPr>
              <a:defRPr/>
            </a:pPr>
            <a:r>
              <a:rPr lang="zh-CN" altLang="en-US" smtClean="0">
                <a:ea typeface="+mn-ea"/>
              </a:rPr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5169842B-AEA8-4518-B904-2534AF894AE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6EDEFD8-83E8-4492-8F8F-224AE8CB3811}" type="datetime1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C0F61-9E37-4ABB-BC21-1C7ADDE758BA}" type="slidenum">
              <a:rPr lang="zh-CN" altLang="en-US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6EDEFD8-83E8-4492-8F8F-224AE8CB3811}" type="datetime1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813560-4E8D-4D02-A8C3-AF895E974A50}" type="slidenum">
              <a:rPr lang="zh-CN" altLang="en-US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F70C054-B99E-4DA2-ACC9-22132A4CDC1E}" type="datetime1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69842B-AEA8-4518-B904-2534AF894AE7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6EDEFD8-83E8-4492-8F8F-224AE8CB3811}" type="datetime1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B9E68-7834-4CF6-8EC7-5D97EB5FF0F4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6EDEFD8-83E8-4492-8F8F-224AE8CB3811}" type="datetime1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43816-C430-4CE4-AABE-11382A4DFA40}" type="slidenum">
              <a:rPr lang="zh-CN" altLang="en-US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</a:rPr>
              <a:t>亮亮图文旗舰店</a:t>
            </a:r>
            <a:r>
              <a:rPr lang="en-US" altLang="zh-CN" dirty="0" smtClean="0">
                <a:latin typeface="Arial" panose="020B0604020202020204" pitchFamily="34" charset="0"/>
              </a:rPr>
              <a:t>https://liangliangtuwen.tmall.com</a:t>
            </a:r>
          </a:p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6EDEFD8-83E8-4492-8F8F-224AE8CB3811}" type="datetime1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43816-C430-4CE4-AABE-11382A4DFA40}" type="slidenum">
              <a:rPr lang="zh-CN" altLang="en-US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6EDEFD8-83E8-4492-8F8F-224AE8CB3811}" type="datetime1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D29BE3-FBF6-4F35-A3C3-4F3DADE12435}" type="slidenum">
              <a:rPr lang="zh-CN" altLang="en-US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6EDEFD8-83E8-4492-8F8F-224AE8CB3811}" type="datetime1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FB511-4593-41DF-8666-2BBF72367B1F}" type="slidenum">
              <a:rPr lang="zh-CN" altLang="en-US" smtClean="0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6EDEFD8-83E8-4492-8F8F-224AE8CB3811}" type="datetime1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FB511-4593-41DF-8666-2BBF72367B1F}" type="slidenum">
              <a:rPr lang="zh-CN" altLang="en-US" smtClean="0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6EDEFD8-83E8-4492-8F8F-224AE8CB3811}" type="datetime1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7E56C1-010E-4836-8DD8-A8BB71A57743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25463" y="685800"/>
            <a:ext cx="58070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6EDEFD8-83E8-4492-8F8F-224AE8CB3811}" type="datetime1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C392D6-1FF4-457A-A499-0148D7A81EDB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6EDEFD8-83E8-4492-8F8F-224AE8CB3811}" type="datetime1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29F78B-368A-4582-8A36-92AC0EDDBD1A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6EDEFD8-83E8-4492-8F8F-224AE8CB3811}" type="datetime1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968D07-ED4B-4303-9327-1199F6D57BEF}" type="slidenum">
              <a:rPr lang="zh-CN" altLang="en-US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6EDEFD8-83E8-4492-8F8F-224AE8CB3811}" type="datetime1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177D46-1953-40E5-9FB4-041E69F3B6DD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6EDEFD8-83E8-4492-8F8F-224AE8CB3811}" type="datetime1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51CACE-2882-4985-A40A-F18C7AEF960C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7710"/>
            <a:ext cx="7772400" cy="115764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060382"/>
            <a:ext cx="6400800" cy="138017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F3C1-E98A-4103-AA6C-A08C0BD99E53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FA69-6DBF-46AB-A113-3D84328B407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1458-6420-4FA7-8907-AA4AC9363577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5B39-6F5F-4BED-8586-14FCC4EFD30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6278"/>
            <a:ext cx="2057400" cy="460807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6278"/>
            <a:ext cx="6019800" cy="460807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49FA-82FC-4FF1-82A7-6A2B3A75BC3C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1214F-20C0-4893-AE61-93012BA874D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7710"/>
            <a:ext cx="7772400" cy="115764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060382"/>
            <a:ext cx="6400800" cy="1380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ED548-A983-4E95-8138-C163277102CE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E4657-0D57-4647-8AD3-ED348039E3B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0158"/>
            <a:ext cx="8229600" cy="35641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07963-4708-489E-B83D-2B7FBEA80896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9D0C-A7A8-4BA1-93E6-507E95BEBFC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470434"/>
            <a:ext cx="7772400" cy="10726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289037"/>
            <a:ext cx="7772400" cy="11813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78E5-8E14-4963-B2B5-319197C34299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301D9-1BB3-45AA-9552-78ABF7C1C16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0158"/>
            <a:ext cx="4038600" cy="356419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0158"/>
            <a:ext cx="4038600" cy="356419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D7D6-529E-4D20-AC01-299A154BF5ED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9B3A-07B1-482F-BD64-84EF9B9C6BC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277"/>
            <a:ext cx="8229600" cy="90011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8901"/>
            <a:ext cx="4040188" cy="503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712714"/>
            <a:ext cx="4040188" cy="31116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08901"/>
            <a:ext cx="4041775" cy="503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712714"/>
            <a:ext cx="4041775" cy="31116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6636-2625-49D6-9BE5-A79EE12F0CDE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D38DD-3591-447A-B99B-BF2A9896D4E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814D2-30B4-4E50-9AE2-754F0FE5BA01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F74A-20DC-434A-816C-06E7689D601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AE6DF-C1D5-4455-8267-C9D019CFE699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07816-2C63-4AC5-BDFF-9732B313A1D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3F2B-2433-4FB2-A171-37FCF20FF13C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6BCD-DAE5-4921-877A-3E2F6B9996C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15027"/>
            <a:ext cx="3008313" cy="9151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15028"/>
            <a:ext cx="5111750" cy="46093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30142"/>
            <a:ext cx="3008313" cy="3694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1887-1BF4-4A37-9603-6427BB263B89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AA0E-A77B-4F94-9006-314FC1E8213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780473"/>
            <a:ext cx="5486400" cy="446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82560"/>
            <a:ext cx="5486400" cy="3240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226779"/>
            <a:ext cx="5486400" cy="633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DBBA-34E3-450C-ABB0-43F358594D32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46A5-B493-42B0-92AD-1196C597B44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60158"/>
            <a:ext cx="8229600" cy="35641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86C8-0801-4F43-9C9B-AE88EF700906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7E5A-3B23-4A2F-A4D7-DD680DD48BE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5114" y="147518"/>
            <a:ext cx="2071687" cy="46768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5289" y="147518"/>
            <a:ext cx="6067425" cy="46768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00F4-F2FE-48E5-BECC-DA3AF1D569E4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B367-8502-4C7A-B342-3A9BF864A69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8000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0158"/>
            <a:ext cx="4038600" cy="3564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0158"/>
            <a:ext cx="4038600" cy="3564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0CA3-80C2-4C17-9279-54EF696FFE2C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C4764-643A-46C9-B60D-5403A696450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8901"/>
            <a:ext cx="4040188" cy="503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712714"/>
            <a:ext cx="4040188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08901"/>
            <a:ext cx="4041775" cy="503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712714"/>
            <a:ext cx="4041775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B74D-4EBE-4ADA-8ABD-D7B02556479B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F44E-12F8-4449-8279-00D64CCB613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126B-596E-46D3-A142-BF4E4AD0D16B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398A-08C4-45B3-B0B6-C70336C0776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74EB8-460A-4BA3-8379-1E7FB5EB060C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3F50-9B7F-42E1-B71E-B473272D3A1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15027"/>
            <a:ext cx="3008313" cy="9151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15028"/>
            <a:ext cx="5111750" cy="46093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30142"/>
            <a:ext cx="3008313" cy="3694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0C67B-76B0-465C-B688-98655AC470AD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9C42-4DB0-428B-AB8D-C02C4F752ED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780473"/>
            <a:ext cx="5486400" cy="446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82560"/>
            <a:ext cx="5486400" cy="32404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226779"/>
            <a:ext cx="5486400" cy="6338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54EA-7D4A-467E-997F-02807E18F130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0B926-50F5-438A-A53C-7E0B46ADDD5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8000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16277"/>
            <a:ext cx="8229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158"/>
            <a:ext cx="8229600" cy="356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005626"/>
            <a:ext cx="2133600" cy="2875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C7D583CC-9310-4105-BE53-66D54D07F0BC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005626"/>
            <a:ext cx="2895600" cy="2875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005626"/>
            <a:ext cx="2133600" cy="2875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121AF3CF-FF55-4ABD-9B99-7A4D92E33A2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8000">
    <p:pull dir="lu"/>
  </p:transition>
  <p:timing>
    <p:tnLst>
      <p:par>
        <p:cTn id="1" dur="indefinite" restart="never" nodeType="tmRoot"/>
      </p:par>
    </p:tnLst>
  </p:timing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288" y="147519"/>
            <a:ext cx="8229600" cy="51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05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005626"/>
            <a:ext cx="2133600" cy="2875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D7A0C1CD-7B1E-4BDB-A4C0-1E6A7A9FBB97}" type="datetime1">
              <a:rPr lang="en-US" altLang="zh-CN"/>
              <a:t>1/10/2023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005626"/>
            <a:ext cx="2895600" cy="2875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005626"/>
            <a:ext cx="2133600" cy="2875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E07DE880-6653-43EC-96A9-241D561601C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53770"/>
            <a:ext cx="2141538" cy="152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 advClick="0" advTm="8000">
    <p:pull dir="lu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  <a:sym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  <a:sym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  <a:sym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  <a:sym typeface="Calibri" panose="020F050202020403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  <a:sym typeface="Calibri" panose="020F050202020403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  <a:sym typeface="Calibri" panose="020F050202020403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  <a:sym typeface="Calibri" panose="020F050202020403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anose="020F0502020204030204" pitchFamily="34" charset="0"/>
          <a:ea typeface="黑体" panose="02010609060101010101" pitchFamily="49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16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图片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"/>
            <a:ext cx="9288525" cy="540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五角星 8"/>
          <p:cNvSpPr>
            <a:spLocks noChangeArrowheads="1"/>
          </p:cNvSpPr>
          <p:nvPr/>
        </p:nvSpPr>
        <p:spPr bwMode="auto">
          <a:xfrm>
            <a:off x="-496888" y="435055"/>
            <a:ext cx="428625" cy="337542"/>
          </a:xfrm>
          <a:prstGeom prst="star5">
            <a:avLst/>
          </a:prstGeom>
          <a:solidFill>
            <a:srgbClr val="FF0000">
              <a:alpha val="75999"/>
            </a:srgb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en-US" b="1" i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9" name="五角星 9"/>
          <p:cNvSpPr>
            <a:spLocks noChangeArrowheads="1"/>
          </p:cNvSpPr>
          <p:nvPr/>
        </p:nvSpPr>
        <p:spPr bwMode="auto">
          <a:xfrm>
            <a:off x="9572626" y="378798"/>
            <a:ext cx="252413" cy="198774"/>
          </a:xfrm>
          <a:prstGeom prst="star5">
            <a:avLst/>
          </a:prstGeom>
          <a:solidFill>
            <a:srgbClr val="FF0000">
              <a:alpha val="75999"/>
            </a:srgb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en-US" b="1" i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10" name="五角星 10"/>
          <p:cNvSpPr>
            <a:spLocks noChangeArrowheads="1"/>
          </p:cNvSpPr>
          <p:nvPr/>
        </p:nvSpPr>
        <p:spPr bwMode="auto">
          <a:xfrm>
            <a:off x="9572626" y="803851"/>
            <a:ext cx="252413" cy="197525"/>
          </a:xfrm>
          <a:prstGeom prst="star5">
            <a:avLst/>
          </a:prstGeom>
          <a:solidFill>
            <a:srgbClr val="FF0000">
              <a:alpha val="75999"/>
            </a:srgb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en-US" b="1" i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11" name="五角星 11"/>
          <p:cNvSpPr>
            <a:spLocks noChangeArrowheads="1"/>
          </p:cNvSpPr>
          <p:nvPr/>
        </p:nvSpPr>
        <p:spPr bwMode="auto">
          <a:xfrm>
            <a:off x="9572626" y="1227654"/>
            <a:ext cx="252413" cy="197525"/>
          </a:xfrm>
          <a:prstGeom prst="star5">
            <a:avLst/>
          </a:prstGeom>
          <a:solidFill>
            <a:srgbClr val="FF0000">
              <a:alpha val="75999"/>
            </a:srgb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en-US" b="1" i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12" name="五角星 12"/>
          <p:cNvSpPr>
            <a:spLocks noChangeArrowheads="1"/>
          </p:cNvSpPr>
          <p:nvPr/>
        </p:nvSpPr>
        <p:spPr bwMode="auto">
          <a:xfrm>
            <a:off x="9572626" y="1652707"/>
            <a:ext cx="252413" cy="197525"/>
          </a:xfrm>
          <a:prstGeom prst="star5">
            <a:avLst/>
          </a:prstGeom>
          <a:solidFill>
            <a:srgbClr val="FF0000">
              <a:alpha val="75999"/>
            </a:srgb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en-US" b="1" i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13" name="五角星 13"/>
          <p:cNvSpPr>
            <a:spLocks noChangeArrowheads="1"/>
          </p:cNvSpPr>
          <p:nvPr/>
        </p:nvSpPr>
        <p:spPr bwMode="auto">
          <a:xfrm>
            <a:off x="-493713" y="941369"/>
            <a:ext cx="428625" cy="337542"/>
          </a:xfrm>
          <a:prstGeom prst="star5">
            <a:avLst/>
          </a:prstGeom>
          <a:solidFill>
            <a:srgbClr val="FF0000">
              <a:alpha val="75999"/>
            </a:srgb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en-US" b="1" i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14" name="五角星 14"/>
          <p:cNvSpPr>
            <a:spLocks noChangeArrowheads="1"/>
          </p:cNvSpPr>
          <p:nvPr/>
        </p:nvSpPr>
        <p:spPr bwMode="auto">
          <a:xfrm>
            <a:off x="-422275" y="1391425"/>
            <a:ext cx="425450" cy="337542"/>
          </a:xfrm>
          <a:prstGeom prst="star5">
            <a:avLst/>
          </a:prstGeom>
          <a:solidFill>
            <a:srgbClr val="FF0000">
              <a:alpha val="75999"/>
            </a:srgb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en-US" b="1" i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01" y="902613"/>
            <a:ext cx="6728063" cy="2959958"/>
          </a:xfrm>
          <a:prstGeom prst="rect">
            <a:avLst/>
          </a:prstGeom>
        </p:spPr>
      </p:pic>
      <p:grpSp>
        <p:nvGrpSpPr>
          <p:cNvPr id="25" name="Group 550"/>
          <p:cNvGrpSpPr/>
          <p:nvPr/>
        </p:nvGrpSpPr>
        <p:grpSpPr bwMode="auto">
          <a:xfrm>
            <a:off x="3368444" y="764841"/>
            <a:ext cx="2971800" cy="2968625"/>
            <a:chOff x="295" y="3475"/>
            <a:chExt cx="1407" cy="1407"/>
          </a:xfrm>
        </p:grpSpPr>
        <p:sp>
          <p:nvSpPr>
            <p:cNvPr id="26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D1D1D1">
                    <a:alpha val="12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1" fontAlgn="base" hangingPunct="1">
                <a:buClrTx/>
                <a:buSzTx/>
                <a:defRPr/>
              </a:pPr>
              <a:endParaRPr lang="zh-CN" altLang="en-US" sz="6000" baseline="0">
                <a:latin typeface="Arial" panose="020B0604020202020204" pitchFamily="34" charset="0"/>
                <a:ea typeface="华文彩云" panose="02010800040101010101" pitchFamily="2" charset="-122"/>
              </a:endParaRPr>
            </a:p>
          </p:txBody>
        </p:sp>
        <p:grpSp>
          <p:nvGrpSpPr>
            <p:cNvPr id="27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28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 eaLnBrk="1" fontAlgn="base" hangingPunct="1">
                  <a:buClrTx/>
                  <a:buSzTx/>
                </a:pPr>
                <a:endParaRPr lang="zh-CN" altLang="en-US" sz="6000" baseline="0">
                  <a:latin typeface="Arial" panose="020B0604020202020204" pitchFamily="34" charset="0"/>
                  <a:ea typeface="华文彩云" panose="02010800040101010101" pitchFamily="2" charset="-122"/>
                </a:endParaRPr>
              </a:p>
            </p:txBody>
          </p:sp>
          <p:grpSp>
            <p:nvGrpSpPr>
              <p:cNvPr id="29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30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46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  <p:sp>
                    <p:nvSpPr>
                      <p:cNvPr id="5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5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  <p:sp>
                    <p:nvSpPr>
                      <p:cNvPr id="5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47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  <p:sp>
                    <p:nvSpPr>
                      <p:cNvPr id="5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4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  <p:sp>
                    <p:nvSpPr>
                      <p:cNvPr id="5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1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32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40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4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  <p:sp>
                    <p:nvSpPr>
                      <p:cNvPr id="45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41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2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  <p:sp>
                    <p:nvSpPr>
                      <p:cNvPr id="43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33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34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8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  <p:sp>
                    <p:nvSpPr>
                      <p:cNvPr id="39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35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6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  <p:sp>
                    <p:nvSpPr>
                      <p:cNvPr id="37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eaLnBrk="1" fontAlgn="base" hangingPunct="1">
                          <a:buClrTx/>
                          <a:buSzTx/>
                        </a:pPr>
                        <a:endParaRPr lang="zh-CN" altLang="en-US" sz="6000" baseline="0">
                          <a:latin typeface="Arial" panose="020B0604020202020204" pitchFamily="34" charset="0"/>
                          <a:ea typeface="华文彩云" panose="0201080004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60" name="Group 550"/>
          <p:cNvGrpSpPr/>
          <p:nvPr/>
        </p:nvGrpSpPr>
        <p:grpSpPr bwMode="auto">
          <a:xfrm>
            <a:off x="7323006" y="2091451"/>
            <a:ext cx="267857" cy="208187"/>
            <a:chOff x="295" y="3475"/>
            <a:chExt cx="1407" cy="1407"/>
          </a:xfrm>
        </p:grpSpPr>
        <p:sp>
          <p:nvSpPr>
            <p:cNvPr id="61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aseline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62" name="Group 552"/>
            <p:cNvGrpSpPr/>
            <p:nvPr/>
          </p:nvGrpSpPr>
          <p:grpSpPr bwMode="auto">
            <a:xfrm>
              <a:off x="476" y="3657"/>
              <a:ext cx="1051" cy="1051"/>
              <a:chOff x="-6064" y="-2209"/>
              <a:chExt cx="2212" cy="2211"/>
            </a:xfrm>
          </p:grpSpPr>
          <p:sp>
            <p:nvSpPr>
              <p:cNvPr id="63" name="Oval 553"/>
              <p:cNvSpPr>
                <a:spLocks noChangeArrowheads="1"/>
              </p:cNvSpPr>
              <p:nvPr/>
            </p:nvSpPr>
            <p:spPr bwMode="auto">
              <a:xfrm>
                <a:off x="-6064" y="-2133"/>
                <a:ext cx="2134" cy="213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 baseline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grpSp>
            <p:nvGrpSpPr>
              <p:cNvPr id="64" name="Group 554"/>
              <p:cNvGrpSpPr/>
              <p:nvPr/>
            </p:nvGrpSpPr>
            <p:grpSpPr bwMode="auto">
              <a:xfrm>
                <a:off x="-6059" y="-2209"/>
                <a:ext cx="2207" cy="2211"/>
                <a:chOff x="-4063" y="-880"/>
                <a:chExt cx="2207" cy="2211"/>
              </a:xfrm>
            </p:grpSpPr>
            <p:grpSp>
              <p:nvGrpSpPr>
                <p:cNvPr id="65" name="Group 555"/>
                <p:cNvGrpSpPr/>
                <p:nvPr/>
              </p:nvGrpSpPr>
              <p:grpSpPr bwMode="auto">
                <a:xfrm>
                  <a:off x="-4063" y="-880"/>
                  <a:ext cx="2207" cy="2211"/>
                  <a:chOff x="-3927" y="-789"/>
                  <a:chExt cx="2207" cy="2211"/>
                </a:xfrm>
              </p:grpSpPr>
              <p:grpSp>
                <p:nvGrpSpPr>
                  <p:cNvPr id="81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9"/>
                    <a:ext cx="2207" cy="2205"/>
                    <a:chOff x="165" y="695"/>
                    <a:chExt cx="1428" cy="1431"/>
                  </a:xfrm>
                </p:grpSpPr>
                <p:grpSp>
                  <p:nvGrpSpPr>
                    <p:cNvPr id="89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8" y="695"/>
                      <a:ext cx="56" cy="1431"/>
                      <a:chOff x="839" y="695"/>
                      <a:chExt cx="56" cy="1431"/>
                    </a:xfrm>
                  </p:grpSpPr>
                  <p:sp>
                    <p:nvSpPr>
                      <p:cNvPr id="9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39" y="695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9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39" y="141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90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0" y="697"/>
                      <a:ext cx="57" cy="1428"/>
                      <a:chOff x="842" y="704"/>
                      <a:chExt cx="57" cy="1428"/>
                    </a:xfrm>
                  </p:grpSpPr>
                  <p:sp>
                    <p:nvSpPr>
                      <p:cNvPr id="9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2" y="70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9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6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82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9" y="-784"/>
                    <a:ext cx="2209" cy="2203"/>
                    <a:chOff x="167" y="697"/>
                    <a:chExt cx="1430" cy="1430"/>
                  </a:xfrm>
                </p:grpSpPr>
                <p:grpSp>
                  <p:nvGrpSpPr>
                    <p:cNvPr id="83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697"/>
                      <a:ext cx="56" cy="1430"/>
                      <a:chOff x="843" y="697"/>
                      <a:chExt cx="56" cy="1430"/>
                    </a:xfrm>
                  </p:grpSpPr>
                  <p:sp>
                    <p:nvSpPr>
                      <p:cNvPr id="8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697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8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2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84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3" y="698"/>
                      <a:ext cx="58" cy="1430"/>
                      <a:chOff x="843" y="700"/>
                      <a:chExt cx="58" cy="1430"/>
                    </a:xfrm>
                  </p:grpSpPr>
                  <p:sp>
                    <p:nvSpPr>
                      <p:cNvPr id="8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8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6" name="Group 570"/>
                <p:cNvGrpSpPr/>
                <p:nvPr/>
              </p:nvGrpSpPr>
              <p:grpSpPr bwMode="auto">
                <a:xfrm rot="1320000">
                  <a:off x="-3744" y="-520"/>
                  <a:ext cx="1545" cy="1546"/>
                  <a:chOff x="-3929" y="-783"/>
                  <a:chExt cx="2208" cy="2208"/>
                </a:xfrm>
              </p:grpSpPr>
              <p:grpSp>
                <p:nvGrpSpPr>
                  <p:cNvPr id="67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8" y="-783"/>
                    <a:ext cx="2207" cy="2202"/>
                    <a:chOff x="165" y="699"/>
                    <a:chExt cx="1429" cy="1429"/>
                  </a:xfrm>
                </p:grpSpPr>
                <p:grpSp>
                  <p:nvGrpSpPr>
                    <p:cNvPr id="75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9" y="699"/>
                      <a:ext cx="57" cy="1429"/>
                      <a:chOff x="840" y="699"/>
                      <a:chExt cx="57" cy="1429"/>
                    </a:xfrm>
                  </p:grpSpPr>
                  <p:sp>
                    <p:nvSpPr>
                      <p:cNvPr id="7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1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8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0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76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1" y="699"/>
                      <a:ext cx="57" cy="1429"/>
                      <a:chOff x="845" y="702"/>
                      <a:chExt cx="57" cy="1429"/>
                    </a:xfrm>
                  </p:grpSpPr>
                  <p:sp>
                    <p:nvSpPr>
                      <p:cNvPr id="77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702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78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6" y="1415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68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31" y="-781"/>
                    <a:ext cx="2208" cy="2204"/>
                    <a:chOff x="168" y="700"/>
                    <a:chExt cx="1429" cy="1430"/>
                  </a:xfrm>
                </p:grpSpPr>
                <p:grpSp>
                  <p:nvGrpSpPr>
                    <p:cNvPr id="69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700"/>
                      <a:ext cx="56" cy="1430"/>
                      <a:chOff x="843" y="700"/>
                      <a:chExt cx="56" cy="1430"/>
                    </a:xfrm>
                  </p:grpSpPr>
                  <p:sp>
                    <p:nvSpPr>
                      <p:cNvPr id="7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7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70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4" y="701"/>
                      <a:ext cx="57" cy="1429"/>
                      <a:chOff x="847" y="699"/>
                      <a:chExt cx="57" cy="1429"/>
                    </a:xfrm>
                  </p:grpSpPr>
                  <p:sp>
                    <p:nvSpPr>
                      <p:cNvPr id="7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7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7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8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95" name="Group 550"/>
          <p:cNvGrpSpPr/>
          <p:nvPr/>
        </p:nvGrpSpPr>
        <p:grpSpPr bwMode="auto">
          <a:xfrm>
            <a:off x="4401348" y="4015483"/>
            <a:ext cx="267857" cy="208187"/>
            <a:chOff x="295" y="3475"/>
            <a:chExt cx="1407" cy="1407"/>
          </a:xfrm>
        </p:grpSpPr>
        <p:sp>
          <p:nvSpPr>
            <p:cNvPr id="96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aseline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97" name="Group 552"/>
            <p:cNvGrpSpPr/>
            <p:nvPr/>
          </p:nvGrpSpPr>
          <p:grpSpPr bwMode="auto">
            <a:xfrm>
              <a:off x="476" y="3657"/>
              <a:ext cx="1051" cy="1051"/>
              <a:chOff x="-6064" y="-2209"/>
              <a:chExt cx="2212" cy="2211"/>
            </a:xfrm>
          </p:grpSpPr>
          <p:sp>
            <p:nvSpPr>
              <p:cNvPr id="98" name="Oval 553"/>
              <p:cNvSpPr>
                <a:spLocks noChangeArrowheads="1"/>
              </p:cNvSpPr>
              <p:nvPr/>
            </p:nvSpPr>
            <p:spPr bwMode="auto">
              <a:xfrm>
                <a:off x="-6064" y="-2133"/>
                <a:ext cx="2134" cy="213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 baseline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grpSp>
            <p:nvGrpSpPr>
              <p:cNvPr id="99" name="Group 554"/>
              <p:cNvGrpSpPr/>
              <p:nvPr/>
            </p:nvGrpSpPr>
            <p:grpSpPr bwMode="auto">
              <a:xfrm>
                <a:off x="-6059" y="-2209"/>
                <a:ext cx="2207" cy="2211"/>
                <a:chOff x="-4063" y="-880"/>
                <a:chExt cx="2207" cy="2211"/>
              </a:xfrm>
            </p:grpSpPr>
            <p:grpSp>
              <p:nvGrpSpPr>
                <p:cNvPr id="100" name="Group 555"/>
                <p:cNvGrpSpPr/>
                <p:nvPr/>
              </p:nvGrpSpPr>
              <p:grpSpPr bwMode="auto">
                <a:xfrm>
                  <a:off x="-4063" y="-880"/>
                  <a:ext cx="2207" cy="2211"/>
                  <a:chOff x="-3927" y="-789"/>
                  <a:chExt cx="2207" cy="2211"/>
                </a:xfrm>
              </p:grpSpPr>
              <p:grpSp>
                <p:nvGrpSpPr>
                  <p:cNvPr id="116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9"/>
                    <a:ext cx="2207" cy="2205"/>
                    <a:chOff x="165" y="695"/>
                    <a:chExt cx="1428" cy="1431"/>
                  </a:xfrm>
                </p:grpSpPr>
                <p:grpSp>
                  <p:nvGrpSpPr>
                    <p:cNvPr id="12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8" y="695"/>
                      <a:ext cx="56" cy="1431"/>
                      <a:chOff x="839" y="695"/>
                      <a:chExt cx="56" cy="1431"/>
                    </a:xfrm>
                  </p:grpSpPr>
                  <p:sp>
                    <p:nvSpPr>
                      <p:cNvPr id="12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39" y="695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2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39" y="141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2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0" y="697"/>
                      <a:ext cx="57" cy="1428"/>
                      <a:chOff x="842" y="704"/>
                      <a:chExt cx="57" cy="1428"/>
                    </a:xfrm>
                  </p:grpSpPr>
                  <p:sp>
                    <p:nvSpPr>
                      <p:cNvPr id="12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2" y="70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2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6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17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9" y="-784"/>
                    <a:ext cx="2209" cy="2203"/>
                    <a:chOff x="167" y="697"/>
                    <a:chExt cx="1430" cy="1430"/>
                  </a:xfrm>
                </p:grpSpPr>
                <p:grpSp>
                  <p:nvGrpSpPr>
                    <p:cNvPr id="11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697"/>
                      <a:ext cx="56" cy="1430"/>
                      <a:chOff x="843" y="697"/>
                      <a:chExt cx="56" cy="1430"/>
                    </a:xfrm>
                  </p:grpSpPr>
                  <p:sp>
                    <p:nvSpPr>
                      <p:cNvPr id="12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697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2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2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1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3" y="698"/>
                      <a:ext cx="58" cy="1430"/>
                      <a:chOff x="843" y="700"/>
                      <a:chExt cx="58" cy="1430"/>
                    </a:xfrm>
                  </p:grpSpPr>
                  <p:sp>
                    <p:nvSpPr>
                      <p:cNvPr id="12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2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01" name="Group 570"/>
                <p:cNvGrpSpPr/>
                <p:nvPr/>
              </p:nvGrpSpPr>
              <p:grpSpPr bwMode="auto">
                <a:xfrm rot="1320000">
                  <a:off x="-3744" y="-520"/>
                  <a:ext cx="1545" cy="1546"/>
                  <a:chOff x="-3929" y="-783"/>
                  <a:chExt cx="2208" cy="2208"/>
                </a:xfrm>
              </p:grpSpPr>
              <p:grpSp>
                <p:nvGrpSpPr>
                  <p:cNvPr id="102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8" y="-783"/>
                    <a:ext cx="2207" cy="2202"/>
                    <a:chOff x="165" y="699"/>
                    <a:chExt cx="1429" cy="1429"/>
                  </a:xfrm>
                </p:grpSpPr>
                <p:grpSp>
                  <p:nvGrpSpPr>
                    <p:cNvPr id="110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9" y="699"/>
                      <a:ext cx="57" cy="1429"/>
                      <a:chOff x="840" y="699"/>
                      <a:chExt cx="57" cy="1429"/>
                    </a:xfrm>
                  </p:grpSpPr>
                  <p:sp>
                    <p:nvSpPr>
                      <p:cNvPr id="114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1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15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0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11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1" y="699"/>
                      <a:ext cx="57" cy="1429"/>
                      <a:chOff x="845" y="702"/>
                      <a:chExt cx="57" cy="1429"/>
                    </a:xfrm>
                  </p:grpSpPr>
                  <p:sp>
                    <p:nvSpPr>
                      <p:cNvPr id="112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702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13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6" y="1415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03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31" y="-781"/>
                    <a:ext cx="2208" cy="2204"/>
                    <a:chOff x="168" y="700"/>
                    <a:chExt cx="1429" cy="1430"/>
                  </a:xfrm>
                </p:grpSpPr>
                <p:grpSp>
                  <p:nvGrpSpPr>
                    <p:cNvPr id="104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700"/>
                      <a:ext cx="56" cy="1430"/>
                      <a:chOff x="843" y="700"/>
                      <a:chExt cx="56" cy="1430"/>
                    </a:xfrm>
                  </p:grpSpPr>
                  <p:sp>
                    <p:nvSpPr>
                      <p:cNvPr id="108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09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05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4" y="701"/>
                      <a:ext cx="57" cy="1429"/>
                      <a:chOff x="847" y="699"/>
                      <a:chExt cx="57" cy="1429"/>
                    </a:xfrm>
                  </p:grpSpPr>
                  <p:sp>
                    <p:nvSpPr>
                      <p:cNvPr id="106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7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07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8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235" name="矩形 234"/>
          <p:cNvSpPr/>
          <p:nvPr/>
        </p:nvSpPr>
        <p:spPr>
          <a:xfrm>
            <a:off x="3388292" y="86995"/>
            <a:ext cx="598149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精准扶贫 扶贫攻坚 中共中央党课</a:t>
            </a:r>
            <a:r>
              <a:rPr lang="en-US" altLang="zh-CN" sz="2400" dirty="0" err="1" smtClean="0">
                <a:solidFill>
                  <a:srgbClr val="FF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ppt</a:t>
            </a:r>
            <a:endParaRPr lang="en-US" altLang="zh-CN" sz="2400" dirty="0" smtClean="0">
              <a:solidFill>
                <a:srgbClr val="FF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3518943" y="521981"/>
            <a:ext cx="5168455" cy="292388"/>
          </a:xfrm>
          <a:prstGeom prst="rect">
            <a:avLst/>
          </a:prstGeom>
          <a:noFill/>
          <a:effectLst>
            <a:outerShdw blurRad="88900" dist="622300" dir="5400000" sx="64000" sy="64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sz="1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THE YEAR-END EMPLOYEE COCKTAIL PARTY, THANK YOU </a:t>
            </a:r>
            <a:endParaRPr lang="zh-CN" altLang="en-US" sz="13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5" name="Group 550"/>
          <p:cNvGrpSpPr/>
          <p:nvPr/>
        </p:nvGrpSpPr>
        <p:grpSpPr bwMode="auto">
          <a:xfrm>
            <a:off x="2051720" y="2290270"/>
            <a:ext cx="267857" cy="208187"/>
            <a:chOff x="295" y="3475"/>
            <a:chExt cx="1407" cy="1407"/>
          </a:xfrm>
        </p:grpSpPr>
        <p:sp>
          <p:nvSpPr>
            <p:cNvPr id="166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aseline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67" name="Group 552"/>
            <p:cNvGrpSpPr/>
            <p:nvPr/>
          </p:nvGrpSpPr>
          <p:grpSpPr bwMode="auto">
            <a:xfrm>
              <a:off x="476" y="3657"/>
              <a:ext cx="1051" cy="1051"/>
              <a:chOff x="-6064" y="-2209"/>
              <a:chExt cx="2212" cy="2211"/>
            </a:xfrm>
          </p:grpSpPr>
          <p:sp>
            <p:nvSpPr>
              <p:cNvPr id="168" name="Oval 553"/>
              <p:cNvSpPr>
                <a:spLocks noChangeArrowheads="1"/>
              </p:cNvSpPr>
              <p:nvPr/>
            </p:nvSpPr>
            <p:spPr bwMode="auto">
              <a:xfrm>
                <a:off x="-6064" y="-2133"/>
                <a:ext cx="2134" cy="213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 baseline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grpSp>
            <p:nvGrpSpPr>
              <p:cNvPr id="169" name="Group 554"/>
              <p:cNvGrpSpPr/>
              <p:nvPr/>
            </p:nvGrpSpPr>
            <p:grpSpPr bwMode="auto">
              <a:xfrm>
                <a:off x="-6059" y="-2209"/>
                <a:ext cx="2207" cy="2211"/>
                <a:chOff x="-4063" y="-880"/>
                <a:chExt cx="2207" cy="2211"/>
              </a:xfrm>
            </p:grpSpPr>
            <p:grpSp>
              <p:nvGrpSpPr>
                <p:cNvPr id="170" name="Group 555"/>
                <p:cNvGrpSpPr/>
                <p:nvPr/>
              </p:nvGrpSpPr>
              <p:grpSpPr bwMode="auto">
                <a:xfrm>
                  <a:off x="-4063" y="-880"/>
                  <a:ext cx="2207" cy="2211"/>
                  <a:chOff x="-3927" y="-789"/>
                  <a:chExt cx="2207" cy="2211"/>
                </a:xfrm>
              </p:grpSpPr>
              <p:grpSp>
                <p:nvGrpSpPr>
                  <p:cNvPr id="186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9"/>
                    <a:ext cx="2207" cy="2205"/>
                    <a:chOff x="165" y="695"/>
                    <a:chExt cx="1428" cy="1431"/>
                  </a:xfrm>
                </p:grpSpPr>
                <p:grpSp>
                  <p:nvGrpSpPr>
                    <p:cNvPr id="19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8" y="695"/>
                      <a:ext cx="56" cy="1431"/>
                      <a:chOff x="839" y="695"/>
                      <a:chExt cx="56" cy="1431"/>
                    </a:xfrm>
                  </p:grpSpPr>
                  <p:sp>
                    <p:nvSpPr>
                      <p:cNvPr id="19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39" y="695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9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39" y="141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9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0" y="697"/>
                      <a:ext cx="57" cy="1428"/>
                      <a:chOff x="842" y="704"/>
                      <a:chExt cx="57" cy="1428"/>
                    </a:xfrm>
                  </p:grpSpPr>
                  <p:sp>
                    <p:nvSpPr>
                      <p:cNvPr id="19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2" y="70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9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6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87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9" y="-784"/>
                    <a:ext cx="2209" cy="2203"/>
                    <a:chOff x="167" y="697"/>
                    <a:chExt cx="1430" cy="1430"/>
                  </a:xfrm>
                </p:grpSpPr>
                <p:grpSp>
                  <p:nvGrpSpPr>
                    <p:cNvPr id="18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697"/>
                      <a:ext cx="56" cy="1430"/>
                      <a:chOff x="843" y="697"/>
                      <a:chExt cx="56" cy="1430"/>
                    </a:xfrm>
                  </p:grpSpPr>
                  <p:sp>
                    <p:nvSpPr>
                      <p:cNvPr id="19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697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9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2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8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3" y="698"/>
                      <a:ext cx="58" cy="1430"/>
                      <a:chOff x="843" y="700"/>
                      <a:chExt cx="58" cy="1430"/>
                    </a:xfrm>
                  </p:grpSpPr>
                  <p:sp>
                    <p:nvSpPr>
                      <p:cNvPr id="19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9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1" name="Group 570"/>
                <p:cNvGrpSpPr/>
                <p:nvPr/>
              </p:nvGrpSpPr>
              <p:grpSpPr bwMode="auto">
                <a:xfrm rot="1320000">
                  <a:off x="-3744" y="-520"/>
                  <a:ext cx="1545" cy="1546"/>
                  <a:chOff x="-3929" y="-783"/>
                  <a:chExt cx="2208" cy="2208"/>
                </a:xfrm>
              </p:grpSpPr>
              <p:grpSp>
                <p:nvGrpSpPr>
                  <p:cNvPr id="172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8" y="-783"/>
                    <a:ext cx="2207" cy="2202"/>
                    <a:chOff x="165" y="699"/>
                    <a:chExt cx="1429" cy="1429"/>
                  </a:xfrm>
                </p:grpSpPr>
                <p:grpSp>
                  <p:nvGrpSpPr>
                    <p:cNvPr id="180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9" y="699"/>
                      <a:ext cx="57" cy="1429"/>
                      <a:chOff x="840" y="699"/>
                      <a:chExt cx="57" cy="1429"/>
                    </a:xfrm>
                  </p:grpSpPr>
                  <p:sp>
                    <p:nvSpPr>
                      <p:cNvPr id="184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1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85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0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81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1" y="699"/>
                      <a:ext cx="57" cy="1429"/>
                      <a:chOff x="845" y="702"/>
                      <a:chExt cx="57" cy="1429"/>
                    </a:xfrm>
                  </p:grpSpPr>
                  <p:sp>
                    <p:nvSpPr>
                      <p:cNvPr id="182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702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83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6" y="1415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73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31" y="-781"/>
                    <a:ext cx="2208" cy="2204"/>
                    <a:chOff x="168" y="700"/>
                    <a:chExt cx="1429" cy="1430"/>
                  </a:xfrm>
                </p:grpSpPr>
                <p:grpSp>
                  <p:nvGrpSpPr>
                    <p:cNvPr id="174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700"/>
                      <a:ext cx="56" cy="1430"/>
                      <a:chOff x="843" y="700"/>
                      <a:chExt cx="56" cy="1430"/>
                    </a:xfrm>
                  </p:grpSpPr>
                  <p:sp>
                    <p:nvSpPr>
                      <p:cNvPr id="178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79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75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4" y="701"/>
                      <a:ext cx="57" cy="1429"/>
                      <a:chOff x="847" y="699"/>
                      <a:chExt cx="57" cy="1429"/>
                    </a:xfrm>
                  </p:grpSpPr>
                  <p:sp>
                    <p:nvSpPr>
                      <p:cNvPr id="176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7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77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8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30" name="Group 550"/>
          <p:cNvGrpSpPr/>
          <p:nvPr/>
        </p:nvGrpSpPr>
        <p:grpSpPr bwMode="auto">
          <a:xfrm>
            <a:off x="6372200" y="1214364"/>
            <a:ext cx="267857" cy="208187"/>
            <a:chOff x="295" y="3475"/>
            <a:chExt cx="1407" cy="1407"/>
          </a:xfrm>
        </p:grpSpPr>
        <p:sp>
          <p:nvSpPr>
            <p:cNvPr id="131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aseline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32" name="Group 552"/>
            <p:cNvGrpSpPr/>
            <p:nvPr/>
          </p:nvGrpSpPr>
          <p:grpSpPr bwMode="auto">
            <a:xfrm>
              <a:off x="476" y="3657"/>
              <a:ext cx="1051" cy="1051"/>
              <a:chOff x="-6064" y="-2209"/>
              <a:chExt cx="2212" cy="2211"/>
            </a:xfrm>
          </p:grpSpPr>
          <p:sp>
            <p:nvSpPr>
              <p:cNvPr id="133" name="Oval 553"/>
              <p:cNvSpPr>
                <a:spLocks noChangeArrowheads="1"/>
              </p:cNvSpPr>
              <p:nvPr/>
            </p:nvSpPr>
            <p:spPr bwMode="auto">
              <a:xfrm>
                <a:off x="-6064" y="-2133"/>
                <a:ext cx="2134" cy="213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800" baseline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grpSp>
            <p:nvGrpSpPr>
              <p:cNvPr id="134" name="Group 554"/>
              <p:cNvGrpSpPr/>
              <p:nvPr/>
            </p:nvGrpSpPr>
            <p:grpSpPr bwMode="auto">
              <a:xfrm>
                <a:off x="-6059" y="-2209"/>
                <a:ext cx="2207" cy="2211"/>
                <a:chOff x="-4063" y="-880"/>
                <a:chExt cx="2207" cy="2211"/>
              </a:xfrm>
            </p:grpSpPr>
            <p:grpSp>
              <p:nvGrpSpPr>
                <p:cNvPr id="135" name="Group 555"/>
                <p:cNvGrpSpPr/>
                <p:nvPr/>
              </p:nvGrpSpPr>
              <p:grpSpPr bwMode="auto">
                <a:xfrm>
                  <a:off x="-4063" y="-880"/>
                  <a:ext cx="2207" cy="2211"/>
                  <a:chOff x="-3927" y="-789"/>
                  <a:chExt cx="2207" cy="2211"/>
                </a:xfrm>
              </p:grpSpPr>
              <p:grpSp>
                <p:nvGrpSpPr>
                  <p:cNvPr id="151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9"/>
                    <a:ext cx="2207" cy="2205"/>
                    <a:chOff x="165" y="695"/>
                    <a:chExt cx="1428" cy="1431"/>
                  </a:xfrm>
                </p:grpSpPr>
                <p:grpSp>
                  <p:nvGrpSpPr>
                    <p:cNvPr id="159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8" y="695"/>
                      <a:ext cx="56" cy="1431"/>
                      <a:chOff x="839" y="695"/>
                      <a:chExt cx="56" cy="1431"/>
                    </a:xfrm>
                  </p:grpSpPr>
                  <p:sp>
                    <p:nvSpPr>
                      <p:cNvPr id="16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39" y="695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6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39" y="141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60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0" y="697"/>
                      <a:ext cx="57" cy="1428"/>
                      <a:chOff x="842" y="704"/>
                      <a:chExt cx="57" cy="1428"/>
                    </a:xfrm>
                  </p:grpSpPr>
                  <p:sp>
                    <p:nvSpPr>
                      <p:cNvPr id="16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2" y="70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6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6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52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9" y="-784"/>
                    <a:ext cx="2209" cy="2203"/>
                    <a:chOff x="167" y="697"/>
                    <a:chExt cx="1430" cy="1430"/>
                  </a:xfrm>
                </p:grpSpPr>
                <p:grpSp>
                  <p:nvGrpSpPr>
                    <p:cNvPr id="153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697"/>
                      <a:ext cx="56" cy="1430"/>
                      <a:chOff x="843" y="697"/>
                      <a:chExt cx="56" cy="1430"/>
                    </a:xfrm>
                  </p:grpSpPr>
                  <p:sp>
                    <p:nvSpPr>
                      <p:cNvPr id="15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697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5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2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54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3" y="698"/>
                      <a:ext cx="58" cy="1430"/>
                      <a:chOff x="843" y="700"/>
                      <a:chExt cx="58" cy="1430"/>
                    </a:xfrm>
                  </p:grpSpPr>
                  <p:sp>
                    <p:nvSpPr>
                      <p:cNvPr id="15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5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36" name="Group 570"/>
                <p:cNvGrpSpPr/>
                <p:nvPr/>
              </p:nvGrpSpPr>
              <p:grpSpPr bwMode="auto">
                <a:xfrm rot="1320000">
                  <a:off x="-3744" y="-520"/>
                  <a:ext cx="1545" cy="1546"/>
                  <a:chOff x="-3929" y="-783"/>
                  <a:chExt cx="2208" cy="2208"/>
                </a:xfrm>
              </p:grpSpPr>
              <p:grpSp>
                <p:nvGrpSpPr>
                  <p:cNvPr id="137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8" y="-783"/>
                    <a:ext cx="2207" cy="2202"/>
                    <a:chOff x="165" y="699"/>
                    <a:chExt cx="1429" cy="1429"/>
                  </a:xfrm>
                </p:grpSpPr>
                <p:grpSp>
                  <p:nvGrpSpPr>
                    <p:cNvPr id="145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9" y="699"/>
                      <a:ext cx="57" cy="1429"/>
                      <a:chOff x="840" y="699"/>
                      <a:chExt cx="57" cy="1429"/>
                    </a:xfrm>
                  </p:grpSpPr>
                  <p:sp>
                    <p:nvSpPr>
                      <p:cNvPr id="14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1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5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0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46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1" y="699"/>
                      <a:ext cx="57" cy="1429"/>
                      <a:chOff x="845" y="702"/>
                      <a:chExt cx="57" cy="1429"/>
                    </a:xfrm>
                  </p:grpSpPr>
                  <p:sp>
                    <p:nvSpPr>
                      <p:cNvPr id="147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702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48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6" y="1415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38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31" y="-781"/>
                    <a:ext cx="2208" cy="2204"/>
                    <a:chOff x="168" y="700"/>
                    <a:chExt cx="1429" cy="1430"/>
                  </a:xfrm>
                </p:grpSpPr>
                <p:grpSp>
                  <p:nvGrpSpPr>
                    <p:cNvPr id="139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700"/>
                      <a:ext cx="56" cy="1430"/>
                      <a:chOff x="843" y="700"/>
                      <a:chExt cx="56" cy="1430"/>
                    </a:xfrm>
                  </p:grpSpPr>
                  <p:sp>
                    <p:nvSpPr>
                      <p:cNvPr id="14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4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40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4" y="701"/>
                      <a:ext cx="57" cy="1429"/>
                      <a:chOff x="847" y="699"/>
                      <a:chExt cx="57" cy="1429"/>
                    </a:xfrm>
                  </p:grpSpPr>
                  <p:sp>
                    <p:nvSpPr>
                      <p:cNvPr id="14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7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4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8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l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zh-CN" altLang="en-US" sz="1800" baseline="0">
                          <a:solidFill>
                            <a:prstClr val="white"/>
                          </a:solidFill>
                          <a:latin typeface="Calibri" panose="020F0502020204030204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3" name="Bandari - Your Smile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2448780" y="-180016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4000">
        <p14:conveyor dir="l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76 0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51337 4.10405E-6 L -1.08819 4.10405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4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5276 0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4566 0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4566 1.50289E-6 L 1.08247 1.50289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0.51337 1.38728E-6 L -1.08819 1.38728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49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5276 0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51337 -1.15607E-7 L -1.08819 -1.1560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49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0 L 0.4566 0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4566 1.50289E-6 L 1.08247 1.5028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5276 0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51337 -2.83237E-6 L -1.08819 -2.83237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49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4566 0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4566 1.50289E-6 L 1.08247 1.50289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2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3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5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repeatCount="3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3000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repeatCount="3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repeatCount="3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9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repeatCount="3000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9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repeatCount="3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repeatCount="3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repeatCount="3000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xit" presetSubtype="0" repeatCount="3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3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repeatCount="3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16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3000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16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0" presetClass="exit" presetSubtype="0" repeatCount="3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5" grpId="0"/>
      <p:bldP spid="2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7" y="1800225"/>
            <a:ext cx="9144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-75010"/>
            <a:ext cx="2138363" cy="15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7"/>
          <p:cNvGrpSpPr/>
          <p:nvPr/>
        </p:nvGrpSpPr>
        <p:grpSpPr bwMode="auto">
          <a:xfrm>
            <a:off x="1403351" y="375047"/>
            <a:ext cx="6696075" cy="581323"/>
            <a:chOff x="0" y="0"/>
            <a:chExt cx="6695755" cy="499350"/>
          </a:xfrm>
          <a:solidFill>
            <a:srgbClr val="FF0000"/>
          </a:solidFill>
        </p:grpSpPr>
        <p:grpSp>
          <p:nvGrpSpPr>
            <p:cNvPr id="22546" name="Group 8"/>
            <p:cNvGrpSpPr/>
            <p:nvPr/>
          </p:nvGrpSpPr>
          <p:grpSpPr bwMode="auto">
            <a:xfrm>
              <a:off x="57596" y="0"/>
              <a:ext cx="6561756" cy="499350"/>
              <a:chOff x="0" y="0"/>
              <a:chExt cx="6561756" cy="499350"/>
            </a:xfrm>
            <a:grpFill/>
          </p:grpSpPr>
          <p:sp>
            <p:nvSpPr>
              <p:cNvPr id="22548" name="AutoShape 3"/>
              <p:cNvSpPr>
                <a:spLocks noChangeArrowheads="1"/>
              </p:cNvSpPr>
              <p:nvPr/>
            </p:nvSpPr>
            <p:spPr bwMode="auto">
              <a:xfrm>
                <a:off x="0" y="103368"/>
                <a:ext cx="6561756" cy="3959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2549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31968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2547" name="Rectangle 13"/>
            <p:cNvSpPr>
              <a:spLocks noChangeArrowheads="1"/>
            </p:cNvSpPr>
            <p:nvPr/>
          </p:nvSpPr>
          <p:spPr bwMode="auto">
            <a:xfrm>
              <a:off x="0" y="62217"/>
              <a:ext cx="6695755" cy="3965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精准扶贫的概述</a:t>
              </a:r>
            </a:p>
          </p:txBody>
        </p:sp>
      </p:grpSp>
      <p:sp>
        <p:nvSpPr>
          <p:cNvPr id="22536" name="AutoShape 8"/>
          <p:cNvSpPr>
            <a:spLocks noChangeAspect="1" noChangeArrowheads="1"/>
          </p:cNvSpPr>
          <p:nvPr/>
        </p:nvSpPr>
        <p:spPr bwMode="auto">
          <a:xfrm>
            <a:off x="395289" y="1112639"/>
            <a:ext cx="8353425" cy="3742968"/>
          </a:xfrm>
          <a:prstGeom prst="roundRect">
            <a:avLst>
              <a:gd name="adj" fmla="val 2028"/>
            </a:avLst>
          </a:prstGeom>
          <a:solidFill>
            <a:srgbClr val="FF0000">
              <a:alpha val="65097"/>
            </a:srgbClr>
          </a:solidFill>
          <a:ln>
            <a:noFill/>
          </a:ln>
        </p:spPr>
        <p:txBody>
          <a:bodyPr anchor="ctr"/>
          <a:lstStyle>
            <a:lvl1pPr marL="342900" indent="-342900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2"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Group 17"/>
          <p:cNvGrpSpPr/>
          <p:nvPr/>
        </p:nvGrpSpPr>
        <p:grpSpPr bwMode="auto">
          <a:xfrm>
            <a:off x="3773489" y="2276535"/>
            <a:ext cx="1806575" cy="1395174"/>
            <a:chOff x="0" y="0"/>
            <a:chExt cx="1801832" cy="1765306"/>
          </a:xfrm>
        </p:grpSpPr>
        <p:sp>
          <p:nvSpPr>
            <p:cNvPr id="22543" name="Oval 36"/>
            <p:cNvSpPr>
              <a:spLocks noChangeArrowheads="1"/>
            </p:cNvSpPr>
            <p:nvPr/>
          </p:nvSpPr>
          <p:spPr bwMode="auto">
            <a:xfrm>
              <a:off x="0" y="6327"/>
              <a:ext cx="1801832" cy="1758979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BFBFBF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22544" name="Picture 37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 contrast="-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0" y="0"/>
              <a:ext cx="1683565" cy="131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TextBox 6"/>
            <p:cNvSpPr>
              <a:spLocks noChangeArrowheads="1"/>
            </p:cNvSpPr>
            <p:nvPr/>
          </p:nvSpPr>
          <p:spPr bwMode="auto">
            <a:xfrm>
              <a:off x="169451" y="390030"/>
              <a:ext cx="1435102" cy="128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精准扶贫现状的问题</a:t>
              </a:r>
              <a:endParaRPr lang="zh-CN" alt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99592" y="1944253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①现行的扶贫制度设计存在缺陷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60132" y="1944253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②不少扶贫项目粗放“漫灌”，针对性不强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7244" y="3356761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③更多的是在“扶农”而不是“扶贫”。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1720" y="3356761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④地质灾害隐患区等地的贫困户</a:t>
            </a:r>
          </a:p>
        </p:txBody>
      </p: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AE6DF-C1D5-4455-8267-C9D019CFE699}" type="datetime1">
              <a:rPr lang="en-US" altLang="zh-CN" smtClean="0"/>
              <a:t>1/10/2023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308256" y="144423"/>
            <a:ext cx="3878614" cy="523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精准扶贫的概述</a:t>
            </a:r>
          </a:p>
        </p:txBody>
      </p:sp>
      <p:sp>
        <p:nvSpPr>
          <p:cNvPr id="4" name="泪滴形 3"/>
          <p:cNvSpPr/>
          <p:nvPr/>
        </p:nvSpPr>
        <p:spPr bwMode="auto">
          <a:xfrm rot="16200000">
            <a:off x="2937743" y="1609932"/>
            <a:ext cx="1296144" cy="1296144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2434" y="1913695"/>
            <a:ext cx="144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泪滴形 5"/>
          <p:cNvSpPr/>
          <p:nvPr/>
        </p:nvSpPr>
        <p:spPr bwMode="auto">
          <a:xfrm>
            <a:off x="4473439" y="1605757"/>
            <a:ext cx="1296144" cy="1296144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2564" y="1913695"/>
            <a:ext cx="819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泪滴形 7"/>
          <p:cNvSpPr/>
          <p:nvPr/>
        </p:nvSpPr>
        <p:spPr bwMode="auto">
          <a:xfrm rot="10800000">
            <a:off x="2937743" y="3122100"/>
            <a:ext cx="1296144" cy="1296144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3655" y="3565943"/>
            <a:ext cx="914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泪滴形 9"/>
          <p:cNvSpPr/>
          <p:nvPr/>
        </p:nvSpPr>
        <p:spPr bwMode="auto">
          <a:xfrm rot="5400000">
            <a:off x="4377904" y="3122100"/>
            <a:ext cx="1296144" cy="1296144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3741" y="3565943"/>
            <a:ext cx="101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8599" y="1567207"/>
            <a:ext cx="2042065" cy="9537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defRPr/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贫困区域的发展，主要应使用财政综合扶贫资金和其他资金。</a:t>
            </a:r>
            <a:endParaRPr lang="en-US" altLang="zh-CN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04148" y="1500008"/>
            <a:ext cx="272521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defRPr/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针对性不强，更多的是在“扶农”而不是“扶贫”。以扶贫搬迁工程为例，居住在边远山区、地质灾害隐患区等地的贫困户</a:t>
            </a:r>
            <a:endParaRPr lang="en-US" altLang="zh-CN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1580" y="3155132"/>
            <a:ext cx="1990928" cy="14219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大会决议必须经过应到会正式党员半数以上通过，才有效。</a:t>
            </a:r>
            <a:endParaRPr lang="en-US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70304" y="3375121"/>
            <a:ext cx="2759060" cy="10895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大会决议必须经过应到会正式党员半数以上通过，才有效。</a:t>
            </a:r>
            <a:endParaRPr lang="en-US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14"/>
          <a:stretch>
            <a:fillRect/>
          </a:stretch>
        </p:blipFill>
        <p:spPr bwMode="auto">
          <a:xfrm>
            <a:off x="-1" y="4418243"/>
            <a:ext cx="9144000" cy="98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2"/>
          <a:stretch>
            <a:fillRect/>
          </a:stretch>
        </p:blipFill>
        <p:spPr bwMode="auto">
          <a:xfrm>
            <a:off x="-10729" y="-7964"/>
            <a:ext cx="9161651" cy="27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40420"/>
            <a:ext cx="9150921" cy="266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3709134" y="1046358"/>
            <a:ext cx="1725732" cy="1817729"/>
            <a:chOff x="6609209" y="790981"/>
            <a:chExt cx="2301875" cy="2308226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733034" y="914806"/>
              <a:ext cx="2054225" cy="2058988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8372" y="2923226"/>
            <a:ext cx="4860540" cy="68478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精准扶贫的实施</a:t>
            </a: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2362937" y="3619598"/>
            <a:ext cx="47114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078417" y="1180681"/>
            <a:ext cx="987163" cy="1559739"/>
          </a:xfrm>
          <a:prstGeom prst="rect">
            <a:avLst/>
          </a:prstGeom>
          <a:noFill/>
        </p:spPr>
        <p:txBody>
          <a:bodyPr wrap="none" lIns="81614" tIns="40807" rIns="81614" bIns="40807" rtlCol="0">
            <a:spAutoFit/>
          </a:bodyPr>
          <a:lstStyle/>
          <a:p>
            <a:r>
              <a:rPr lang="en-US" altLang="zh-CN" sz="9600" b="1" dirty="0" smtClean="0">
                <a:solidFill>
                  <a:srgbClr val="C0000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3</a:t>
            </a:r>
            <a:endParaRPr lang="zh-CN" altLang="en-US" sz="9600" b="1" dirty="0">
              <a:solidFill>
                <a:srgbClr val="C00000"/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548" y="3683247"/>
            <a:ext cx="8316924" cy="87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推进精准扶贫，加大帮扶力度，是缓解贫困、实现共同富裕的内在要求，也是全面实现全面小康和现代化建设的一场攻坚战。那么，如何做到精准扶贫呢？</a:t>
            </a:r>
            <a:endParaRPr lang="zh-CN" altLang="en-US" b="0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99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99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400122"/>
          </a:xfrm>
          <a:prstGeom prst="rect">
            <a:avLst/>
          </a:prstGeom>
        </p:spPr>
      </p:pic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-75010"/>
            <a:ext cx="2138363" cy="15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AutoShape 8"/>
          <p:cNvSpPr>
            <a:spLocks noChangeAspect="1" noChangeArrowheads="1"/>
          </p:cNvSpPr>
          <p:nvPr/>
        </p:nvSpPr>
        <p:spPr bwMode="auto">
          <a:xfrm>
            <a:off x="395289" y="1112639"/>
            <a:ext cx="8353425" cy="3742968"/>
          </a:xfrm>
          <a:prstGeom prst="roundRect">
            <a:avLst>
              <a:gd name="adj" fmla="val 2028"/>
            </a:avLst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marL="342900" indent="-342900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2"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6" name="TextBox 1"/>
          <p:cNvSpPr>
            <a:spLocks noChangeArrowheads="1"/>
          </p:cNvSpPr>
          <p:nvPr/>
        </p:nvSpPr>
        <p:spPr bwMode="auto">
          <a:xfrm>
            <a:off x="2843213" y="1338918"/>
            <a:ext cx="5645150" cy="2677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过扶贫信息系统的动态管理、数据分析，制定切实可行的帮扶措施，建立扶贫项目库、扶贫专家库，通过实时监控和对讲技术，让贫困户与专家视频通话，随时接受专家指导，使帮扶措施和帮扶项目真正有效的执行下去，达到预期的目标和结果。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grpSp>
        <p:nvGrpSpPr>
          <p:cNvPr id="21513" name="Group 9"/>
          <p:cNvGrpSpPr/>
          <p:nvPr/>
        </p:nvGrpSpPr>
        <p:grpSpPr bwMode="auto">
          <a:xfrm>
            <a:off x="1403351" y="375047"/>
            <a:ext cx="6619875" cy="581323"/>
            <a:chOff x="0" y="0"/>
            <a:chExt cx="6619352" cy="499350"/>
          </a:xfrm>
          <a:solidFill>
            <a:srgbClr val="FF0000"/>
          </a:solidFill>
        </p:grpSpPr>
        <p:grpSp>
          <p:nvGrpSpPr>
            <p:cNvPr id="21521" name="Group 10"/>
            <p:cNvGrpSpPr/>
            <p:nvPr/>
          </p:nvGrpSpPr>
          <p:grpSpPr bwMode="auto">
            <a:xfrm>
              <a:off x="57596" y="0"/>
              <a:ext cx="6561756" cy="499350"/>
              <a:chOff x="0" y="0"/>
              <a:chExt cx="6561756" cy="499350"/>
            </a:xfrm>
            <a:grpFill/>
          </p:grpSpPr>
          <p:sp>
            <p:nvSpPr>
              <p:cNvPr id="21523" name="AutoShape 3"/>
              <p:cNvSpPr>
                <a:spLocks noChangeArrowheads="1"/>
              </p:cNvSpPr>
              <p:nvPr/>
            </p:nvSpPr>
            <p:spPr bwMode="auto">
              <a:xfrm>
                <a:off x="0" y="103368"/>
                <a:ext cx="6561756" cy="3959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524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31968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1522" name="Rectangle 13"/>
            <p:cNvSpPr>
              <a:spLocks noChangeArrowheads="1"/>
            </p:cNvSpPr>
            <p:nvPr/>
          </p:nvSpPr>
          <p:spPr bwMode="auto">
            <a:xfrm>
              <a:off x="0" y="62217"/>
              <a:ext cx="6619352" cy="3965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精准扶贫的实施</a:t>
              </a:r>
            </a:p>
          </p:txBody>
        </p:sp>
      </p:grpSp>
      <p:grpSp>
        <p:nvGrpSpPr>
          <p:cNvPr id="4" name="Group 14"/>
          <p:cNvGrpSpPr/>
          <p:nvPr/>
        </p:nvGrpSpPr>
        <p:grpSpPr bwMode="auto">
          <a:xfrm>
            <a:off x="3773489" y="2276535"/>
            <a:ext cx="1806575" cy="1395174"/>
            <a:chOff x="0" y="0"/>
            <a:chExt cx="1801832" cy="1765306"/>
          </a:xfrm>
        </p:grpSpPr>
        <p:sp>
          <p:nvSpPr>
            <p:cNvPr id="21518" name="Oval 36"/>
            <p:cNvSpPr>
              <a:spLocks noChangeArrowheads="1"/>
            </p:cNvSpPr>
            <p:nvPr/>
          </p:nvSpPr>
          <p:spPr bwMode="auto">
            <a:xfrm>
              <a:off x="0" y="6327"/>
              <a:ext cx="1801832" cy="1758979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BFBFBF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21519" name="Picture 37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 contrast="-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0" y="0"/>
              <a:ext cx="1683565" cy="131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0" name="TextBox 6"/>
            <p:cNvSpPr>
              <a:spLocks noChangeArrowheads="1"/>
            </p:cNvSpPr>
            <p:nvPr/>
          </p:nvSpPr>
          <p:spPr bwMode="auto">
            <a:xfrm>
              <a:off x="24023" y="464485"/>
              <a:ext cx="1706040" cy="817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dirty="0" smtClean="0">
                  <a:solidFill>
                    <a:schemeClr val="bg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小组会</a:t>
              </a:r>
              <a:endParaRPr lang="zh-CN" altLang="en-US" sz="36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pic>
        <p:nvPicPr>
          <p:cNvPr id="22548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" y="1616452"/>
            <a:ext cx="1883978" cy="2615327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1.66667E-6 -4.44444E-6 L -0.33438 0.0018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800" y="9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Rot by="-2159994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8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400122"/>
          </a:xfrm>
          <a:prstGeom prst="rect">
            <a:avLst/>
          </a:prstGeom>
        </p:spPr>
      </p:pic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-75010"/>
            <a:ext cx="2138363" cy="15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图片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9" y="205026"/>
            <a:ext cx="6340475" cy="81385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0728" name="TextBox 4"/>
          <p:cNvSpPr>
            <a:spLocks noChangeArrowheads="1"/>
          </p:cNvSpPr>
          <p:nvPr/>
        </p:nvSpPr>
        <p:spPr bwMode="auto">
          <a:xfrm>
            <a:off x="2160330" y="381298"/>
            <a:ext cx="3057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精准扶贫的实施</a:t>
            </a:r>
          </a:p>
        </p:txBody>
      </p:sp>
      <p:sp>
        <p:nvSpPr>
          <p:cNvPr id="30729" name="矩形 5"/>
          <p:cNvSpPr>
            <a:spLocks noChangeArrowheads="1"/>
          </p:cNvSpPr>
          <p:nvPr/>
        </p:nvSpPr>
        <p:spPr bwMode="auto">
          <a:xfrm>
            <a:off x="1079612" y="1695350"/>
            <a:ext cx="7488238" cy="6918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一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是农户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信息管理。要建立起贫困户的信息网络系统，将扶贫对象的基本资料、动态情况录入到系统</a:t>
            </a:r>
            <a:endParaRPr lang="zh-CN" altLang="en-US" dirty="0"/>
          </a:p>
        </p:txBody>
      </p:sp>
      <p:sp>
        <p:nvSpPr>
          <p:cNvPr id="30730" name="矩形 6"/>
          <p:cNvSpPr>
            <a:spLocks noChangeArrowheads="1"/>
          </p:cNvSpPr>
          <p:nvPr/>
        </p:nvSpPr>
        <p:spPr bwMode="auto">
          <a:xfrm>
            <a:off x="1079612" y="2591953"/>
            <a:ext cx="7488238" cy="8643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二是阳光操作管理。按照国家</a:t>
            </a: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财政专项扶贫资金管理办法</a:t>
            </a: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，对扶贫资金建立完善严格的管理制度，建立扶贫资金信息披露制度以及扶贫对象</a:t>
            </a:r>
            <a:endParaRPr lang="zh-CN" altLang="en-US" dirty="0"/>
          </a:p>
        </p:txBody>
      </p:sp>
      <p:sp>
        <p:nvSpPr>
          <p:cNvPr id="30731" name="矩形 7"/>
          <p:cNvSpPr>
            <a:spLocks noChangeArrowheads="1"/>
          </p:cNvSpPr>
          <p:nvPr/>
        </p:nvSpPr>
        <p:spPr bwMode="auto">
          <a:xfrm>
            <a:off x="1079612" y="3735605"/>
            <a:ext cx="7488238" cy="9448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三是扶贫事权管理。对扶贫工作，目前省、市、县三级分别该承担什么任务并不十分明确，好像大家都在管钱。</a:t>
            </a:r>
            <a:endParaRPr lang="zh-CN" altLang="en-US" dirty="0"/>
          </a:p>
        </p:txBody>
      </p: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bldLvl="0" autoUpdateAnimBg="0"/>
      <p:bldP spid="30729" grpId="0" bldLvl="0" animBg="1" autoUpdateAnimBg="0"/>
      <p:bldP spid="30730" grpId="0" bldLvl="0" animBg="1" autoUpdateAnimBg="0"/>
      <p:bldP spid="30731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400122"/>
          </a:xfrm>
          <a:prstGeom prst="rect">
            <a:avLst/>
          </a:prstGeom>
        </p:spPr>
      </p:pic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-75010"/>
            <a:ext cx="2138363" cy="15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图片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9" y="205026"/>
            <a:ext cx="6340475" cy="813852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30728" name="TextBox 4"/>
          <p:cNvSpPr>
            <a:spLocks noChangeArrowheads="1"/>
          </p:cNvSpPr>
          <p:nvPr/>
        </p:nvSpPr>
        <p:spPr bwMode="auto">
          <a:xfrm>
            <a:off x="2160331" y="381298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精准扶贫的实施</a:t>
            </a:r>
          </a:p>
        </p:txBody>
      </p:sp>
      <p:sp>
        <p:nvSpPr>
          <p:cNvPr id="30731" name="矩形 7"/>
          <p:cNvSpPr>
            <a:spLocks noChangeArrowheads="1"/>
          </p:cNvSpPr>
          <p:nvPr/>
        </p:nvSpPr>
        <p:spPr bwMode="auto">
          <a:xfrm>
            <a:off x="971550" y="2124273"/>
            <a:ext cx="7488238" cy="20882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过扶贫信息系统的动态管理、数据分析，制定切实可行的帮扶措施，建立扶贫项目库、扶贫专家库，通过实时监控和对讲技术，让贫困户与专家视频通话，随时接受专家指导，使帮扶措施和帮扶项目真正有效的执行下去，达到预期的目标和结果。</a:t>
            </a:r>
            <a:endParaRPr lang="zh-CN" altLang="en-US" dirty="0"/>
          </a:p>
        </p:txBody>
      </p: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bldLvl="0" autoUpdateAnimBg="0"/>
      <p:bldP spid="30731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2"/>
          <a:stretch>
            <a:fillRect/>
          </a:stretch>
        </p:blipFill>
        <p:spPr bwMode="auto">
          <a:xfrm>
            <a:off x="-10729" y="-7964"/>
            <a:ext cx="9161651" cy="27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40420"/>
            <a:ext cx="9150921" cy="266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3709134" y="1046358"/>
            <a:ext cx="1725732" cy="1817729"/>
            <a:chOff x="6609209" y="790981"/>
            <a:chExt cx="2301875" cy="2308226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733034" y="914806"/>
              <a:ext cx="2054225" cy="2058988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8372" y="2923226"/>
            <a:ext cx="4860540" cy="68478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精准扶贫的例证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2362937" y="3619598"/>
            <a:ext cx="47114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078417" y="1180681"/>
            <a:ext cx="987163" cy="1559739"/>
          </a:xfrm>
          <a:prstGeom prst="rect">
            <a:avLst/>
          </a:prstGeom>
          <a:noFill/>
        </p:spPr>
        <p:txBody>
          <a:bodyPr wrap="none" lIns="81614" tIns="40807" rIns="81614" bIns="40807" rtlCol="0">
            <a:spAutoFit/>
          </a:bodyPr>
          <a:lstStyle/>
          <a:p>
            <a:r>
              <a:rPr lang="en-US" altLang="zh-CN" sz="9600" b="1" dirty="0" smtClean="0">
                <a:solidFill>
                  <a:srgbClr val="C0000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4</a:t>
            </a:r>
            <a:endParaRPr lang="zh-CN" altLang="en-US" sz="9600" b="1" dirty="0">
              <a:solidFill>
                <a:srgbClr val="C00000"/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548" y="3683247"/>
            <a:ext cx="8316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根据省委要求，</a:t>
            </a:r>
            <a:r>
              <a:rPr lang="en-US" altLang="zh-CN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2016</a:t>
            </a: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15</a:t>
            </a: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日，我利用到上犹县走访困难群众和困难企业之机，深入到该县社溪镇严湖村就精准扶贫工作进行调研，采取听取情况汇报、上户查看、召开座谈会等形式，就严湖村的扶贫问题进行“解剖麻雀”，探索如何深入实施精准扶贫。</a:t>
            </a:r>
            <a:endParaRPr lang="zh-CN" altLang="en-US" b="0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49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49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400122"/>
          </a:xfrm>
          <a:prstGeom prst="rect">
            <a:avLst/>
          </a:prstGeom>
        </p:spPr>
      </p:pic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-75010"/>
            <a:ext cx="2138363" cy="15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AutoShape 8"/>
          <p:cNvSpPr>
            <a:spLocks noChangeAspect="1" noChangeArrowheads="1"/>
          </p:cNvSpPr>
          <p:nvPr/>
        </p:nvSpPr>
        <p:spPr bwMode="auto">
          <a:xfrm>
            <a:off x="611560" y="1112639"/>
            <a:ext cx="7884876" cy="2811834"/>
          </a:xfrm>
          <a:prstGeom prst="roundRect">
            <a:avLst>
              <a:gd name="adj" fmla="val 2028"/>
            </a:avLst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marL="342900" indent="-342900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2"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</a:pP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Group 31"/>
          <p:cNvGrpSpPr/>
          <p:nvPr/>
        </p:nvGrpSpPr>
        <p:grpSpPr bwMode="auto">
          <a:xfrm>
            <a:off x="1403350" y="2264034"/>
            <a:ext cx="6680200" cy="581322"/>
            <a:chOff x="0" y="0"/>
            <a:chExt cx="6679156" cy="499350"/>
          </a:xfrm>
          <a:solidFill>
            <a:srgbClr val="FF0000"/>
          </a:solidFill>
        </p:grpSpPr>
        <p:grpSp>
          <p:nvGrpSpPr>
            <p:cNvPr id="19473" name="Group 32"/>
            <p:cNvGrpSpPr/>
            <p:nvPr/>
          </p:nvGrpSpPr>
          <p:grpSpPr bwMode="auto">
            <a:xfrm>
              <a:off x="57597" y="0"/>
              <a:ext cx="6561756" cy="499350"/>
              <a:chOff x="0" y="0"/>
              <a:chExt cx="6561756" cy="499350"/>
            </a:xfrm>
            <a:grpFill/>
          </p:grpSpPr>
          <p:sp>
            <p:nvSpPr>
              <p:cNvPr id="19475" name="AutoShape 3"/>
              <p:cNvSpPr>
                <a:spLocks noChangeArrowheads="1"/>
              </p:cNvSpPr>
              <p:nvPr/>
            </p:nvSpPr>
            <p:spPr bwMode="auto">
              <a:xfrm>
                <a:off x="0" y="103368"/>
                <a:ext cx="6561756" cy="3959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9476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31968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9474" name="Rectangle 13"/>
            <p:cNvSpPr>
              <a:spLocks noChangeArrowheads="1"/>
            </p:cNvSpPr>
            <p:nvPr/>
          </p:nvSpPr>
          <p:spPr bwMode="auto">
            <a:xfrm>
              <a:off x="0" y="62217"/>
              <a:ext cx="6679156" cy="3965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                 精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准扶贫的例证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矩形 28"/>
          <p:cNvSpPr>
            <a:spLocks noChangeArrowheads="1"/>
          </p:cNvSpPr>
          <p:nvPr/>
        </p:nvSpPr>
        <p:spPr bwMode="auto">
          <a:xfrm>
            <a:off x="869485" y="1491478"/>
            <a:ext cx="774793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基础设施落后，公共服务弱。一是交通出行不便。通村公路虽在</a:t>
            </a:r>
            <a:r>
              <a:rPr lang="en-US" altLang="zh-CN" sz="20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3</a:t>
            </a:r>
            <a:r>
              <a:rPr lang="zh-CN" altLang="en-US" sz="20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年前完成硬化，但</a:t>
            </a:r>
            <a:r>
              <a:rPr lang="en-US" altLang="zh-CN" sz="20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28</a:t>
            </a:r>
            <a:r>
              <a:rPr lang="zh-CN" altLang="en-US" sz="20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个村民小组</a:t>
            </a:r>
            <a:r>
              <a:rPr lang="en-US" altLang="zh-CN" sz="20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8</a:t>
            </a:r>
            <a:r>
              <a:rPr lang="zh-CN" altLang="en-US" sz="20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条通组公路仅有</a:t>
            </a:r>
            <a:r>
              <a:rPr lang="en-US" altLang="zh-CN" sz="20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3</a:t>
            </a:r>
            <a:r>
              <a:rPr lang="zh-CN" altLang="en-US" sz="20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条完成硬化，有</a:t>
            </a:r>
            <a:r>
              <a:rPr lang="en-US" altLang="zh-CN" sz="20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5</a:t>
            </a:r>
            <a:r>
              <a:rPr lang="zh-CN" altLang="en-US" sz="20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个村民小组通汽车困难。二是上学就医困难。该村离圩镇远，且无村完小，三年级以上需到</a:t>
            </a:r>
            <a:r>
              <a:rPr lang="en-US" altLang="zh-CN" sz="20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15</a:t>
            </a:r>
            <a:r>
              <a:rPr lang="zh-CN" altLang="en-US" sz="20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公里外的蓝田小学就读，给群众带来诸多不便。全村目前仅有村级卫生室</a:t>
            </a:r>
            <a:r>
              <a:rPr lang="en-US" altLang="zh-CN" sz="20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个，卫生设施及设备配置不全，疾病防控能力差，看病就医很不方便。三是饮水不方便。受地势等自然因素影响，未通自来水，村民取水“各自为政</a:t>
            </a:r>
          </a:p>
        </p:txBody>
      </p: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78035E-8 L -1.38889E-6 -0.3505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2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fmla" valueType="clr">
                                      <p:cBhvr override="childStyle">
                                        <p:cTn id="2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fmla" valueType="clr">
                                      <p:cBhvr>
                                        <p:cTn id="2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400122"/>
          </a:xfrm>
          <a:prstGeom prst="rect">
            <a:avLst/>
          </a:prstGeom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-75010"/>
            <a:ext cx="2138363" cy="15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5" name="Group 7"/>
          <p:cNvGrpSpPr/>
          <p:nvPr/>
        </p:nvGrpSpPr>
        <p:grpSpPr bwMode="auto">
          <a:xfrm>
            <a:off x="1397001" y="368797"/>
            <a:ext cx="6562725" cy="581322"/>
            <a:chOff x="0" y="0"/>
            <a:chExt cx="6561756" cy="499349"/>
          </a:xfrm>
          <a:solidFill>
            <a:srgbClr val="FF0000"/>
          </a:solidFill>
        </p:grpSpPr>
        <p:sp>
          <p:nvSpPr>
            <p:cNvPr id="17432" name="AutoShape 3"/>
            <p:cNvSpPr>
              <a:spLocks noChangeArrowheads="1"/>
            </p:cNvSpPr>
            <p:nvPr/>
          </p:nvSpPr>
          <p:spPr bwMode="auto">
            <a:xfrm>
              <a:off x="0" y="103041"/>
              <a:ext cx="6561756" cy="396308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3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31968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2800">
                <a:solidFill>
                  <a:srgbClr val="1F497D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434" name="Rectangle 13"/>
            <p:cNvSpPr>
              <a:spLocks noChangeArrowheads="1"/>
            </p:cNvSpPr>
            <p:nvPr/>
          </p:nvSpPr>
          <p:spPr bwMode="auto">
            <a:xfrm>
              <a:off x="112993" y="86511"/>
              <a:ext cx="6376765" cy="3965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精准扶贫的例证</a:t>
              </a:r>
            </a:p>
          </p:txBody>
        </p:sp>
      </p:grpSp>
      <p:pic>
        <p:nvPicPr>
          <p:cNvPr id="1845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906488"/>
            <a:ext cx="343693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TextBox 33"/>
          <p:cNvSpPr>
            <a:spLocks noChangeArrowheads="1"/>
          </p:cNvSpPr>
          <p:nvPr/>
        </p:nvSpPr>
        <p:spPr bwMode="auto">
          <a:xfrm rot="19946375">
            <a:off x="699594" y="3118158"/>
            <a:ext cx="3352200" cy="2769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关于进一步支持和加强</a:t>
            </a:r>
            <a:r>
              <a:rPr lang="en-US" altLang="zh-CN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XXXXXXXX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工作的意见</a:t>
            </a:r>
            <a:endParaRPr lang="zh-CN" altLang="en-US"/>
          </a:p>
        </p:txBody>
      </p:sp>
      <p:sp>
        <p:nvSpPr>
          <p:cNvPr id="18457" name="矩形 34"/>
          <p:cNvSpPr>
            <a:spLocks noChangeArrowheads="1"/>
          </p:cNvSpPr>
          <p:nvPr/>
        </p:nvSpPr>
        <p:spPr bwMode="auto">
          <a:xfrm>
            <a:off x="654051" y="1906488"/>
            <a:ext cx="3387725" cy="27003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8" name="矩形 35"/>
          <p:cNvSpPr>
            <a:spLocks noChangeArrowheads="1"/>
          </p:cNvSpPr>
          <p:nvPr/>
        </p:nvSpPr>
        <p:spPr bwMode="auto">
          <a:xfrm>
            <a:off x="5435600" y="1800237"/>
            <a:ext cx="31686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课前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准备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集中组织党员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听课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课后消化，组织讨论或测试。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0295 L 0.49063 -0.0029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6" grpId="0" bldLvl="0" animBg="1" autoUpdateAnimBg="0"/>
      <p:bldP spid="18457" grpId="0" bldLvl="0" animBg="1" autoUpdateAnimBg="0"/>
      <p:bldP spid="18457" grpId="1" bldLvl="0" animBg="1" autoUpdateAnimBg="0"/>
      <p:bldP spid="18457" grpId="2" bldLvl="0" animBg="1" autoUpdateAnimBg="0"/>
      <p:bldP spid="18458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-75010"/>
            <a:ext cx="2138363" cy="15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5" name="Group 7"/>
          <p:cNvGrpSpPr/>
          <p:nvPr/>
        </p:nvGrpSpPr>
        <p:grpSpPr bwMode="auto">
          <a:xfrm>
            <a:off x="1397001" y="368797"/>
            <a:ext cx="6562725" cy="581322"/>
            <a:chOff x="0" y="0"/>
            <a:chExt cx="6561756" cy="499349"/>
          </a:xfrm>
          <a:solidFill>
            <a:srgbClr val="FF0000"/>
          </a:solidFill>
        </p:grpSpPr>
        <p:sp>
          <p:nvSpPr>
            <p:cNvPr id="17432" name="AutoShape 3"/>
            <p:cNvSpPr>
              <a:spLocks noChangeArrowheads="1"/>
            </p:cNvSpPr>
            <p:nvPr/>
          </p:nvSpPr>
          <p:spPr bwMode="auto">
            <a:xfrm>
              <a:off x="0" y="103041"/>
              <a:ext cx="6561756" cy="396308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33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31968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2800">
                <a:solidFill>
                  <a:srgbClr val="1F497D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434" name="Rectangle 13"/>
            <p:cNvSpPr>
              <a:spLocks noChangeArrowheads="1"/>
            </p:cNvSpPr>
            <p:nvPr/>
          </p:nvSpPr>
          <p:spPr bwMode="auto">
            <a:xfrm>
              <a:off x="112993" y="86511"/>
              <a:ext cx="6376765" cy="3965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                   精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准扶贫的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例证 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952926" y="1852027"/>
            <a:ext cx="4385998" cy="749195"/>
            <a:chOff x="3905886" y="1363363"/>
            <a:chExt cx="4385998" cy="749195"/>
          </a:xfrm>
        </p:grpSpPr>
        <p:sp>
          <p:nvSpPr>
            <p:cNvPr id="51" name="任意多边形 50"/>
            <p:cNvSpPr/>
            <p:nvPr/>
          </p:nvSpPr>
          <p:spPr>
            <a:xfrm>
              <a:off x="3905886" y="1363363"/>
              <a:ext cx="4385998" cy="729791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15">
                <a:solidFill>
                  <a:schemeClr val="tx1"/>
                </a:solidFill>
              </a:endParaRPr>
            </a:p>
          </p:txBody>
        </p:sp>
        <p:sp>
          <p:nvSpPr>
            <p:cNvPr id="52" name="文本框 30"/>
            <p:cNvSpPr txBox="1"/>
            <p:nvPr/>
          </p:nvSpPr>
          <p:spPr>
            <a:xfrm>
              <a:off x="4117005" y="1373894"/>
              <a:ext cx="41748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课前准备。确定课题和讲课时间；精选讲课教员，认真备课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952926" y="2692978"/>
            <a:ext cx="4385998" cy="729791"/>
            <a:chOff x="3905886" y="2204314"/>
            <a:chExt cx="4385998" cy="729791"/>
          </a:xfrm>
        </p:grpSpPr>
        <p:sp>
          <p:nvSpPr>
            <p:cNvPr id="54" name="任意多边形 53"/>
            <p:cNvSpPr/>
            <p:nvPr/>
          </p:nvSpPr>
          <p:spPr>
            <a:xfrm>
              <a:off x="3905886" y="2204314"/>
              <a:ext cx="4385998" cy="729791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15">
                <a:solidFill>
                  <a:schemeClr val="tx1"/>
                </a:solidFill>
              </a:endParaRPr>
            </a:p>
          </p:txBody>
        </p:sp>
        <p:sp>
          <p:nvSpPr>
            <p:cNvPr id="55" name="文本框 31"/>
            <p:cNvSpPr txBox="1"/>
            <p:nvPr/>
          </p:nvSpPr>
          <p:spPr>
            <a:xfrm>
              <a:off x="4117005" y="2226001"/>
              <a:ext cx="4174879" cy="555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党课必须定期进行，一般情况下，每月上一次党课。如果有特殊情况，可适当增减上课次数。不过，至少每个季度一次。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952926" y="3516531"/>
            <a:ext cx="4385998" cy="729791"/>
            <a:chOff x="3905886" y="3027867"/>
            <a:chExt cx="4385998" cy="729791"/>
          </a:xfrm>
        </p:grpSpPr>
        <p:sp>
          <p:nvSpPr>
            <p:cNvPr id="57" name="任意多边形 56"/>
            <p:cNvSpPr/>
            <p:nvPr/>
          </p:nvSpPr>
          <p:spPr>
            <a:xfrm>
              <a:off x="3905886" y="3027867"/>
              <a:ext cx="4385998" cy="729791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15">
                <a:solidFill>
                  <a:schemeClr val="tx1"/>
                </a:solidFill>
              </a:endParaRPr>
            </a:p>
          </p:txBody>
        </p:sp>
        <p:sp>
          <p:nvSpPr>
            <p:cNvPr id="58" name="文本框 32"/>
            <p:cNvSpPr txBox="1"/>
            <p:nvPr/>
          </p:nvSpPr>
          <p:spPr>
            <a:xfrm>
              <a:off x="4117005" y="3072505"/>
              <a:ext cx="4174879" cy="555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党员（含预备党员）必须自觉参加党课学习，无特殊情况，不得请假或缺席。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039464" y="2692978"/>
            <a:ext cx="3031871" cy="729791"/>
            <a:chOff x="992424" y="2204314"/>
            <a:chExt cx="3031871" cy="729791"/>
          </a:xfrm>
        </p:grpSpPr>
        <p:sp>
          <p:nvSpPr>
            <p:cNvPr id="60" name="五边形 59"/>
            <p:cNvSpPr/>
            <p:nvPr/>
          </p:nvSpPr>
          <p:spPr>
            <a:xfrm>
              <a:off x="992424" y="2204314"/>
              <a:ext cx="3031871" cy="729791"/>
            </a:xfrm>
            <a:prstGeom prst="homePlate">
              <a:avLst>
                <a:gd name="adj" fmla="val 30537"/>
              </a:avLst>
            </a:pr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15"/>
            </a:p>
          </p:txBody>
        </p:sp>
        <p:sp>
          <p:nvSpPr>
            <p:cNvPr id="61" name="文本框 34"/>
            <p:cNvSpPr txBox="1"/>
            <p:nvPr/>
          </p:nvSpPr>
          <p:spPr>
            <a:xfrm>
              <a:off x="992424" y="2282127"/>
              <a:ext cx="2942460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农田水利设施差</a:t>
              </a:r>
              <a:endParaRPr lang="zh-CN" altLang="en-US" sz="24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039464" y="3516531"/>
            <a:ext cx="3031871" cy="729791"/>
            <a:chOff x="992424" y="3027867"/>
            <a:chExt cx="3031871" cy="729791"/>
          </a:xfrm>
        </p:grpSpPr>
        <p:sp>
          <p:nvSpPr>
            <p:cNvPr id="63" name="五边形 62"/>
            <p:cNvSpPr/>
            <p:nvPr/>
          </p:nvSpPr>
          <p:spPr>
            <a:xfrm>
              <a:off x="992424" y="3027867"/>
              <a:ext cx="3031871" cy="729791"/>
            </a:xfrm>
            <a:prstGeom prst="homePlate">
              <a:avLst>
                <a:gd name="adj" fmla="val 30537"/>
              </a:avLst>
            </a:pr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15"/>
            </a:p>
          </p:txBody>
        </p:sp>
        <p:sp>
          <p:nvSpPr>
            <p:cNvPr id="64" name="文本框 35"/>
            <p:cNvSpPr txBox="1"/>
            <p:nvPr/>
          </p:nvSpPr>
          <p:spPr>
            <a:xfrm>
              <a:off x="992424" y="3163168"/>
              <a:ext cx="2942460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群众收入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低环境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差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039464" y="1852027"/>
            <a:ext cx="3031871" cy="729791"/>
            <a:chOff x="992424" y="1363363"/>
            <a:chExt cx="3031871" cy="729791"/>
          </a:xfrm>
        </p:grpSpPr>
        <p:sp>
          <p:nvSpPr>
            <p:cNvPr id="66" name="五边形 65"/>
            <p:cNvSpPr/>
            <p:nvPr/>
          </p:nvSpPr>
          <p:spPr>
            <a:xfrm>
              <a:off x="992424" y="1363363"/>
              <a:ext cx="3031871" cy="729791"/>
            </a:xfrm>
            <a:prstGeom prst="homePlate">
              <a:avLst>
                <a:gd name="adj" fmla="val 30537"/>
              </a:avLst>
            </a:prstGeom>
            <a:gradFill>
              <a:gsLst>
                <a:gs pos="0">
                  <a:srgbClr val="FF0000"/>
                </a:gs>
                <a:gs pos="100000">
                  <a:srgbClr val="960000"/>
                </a:gs>
              </a:gsLst>
              <a:lin ang="5400000" scaled="1"/>
            </a:gra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15"/>
            </a:p>
          </p:txBody>
        </p:sp>
        <p:sp>
          <p:nvSpPr>
            <p:cNvPr id="67" name="文本框 37"/>
            <p:cNvSpPr txBox="1"/>
            <p:nvPr/>
          </p:nvSpPr>
          <p:spPr>
            <a:xfrm>
              <a:off x="992424" y="1452773"/>
              <a:ext cx="2913462" cy="49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基础设施落后</a:t>
              </a:r>
              <a:endParaRPr lang="zh-CN" altLang="en-US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400122"/>
          </a:xfrm>
          <a:prstGeom prst="rect">
            <a:avLst/>
          </a:prstGeom>
        </p:spPr>
      </p:pic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-75010"/>
            <a:ext cx="2138363" cy="15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8" name=" 3"/>
          <p:cNvSpPr/>
          <p:nvPr/>
        </p:nvSpPr>
        <p:spPr bwMode="auto">
          <a:xfrm>
            <a:off x="4058682" y="3328333"/>
            <a:ext cx="2209800" cy="174021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8" name=" 3"/>
          <p:cNvSpPr/>
          <p:nvPr/>
        </p:nvSpPr>
        <p:spPr bwMode="auto">
          <a:xfrm>
            <a:off x="4435800" y="1339344"/>
            <a:ext cx="1549400" cy="121890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矩形 27"/>
          <p:cNvSpPr/>
          <p:nvPr/>
        </p:nvSpPr>
        <p:spPr bwMode="auto">
          <a:xfrm>
            <a:off x="1833888" y="1284078"/>
            <a:ext cx="6659388" cy="3575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3887924" y="891676"/>
            <a:ext cx="1764196" cy="61206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18"/>
          <p:cNvSpPr txBox="1"/>
          <p:nvPr/>
        </p:nvSpPr>
        <p:spPr>
          <a:xfrm>
            <a:off x="4277059" y="954682"/>
            <a:ext cx="1015021" cy="4770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5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  言</a:t>
            </a:r>
            <a:endParaRPr lang="zh-CN" altLang="en-US" sz="25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310666" y="1709290"/>
            <a:ext cx="6029994" cy="263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2015</a:t>
            </a:r>
            <a:r>
              <a:rPr lang="zh-CN" altLang="en-US" sz="1600" dirty="0">
                <a:solidFill>
                  <a:srgbClr val="FF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年</a:t>
            </a:r>
            <a:r>
              <a:rPr lang="en-US" altLang="zh-CN" sz="1600" dirty="0">
                <a:solidFill>
                  <a:srgbClr val="FF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10</a:t>
            </a:r>
            <a:r>
              <a:rPr lang="zh-CN" altLang="en-US" sz="1600" dirty="0">
                <a:solidFill>
                  <a:srgbClr val="FF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月</a:t>
            </a:r>
            <a:r>
              <a:rPr lang="en-US" altLang="zh-CN" sz="1600" dirty="0">
                <a:solidFill>
                  <a:srgbClr val="FF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16</a:t>
            </a:r>
            <a:r>
              <a:rPr lang="zh-CN" altLang="en-US" sz="1600" dirty="0">
                <a:solidFill>
                  <a:srgbClr val="FF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日，习近平在</a:t>
            </a:r>
            <a:r>
              <a:rPr lang="en-US" altLang="zh-CN" sz="1600" dirty="0">
                <a:solidFill>
                  <a:srgbClr val="FF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2015</a:t>
            </a:r>
            <a:r>
              <a:rPr lang="zh-CN" altLang="en-US" sz="1600" dirty="0">
                <a:solidFill>
                  <a:srgbClr val="FF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减贫与发展高层论坛上强调，中国扶贫攻坚工作实施精准扶贫方略，增加扶贫投入，出台优惠政策措施，坚持中国制度优势，注重六个精准，坚持分类施策，因人因地施策，因贫困原因施策，因贫困类型施策，通过扶持生产和就业发展一批，通过易地搬迁安置一批，通过生态保护脱贫一批，通过教育扶贫脱贫一批，通过低保政策兜底一批，广泛动员全社会力量参与扶贫。</a:t>
            </a:r>
            <a:endParaRPr lang="zh-CN" altLang="en-US" sz="1600" b="0" dirty="0">
              <a:solidFill>
                <a:srgbClr val="FF0000"/>
              </a:solidFill>
              <a:latin typeface="方正大黑简体" panose="03000509000000000000" pitchFamily="65" charset="-122"/>
              <a:ea typeface="方正大黑简体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0" t="55659"/>
          <a:stretch>
            <a:fillRect/>
          </a:stretch>
        </p:blipFill>
        <p:spPr>
          <a:xfrm>
            <a:off x="5436095" y="-224061"/>
            <a:ext cx="3742561" cy="1563405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"/>
            <a:ext cx="9144001" cy="540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3357813" y="1989339"/>
            <a:ext cx="2650863" cy="59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545" tIns="36273" rIns="72545" bIns="36273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4800" b="0" dirty="0">
                <a:solidFill>
                  <a:srgbClr val="FF0000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谢谢观赏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0" t="71461" r="-1"/>
          <a:stretch>
            <a:fillRect/>
          </a:stretch>
        </p:blipFill>
        <p:spPr>
          <a:xfrm>
            <a:off x="4231228" y="3758855"/>
            <a:ext cx="4912773" cy="17530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5" r="50000"/>
          <a:stretch>
            <a:fillRect/>
          </a:stretch>
        </p:blipFill>
        <p:spPr>
          <a:xfrm>
            <a:off x="31619" y="1514939"/>
            <a:ext cx="4918153" cy="3929330"/>
          </a:xfrm>
          <a:prstGeom prst="rect">
            <a:avLst/>
          </a:prstGeom>
        </p:spPr>
      </p:pic>
      <p:grpSp>
        <p:nvGrpSpPr>
          <p:cNvPr id="12" name="Group 550"/>
          <p:cNvGrpSpPr/>
          <p:nvPr/>
        </p:nvGrpSpPr>
        <p:grpSpPr bwMode="auto">
          <a:xfrm>
            <a:off x="3704628" y="2432754"/>
            <a:ext cx="1418133" cy="1159481"/>
            <a:chOff x="295" y="3475"/>
            <a:chExt cx="1407" cy="1407"/>
          </a:xfrm>
        </p:grpSpPr>
        <p:sp>
          <p:nvSpPr>
            <p:cNvPr id="13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4" name="Group 552"/>
            <p:cNvGrpSpPr/>
            <p:nvPr/>
          </p:nvGrpSpPr>
          <p:grpSpPr bwMode="auto">
            <a:xfrm>
              <a:off x="473" y="3657"/>
              <a:ext cx="1057" cy="1055"/>
              <a:chOff x="-6057" y="-2209"/>
              <a:chExt cx="2219" cy="2219"/>
            </a:xfrm>
          </p:grpSpPr>
          <p:sp>
            <p:nvSpPr>
              <p:cNvPr id="15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grpSp>
            <p:nvGrpSpPr>
              <p:cNvPr id="16" name="Group 554"/>
              <p:cNvGrpSpPr/>
              <p:nvPr/>
            </p:nvGrpSpPr>
            <p:grpSpPr bwMode="auto">
              <a:xfrm>
                <a:off x="-6057" y="-2209"/>
                <a:ext cx="2219" cy="2219"/>
                <a:chOff x="-4061" y="-880"/>
                <a:chExt cx="2219" cy="2219"/>
              </a:xfrm>
            </p:grpSpPr>
            <p:grpSp>
              <p:nvGrpSpPr>
                <p:cNvPr id="17" name="Group 555"/>
                <p:cNvGrpSpPr/>
                <p:nvPr/>
              </p:nvGrpSpPr>
              <p:grpSpPr bwMode="auto">
                <a:xfrm>
                  <a:off x="-4061" y="-880"/>
                  <a:ext cx="2219" cy="2219"/>
                  <a:chOff x="-3925" y="-789"/>
                  <a:chExt cx="2219" cy="2219"/>
                </a:xfrm>
              </p:grpSpPr>
              <p:grpSp>
                <p:nvGrpSpPr>
                  <p:cNvPr id="33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5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41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5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46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42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3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44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34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35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9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40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36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7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8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" name="Group 570"/>
                <p:cNvGrpSpPr/>
                <p:nvPr/>
              </p:nvGrpSpPr>
              <p:grpSpPr bwMode="auto">
                <a:xfrm rot="1320000">
                  <a:off x="-3746" y="-522"/>
                  <a:ext cx="1555" cy="1554"/>
                  <a:chOff x="-3925" y="-789"/>
                  <a:chExt cx="2219" cy="2219"/>
                </a:xfrm>
              </p:grpSpPr>
              <p:grpSp>
                <p:nvGrpSpPr>
                  <p:cNvPr id="19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5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7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1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2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8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9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30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0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21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5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vert="eaVert"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26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eaVert"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2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3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10800000"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24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b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4" name="Picture 205" descr="漂亮手"/>
          <p:cNvPicPr>
            <a:picLocks noChangeAspect="1" noChangeArrowheads="1"/>
          </p:cNvPicPr>
          <p:nvPr/>
        </p:nvPicPr>
        <p:blipFill>
          <a:blip r:embed="rId6" cstate="email"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1"/>
          <a:stretch>
            <a:fillRect/>
          </a:stretch>
        </p:blipFill>
        <p:spPr bwMode="auto">
          <a:xfrm>
            <a:off x="2476844" y="3229596"/>
            <a:ext cx="4189556" cy="29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6" t="54798" r="19580" b="1"/>
          <a:stretch>
            <a:fillRect/>
          </a:stretch>
        </p:blipFill>
        <p:spPr>
          <a:xfrm>
            <a:off x="3246192" y="2624729"/>
            <a:ext cx="2501977" cy="148466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07" y="64032"/>
            <a:ext cx="2886417" cy="1269856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42" dur="175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10" grpId="1" bldLvl="0" autoUpdateAnimBg="0"/>
      <p:bldP spid="10" grpId="2" bldLvl="0" autoUpdateAnimBg="0"/>
      <p:bldP spid="10" grpId="3" bldLvl="0" autoUpdateAnimBg="0"/>
      <p:bldP spid="10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-88504"/>
            <a:ext cx="2138363" cy="15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任意多边形 17"/>
          <p:cNvSpPr>
            <a:spLocks noChangeArrowheads="1"/>
          </p:cNvSpPr>
          <p:nvPr/>
        </p:nvSpPr>
        <p:spPr bwMode="auto">
          <a:xfrm>
            <a:off x="0" y="0"/>
            <a:ext cx="4572000" cy="5400674"/>
          </a:xfrm>
          <a:custGeom>
            <a:avLst/>
            <a:gdLst>
              <a:gd name="T0" fmla="*/ 0 w 5437991"/>
              <a:gd name="T1" fmla="*/ 0 h 6858000"/>
              <a:gd name="T2" fmla="*/ 5434779 w 5437991"/>
              <a:gd name="T3" fmla="*/ 0 h 6858000"/>
              <a:gd name="T4" fmla="*/ 1632163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37991"/>
              <a:gd name="T16" fmla="*/ 0 h 6858000"/>
              <a:gd name="T17" fmla="*/ 5437991 w 5437991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96" name="Text Box 20"/>
          <p:cNvSpPr>
            <a:spLocks noChangeArrowheads="1"/>
          </p:cNvSpPr>
          <p:nvPr/>
        </p:nvSpPr>
        <p:spPr bwMode="auto">
          <a:xfrm>
            <a:off x="1308100" y="1206500"/>
            <a:ext cx="1811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/>
          <a:p>
            <a:pPr algn="dist">
              <a:spcBef>
                <a:spcPts val="750"/>
              </a:spcBef>
            </a:pPr>
            <a:r>
              <a:rPr lang="zh-CN" altLang="en-US" sz="2400">
                <a:solidFill>
                  <a:srgbClr val="FFFFFF"/>
                </a:solidFill>
                <a:latin typeface="Arial Black" panose="020B0A04020102020204" pitchFamily="34" charset="0"/>
                <a:ea typeface="华文新魏" panose="02010800040101010101" pitchFamily="2" charset="-122"/>
                <a:sym typeface="Arial Black" panose="020B0A04020102020204" pitchFamily="34" charset="0"/>
              </a:rPr>
              <a:t>Contents</a:t>
            </a:r>
            <a:endParaRPr lang="zh-CN" altLang="en-US"/>
          </a:p>
        </p:txBody>
      </p:sp>
      <p:sp>
        <p:nvSpPr>
          <p:cNvPr id="97" name="文本框 20"/>
          <p:cNvSpPr>
            <a:spLocks noChangeArrowheads="1"/>
          </p:cNvSpPr>
          <p:nvPr/>
        </p:nvSpPr>
        <p:spPr bwMode="auto">
          <a:xfrm>
            <a:off x="279400" y="828675"/>
            <a:ext cx="13477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750"/>
              </a:spcBef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endParaRPr lang="zh-CN" altLang="en-US"/>
          </a:p>
        </p:txBody>
      </p:sp>
      <p:sp>
        <p:nvSpPr>
          <p:cNvPr id="98" name="直接连接符 22"/>
          <p:cNvSpPr>
            <a:spLocks noChangeShapeType="1"/>
          </p:cNvSpPr>
          <p:nvPr/>
        </p:nvSpPr>
        <p:spPr bwMode="auto">
          <a:xfrm>
            <a:off x="573088" y="1628775"/>
            <a:ext cx="2430462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直接连接符 24"/>
          <p:cNvSpPr>
            <a:spLocks noChangeShapeType="1"/>
          </p:cNvSpPr>
          <p:nvPr/>
        </p:nvSpPr>
        <p:spPr bwMode="auto">
          <a:xfrm>
            <a:off x="1322388" y="534988"/>
            <a:ext cx="1587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0" name="椭圆 25"/>
          <p:cNvSpPr>
            <a:spLocks noChangeArrowheads="1"/>
          </p:cNvSpPr>
          <p:nvPr/>
        </p:nvSpPr>
        <p:spPr bwMode="auto">
          <a:xfrm>
            <a:off x="3354388" y="1027794"/>
            <a:ext cx="736600" cy="7350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>
              <a:spcBef>
                <a:spcPts val="750"/>
              </a:spcBef>
            </a:pPr>
            <a:endParaRPr lang="zh-CN" altLang="zh-CN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  <a:sym typeface="Arial Narrow" panose="020B0606020202030204" pitchFamily="34" charset="0"/>
            </a:endParaRPr>
          </a:p>
        </p:txBody>
      </p:sp>
      <p:sp>
        <p:nvSpPr>
          <p:cNvPr id="101" name="椭圆 28"/>
          <p:cNvSpPr>
            <a:spLocks noChangeArrowheads="1"/>
          </p:cNvSpPr>
          <p:nvPr/>
        </p:nvSpPr>
        <p:spPr bwMode="auto">
          <a:xfrm>
            <a:off x="2871788" y="1885044"/>
            <a:ext cx="736600" cy="736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>
              <a:spcBef>
                <a:spcPts val="750"/>
              </a:spcBef>
            </a:pPr>
            <a:endParaRPr lang="zh-CN" altLang="zh-CN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  <a:sym typeface="Arial Narrow" panose="020B0606020202030204" pitchFamily="34" charset="0"/>
            </a:endParaRPr>
          </a:p>
        </p:txBody>
      </p:sp>
      <p:sp>
        <p:nvSpPr>
          <p:cNvPr id="102" name="椭圆 29"/>
          <p:cNvSpPr>
            <a:spLocks noChangeArrowheads="1"/>
          </p:cNvSpPr>
          <p:nvPr/>
        </p:nvSpPr>
        <p:spPr bwMode="auto">
          <a:xfrm>
            <a:off x="2408238" y="2762931"/>
            <a:ext cx="735013" cy="736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>
              <a:spcBef>
                <a:spcPts val="750"/>
              </a:spcBef>
            </a:pPr>
            <a:endParaRPr lang="zh-CN" altLang="zh-CN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  <a:sym typeface="Arial Narrow" panose="020B0606020202030204" pitchFamily="34" charset="0"/>
            </a:endParaRPr>
          </a:p>
        </p:txBody>
      </p:sp>
      <p:sp>
        <p:nvSpPr>
          <p:cNvPr id="103" name="椭圆 30"/>
          <p:cNvSpPr>
            <a:spLocks noChangeArrowheads="1"/>
          </p:cNvSpPr>
          <p:nvPr/>
        </p:nvSpPr>
        <p:spPr bwMode="auto">
          <a:xfrm>
            <a:off x="1935163" y="3631294"/>
            <a:ext cx="735013" cy="7350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>
              <a:spcBef>
                <a:spcPts val="750"/>
              </a:spcBef>
            </a:pPr>
            <a:endParaRPr lang="zh-CN" altLang="zh-CN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  <a:sym typeface="Arial Narrow" panose="020B0606020202030204" pitchFamily="34" charset="0"/>
            </a:endParaRPr>
          </a:p>
        </p:txBody>
      </p:sp>
      <p:sp>
        <p:nvSpPr>
          <p:cNvPr id="104" name="椭圆 31"/>
          <p:cNvSpPr>
            <a:spLocks noChangeArrowheads="1"/>
          </p:cNvSpPr>
          <p:nvPr/>
        </p:nvSpPr>
        <p:spPr bwMode="auto">
          <a:xfrm>
            <a:off x="3408363" y="1080181"/>
            <a:ext cx="628650" cy="630238"/>
          </a:xfrm>
          <a:prstGeom prst="ellipse">
            <a:avLst/>
          </a:prstGeom>
          <a:solidFill>
            <a:srgbClr val="EA9B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750"/>
              </a:spcBef>
            </a:pPr>
            <a:r>
              <a:rPr lang="en-US" altLang="zh-CN" sz="2000" b="1" i="1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rPr>
              <a:t>01</a:t>
            </a:r>
            <a:endParaRPr lang="zh-CN" altLang="en-US"/>
          </a:p>
        </p:txBody>
      </p:sp>
      <p:sp>
        <p:nvSpPr>
          <p:cNvPr id="105" name="椭圆 32"/>
          <p:cNvSpPr>
            <a:spLocks noChangeArrowheads="1"/>
          </p:cNvSpPr>
          <p:nvPr/>
        </p:nvSpPr>
        <p:spPr bwMode="auto">
          <a:xfrm>
            <a:off x="2924176" y="1939019"/>
            <a:ext cx="630237" cy="628650"/>
          </a:xfrm>
          <a:prstGeom prst="ellipse">
            <a:avLst/>
          </a:prstGeom>
          <a:solidFill>
            <a:srgbClr val="EA9B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750"/>
              </a:spcBef>
            </a:pPr>
            <a:r>
              <a:rPr lang="en-US" altLang="zh-CN" sz="2000" b="1" i="1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rPr>
              <a:t>02</a:t>
            </a:r>
            <a:endParaRPr lang="zh-CN" altLang="en-US"/>
          </a:p>
        </p:txBody>
      </p:sp>
      <p:sp>
        <p:nvSpPr>
          <p:cNvPr id="106" name="椭圆 33"/>
          <p:cNvSpPr>
            <a:spLocks noChangeArrowheads="1"/>
          </p:cNvSpPr>
          <p:nvPr/>
        </p:nvSpPr>
        <p:spPr bwMode="auto">
          <a:xfrm>
            <a:off x="2460626" y="2815319"/>
            <a:ext cx="630237" cy="630237"/>
          </a:xfrm>
          <a:prstGeom prst="ellipse">
            <a:avLst/>
          </a:prstGeom>
          <a:solidFill>
            <a:srgbClr val="EA9B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750"/>
              </a:spcBef>
            </a:pPr>
            <a:r>
              <a:rPr lang="en-US" altLang="zh-CN" sz="2000" b="1" i="1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rPr>
              <a:t>03</a:t>
            </a:r>
            <a:endParaRPr lang="zh-CN" altLang="en-US"/>
          </a:p>
        </p:txBody>
      </p:sp>
      <p:sp>
        <p:nvSpPr>
          <p:cNvPr id="107" name="椭圆 34"/>
          <p:cNvSpPr>
            <a:spLocks noChangeArrowheads="1"/>
          </p:cNvSpPr>
          <p:nvPr/>
        </p:nvSpPr>
        <p:spPr bwMode="auto">
          <a:xfrm>
            <a:off x="1987551" y="3675744"/>
            <a:ext cx="630237" cy="630237"/>
          </a:xfrm>
          <a:prstGeom prst="ellipse">
            <a:avLst/>
          </a:prstGeom>
          <a:solidFill>
            <a:srgbClr val="EA9B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750"/>
              </a:spcBef>
            </a:pPr>
            <a:r>
              <a:rPr lang="en-US" altLang="zh-CN" sz="2000" b="1" i="1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rPr>
              <a:t>04</a:t>
            </a:r>
            <a:endParaRPr lang="zh-CN" altLang="en-US"/>
          </a:p>
        </p:txBody>
      </p:sp>
      <p:sp>
        <p:nvSpPr>
          <p:cNvPr id="108" name="文本框 35"/>
          <p:cNvSpPr>
            <a:spLocks noChangeArrowheads="1"/>
          </p:cNvSpPr>
          <p:nvPr/>
        </p:nvSpPr>
        <p:spPr bwMode="auto">
          <a:xfrm>
            <a:off x="4090988" y="1210356"/>
            <a:ext cx="5356225" cy="4619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精准扶贫的含义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9" name="文本框 36"/>
          <p:cNvSpPr>
            <a:spLocks noChangeArrowheads="1"/>
          </p:cNvSpPr>
          <p:nvPr/>
        </p:nvSpPr>
        <p:spPr bwMode="auto">
          <a:xfrm>
            <a:off x="3640138" y="2050144"/>
            <a:ext cx="5359400" cy="4619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精准扶贫的概述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0" name="文本框 37"/>
          <p:cNvSpPr>
            <a:spLocks noChangeArrowheads="1"/>
          </p:cNvSpPr>
          <p:nvPr/>
        </p:nvSpPr>
        <p:spPr bwMode="auto">
          <a:xfrm>
            <a:off x="3136901" y="2989944"/>
            <a:ext cx="5356225" cy="4619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精准扶贫的实施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1" name="文本框 38"/>
          <p:cNvSpPr>
            <a:spLocks noChangeArrowheads="1"/>
          </p:cNvSpPr>
          <p:nvPr/>
        </p:nvSpPr>
        <p:spPr bwMode="auto">
          <a:xfrm>
            <a:off x="2655888" y="3831319"/>
            <a:ext cx="5356225" cy="4619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精准扶贫的例证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0" t="55659"/>
          <a:stretch>
            <a:fillRect/>
          </a:stretch>
        </p:blipFill>
        <p:spPr>
          <a:xfrm flipH="1">
            <a:off x="-16396" y="4101815"/>
            <a:ext cx="4367988" cy="129886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bldLvl="0" autoUpdateAnimBg="0"/>
      <p:bldP spid="97" grpId="0" bldLvl="0" autoUpdateAnimBg="0"/>
      <p:bldP spid="98" grpId="0" animBg="1"/>
      <p:bldP spid="99" grpId="0" animBg="1"/>
      <p:bldP spid="100" grpId="0" bldLvl="0" animBg="1" autoUpdateAnimBg="0"/>
      <p:bldP spid="101" grpId="0" bldLvl="0" animBg="1" autoUpdateAnimBg="0"/>
      <p:bldP spid="102" grpId="0" bldLvl="0" animBg="1" autoUpdateAnimBg="0"/>
      <p:bldP spid="103" grpId="0" bldLvl="0" animBg="1" autoUpdateAnimBg="0"/>
      <p:bldP spid="104" grpId="0" bldLvl="0" animBg="1" autoUpdateAnimBg="0"/>
      <p:bldP spid="105" grpId="0" bldLvl="0" animBg="1" autoUpdateAnimBg="0"/>
      <p:bldP spid="106" grpId="0" bldLvl="0" animBg="1" autoUpdateAnimBg="0"/>
      <p:bldP spid="107" grpId="0" bldLvl="0" animBg="1" autoUpdateAnimBg="0"/>
      <p:bldP spid="108" grpId="0" bldLvl="0" animBg="1" autoUpdateAnimBg="0"/>
      <p:bldP spid="109" grpId="0" bldLvl="0" animBg="1" autoUpdateAnimBg="0"/>
      <p:bldP spid="110" grpId="0" bldLvl="0" animBg="1" autoUpdateAnimBg="0"/>
      <p:bldP spid="111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2"/>
          <a:stretch>
            <a:fillRect/>
          </a:stretch>
        </p:blipFill>
        <p:spPr bwMode="auto">
          <a:xfrm>
            <a:off x="-10729" y="-7964"/>
            <a:ext cx="9161651" cy="27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40420"/>
            <a:ext cx="9150921" cy="266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3709134" y="1046358"/>
            <a:ext cx="1725732" cy="1817729"/>
            <a:chOff x="6609209" y="790981"/>
            <a:chExt cx="2301875" cy="2308226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733034" y="914806"/>
              <a:ext cx="2054225" cy="2058988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47764" y="2934813"/>
            <a:ext cx="4506063" cy="68478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精准扶贫的含义</a:t>
            </a: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2362937" y="3619598"/>
            <a:ext cx="47114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078417" y="1180681"/>
            <a:ext cx="987163" cy="1559739"/>
          </a:xfrm>
          <a:prstGeom prst="rect">
            <a:avLst/>
          </a:prstGeom>
          <a:noFill/>
        </p:spPr>
        <p:txBody>
          <a:bodyPr wrap="none" lIns="81614" tIns="40807" rIns="81614" bIns="40807" rtlCol="0">
            <a:spAutoFit/>
          </a:bodyPr>
          <a:lstStyle/>
          <a:p>
            <a:r>
              <a:rPr lang="en-US" altLang="zh-CN" sz="9600" b="1" dirty="0">
                <a:solidFill>
                  <a:srgbClr val="C0000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1</a:t>
            </a:r>
            <a:endParaRPr lang="zh-CN" altLang="en-US" sz="9600" b="1" dirty="0">
              <a:solidFill>
                <a:srgbClr val="C00000"/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548" y="3683247"/>
            <a:ext cx="8316924" cy="461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地方要优化整合扶贫资源，实行精准扶贫，确保扶贫到村到户。</a:t>
            </a:r>
            <a:endParaRPr lang="zh-CN" altLang="en-US" b="0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99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99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400122"/>
          </a:xfrm>
          <a:prstGeom prst="rect">
            <a:avLst/>
          </a:prstGeom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-75010"/>
            <a:ext cx="2138363" cy="15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4" name="TextBox 146"/>
          <p:cNvSpPr>
            <a:spLocks noChangeArrowheads="1"/>
          </p:cNvSpPr>
          <p:nvPr/>
        </p:nvSpPr>
        <p:spPr bwMode="auto">
          <a:xfrm>
            <a:off x="3650451" y="1693457"/>
            <a:ext cx="4035078" cy="52322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精确识别</a:t>
            </a:r>
            <a:endParaRPr lang="en-US" altLang="zh-CN" sz="2800" dirty="0">
              <a:solidFill>
                <a:schemeClr val="bg1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3592" name="TextBox 146"/>
          <p:cNvSpPr>
            <a:spLocks noChangeArrowheads="1"/>
          </p:cNvSpPr>
          <p:nvPr/>
        </p:nvSpPr>
        <p:spPr bwMode="auto">
          <a:xfrm>
            <a:off x="4104791" y="2474751"/>
            <a:ext cx="4119326" cy="52321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精确帮扶</a:t>
            </a:r>
            <a:endParaRPr lang="en-US" altLang="zh-CN" sz="2800" dirty="0">
              <a:solidFill>
                <a:schemeClr val="bg1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grpSp>
        <p:nvGrpSpPr>
          <p:cNvPr id="4" name="Group 14"/>
          <p:cNvGrpSpPr/>
          <p:nvPr/>
        </p:nvGrpSpPr>
        <p:grpSpPr bwMode="auto">
          <a:xfrm>
            <a:off x="3574504" y="3360484"/>
            <a:ext cx="4624348" cy="539874"/>
            <a:chOff x="0" y="0"/>
            <a:chExt cx="4374635" cy="422365"/>
          </a:xfrm>
        </p:grpSpPr>
        <p:sp>
          <p:nvSpPr>
            <p:cNvPr id="23589" name="矩形 38"/>
            <p:cNvSpPr>
              <a:spLocks noChangeArrowheads="1"/>
            </p:cNvSpPr>
            <p:nvPr/>
          </p:nvSpPr>
          <p:spPr bwMode="auto">
            <a:xfrm>
              <a:off x="0" y="0"/>
              <a:ext cx="4372005" cy="388285"/>
            </a:xfrm>
            <a:prstGeom prst="rect">
              <a:avLst/>
            </a:prstGeom>
            <a:solidFill>
              <a:srgbClr val="FABF8E">
                <a:alpha val="79999"/>
              </a:srgbClr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>
                  <a:srgbClr val="FF0000"/>
                </a:buClr>
                <a:buSzPct val="70000"/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590" name="TextBox 146"/>
            <p:cNvSpPr>
              <a:spLocks noChangeArrowheads="1"/>
            </p:cNvSpPr>
            <p:nvPr/>
          </p:nvSpPr>
          <p:spPr bwMode="auto">
            <a:xfrm>
              <a:off x="339529" y="13029"/>
              <a:ext cx="4035106" cy="409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         精确</a:t>
              </a:r>
              <a:r>
                <a:rPr lang="zh-CN" altLang="en-US" sz="2800" dirty="0"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管理</a:t>
              </a:r>
              <a:endParaRPr lang="en-US" altLang="zh-CN" sz="2800" dirty="0"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23563" name="Group 17"/>
          <p:cNvGrpSpPr/>
          <p:nvPr/>
        </p:nvGrpSpPr>
        <p:grpSpPr bwMode="auto">
          <a:xfrm>
            <a:off x="1403351" y="375047"/>
            <a:ext cx="6696075" cy="581323"/>
            <a:chOff x="0" y="0"/>
            <a:chExt cx="6695755" cy="499350"/>
          </a:xfrm>
          <a:solidFill>
            <a:srgbClr val="FF0000"/>
          </a:solidFill>
        </p:grpSpPr>
        <p:grpSp>
          <p:nvGrpSpPr>
            <p:cNvPr id="23585" name="Group 18"/>
            <p:cNvGrpSpPr/>
            <p:nvPr/>
          </p:nvGrpSpPr>
          <p:grpSpPr bwMode="auto">
            <a:xfrm>
              <a:off x="57596" y="0"/>
              <a:ext cx="6561756" cy="499350"/>
              <a:chOff x="0" y="0"/>
              <a:chExt cx="6561756" cy="499350"/>
            </a:xfrm>
            <a:grpFill/>
          </p:grpSpPr>
          <p:sp>
            <p:nvSpPr>
              <p:cNvPr id="23587" name="AutoShape 3"/>
              <p:cNvSpPr>
                <a:spLocks noChangeArrowheads="1"/>
              </p:cNvSpPr>
              <p:nvPr/>
            </p:nvSpPr>
            <p:spPr bwMode="auto">
              <a:xfrm>
                <a:off x="0" y="103368"/>
                <a:ext cx="6561756" cy="3959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3588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31968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3586" name="Rectangle 13"/>
            <p:cNvSpPr>
              <a:spLocks noChangeArrowheads="1"/>
            </p:cNvSpPr>
            <p:nvPr/>
          </p:nvSpPr>
          <p:spPr bwMode="auto">
            <a:xfrm>
              <a:off x="0" y="62217"/>
              <a:ext cx="6695755" cy="3965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精准扶贫的含义</a:t>
              </a:r>
            </a:p>
          </p:txBody>
        </p:sp>
      </p:grpSp>
      <p:grpSp>
        <p:nvGrpSpPr>
          <p:cNvPr id="7" name="Group 22"/>
          <p:cNvGrpSpPr/>
          <p:nvPr/>
        </p:nvGrpSpPr>
        <p:grpSpPr bwMode="auto">
          <a:xfrm>
            <a:off x="821778" y="1540000"/>
            <a:ext cx="2754313" cy="2672141"/>
            <a:chOff x="-10775" y="-63809"/>
            <a:chExt cx="2754000" cy="2881615"/>
          </a:xfrm>
          <a:solidFill>
            <a:srgbClr val="FF0000"/>
          </a:solidFill>
        </p:grpSpPr>
        <p:grpSp>
          <p:nvGrpSpPr>
            <p:cNvPr id="23581" name="Group 23"/>
            <p:cNvGrpSpPr>
              <a:grpSpLocks noChangeAspect="1"/>
            </p:cNvGrpSpPr>
            <p:nvPr/>
          </p:nvGrpSpPr>
          <p:grpSpPr bwMode="auto">
            <a:xfrm>
              <a:off x="-10775" y="-63809"/>
              <a:ext cx="2754000" cy="2881615"/>
              <a:chOff x="-11972" y="-70898"/>
              <a:chExt cx="3060000" cy="3201794"/>
            </a:xfrm>
            <a:grpFill/>
          </p:grpSpPr>
          <p:sp>
            <p:nvSpPr>
              <p:cNvPr id="23583" name="椭圆 30"/>
              <p:cNvSpPr>
                <a:spLocks noChangeAspect="1" noChangeArrowheads="1"/>
              </p:cNvSpPr>
              <p:nvPr/>
            </p:nvSpPr>
            <p:spPr bwMode="auto">
              <a:xfrm>
                <a:off x="234571" y="234570"/>
                <a:ext cx="2590858" cy="2590860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23584" name="椭圆 23"/>
              <p:cNvSpPr>
                <a:spLocks noChangeAspect="1" noChangeArrowheads="1"/>
              </p:cNvSpPr>
              <p:nvPr/>
            </p:nvSpPr>
            <p:spPr bwMode="auto">
              <a:xfrm>
                <a:off x="-11972" y="-70898"/>
                <a:ext cx="3060000" cy="3201794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3582" name="Rectangle 13"/>
            <p:cNvSpPr>
              <a:spLocks noChangeArrowheads="1"/>
            </p:cNvSpPr>
            <p:nvPr/>
          </p:nvSpPr>
          <p:spPr bwMode="auto">
            <a:xfrm>
              <a:off x="650504" y="729070"/>
              <a:ext cx="1373032" cy="1294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精准扶贫</a:t>
              </a:r>
              <a:endParaRPr lang="zh-CN" altLang="en-US" dirty="0"/>
            </a:p>
          </p:txBody>
        </p:sp>
      </p:grpSp>
      <p:grpSp>
        <p:nvGrpSpPr>
          <p:cNvPr id="9" name="Group 27"/>
          <p:cNvGrpSpPr/>
          <p:nvPr/>
        </p:nvGrpSpPr>
        <p:grpSpPr bwMode="auto">
          <a:xfrm>
            <a:off x="2784469" y="1531422"/>
            <a:ext cx="895350" cy="703838"/>
            <a:chOff x="0" y="0"/>
            <a:chExt cx="740914" cy="740914"/>
          </a:xfrm>
        </p:grpSpPr>
        <p:grpSp>
          <p:nvGrpSpPr>
            <p:cNvPr id="23577" name="Group 28"/>
            <p:cNvGrpSpPr>
              <a:grpSpLocks noChangeAspect="1"/>
            </p:cNvGrpSpPr>
            <p:nvPr/>
          </p:nvGrpSpPr>
          <p:grpSpPr bwMode="auto">
            <a:xfrm>
              <a:off x="0" y="0"/>
              <a:ext cx="740914" cy="740914"/>
              <a:chOff x="0" y="0"/>
              <a:chExt cx="823237" cy="823237"/>
            </a:xfrm>
          </p:grpSpPr>
          <p:sp>
            <p:nvSpPr>
              <p:cNvPr id="23579" name="椭圆 3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3580" name="椭圆 39"/>
              <p:cNvSpPr>
                <a:spLocks noChangeAspect="1" noChangeArrowheads="1"/>
              </p:cNvSpPr>
              <p:nvPr/>
            </p:nvSpPr>
            <p:spPr bwMode="auto">
              <a:xfrm>
                <a:off x="51619" y="51622"/>
                <a:ext cx="720000" cy="72000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bg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23578" name="Rectangle 13"/>
            <p:cNvSpPr>
              <a:spLocks noChangeArrowheads="1"/>
            </p:cNvSpPr>
            <p:nvPr/>
          </p:nvSpPr>
          <p:spPr bwMode="auto">
            <a:xfrm>
              <a:off x="117437" y="170402"/>
              <a:ext cx="506041" cy="485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1</a:t>
              </a:r>
              <a:endParaRPr lang="zh-CN" altLang="en-US"/>
            </a:p>
          </p:txBody>
        </p:sp>
      </p:grpSp>
      <p:grpSp>
        <p:nvGrpSpPr>
          <p:cNvPr id="11" name="Group 32"/>
          <p:cNvGrpSpPr/>
          <p:nvPr/>
        </p:nvGrpSpPr>
        <p:grpSpPr bwMode="auto">
          <a:xfrm>
            <a:off x="3247365" y="2317432"/>
            <a:ext cx="871537" cy="685086"/>
            <a:chOff x="0" y="0"/>
            <a:chExt cx="739990" cy="739990"/>
          </a:xfrm>
        </p:grpSpPr>
        <p:grpSp>
          <p:nvGrpSpPr>
            <p:cNvPr id="23573" name="Group 33"/>
            <p:cNvGrpSpPr>
              <a:grpSpLocks noChangeAspect="1"/>
            </p:cNvGrpSpPr>
            <p:nvPr/>
          </p:nvGrpSpPr>
          <p:grpSpPr bwMode="auto">
            <a:xfrm>
              <a:off x="0" y="0"/>
              <a:ext cx="739990" cy="739990"/>
              <a:chOff x="0" y="0"/>
              <a:chExt cx="822211" cy="822211"/>
            </a:xfrm>
          </p:grpSpPr>
          <p:sp>
            <p:nvSpPr>
              <p:cNvPr id="23575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3576" name="椭圆 50"/>
              <p:cNvSpPr>
                <a:spLocks noChangeAspect="1" noChangeArrowheads="1"/>
              </p:cNvSpPr>
              <p:nvPr/>
            </p:nvSpPr>
            <p:spPr bwMode="auto">
              <a:xfrm>
                <a:off x="51058" y="51167"/>
                <a:ext cx="720096" cy="719876"/>
              </a:xfrm>
              <a:prstGeom prst="ellipse">
                <a:avLst/>
              </a:prstGeom>
              <a:solidFill>
                <a:srgbClr val="BFBFBF">
                  <a:alpha val="79999"/>
                </a:srgbClr>
              </a:solidFill>
              <a:ln w="12700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Clr>
                    <a:srgbClr val="FF0000"/>
                  </a:buClr>
                  <a:buSzPct val="70000"/>
                </a:pPr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23574" name="Rectangle 13"/>
            <p:cNvSpPr>
              <a:spLocks noChangeArrowheads="1"/>
            </p:cNvSpPr>
            <p:nvPr/>
          </p:nvSpPr>
          <p:spPr bwMode="auto">
            <a:xfrm>
              <a:off x="110919" y="169912"/>
              <a:ext cx="518151" cy="49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rgbClr val="595959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2</a:t>
              </a:r>
              <a:endParaRPr lang="zh-CN" altLang="en-US"/>
            </a:p>
          </p:txBody>
        </p:sp>
      </p:grpSp>
      <p:grpSp>
        <p:nvGrpSpPr>
          <p:cNvPr id="13" name="Group 37"/>
          <p:cNvGrpSpPr/>
          <p:nvPr/>
        </p:nvGrpSpPr>
        <p:grpSpPr bwMode="auto">
          <a:xfrm>
            <a:off x="2988717" y="3255471"/>
            <a:ext cx="893762" cy="701338"/>
            <a:chOff x="0" y="0"/>
            <a:chExt cx="740120" cy="740120"/>
          </a:xfrm>
        </p:grpSpPr>
        <p:grpSp>
          <p:nvGrpSpPr>
            <p:cNvPr id="23569" name="Group 38"/>
            <p:cNvGrpSpPr>
              <a:grpSpLocks noChangeAspect="1"/>
            </p:cNvGrpSpPr>
            <p:nvPr/>
          </p:nvGrpSpPr>
          <p:grpSpPr bwMode="auto">
            <a:xfrm>
              <a:off x="0" y="0"/>
              <a:ext cx="740120" cy="740120"/>
              <a:chOff x="0" y="0"/>
              <a:chExt cx="822355" cy="822355"/>
            </a:xfrm>
          </p:grpSpPr>
          <p:sp>
            <p:nvSpPr>
              <p:cNvPr id="23571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23572" name="椭圆 55"/>
              <p:cNvSpPr>
                <a:spLocks noChangeAspect="1" noChangeArrowheads="1"/>
              </p:cNvSpPr>
              <p:nvPr/>
            </p:nvSpPr>
            <p:spPr bwMode="auto">
              <a:xfrm>
                <a:off x="51066" y="51176"/>
                <a:ext cx="720222" cy="720002"/>
              </a:xfrm>
              <a:prstGeom prst="ellipse">
                <a:avLst/>
              </a:prstGeom>
              <a:solidFill>
                <a:srgbClr val="FABF8E">
                  <a:alpha val="79999"/>
                </a:srgbClr>
              </a:solidFill>
              <a:ln w="12700">
                <a:solidFill>
                  <a:schemeClr val="bg1"/>
                </a:solidFill>
                <a:rou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Clr>
                    <a:srgbClr val="FF0000"/>
                  </a:buClr>
                  <a:buSzPct val="70000"/>
                </a:pPr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23570" name="Rectangle 13"/>
            <p:cNvSpPr>
              <a:spLocks noChangeArrowheads="1"/>
            </p:cNvSpPr>
            <p:nvPr/>
          </p:nvSpPr>
          <p:spPr bwMode="auto">
            <a:xfrm>
              <a:off x="142309" y="187535"/>
              <a:ext cx="505564" cy="48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smtClean="0">
                  <a:solidFill>
                    <a:srgbClr val="595959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3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4" grpId="0" animBg="1"/>
      <p:bldP spid="235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25"/>
            <a:ext cx="9144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-75010"/>
            <a:ext cx="2138363" cy="15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Group 7"/>
          <p:cNvGrpSpPr/>
          <p:nvPr/>
        </p:nvGrpSpPr>
        <p:grpSpPr bwMode="auto">
          <a:xfrm>
            <a:off x="1397001" y="368797"/>
            <a:ext cx="6562725" cy="581322"/>
            <a:chOff x="0" y="0"/>
            <a:chExt cx="6561756" cy="499349"/>
          </a:xfrm>
          <a:solidFill>
            <a:srgbClr val="FF0000"/>
          </a:solidFill>
        </p:grpSpPr>
        <p:sp>
          <p:nvSpPr>
            <p:cNvPr id="7183" name="AutoShape 3"/>
            <p:cNvSpPr>
              <a:spLocks noChangeArrowheads="1"/>
            </p:cNvSpPr>
            <p:nvPr/>
          </p:nvSpPr>
          <p:spPr bwMode="auto">
            <a:xfrm>
              <a:off x="0" y="103041"/>
              <a:ext cx="6561756" cy="396308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4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31968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2800">
                <a:solidFill>
                  <a:srgbClr val="1F497D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185" name="Rectangle 13"/>
            <p:cNvSpPr>
              <a:spLocks noChangeArrowheads="1"/>
            </p:cNvSpPr>
            <p:nvPr/>
          </p:nvSpPr>
          <p:spPr bwMode="auto">
            <a:xfrm>
              <a:off x="112993" y="86511"/>
              <a:ext cx="6376765" cy="3965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精准扶贫的含义</a:t>
              </a:r>
            </a:p>
          </p:txBody>
        </p:sp>
      </p:grpSp>
      <p:grpSp>
        <p:nvGrpSpPr>
          <p:cNvPr id="7177" name="Group 12"/>
          <p:cNvGrpSpPr/>
          <p:nvPr/>
        </p:nvGrpSpPr>
        <p:grpSpPr bwMode="auto">
          <a:xfrm>
            <a:off x="341530" y="1163175"/>
            <a:ext cx="8460939" cy="3244380"/>
            <a:chOff x="0" y="0"/>
            <a:chExt cx="3068" cy="705"/>
          </a:xfrm>
          <a:solidFill>
            <a:srgbClr val="FF0000"/>
          </a:solidFill>
        </p:grpSpPr>
        <p:sp>
          <p:nvSpPr>
            <p:cNvPr id="7181" name="六边形 122"/>
            <p:cNvSpPr>
              <a:spLocks noChangeArrowheads="1"/>
            </p:cNvSpPr>
            <p:nvPr/>
          </p:nvSpPr>
          <p:spPr bwMode="auto">
            <a:xfrm>
              <a:off x="0" y="0"/>
              <a:ext cx="3068" cy="705"/>
            </a:xfrm>
            <a:prstGeom prst="hexagon">
              <a:avLst>
                <a:gd name="adj" fmla="val 24982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</a:pPr>
              <a:endParaRPr lang="zh-CN" altLang="en-US" sz="16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182" name="TextBox 108"/>
            <p:cNvSpPr>
              <a:spLocks noChangeArrowheads="1"/>
            </p:cNvSpPr>
            <p:nvPr/>
          </p:nvSpPr>
          <p:spPr bwMode="auto">
            <a:xfrm>
              <a:off x="268" y="98"/>
              <a:ext cx="2545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精准扶贫：是粗放扶贫的对称，是指针对不同贫困区域环境、不同贫困农户状况，运用科学有效程序对扶贫对象实施精确识别、精确帮扶、精确管理的治贫方式。一般来说，精准扶贫主要是就贫困居民而言的，谁贫困就扶持谁。</a:t>
              </a:r>
              <a:endParaRPr lang="zh-CN" altLang="en-US" dirty="0"/>
            </a:p>
          </p:txBody>
        </p:sp>
      </p:grpSp>
      <p:sp>
        <p:nvSpPr>
          <p:cNvPr id="8208" name="TextBox 13"/>
          <p:cNvSpPr>
            <a:spLocks noChangeArrowheads="1"/>
          </p:cNvSpPr>
          <p:nvPr/>
        </p:nvSpPr>
        <p:spPr bwMode="auto">
          <a:xfrm rot="20736401">
            <a:off x="2898915" y="3156169"/>
            <a:ext cx="3057247" cy="5847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i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党委理论中心组</a:t>
            </a:r>
            <a:endParaRPr lang="zh-CN" altLang="en-US"/>
          </a:p>
        </p:txBody>
      </p: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400122"/>
          </a:xfrm>
          <a:prstGeom prst="rect">
            <a:avLst/>
          </a:prstGeom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-75010"/>
            <a:ext cx="2138363" cy="15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7"/>
          <p:cNvGrpSpPr/>
          <p:nvPr/>
        </p:nvGrpSpPr>
        <p:grpSpPr bwMode="auto">
          <a:xfrm>
            <a:off x="1397001" y="368797"/>
            <a:ext cx="6562725" cy="581322"/>
            <a:chOff x="0" y="0"/>
            <a:chExt cx="6561756" cy="499349"/>
          </a:xfrm>
          <a:solidFill>
            <a:srgbClr val="FF0000"/>
          </a:solidFill>
        </p:grpSpPr>
        <p:sp>
          <p:nvSpPr>
            <p:cNvPr id="9234" name="AutoShape 3"/>
            <p:cNvSpPr>
              <a:spLocks noChangeArrowheads="1"/>
            </p:cNvSpPr>
            <p:nvPr/>
          </p:nvSpPr>
          <p:spPr bwMode="auto">
            <a:xfrm>
              <a:off x="0" y="103041"/>
              <a:ext cx="6561756" cy="396308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5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31968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2800">
                <a:solidFill>
                  <a:srgbClr val="1F497D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236" name="Rectangle 13"/>
            <p:cNvSpPr>
              <a:spLocks noChangeArrowheads="1"/>
            </p:cNvSpPr>
            <p:nvPr/>
          </p:nvSpPr>
          <p:spPr bwMode="auto">
            <a:xfrm>
              <a:off x="112993" y="86511"/>
              <a:ext cx="6376765" cy="3965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精准扶贫的含义</a:t>
              </a:r>
            </a:p>
          </p:txBody>
        </p:sp>
      </p:grpSp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2253" y="1868984"/>
            <a:ext cx="2799496" cy="184398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025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9" y="1830229"/>
            <a:ext cx="1868487" cy="194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866483"/>
            <a:ext cx="1789112" cy="186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/>
          <p:cNvGrpSpPr/>
          <p:nvPr/>
        </p:nvGrpSpPr>
        <p:grpSpPr bwMode="auto">
          <a:xfrm>
            <a:off x="250825" y="3947994"/>
            <a:ext cx="8713788" cy="907613"/>
            <a:chOff x="0" y="0"/>
            <a:chExt cx="3584" cy="1060"/>
          </a:xfrm>
        </p:grpSpPr>
        <p:sp>
          <p:nvSpPr>
            <p:cNvPr id="9232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3584" cy="1060"/>
            </a:xfrm>
            <a:prstGeom prst="roundRect">
              <a:avLst>
                <a:gd name="adj" fmla="val 2028"/>
              </a:avLst>
            </a:prstGeom>
            <a:solidFill>
              <a:srgbClr val="FFFFFF">
                <a:alpha val="59999"/>
              </a:srgbClr>
            </a:solidFill>
            <a:ln w="38100">
              <a:solidFill>
                <a:srgbClr val="FF0000"/>
              </a:solidFill>
              <a:round/>
            </a:ln>
          </p:spPr>
          <p:txBody>
            <a:bodyPr anchor="ctr"/>
            <a:lstStyle>
              <a:lvl1pPr marL="342900" indent="-342900" eaLnBrk="0" hangingPunct="0"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2" algn="ctr" fontAlgn="ctr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</a:pPr>
              <a:endPara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33" name="Text Box 38"/>
            <p:cNvSpPr>
              <a:spLocks noChangeArrowheads="1"/>
            </p:cNvSpPr>
            <p:nvPr/>
          </p:nvSpPr>
          <p:spPr bwMode="auto">
            <a:xfrm>
              <a:off x="89" y="132"/>
              <a:ext cx="3495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经济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建设、政治建设、文化建设、社会建设、生态文明建设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——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着眼于全面建成小康社会、实现社会主义现代化和中华民族伟大</a:t>
              </a:r>
              <a:r>
                <a:rPr lang="zh-CN" altLang="en-US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复兴</a:t>
              </a:r>
              <a:endParaRPr lang="zh-CN" altLang="en-US" dirty="0"/>
            </a:p>
          </p:txBody>
        </p:sp>
      </p:grpSp>
      <p:grpSp>
        <p:nvGrpSpPr>
          <p:cNvPr id="4" name="Group 18"/>
          <p:cNvGrpSpPr/>
          <p:nvPr/>
        </p:nvGrpSpPr>
        <p:grpSpPr bwMode="auto">
          <a:xfrm>
            <a:off x="682625" y="1218903"/>
            <a:ext cx="7777807" cy="456494"/>
            <a:chOff x="0" y="0"/>
            <a:chExt cx="3068" cy="797"/>
          </a:xfrm>
          <a:solidFill>
            <a:srgbClr val="FF0000"/>
          </a:solidFill>
        </p:grpSpPr>
        <p:sp>
          <p:nvSpPr>
            <p:cNvPr id="9230" name="六边形 16"/>
            <p:cNvSpPr>
              <a:spLocks noChangeArrowheads="1"/>
            </p:cNvSpPr>
            <p:nvPr/>
          </p:nvSpPr>
          <p:spPr bwMode="auto">
            <a:xfrm>
              <a:off x="0" y="0"/>
              <a:ext cx="3068" cy="705"/>
            </a:xfrm>
            <a:prstGeom prst="hexagon">
              <a:avLst>
                <a:gd name="adj" fmla="val 24982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</a:pP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31" name="TextBox 108"/>
            <p:cNvSpPr>
              <a:spLocks noChangeArrowheads="1"/>
            </p:cNvSpPr>
            <p:nvPr/>
          </p:nvSpPr>
          <p:spPr bwMode="auto">
            <a:xfrm>
              <a:off x="142" y="98"/>
              <a:ext cx="2798" cy="6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地方要优化整合扶贫资源，实行精准扶贫，确保扶贫到村到户。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1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59 L 0.25017 0.00059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2"/>
          <a:stretch>
            <a:fillRect/>
          </a:stretch>
        </p:blipFill>
        <p:spPr bwMode="auto">
          <a:xfrm>
            <a:off x="-10729" y="-7964"/>
            <a:ext cx="9161651" cy="274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40420"/>
            <a:ext cx="9150921" cy="266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3709134" y="1046358"/>
            <a:ext cx="1725732" cy="1817729"/>
            <a:chOff x="6609209" y="790981"/>
            <a:chExt cx="2301875" cy="2308226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6609209" y="790981"/>
              <a:ext cx="2301875" cy="23082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733034" y="914806"/>
              <a:ext cx="2054225" cy="2058988"/>
            </a:xfrm>
            <a:custGeom>
              <a:avLst/>
              <a:gdLst>
                <a:gd name="T0" fmla="*/ 1653 w 3306"/>
                <a:gd name="T1" fmla="*/ 0 h 3306"/>
                <a:gd name="T2" fmla="*/ 3306 w 3306"/>
                <a:gd name="T3" fmla="*/ 1653 h 3306"/>
                <a:gd name="T4" fmla="*/ 1653 w 3306"/>
                <a:gd name="T5" fmla="*/ 3306 h 3306"/>
                <a:gd name="T6" fmla="*/ 0 w 3306"/>
                <a:gd name="T7" fmla="*/ 1653 h 3306"/>
                <a:gd name="T8" fmla="*/ 1653 w 3306"/>
                <a:gd name="T9" fmla="*/ 0 h 3306"/>
                <a:gd name="T10" fmla="*/ 1653 w 3306"/>
                <a:gd name="T11" fmla="*/ 112 h 3306"/>
                <a:gd name="T12" fmla="*/ 3193 w 3306"/>
                <a:gd name="T13" fmla="*/ 1653 h 3306"/>
                <a:gd name="T14" fmla="*/ 1653 w 3306"/>
                <a:gd name="T15" fmla="*/ 3193 h 3306"/>
                <a:gd name="T16" fmla="*/ 112 w 3306"/>
                <a:gd name="T17" fmla="*/ 1653 h 3306"/>
                <a:gd name="T18" fmla="*/ 1653 w 3306"/>
                <a:gd name="T19" fmla="*/ 112 h 3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06" h="3306">
                  <a:moveTo>
                    <a:pt x="1653" y="0"/>
                  </a:moveTo>
                  <a:cubicBezTo>
                    <a:pt x="2565" y="0"/>
                    <a:pt x="3306" y="740"/>
                    <a:pt x="3306" y="1653"/>
                  </a:cubicBezTo>
                  <a:cubicBezTo>
                    <a:pt x="3306" y="2565"/>
                    <a:pt x="2565" y="3306"/>
                    <a:pt x="1653" y="3306"/>
                  </a:cubicBezTo>
                  <a:cubicBezTo>
                    <a:pt x="740" y="3306"/>
                    <a:pt x="0" y="2565"/>
                    <a:pt x="0" y="1653"/>
                  </a:cubicBezTo>
                  <a:cubicBezTo>
                    <a:pt x="0" y="740"/>
                    <a:pt x="740" y="0"/>
                    <a:pt x="1653" y="0"/>
                  </a:cubicBezTo>
                  <a:close/>
                  <a:moveTo>
                    <a:pt x="1653" y="112"/>
                  </a:moveTo>
                  <a:cubicBezTo>
                    <a:pt x="2503" y="112"/>
                    <a:pt x="3193" y="802"/>
                    <a:pt x="3193" y="1653"/>
                  </a:cubicBezTo>
                  <a:cubicBezTo>
                    <a:pt x="3193" y="2503"/>
                    <a:pt x="2503" y="3193"/>
                    <a:pt x="1653" y="3193"/>
                  </a:cubicBezTo>
                  <a:cubicBezTo>
                    <a:pt x="802" y="3193"/>
                    <a:pt x="112" y="2503"/>
                    <a:pt x="112" y="1653"/>
                  </a:cubicBezTo>
                  <a:cubicBezTo>
                    <a:pt x="112" y="802"/>
                    <a:pt x="802" y="112"/>
                    <a:pt x="1653" y="11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47764" y="2934813"/>
            <a:ext cx="4506063" cy="68478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精准扶贫的概述</a:t>
            </a: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2362937" y="3619598"/>
            <a:ext cx="47114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078417" y="1180681"/>
            <a:ext cx="987163" cy="1559739"/>
          </a:xfrm>
          <a:prstGeom prst="rect">
            <a:avLst/>
          </a:prstGeom>
          <a:noFill/>
        </p:spPr>
        <p:txBody>
          <a:bodyPr wrap="none" lIns="81614" tIns="40807" rIns="81614" bIns="40807" rtlCol="0">
            <a:spAutoFit/>
          </a:bodyPr>
          <a:lstStyle/>
          <a:p>
            <a:r>
              <a:rPr lang="en-US" altLang="zh-CN" sz="9600" b="1" dirty="0" smtClean="0">
                <a:solidFill>
                  <a:srgbClr val="C0000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2</a:t>
            </a:r>
            <a:endParaRPr lang="zh-CN" altLang="en-US" sz="9600" b="1" dirty="0">
              <a:solidFill>
                <a:srgbClr val="C00000"/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548" y="3683247"/>
            <a:ext cx="8316924" cy="12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我国扶贫开发始于上世纪</a:t>
            </a:r>
            <a:r>
              <a:rPr lang="en-US" altLang="zh-CN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80</a:t>
            </a: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年代中期，通过近</a:t>
            </a:r>
            <a:r>
              <a:rPr lang="en-US" altLang="zh-CN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年的不懈努力，取得了举世公认的辉煌成就，但是，长期来贫困居民底数不清、情况不明、针对性不强、扶贫资金和项目指向不准的问题较为突出。</a:t>
            </a:r>
            <a:endParaRPr lang="zh-CN" altLang="en-US" b="0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99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99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400122"/>
          </a:xfrm>
          <a:prstGeom prst="rect">
            <a:avLst/>
          </a:prstGeom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-75010"/>
            <a:ext cx="2138363" cy="15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矩形 12"/>
          <p:cNvSpPr>
            <a:spLocks noChangeArrowheads="1"/>
          </p:cNvSpPr>
          <p:nvPr/>
        </p:nvSpPr>
        <p:spPr bwMode="auto">
          <a:xfrm>
            <a:off x="-106362" y="4061758"/>
            <a:ext cx="9358313" cy="1154429"/>
          </a:xfrm>
          <a:prstGeom prst="rect">
            <a:avLst/>
          </a:prstGeom>
          <a:solidFill>
            <a:srgbClr val="FF0000">
              <a:alpha val="54117"/>
            </a:srgbClr>
          </a:solidFill>
          <a:ln w="12700">
            <a:solidFill>
              <a:srgbClr val="D8D8D8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b="1" i="1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8200" name="Group 8"/>
          <p:cNvGrpSpPr/>
          <p:nvPr/>
        </p:nvGrpSpPr>
        <p:grpSpPr bwMode="auto">
          <a:xfrm>
            <a:off x="1397001" y="368797"/>
            <a:ext cx="6562725" cy="581322"/>
            <a:chOff x="0" y="0"/>
            <a:chExt cx="6561756" cy="499349"/>
          </a:xfrm>
          <a:solidFill>
            <a:srgbClr val="FF0000"/>
          </a:solidFill>
        </p:grpSpPr>
        <p:sp>
          <p:nvSpPr>
            <p:cNvPr id="8216" name="AutoShape 3"/>
            <p:cNvSpPr>
              <a:spLocks noChangeArrowheads="1"/>
            </p:cNvSpPr>
            <p:nvPr/>
          </p:nvSpPr>
          <p:spPr bwMode="auto">
            <a:xfrm>
              <a:off x="0" y="103041"/>
              <a:ext cx="6561756" cy="396308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17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31968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2800">
                <a:solidFill>
                  <a:srgbClr val="1F497D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218" name="Rectangle 13"/>
            <p:cNvSpPr>
              <a:spLocks noChangeArrowheads="1"/>
            </p:cNvSpPr>
            <p:nvPr/>
          </p:nvSpPr>
          <p:spPr bwMode="auto">
            <a:xfrm>
              <a:off x="112993" y="86511"/>
              <a:ext cx="6376765" cy="3965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精准扶贫的概述</a:t>
              </a:r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682625" y="1218903"/>
            <a:ext cx="7212761" cy="456494"/>
            <a:chOff x="0" y="0"/>
            <a:chExt cx="3068" cy="797"/>
          </a:xfrm>
          <a:solidFill>
            <a:srgbClr val="FF0000"/>
          </a:solidFill>
        </p:grpSpPr>
        <p:sp>
          <p:nvSpPr>
            <p:cNvPr id="8214" name="六边形 119"/>
            <p:cNvSpPr>
              <a:spLocks noChangeArrowheads="1"/>
            </p:cNvSpPr>
            <p:nvPr/>
          </p:nvSpPr>
          <p:spPr bwMode="auto">
            <a:xfrm>
              <a:off x="0" y="0"/>
              <a:ext cx="3068" cy="705"/>
            </a:xfrm>
            <a:prstGeom prst="hexagon">
              <a:avLst>
                <a:gd name="adj" fmla="val 24982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</a:pP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15" name="TextBox 108"/>
            <p:cNvSpPr>
              <a:spLocks noChangeArrowheads="1"/>
            </p:cNvSpPr>
            <p:nvPr/>
          </p:nvSpPr>
          <p:spPr bwMode="auto">
            <a:xfrm>
              <a:off x="142" y="98"/>
              <a:ext cx="2798" cy="6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精准扶贫的背面是粗放扶贫</a:t>
              </a:r>
              <a:endParaRPr lang="zh-CN" altLang="en-US" dirty="0"/>
            </a:p>
          </p:txBody>
        </p:sp>
      </p:grpSp>
      <p:pic>
        <p:nvPicPr>
          <p:cNvPr id="923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2092914"/>
            <a:ext cx="2273300" cy="149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688" y="2082981"/>
            <a:ext cx="2303462" cy="151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Box 1"/>
          <p:cNvSpPr>
            <a:spLocks noChangeArrowheads="1"/>
          </p:cNvSpPr>
          <p:nvPr/>
        </p:nvSpPr>
        <p:spPr bwMode="auto">
          <a:xfrm>
            <a:off x="323851" y="4200525"/>
            <a:ext cx="8496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长期来，由于贫困居民数据来自抽样调查后的逐级往下分解，扶贫中的低质、低效问题普遍存在，如：贫困居民底数不清，扶贫对象常由基层干部“推估”（推测估算），扶贫资金“天女散花”，以致“年年扶贫年年贫”；重点县舍不得“脱贫摘帽”，数字弄虚作假，挤占浪费国家扶贫资源；人情扶贫、关系扶贫，造成应扶未扶、扶富不扶穷等社会不公，甚至滋生腐败。表面上看，粗放扶贫是工作方法存在问题，实质反映的是干部的群众观念和执政理念的大问题，不可小觑。</a:t>
            </a:r>
            <a:endParaRPr lang="en-US" altLang="zh-CN" sz="1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Group 18"/>
          <p:cNvGrpSpPr/>
          <p:nvPr/>
        </p:nvGrpSpPr>
        <p:grpSpPr bwMode="auto">
          <a:xfrm>
            <a:off x="2700339" y="2644081"/>
            <a:ext cx="604837" cy="281285"/>
            <a:chOff x="0" y="0"/>
            <a:chExt cx="630690" cy="432050"/>
          </a:xfrm>
          <a:solidFill>
            <a:srgbClr val="FF0000"/>
          </a:solidFill>
        </p:grpSpPr>
        <p:sp>
          <p:nvSpPr>
            <p:cNvPr id="8212" name="等腰三角形 14"/>
            <p:cNvSpPr>
              <a:spLocks noChangeArrowheads="1"/>
            </p:cNvSpPr>
            <p:nvPr/>
          </p:nvSpPr>
          <p:spPr bwMode="auto">
            <a:xfrm rot="5400000">
              <a:off x="-29218" y="29218"/>
              <a:ext cx="432050" cy="373614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rgbClr val="BFBFBF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13" name="等腰三角形 15"/>
            <p:cNvSpPr>
              <a:spLocks noChangeArrowheads="1"/>
            </p:cNvSpPr>
            <p:nvPr/>
          </p:nvSpPr>
          <p:spPr bwMode="auto">
            <a:xfrm rot="5400000">
              <a:off x="227856" y="29218"/>
              <a:ext cx="432050" cy="373616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rgbClr val="BFBFBF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Group 21"/>
          <p:cNvGrpSpPr/>
          <p:nvPr/>
        </p:nvGrpSpPr>
        <p:grpSpPr bwMode="auto">
          <a:xfrm>
            <a:off x="5776914" y="2644081"/>
            <a:ext cx="604837" cy="281285"/>
            <a:chOff x="0" y="0"/>
            <a:chExt cx="630690" cy="432050"/>
          </a:xfrm>
          <a:solidFill>
            <a:srgbClr val="FF0000"/>
          </a:solidFill>
        </p:grpSpPr>
        <p:sp>
          <p:nvSpPr>
            <p:cNvPr id="8210" name="等腰三角形 17"/>
            <p:cNvSpPr>
              <a:spLocks noChangeArrowheads="1"/>
            </p:cNvSpPr>
            <p:nvPr/>
          </p:nvSpPr>
          <p:spPr bwMode="auto">
            <a:xfrm rot="5400000">
              <a:off x="-29218" y="29218"/>
              <a:ext cx="432050" cy="373614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rgbClr val="BFBFBF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11" name="等腰三角形 18"/>
            <p:cNvSpPr>
              <a:spLocks noChangeArrowheads="1"/>
            </p:cNvSpPr>
            <p:nvPr/>
          </p:nvSpPr>
          <p:spPr bwMode="auto">
            <a:xfrm rot="5400000">
              <a:off x="227856" y="29218"/>
              <a:ext cx="432050" cy="373616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rgbClr val="BFBFBF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1" i="1">
                <a:solidFill>
                  <a:srgbClr val="FFFFFF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9242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626" y="2112782"/>
            <a:ext cx="2212975" cy="14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1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ldLvl="0" animBg="1" autoUpdateAnimBg="0"/>
      <p:bldP spid="9233" grpId="0" bldLvl="0" autoUpdateAnimBg="0"/>
      <p:bldP spid="9233" grpId="1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B824FD9-B387-41AE-874F-BD931268FF48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PBSn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wUp1Ih0F6iu0DAAACEQAAJwAAAHVuaXZlcnNhbC9mbGFzaF9wdWJsaXNoaW5nX3NldHRpbmdzLnhtbNVY727aSBD/zlOsfOrH4qSXXFJkiKLEKKgEOOzctTqdosUe8F7Wu653DaWf7mn6YH2Sm/UCgUJa0x6nnFAEnp35zf8Zb7yLDyknU8gVk6LpHNePHAIikjETk6ZzF7ZfnjtEaSpiyqWApiOkQy5aNS8rRpypJACtkVURhBGqkemmk2idNVx3NpvVmcpycyp5oRFf1SOZulkOCoSG3M04neOXnmegnAVCBQD8S6VYiLVqNUI8i3Qr44IDYTFaLphxivI2pypxXMs2otHDJJeFiK8klznJJ6Om89P5pfkseSzUNUtBmJioFhINWTdoHDNjBeUB+wgkATZJ0NyzE4fMWKyTpvPqxKAgt7uNUmJb16lBuZIYA6EX8CloGlNN7aPVp+GDVkuCJcVzQVMWhXhCjP9N5zq8D7qda/++1w/94P4mvO1aG/YQCv234R5CYSfs+vvwV4W/eTfwh91O78192O93w87gUQojuhEQz92MmIeRlUUewSpgnk6KdCQo41ijX4RRgcYq5zSfQCjbDJM4plyBQ/7KYPJrQTnTc2yGI2yGB4DsUmUQ6aFJW9PReQHOI5wFRMMwl6uSOH29Komz8w3XXav90a2dVnpUaxolWDxIK03z3HXSkm0sxYZr5pmMJI9XDkE6grhHU1hrieCBiTZyHjtkjEng6Oplzih3CNPoerQSVsVIaabL1muvcxLEwhkB5DbYCkWU0FxtRHwVdVP4UeuPntSg/rShsKSnWH+XBY/JXBaEswcgWhJMc5HirwTIejORcS7TkortroniDI2bMphBfFFF0TtUkRYoibMl46CthvcF+0hGMJY54gKd4iRCOlMWv74XcEaVegSlSxtf2Bbp9K79ty+MgzSeUhHtCY61AWmmD4JP50RIvZTDcES0UFAmJWZxeVbFt/r3p0GxtOA2zf92MtagD5iSw2jZJzHftKCy2oROy0Y0zVVCYwsyTInFxIMIJwsTBVQFjKggUvA5oRFOb2XaespkoZBiG9hCq++30MoTJsqnCU5B1JjHkFeCPDp+9fPJ6S9n568bdffz359eflVosdcGnBp1drFdPbk4q0l9sT6/IfSVJbol25Z5ago13lK6+8VgscC2R7znmtWzexOVC/M5LqLAvxxe3ZChH9x1w6BRpRh6EvtORwmW09i8RlaR6d+FmA6/Cutg6P9WyQzMS6V28INKcP1KfrypwjW0C3qwtpwrmYADfWIHFI50zlKGVfm/aM+nOuXHO/s/6c4fek+0rX2g7gSaRwlm9GBV8Oyn3yHD+5wiZp9WN7uNq5zn7rw0m5OUCZZiHM16X920W6cnR3g53HlUqyHa5v8tWrV/AFBLAwQUAAIACADwUp1I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PBSnUiyWIUAwgMAABMQAAAmAAAAdW5pdmVyc2FsL2h0bWxfcHVibGlzaGluZ19zZXR0aW5ncy54bWzVV+FuGjkQ/s9TWHvqz7JJL21StBBFyUZBpcDB5q7VqYrMemDdeO092wulv+5p7sHuSW6MgYSSpEub9O6EIrLjmW9mvpnxsNHxp1yQKWjDlWwG+/W9gIBMFeNy0gwuk/PnRwExlkpGhZLQDKQKyHGrFhXlSHCTDcFaVDUEYaRpFLYZZNYWjTCczWZ1bgrtTpUoLeKbeqrysNBgQFrQYSHoHL/svAATLBEqAOBfruTSrFWrERJ5pLeKlQIIZxi55C4pKi5sLoLQa41oej3RqpTsVAmliZ6MmsFPRyfus9LxSGc8B+koMS0UOrFtUMa4C4KKIf8MJAM+yTDaw4OAzDizWTN4ceBQUDvcRllg+8ypQzlVSIG0S/gcLGXUUv/o/Vn4ZM1K4EVsLmnO0wRPiEu/GZwlV8NO+yy+6vaSeHh1kbzt+Bh2MErid8kORkk76cS76FeFv3jfjweddvfNVdLrdZJ2/8YKGd0gJAo3GYuQWVXqFNaERTYr85GkXGCLfkGjAYtNLqieQKLOORZxTIWBgHwsYPJLSQW3c5yFPZyFa4DixBSQ2oErWzOwuoTgBs4DYmBYy3VLvHy9bonDo43UQ+/9Jq07o4yotTTNsHlQtggtCm+LVmpjJTdSc89kpARbJzRGlgXmcqI5FQHhFnNL16fWMWDPuUD+ne1+fSztVnJpRrXZ4HDNo2vltPV7V1kwH3xyXnSf6m+qFIzMVUkEvwZiFcHClTn+lwG5PR5krFW+kApqLDGCMyBTDjNgx1UcvUcXeYmWeFkUAqz38EfJP5MRjJVGXKBTvFpQzo3Hr+8EXFBjbkDpKsZnvunb3bP43TOXIGVTKtMdwbHakBf2SfDpnEhlV3ZIR0pLA4uiMM4WZ1Vyq397GQzPS+HL/NjFuAX9hCV5Gi+7FOarEVR2m9HpYhDdcC2gcQQ5lsRj4kGKNwOXJVQFTKkkSoo5oSnex8aN9ZSr0qDED7CHNt8eobcnXC6eJrjp0aNmoCtB7u2/+Png5avDo9eNevj3n389f9Bouan6gjp3flWd3rsKq1l9sRC/YvTAWtyyPVc6d43KtpzeveqXK2n7io9CtxDu3i2LFfhjVsswPhmcXpBBPLzsJMNGlfJ2FU6STTNskLH7qVfFpneZIMFxFdX+IP61UhjIdKUGj4eV4HqV8nhTRWvgV27/1rqtFAJe0RN/5eAlLXjOsc/+FwN3X+9//6z+kHl7+Lecn8bHmjegOs2wRk9W13//hnpUwv5LHPin9RvSxitRFN758llD+eaLfKv2D1BLAwQUAAIACADwUp1IghPHdJYBAAAiBgAAHwAAAHVuaXZlcnNhbC9odG1sX3NraW5fc2V0dGluZ3MuanONlMtuwjAQRfd8BXK3FaJPaHeoUKkSi0plV3VhwhAiHNuyTQpF/Hsz5hU7k1LPJr46uvOIPNtWuzwsYe3n9tZ/+/t7ePcaoObMCq5DXTToOerMimwGkywHkUlgEVIgMufCwknfnRHKmUnvOt18oK+tGDJF0PqUoCIaArQUWBDgNwWuKfEnbO7Q2L6pyqinK+eU7CRKOpCuI5XJuWfY1as/1R4jWBVgLqBznkBg2vOniTw7PvQwqlyics3lZqxS1ZnyZJkatZKzpvyLjQZT/vTlHug+9V5GgZ3IrHtzkMeJR32MZlIbsBYOeR9HGCQs+BRExbfrzx9oYFxvKKKLzGbuSA9uMKq05inUptQfYISYLL1q0+xh1DkHa7cn7m4xAkLwDZia1fAeIwCVXul//EBtVIoTqaH1mZ9Qofgsk+khdReD5LBYtG2a3rlRX/6QBU9IRU9oQT2/vGl5xKAlQHfUgrw2yjum7AQlSiKHokBNgAW9SFy8SPD+2WbcOZ4s8nI/lOuxnAM3SzATpURZ/telQuNcrd0vUEsDBBQAAgAIAPBSnU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PBSnUiewaynaAAAAGwAAAAcAAAAdW5pdmVyc2FsL2xvY2FsX3NldHRpbmdzLnhtbA3KuwrDMAxG4T1PIbT3tmWIk6HQMUvSBxDJTzHIUrGd0r59vZ0D3zB9k9IHuUS3wLfzlQm2+R7tFfi5Pk49U6liu6gbApszTWM3qG+iC2ptsNBb5Ye8IrWomCU1ucR2oLsfuYAvY/cH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BSnUhb2LXbbwEAAPgCAAApAAAAdW5pdmVyc2FsL3NraW5fY3VzdG9taXphdGlvbl9zZXR0aW5ncy54bWyNUttq3DAQfc9XiPzAShrdDO6Cbi4LDQ3dlj4Gs1aLSSIHS6Eh6OMrp1k222xINE8z58wZZnTadD1Ge5/ydDs+9nmc4jbkPMbfaX2GULubbqb5cg4p5LQ6VH6OcZj+bOKvaanVasp9HPp5sAua1hh1Tw8pqZVTNWOGUSSZp14h57mtWAOuAVsxR4ltV/9J/NOdwy7EfFq1XR2hrxs2MYU5b+IQHtZwzH4JHW/wee6HsfLSWrAlyn5qcWwJxAiX3BeqAUAgyx1xuEjZSE2Qx4xjKEZRoIAI56QRhUjKoWZdI6oK841ATDJGXaGe1m6ktXHUFgkNIbpO86qxpeuMxBgRQoC5wgV0BqPKhqqhQS0HBAcGRNFGEwWos53pWPHOC8uRol5gXJgxgPHhuIftXp7rUP3wOvtzviN48gtOoou3VifM1e7u57mSv4fbu5s+BzQOn863m4vLL/7Kfv3xbevPn435ZOI9bXFrXftNc/8FUEsDBBQAAgAIAPFSnUhTODGjqAkAAE8eAAAXAAAAdW5pdmVyc2FsL3VuaXZlcnNhbC5wbmftmXtUU0cawKNitVjF6lqKBGg9LWzXVsEUQyhJVnxhG6FH6wPBQAuCbWxCuE1CgJAW3FUrJlWsAiHQSo/0EZNCxACBsCxrUgrJrbImQAhBQy/SvIqYF3ntDdTunrN/7P97knNy58z8vjvfzPfNfN+cO+feTt+7OnRjKAKBWL0vbdcBBCKEgEAso658Cm7xpb66Fy6WAAf2piKEKuQMXAkp3LF/BwLRyl3leXc5XH+6KC0TQCDW9Af+SxSUr/MRiKipfbt2vFNCNOt6KMhD+o/vezSXL39ZteVa6jtpr6e9/gf4BxdpZ5eedD78Ytnfz3hwvd3JKf3ehhGiNuFdVtTMge1SFI8v5j0Yb4zCdyVVN7F9rgdaSm+Pc94oanJ55sAlsGrV3V9ihlOvn0Mqcvqm3NZeveUZuPXXtYTITENmvGtWESOJXAq3pLw0nNa4vKYlo4mMhquIkrPXP0+pt86YokOe1OYfDW6VhC0I7xp+M9ocvSD3Q8h6uPh4LSFQS40P6FzZF3jnhSAIgiAIgiAIgiAIgiAIgiAIgiAIgiAIgiAIgiD4PwfR3keDW8MDzZ6ruYFvh2srn4aff14ZG2h7sTbwPP0/ADo0Fu99PHx7RUx50ezUQM15BTcmp/vRj5sbcqFTEBkqgorRClhwvMdQSpcQ3ZJaDX6izNpTo/5cbDaJ7Xqso/d2ty+8U4jD1Hp+7Q8LF8nmf7HfLu6qG6wb1mUvQyCKGDIXxBN7vvQLNk+P0BXlr2sbDKUVE8NGpP+b9DWx1u45lX15MYBqkXY+hUBMkofCvgVdkesoPTa1vYNbwNPJpnMntFJcxP2p3AemS1I00MUjwWMiU2Rts/NGEUWTN53PMO2VslQD3QqGy9ZQUzVg2U0tW+zPDiWHS2kjnaNR7jvkJgBltVlGKKnxzH0maCNsWG0dKcukzp0+yfAEelDSRNPFUZUDb72H1gTmPV6ONTSIsg5IMUljZoADfYeRGvCf5z66NKJMhDmaoQrH6EaVfYGuE3uTmegVLWsJxHWLqgtwrqka85ixwQzdPykBMW6TGLw1V3TcnxbPnFOit+JgixVOsP3e8xpimZnCBb1Wmduit2S5h27lmXtRXNBntM8yr9ic40TQYddS8AyeQc/guHX/IAvhlZCk85SOnnFGEhkA9aZ2ukFZOLm99wMnsWogktJNndUx9MdN8pCL7brqgFco7vTLtQnaC4PyFJxbpFVMZ6oNQBlWD+L9Hon/HcWHHLb+Qrtyv3nBLsM66MhKxxmDwdlv8yHY6UtrE38WMESljQn4szlggoTrrmYKmSYmaXTQBD2AZ3cIah9KiLZmiaj8L4ruDSxHsQFp3CtDcyqveA3echBdd/7n7RpUpya3rbLfg1mfvALLViXJP40QK6n6uq8i+F/T/B5mN9ubBfJG4Ak3fqh2Ph7OkGhNvoqrdGA1AvG396GxDdJEDQ1LEZwsysbTy32u6SM48JhRtbFkD3g6My4ixapdd3VUqYC98Z2Amp3FYMnUP0oTuBmEemq2IyOlrhUytN2x+b4hl2JrylbF8qubuXifczTvO6HyId2xgVDweL/eDGgW9dlYs7fDtTb1KwVITfP6NzmOGzYDdXUy1aCIYZfT/aFRKA54cK5/PkIhRhfoI9bv52iJGnI6h+7OPnEBI6PlaKY1mZtFLKgjrl6Q+8/4m5CjrVN6znXKBE1tczxHaAzfvgdfhErGsHaWspsYPe/qZFzQbLOKwkzzRfb9OWzrQ1LPucVNxGLMZlHppG6aWjFumadlxi0VJD6sHlR/ahScz0NmUgsch/jGEeVAYOZIRTIkBKX0isZELsmtun90rizcaGpe1Fs5wCbH+L228rkdWDIwXuhLqfc/T+LxxhbWs0aSReJ/IH/VVMhPOryyDrUJmm2vaGifPLaTzrOlSKnZUqH4gNqWcfjth5qPhCR0HLxnhNvyODSiFqlveLZNrST1YLlW+Ti7XLjhXAESPIpJVlkts1p4aCcsr9UKDtC79/zQJsx7lMF+uRCrmH9BEGYkN0lvLexoIUWiTr43J+/KnTmGF44k5Km5gPeSQfOW2ivmpCQ3YttSBz2dMo44C5XzxNDybgttHGgAV8UqDEhs56TzUAPT4xxp8/GnsRWRUkznUM/yGhsEJhGxJbGnWD8d3p1l6NDNdw2V7rwS/ixBrdeM/Nvh2ApPiXQi+Xa1ISL2+EG6t0P91YVlKOGxxyLUlthNgppn5nn56a28mmYd7khdKyfvxqB0QmY5xnxvsPoegqOhZKo9xERGSz0oJ6dvASh9+YLS7XlrKgRdH3mKboSNEx6MkeWnysplhlvG/i4BC6qSNeYJ2IVYnMT9SYyxKj5PJ7FjcPri6jfQrYsWsTZzcWNCSXqrulyqkJO9HTL+T/pLwOjcqwrUIchO5hnHFp0+dFRBTdmZL3+lL58lzr/RVDgE0F7zXqscKN9OB4rrylbH5oXepVYWmr69G/oiaWjF90fAKNQM6qJiuF5++mJn7+H4THjxMasg+ywGqvrenunAWjFnAlniV7Ds0dQAXUk7jiq4ICk7ZaocmI3csHnTUG07RcNhWWgFA9XtxJ5vdOVIs73zx2oDidi7hLGnamD2+auZm0HPUHZ1uzBHgSV5beOG3SE1LoIJMvzJEU0Y0S6suRbXTEuTr2u8f/9QqretqNX9ibsWEe8QfbZN0jTdoQ85TfNbXvrkIPzSQpSh0XBQZATgT6ZOfluzqiAdomdcOQoCno136/VaefMJ3Kq5uhGl4lBIzdUnUTI8p7z1OIMv1WXDI8Qwmlj2UfoW4c7fcwDPNVkVdoskAm7xzsCunTbxGROjqn7a07Fbf9t+gKjXN0/30oR0oAiOtNlKyu3OmSPU5/qmXl50FNlyJqai456N4PvwNxEWHOG1mKS//J4rJCjN9yM3+lR3LE4u3d3QnIFz5Zd5Wtb9ni7s0LHn/iNTAVrjFSQfSYi+O0NwnIA+WkxIF+IyGk/BGe894WjrG5bm0QKJtbPWUcIYR9OK45l/PGHB6U4sgYc8yea7bQShWJgybfN0S+airRz3dTjdhpmvYbaOnS85CFvGmQO8+BOQDRIZx5lCowtzXdrxAwnWKO/+DMDzZ3BDSNlZ9AbYQD1AFtjYJSx/qGB/Grl84UACxP73ASNl3qbJkYQhntxjeuGUpV0ROLJEX3v/Za7PMweaqwI07M7NS3vD/RGqbQHo9IvfKkhZFYuq8Hsd5r8uCPTdvJjoC41F+ZwG7vnA1SkjoCdpb+DC1cPIzvbEYA7DUTk7rjogvm93+i5ham7lvwBQSwMEFAACAAgA8VKdSJXukX5LAAAAawAAABsAAAB1bml2ZXJzYWwvdW5pdmVyc2FsLnBuZy54bWyzsa/IzVEoSy0qzszPs1Uy1DNQsrfj5bIpKEoty0wtV6gAigEFIUBJoRLINUJwyzNTSjKAQgbmZgjBjNTM9IwSWyULA3O4oD7QTABQSwECAAAUAAIACADwUp1IFQ6tKGQEAAAHEQAAHQAAAAAAAAABAAAAAAAAAAAAdW5pdmVyc2FsL2NvbW1vbl9tZXNzYWdlcy5sbmdQSwECAAAUAAIACADwUp1Ih0F6iu0DAAACEQAAJwAAAAAAAAABAAAAAACfBAAAdW5pdmVyc2FsL2ZsYXNoX3B1Ymxpc2hpbmdfc2V0dGluZ3MueG1sUEsBAgAAFAACAAgA8FKdSDoqP066AgAAWAoAACEAAAAAAAAAAQAAAAAA0QgAAHVuaXZlcnNhbC9mbGFzaF9za2luX3NldHRpbmdzLnhtbFBLAQIAABQAAgAIAPBSnUiyWIUAwgMAABMQAAAmAAAAAAAAAAEAAAAAAMoLAAB1bml2ZXJzYWwvaHRtbF9wdWJsaXNoaW5nX3NldHRpbmdzLnhtbFBLAQIAABQAAgAIAPBSnUiCE8d0lgEAACIGAAAfAAAAAAAAAAEAAAAAANAPAAB1bml2ZXJzYWwvaHRtbF9za2luX3NldHRpbmdzLmpzUEsBAgAAFAACAAgA8FKdSD08L9HBAAAA5QEAABoAAAAAAAAAAQAAAAAAoxEAAHVuaXZlcnNhbC9pMThuX3ByZXNldHMueG1sUEsBAgAAFAACAAgA8FKdSJ7BrKdoAAAAbAAAABwAAAAAAAAAAQAAAAAAnBIAAHVuaXZlcnNhbC9sb2NhbF9zZXR0aW5ncy54bWxQSwECAAAUAAIACABElFdHI7RO+/sCAACwCAAAFAAAAAAAAAABAAAAAAA+EwAAdW5pdmVyc2FsL3BsYXllci54bWxQSwECAAAUAAIACADwUp1IW9i1228BAAD4AgAAKQAAAAAAAAABAAAAAABrFgAAdW5pdmVyc2FsL3NraW5fY3VzdG9taXphdGlvbl9zZXR0aW5ncy54bWxQSwECAAAUAAIACADxUp1IUzgxo6gJAABPHgAAFwAAAAAAAAAAAAAAAAAhGAAAdW5pdmVyc2FsL3VuaXZlcnNhbC5wbmdQSwECAAAUAAIACADxUp1Ile6RfksAAABrAAAAGwAAAAAAAAABAAAAAAD+IQAAdW5pdmVyc2FsL3VuaXZlcnNhbC5wbmcueG1sUEsFBgAAAAALAAsASQMAAIIiAAAAAA=="/>
  <p:tag name="ISPRING_OUTPUT_FOLDER" val="C:\Users\1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五位一体3"/>
</p:tagLst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FF9933"/>
      </a:dk2>
      <a:lt2>
        <a:srgbClr val="DCDCDC"/>
      </a:lt2>
      <a:accent1>
        <a:srgbClr val="FF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B90000"/>
      </a:accent6>
      <a:hlink>
        <a:srgbClr val="FF3300"/>
      </a:hlink>
      <a:folHlink>
        <a:srgbClr val="800000"/>
      </a:folHlink>
    </a:clrScheme>
    <a:fontScheme name="Office 主题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1339</Words>
  <Application>Microsoft Office PowerPoint</Application>
  <PresentationFormat>自定义</PresentationFormat>
  <Paragraphs>121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MS PGothic</vt:lpstr>
      <vt:lpstr>方正超粗黑_GBK</vt:lpstr>
      <vt:lpstr>方正超粗黑简体</vt:lpstr>
      <vt:lpstr>方正大黑简体</vt:lpstr>
      <vt:lpstr>方正黑体简体</vt:lpstr>
      <vt:lpstr>方正正大黑简体</vt:lpstr>
      <vt:lpstr>黑体</vt:lpstr>
      <vt:lpstr>华文彩云</vt:lpstr>
      <vt:lpstr>华文新魏</vt:lpstr>
      <vt:lpstr>宋体</vt:lpstr>
      <vt:lpstr>微软雅黑</vt:lpstr>
      <vt:lpstr>Arial</vt:lpstr>
      <vt:lpstr>Arial Black</vt:lpstr>
      <vt:lpstr>Arial Narrow</vt:lpstr>
      <vt:lpstr>Calibri</vt:lpstr>
      <vt:lpstr>Wingdings</vt:lpstr>
      <vt:lpstr>www.2ppt.com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2021-05-20T00:09:52Z</dcterms:created>
  <dcterms:modified xsi:type="dcterms:W3CDTF">2023-01-10T05:31:50Z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C990F2B6132349F2BA481B6BFB0F689B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